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700" r:id="rId2"/>
    <p:sldId id="642" r:id="rId3"/>
    <p:sldId id="610" r:id="rId4"/>
    <p:sldId id="612" r:id="rId5"/>
    <p:sldId id="643" r:id="rId6"/>
    <p:sldId id="595" r:id="rId7"/>
    <p:sldId id="645" r:id="rId8"/>
    <p:sldId id="597" r:id="rId9"/>
    <p:sldId id="646" r:id="rId10"/>
    <p:sldId id="568" r:id="rId11"/>
    <p:sldId id="647" r:id="rId12"/>
    <p:sldId id="650" r:id="rId13"/>
    <p:sldId id="651" r:id="rId14"/>
    <p:sldId id="652" r:id="rId15"/>
    <p:sldId id="653" r:id="rId16"/>
    <p:sldId id="303" r:id="rId17"/>
    <p:sldId id="654" r:id="rId18"/>
    <p:sldId id="655" r:id="rId19"/>
    <p:sldId id="723" r:id="rId20"/>
    <p:sldId id="656" r:id="rId21"/>
    <p:sldId id="704" r:id="rId22"/>
    <p:sldId id="662" r:id="rId23"/>
    <p:sldId id="684" r:id="rId24"/>
    <p:sldId id="736" r:id="rId25"/>
    <p:sldId id="737" r:id="rId26"/>
    <p:sldId id="660" r:id="rId27"/>
    <p:sldId id="664" r:id="rId28"/>
    <p:sldId id="705" r:id="rId29"/>
    <p:sldId id="708" r:id="rId30"/>
    <p:sldId id="666" r:id="rId31"/>
    <p:sldId id="740" r:id="rId32"/>
    <p:sldId id="763" r:id="rId33"/>
    <p:sldId id="762" r:id="rId34"/>
    <p:sldId id="748" r:id="rId35"/>
    <p:sldId id="764" r:id="rId36"/>
    <p:sldId id="765" r:id="rId37"/>
    <p:sldId id="766" r:id="rId38"/>
    <p:sldId id="720" r:id="rId39"/>
    <p:sldId id="676" r:id="rId40"/>
    <p:sldId id="680" r:id="rId41"/>
    <p:sldId id="753" r:id="rId42"/>
    <p:sldId id="754" r:id="rId43"/>
    <p:sldId id="755" r:id="rId44"/>
    <p:sldId id="756" r:id="rId45"/>
    <p:sldId id="638" r:id="rId46"/>
    <p:sldId id="722" r:id="rId47"/>
    <p:sldId id="692" r:id="rId48"/>
    <p:sldId id="693" r:id="rId49"/>
    <p:sldId id="696" r:id="rId50"/>
    <p:sldId id="602" r:id="rId51"/>
    <p:sldId id="694" r:id="rId52"/>
    <p:sldId id="750" r:id="rId53"/>
    <p:sldId id="751" r:id="rId54"/>
    <p:sldId id="752" r:id="rId55"/>
    <p:sldId id="697" r:id="rId56"/>
    <p:sldId id="681" r:id="rId57"/>
  </p:sldIdLst>
  <p:sldSz cx="9144000" cy="6858000" type="screen4x3"/>
  <p:notesSz cx="6858000" cy="9144000"/>
  <p:defaultTextStyle>
    <a:defPPr>
      <a:defRPr lang="zh-CN"/>
    </a:defPPr>
    <a:lvl1pPr algn="l" rtl="0" fontAlgn="base">
      <a:spcBef>
        <a:spcPct val="0"/>
      </a:spcBef>
      <a:spcAft>
        <a:spcPct val="0"/>
      </a:spcAft>
      <a:defRPr kumimoji="1" sz="4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4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4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4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4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4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4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4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4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9999"/>
    <a:srgbClr val="00FF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4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554038" y="36513"/>
            <a:ext cx="7891462" cy="6821487"/>
            <a:chOff x="349" y="23"/>
            <a:chExt cx="4971" cy="4297"/>
          </a:xfrm>
        </p:grpSpPr>
        <p:sp>
          <p:nvSpPr>
            <p:cNvPr id="5" name="Rectangle 18"/>
            <p:cNvSpPr>
              <a:spLocks noChangeArrowheads="1"/>
            </p:cNvSpPr>
            <p:nvPr/>
          </p:nvSpPr>
          <p:spPr bwMode="auto">
            <a:xfrm>
              <a:off x="384" y="23"/>
              <a:ext cx="21"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6"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5"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6" name="Rectangle 29"/>
            <p:cNvSpPr>
              <a:spLocks noChangeArrowheads="1"/>
            </p:cNvSpPr>
            <p:nvPr/>
          </p:nvSpPr>
          <p:spPr bwMode="auto">
            <a:xfrm>
              <a:off x="384" y="4269"/>
              <a:ext cx="21"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7" name="Rectangle 30"/>
            <p:cNvSpPr>
              <a:spLocks noChangeArrowheads="1"/>
            </p:cNvSpPr>
            <p:nvPr/>
          </p:nvSpPr>
          <p:spPr bwMode="auto">
            <a:xfrm>
              <a:off x="829" y="23"/>
              <a:ext cx="21"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8"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9"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0"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1"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2"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3"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4"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5"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6"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7"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28" name="Rectangle 41"/>
            <p:cNvSpPr>
              <a:spLocks noChangeArrowheads="1"/>
            </p:cNvSpPr>
            <p:nvPr/>
          </p:nvSpPr>
          <p:spPr bwMode="auto">
            <a:xfrm>
              <a:off x="829" y="4269"/>
              <a:ext cx="21"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29" name="Rectangle 42"/>
            <p:cNvSpPr>
              <a:spLocks noChangeArrowheads="1"/>
            </p:cNvSpPr>
            <p:nvPr/>
          </p:nvSpPr>
          <p:spPr bwMode="auto">
            <a:xfrm>
              <a:off x="1279" y="23"/>
              <a:ext cx="21"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30"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1"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2"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3"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4"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5"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6"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7"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8"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39"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0" name="Rectangle 53"/>
            <p:cNvSpPr>
              <a:spLocks noChangeArrowheads="1"/>
            </p:cNvSpPr>
            <p:nvPr/>
          </p:nvSpPr>
          <p:spPr bwMode="auto">
            <a:xfrm>
              <a:off x="1279" y="4269"/>
              <a:ext cx="21"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41" name="Rectangle 54"/>
            <p:cNvSpPr>
              <a:spLocks noChangeArrowheads="1"/>
            </p:cNvSpPr>
            <p:nvPr/>
          </p:nvSpPr>
          <p:spPr bwMode="auto">
            <a:xfrm>
              <a:off x="1724" y="23"/>
              <a:ext cx="21"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42"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3"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4"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5"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6"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7"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8"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49"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0"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1"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2" name="Rectangle 65"/>
            <p:cNvSpPr>
              <a:spLocks noChangeArrowheads="1"/>
            </p:cNvSpPr>
            <p:nvPr/>
          </p:nvSpPr>
          <p:spPr bwMode="auto">
            <a:xfrm>
              <a:off x="1724" y="4269"/>
              <a:ext cx="21"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53" name="Rectangle 66"/>
            <p:cNvSpPr>
              <a:spLocks noChangeArrowheads="1"/>
            </p:cNvSpPr>
            <p:nvPr/>
          </p:nvSpPr>
          <p:spPr bwMode="auto">
            <a:xfrm>
              <a:off x="2169" y="23"/>
              <a:ext cx="21"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54"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5"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6"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7"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8"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59"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0"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1"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2"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3"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4" name="Rectangle 77"/>
            <p:cNvSpPr>
              <a:spLocks noChangeArrowheads="1"/>
            </p:cNvSpPr>
            <p:nvPr/>
          </p:nvSpPr>
          <p:spPr bwMode="auto">
            <a:xfrm>
              <a:off x="2169" y="4269"/>
              <a:ext cx="21"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65" name="Rectangle 78"/>
            <p:cNvSpPr>
              <a:spLocks noChangeArrowheads="1"/>
            </p:cNvSpPr>
            <p:nvPr/>
          </p:nvSpPr>
          <p:spPr bwMode="auto">
            <a:xfrm>
              <a:off x="2620" y="23"/>
              <a:ext cx="20"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66"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7"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8"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69"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0"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1"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2"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3"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4"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5"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6" name="Rectangle 89"/>
            <p:cNvSpPr>
              <a:spLocks noChangeArrowheads="1"/>
            </p:cNvSpPr>
            <p:nvPr/>
          </p:nvSpPr>
          <p:spPr bwMode="auto">
            <a:xfrm>
              <a:off x="2620" y="4269"/>
              <a:ext cx="20"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77" name="Rectangle 90"/>
            <p:cNvSpPr>
              <a:spLocks noChangeArrowheads="1"/>
            </p:cNvSpPr>
            <p:nvPr/>
          </p:nvSpPr>
          <p:spPr bwMode="auto">
            <a:xfrm>
              <a:off x="3065" y="23"/>
              <a:ext cx="20"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78"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79"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0"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1"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2"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3"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4"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5"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6"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7"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88" name="Rectangle 101"/>
            <p:cNvSpPr>
              <a:spLocks noChangeArrowheads="1"/>
            </p:cNvSpPr>
            <p:nvPr/>
          </p:nvSpPr>
          <p:spPr bwMode="auto">
            <a:xfrm>
              <a:off x="3065" y="4269"/>
              <a:ext cx="20"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89" name="Rectangle 102"/>
            <p:cNvSpPr>
              <a:spLocks noChangeArrowheads="1"/>
            </p:cNvSpPr>
            <p:nvPr/>
          </p:nvSpPr>
          <p:spPr bwMode="auto">
            <a:xfrm>
              <a:off x="3510" y="23"/>
              <a:ext cx="20"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90"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1"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2"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3"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4"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5"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6"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7"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8"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99"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0" name="Rectangle 113"/>
            <p:cNvSpPr>
              <a:spLocks noChangeArrowheads="1"/>
            </p:cNvSpPr>
            <p:nvPr/>
          </p:nvSpPr>
          <p:spPr bwMode="auto">
            <a:xfrm>
              <a:off x="3510" y="4269"/>
              <a:ext cx="20"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01" name="Rectangle 114"/>
            <p:cNvSpPr>
              <a:spLocks noChangeArrowheads="1"/>
            </p:cNvSpPr>
            <p:nvPr/>
          </p:nvSpPr>
          <p:spPr bwMode="auto">
            <a:xfrm>
              <a:off x="3960" y="23"/>
              <a:ext cx="20"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02"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3"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4"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5"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6"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7"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8"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09"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0"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1"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2" name="Rectangle 125"/>
            <p:cNvSpPr>
              <a:spLocks noChangeArrowheads="1"/>
            </p:cNvSpPr>
            <p:nvPr/>
          </p:nvSpPr>
          <p:spPr bwMode="auto">
            <a:xfrm>
              <a:off x="3960" y="4269"/>
              <a:ext cx="20"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13" name="Rectangle 126"/>
            <p:cNvSpPr>
              <a:spLocks noChangeArrowheads="1"/>
            </p:cNvSpPr>
            <p:nvPr/>
          </p:nvSpPr>
          <p:spPr bwMode="auto">
            <a:xfrm>
              <a:off x="4405" y="23"/>
              <a:ext cx="20"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14"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5"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6"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7"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8"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19"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0"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1"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2"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3"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4" name="Rectangle 137"/>
            <p:cNvSpPr>
              <a:spLocks noChangeArrowheads="1"/>
            </p:cNvSpPr>
            <p:nvPr/>
          </p:nvSpPr>
          <p:spPr bwMode="auto">
            <a:xfrm>
              <a:off x="4405" y="4269"/>
              <a:ext cx="20"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25" name="Rectangle 138"/>
            <p:cNvSpPr>
              <a:spLocks noChangeArrowheads="1"/>
            </p:cNvSpPr>
            <p:nvPr/>
          </p:nvSpPr>
          <p:spPr bwMode="auto">
            <a:xfrm>
              <a:off x="4850" y="23"/>
              <a:ext cx="20"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26"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7"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8"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29"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0"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1"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2"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3"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4"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5"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6" name="Rectangle 149"/>
            <p:cNvSpPr>
              <a:spLocks noChangeArrowheads="1"/>
            </p:cNvSpPr>
            <p:nvPr/>
          </p:nvSpPr>
          <p:spPr bwMode="auto">
            <a:xfrm>
              <a:off x="4850" y="4269"/>
              <a:ext cx="20"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37" name="Rectangle 150"/>
            <p:cNvSpPr>
              <a:spLocks noChangeArrowheads="1"/>
            </p:cNvSpPr>
            <p:nvPr/>
          </p:nvSpPr>
          <p:spPr bwMode="auto">
            <a:xfrm>
              <a:off x="5300" y="23"/>
              <a:ext cx="20" cy="10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38"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39"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0"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1"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2"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3"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4"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5"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6"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7"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pPr>
                <a:defRPr/>
              </a:pPr>
              <a:endParaRPr lang="zh-CN" altLang="en-US"/>
            </a:p>
          </p:txBody>
        </p:sp>
        <p:sp>
          <p:nvSpPr>
            <p:cNvPr id="148" name="Rectangle 161"/>
            <p:cNvSpPr>
              <a:spLocks noChangeArrowheads="1"/>
            </p:cNvSpPr>
            <p:nvPr/>
          </p:nvSpPr>
          <p:spPr bwMode="auto">
            <a:xfrm>
              <a:off x="5300" y="4269"/>
              <a:ext cx="20" cy="51"/>
            </a:xfrm>
            <a:prstGeom prst="rect">
              <a:avLst/>
            </a:prstGeom>
            <a:solidFill>
              <a:schemeClr val="bg2">
                <a:alpha val="50000"/>
              </a:schemeClr>
            </a:solidFill>
            <a:ln w="0">
              <a:noFill/>
              <a:miter lim="800000"/>
              <a:headEnd/>
              <a:tailEnd/>
            </a:ln>
          </p:spPr>
          <p:txBody>
            <a:bodyPr/>
            <a:lstStyle/>
            <a:p>
              <a:pPr>
                <a:defRPr/>
              </a:pPr>
              <a:endParaRPr lang="zh-CN" altLang="en-US"/>
            </a:p>
          </p:txBody>
        </p:sp>
        <p:sp>
          <p:nvSpPr>
            <p:cNvPr id="149" name="Freeform 162"/>
            <p:cNvSpPr>
              <a:spLocks/>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headEnd/>
              <a:tailEnd/>
            </a:ln>
          </p:spPr>
          <p:txBody>
            <a:bodyPr/>
            <a:lstStyle/>
            <a:p>
              <a:pPr>
                <a:defRPr/>
              </a:pPr>
              <a:endParaRPr lang="zh-CN" altLang="en-US"/>
            </a:p>
          </p:txBody>
        </p:sp>
      </p:grpSp>
      <p:grpSp>
        <p:nvGrpSpPr>
          <p:cNvPr id="150" name="Group 168"/>
          <p:cNvGrpSpPr>
            <a:grpSpLocks/>
          </p:cNvGrpSpPr>
          <p:nvPr/>
        </p:nvGrpSpPr>
        <p:grpSpPr bwMode="auto">
          <a:xfrm>
            <a:off x="152400" y="4724400"/>
            <a:ext cx="1685925" cy="1557338"/>
            <a:chOff x="96" y="2784"/>
            <a:chExt cx="1062" cy="981"/>
          </a:xfrm>
        </p:grpSpPr>
        <p:sp>
          <p:nvSpPr>
            <p:cNvPr id="151" name="Freeform 16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headEnd/>
              <a:tailEnd/>
            </a:ln>
          </p:spPr>
          <p:txBody>
            <a:bodyPr/>
            <a:lstStyle/>
            <a:p>
              <a:pPr>
                <a:defRPr/>
              </a:pPr>
              <a:endParaRPr lang="zh-CN" altLang="en-US"/>
            </a:p>
          </p:txBody>
        </p:sp>
        <p:sp>
          <p:nvSpPr>
            <p:cNvPr id="152" name="Freeform 17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headEnd/>
              <a:tailEnd/>
            </a:ln>
          </p:spPr>
          <p:txBody>
            <a:bodyPr/>
            <a:lstStyle/>
            <a:p>
              <a:pPr>
                <a:defRPr/>
              </a:pPr>
              <a:endParaRPr lang="zh-CN" altLang="en-US"/>
            </a:p>
          </p:txBody>
        </p:sp>
        <p:sp>
          <p:nvSpPr>
            <p:cNvPr id="153" name="Freeform 17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headEnd/>
              <a:tailEnd/>
            </a:ln>
          </p:spPr>
          <p:txBody>
            <a:bodyPr/>
            <a:lstStyle/>
            <a:p>
              <a:pPr>
                <a:defRPr/>
              </a:pPr>
              <a:endParaRPr lang="zh-CN" altLang="en-US"/>
            </a:p>
          </p:txBody>
        </p:sp>
        <p:sp>
          <p:nvSpPr>
            <p:cNvPr id="154" name="Freeform 17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headEnd/>
              <a:tailEnd/>
            </a:ln>
          </p:spPr>
          <p:txBody>
            <a:bodyPr/>
            <a:lstStyle/>
            <a:p>
              <a:pPr>
                <a:defRPr/>
              </a:pPr>
              <a:endParaRPr lang="zh-CN" altLang="en-US"/>
            </a:p>
          </p:txBody>
        </p:sp>
        <p:sp>
          <p:nvSpPr>
            <p:cNvPr id="155" name="Freeform 17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headEnd/>
              <a:tailEnd/>
            </a:ln>
          </p:spPr>
          <p:txBody>
            <a:bodyPr/>
            <a:lstStyle/>
            <a:p>
              <a:pPr>
                <a:defRPr/>
              </a:pPr>
              <a:endParaRPr lang="zh-CN" altLang="en-US"/>
            </a:p>
          </p:txBody>
        </p:sp>
        <p:sp>
          <p:nvSpPr>
            <p:cNvPr id="156" name="Freeform 17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headEnd/>
              <a:tailEnd/>
            </a:ln>
          </p:spPr>
          <p:txBody>
            <a:bodyPr/>
            <a:lstStyle/>
            <a:p>
              <a:pPr>
                <a:defRPr/>
              </a:pPr>
              <a:endParaRPr lang="zh-CN" altLang="en-US"/>
            </a:p>
          </p:txBody>
        </p:sp>
        <p:sp>
          <p:nvSpPr>
            <p:cNvPr id="157" name="Freeform 17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headEnd/>
              <a:tailEnd/>
            </a:ln>
          </p:spPr>
          <p:txBody>
            <a:bodyPr/>
            <a:lstStyle/>
            <a:p>
              <a:pPr>
                <a:defRPr/>
              </a:pPr>
              <a:endParaRPr lang="zh-CN" altLang="en-US"/>
            </a:p>
          </p:txBody>
        </p:sp>
        <p:sp>
          <p:nvSpPr>
            <p:cNvPr id="158" name="Freeform 17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headEnd/>
              <a:tailEnd/>
            </a:ln>
          </p:spPr>
          <p:txBody>
            <a:bodyPr/>
            <a:lstStyle/>
            <a:p>
              <a:pPr>
                <a:defRPr/>
              </a:pPr>
              <a:endParaRPr lang="zh-CN" altLang="en-US"/>
            </a:p>
          </p:txBody>
        </p:sp>
        <p:sp>
          <p:nvSpPr>
            <p:cNvPr id="159" name="Freeform 17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headEnd/>
              <a:tailEnd/>
            </a:ln>
          </p:spPr>
          <p:txBody>
            <a:bodyPr/>
            <a:lstStyle/>
            <a:p>
              <a:pPr>
                <a:defRPr/>
              </a:pPr>
              <a:endParaRPr lang="zh-CN" altLang="en-US"/>
            </a:p>
          </p:txBody>
        </p:sp>
        <p:sp>
          <p:nvSpPr>
            <p:cNvPr id="160" name="Freeform 17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headEnd/>
              <a:tailEnd/>
            </a:ln>
          </p:spPr>
          <p:txBody>
            <a:bodyPr/>
            <a:lstStyle/>
            <a:p>
              <a:pPr>
                <a:defRPr/>
              </a:pPr>
              <a:endParaRPr lang="zh-CN" altLang="en-US"/>
            </a:p>
          </p:txBody>
        </p:sp>
        <p:sp>
          <p:nvSpPr>
            <p:cNvPr id="161" name="Freeform 17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headEnd/>
              <a:tailEnd/>
            </a:ln>
          </p:spPr>
          <p:txBody>
            <a:bodyPr/>
            <a:lstStyle/>
            <a:p>
              <a:pPr>
                <a:defRPr/>
              </a:pPr>
              <a:endParaRPr lang="zh-CN" altLang="en-US"/>
            </a:p>
          </p:txBody>
        </p:sp>
        <p:sp>
          <p:nvSpPr>
            <p:cNvPr id="162" name="Freeform 18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headEnd/>
              <a:tailEnd/>
            </a:ln>
          </p:spPr>
          <p:txBody>
            <a:bodyPr/>
            <a:lstStyle/>
            <a:p>
              <a:pPr>
                <a:defRPr/>
              </a:pPr>
              <a:endParaRPr lang="zh-CN" altLang="en-US"/>
            </a:p>
          </p:txBody>
        </p:sp>
        <p:sp>
          <p:nvSpPr>
            <p:cNvPr id="163" name="Freeform 18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headEnd/>
              <a:tailEnd/>
            </a:ln>
          </p:spPr>
          <p:txBody>
            <a:bodyPr/>
            <a:lstStyle/>
            <a:p>
              <a:pPr>
                <a:defRPr/>
              </a:pPr>
              <a:endParaRPr lang="zh-CN" altLang="en-US"/>
            </a:p>
          </p:txBody>
        </p:sp>
      </p:grpSp>
      <p:sp>
        <p:nvSpPr>
          <p:cNvPr id="514211"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514215"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64"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65"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66"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B58BE21E-39DA-4356-975B-D1E2EF86AD4B}"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0A0D65E-066D-44AC-ACC9-8BF59D5AABB2}" type="slidenum">
              <a:rPr lang="en-US" altLang="zh-CN"/>
              <a:pPr>
                <a:defRPr/>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64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64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D18A11D-F800-4423-BBC8-39CC2B3F6EF9}" type="slidenum">
              <a:rPr lang="en-US" altLang="zh-CN"/>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A012A12-AD5D-4BF6-8051-B940D97997D0}" type="slidenum">
              <a:rPr lang="en-US" altLang="zh-CN"/>
              <a:pPr>
                <a:defRPr/>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2B2F06C2-E9FF-4EB5-A0E8-893FBA47FB32}" type="slidenum">
              <a:rPr lang="en-US" altLang="zh-CN"/>
              <a:pPr>
                <a:defRPr/>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59385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59385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B1281626-E151-4366-BA45-34948B3B1251}" type="slidenum">
              <a:rPr lang="en-US" altLang="zh-CN"/>
              <a:pPr>
                <a:defRPr/>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F2A5063E-5AF3-4B3A-8297-D768288993FA}" type="slidenum">
              <a:rPr lang="en-US" altLang="zh-CN"/>
              <a:pPr>
                <a:defRPr/>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54340362-0FE9-459B-A4FE-F89DE40BE764}" type="slidenum">
              <a:rPr lang="en-US" altLang="zh-CN"/>
              <a:pPr>
                <a:defRPr/>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7D9783E6-A456-419E-A176-0BC8882D559B}" type="slidenum">
              <a:rPr lang="en-US" altLang="zh-CN"/>
              <a:pPr>
                <a:defRPr/>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697BC5F7-B266-47A9-AC25-D1AA0C4DCB6A}" type="slidenum">
              <a:rPr lang="en-US" altLang="zh-CN"/>
              <a:pPr>
                <a:defRPr/>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FD4A05BD-B901-4F67-82CC-067BDCDD9608}" type="slidenum">
              <a:rPr lang="en-US" altLang="zh-CN"/>
              <a:pPr>
                <a:defRPr/>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39938" name="Group 2"/>
          <p:cNvGrpSpPr>
            <a:grpSpLocks/>
          </p:cNvGrpSpPr>
          <p:nvPr userDrawn="1"/>
        </p:nvGrpSpPr>
        <p:grpSpPr bwMode="auto">
          <a:xfrm>
            <a:off x="566738" y="0"/>
            <a:ext cx="7891462" cy="6821488"/>
            <a:chOff x="349" y="23"/>
            <a:chExt cx="4971" cy="4297"/>
          </a:xfrm>
        </p:grpSpPr>
        <p:sp>
          <p:nvSpPr>
            <p:cNvPr id="513027" name="Rectangle 3"/>
            <p:cNvSpPr>
              <a:spLocks noChangeArrowheads="1"/>
            </p:cNvSpPr>
            <p:nvPr userDrawn="1"/>
          </p:nvSpPr>
          <p:spPr bwMode="auto">
            <a:xfrm>
              <a:off x="384" y="23"/>
              <a:ext cx="21"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28" name="Freeform 4"/>
            <p:cNvSpPr>
              <a:spLocks noEditPoints="1"/>
            </p:cNvSpPr>
            <p:nvPr userDrawn="1"/>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29" name="Freeform 5"/>
            <p:cNvSpPr>
              <a:spLocks noEditPoints="1"/>
            </p:cNvSpPr>
            <p:nvPr userDrawn="1"/>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0" name="Freeform 6"/>
            <p:cNvSpPr>
              <a:spLocks noEditPoints="1"/>
            </p:cNvSpPr>
            <p:nvPr userDrawn="1"/>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1" name="Freeform 7"/>
            <p:cNvSpPr>
              <a:spLocks noEditPoints="1"/>
            </p:cNvSpPr>
            <p:nvPr userDrawn="1"/>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2" name="Freeform 8"/>
            <p:cNvSpPr>
              <a:spLocks noEditPoints="1"/>
            </p:cNvSpPr>
            <p:nvPr userDrawn="1"/>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3" name="Freeform 9"/>
            <p:cNvSpPr>
              <a:spLocks noEditPoints="1"/>
            </p:cNvSpPr>
            <p:nvPr userDrawn="1"/>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4" name="Freeform 10"/>
            <p:cNvSpPr>
              <a:spLocks noEditPoints="1"/>
            </p:cNvSpPr>
            <p:nvPr userDrawn="1"/>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5" name="Freeform 11"/>
            <p:cNvSpPr>
              <a:spLocks noEditPoints="1"/>
            </p:cNvSpPr>
            <p:nvPr userDrawn="1"/>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6" name="Freeform 12"/>
            <p:cNvSpPr>
              <a:spLocks noEditPoints="1"/>
            </p:cNvSpPr>
            <p:nvPr userDrawn="1"/>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7" name="Freeform 13"/>
            <p:cNvSpPr>
              <a:spLocks noEditPoints="1"/>
            </p:cNvSpPr>
            <p:nvPr userDrawn="1"/>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38" name="Rectangle 14"/>
            <p:cNvSpPr>
              <a:spLocks noChangeArrowheads="1"/>
            </p:cNvSpPr>
            <p:nvPr userDrawn="1"/>
          </p:nvSpPr>
          <p:spPr bwMode="auto">
            <a:xfrm>
              <a:off x="384" y="4269"/>
              <a:ext cx="21"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39" name="Rectangle 15"/>
            <p:cNvSpPr>
              <a:spLocks noChangeArrowheads="1"/>
            </p:cNvSpPr>
            <p:nvPr userDrawn="1"/>
          </p:nvSpPr>
          <p:spPr bwMode="auto">
            <a:xfrm>
              <a:off x="829" y="23"/>
              <a:ext cx="21"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40" name="Freeform 16"/>
            <p:cNvSpPr>
              <a:spLocks noEditPoints="1"/>
            </p:cNvSpPr>
            <p:nvPr userDrawn="1"/>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1" name="Freeform 17"/>
            <p:cNvSpPr>
              <a:spLocks noEditPoints="1"/>
            </p:cNvSpPr>
            <p:nvPr userDrawn="1"/>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2" name="Freeform 18"/>
            <p:cNvSpPr>
              <a:spLocks noEditPoints="1"/>
            </p:cNvSpPr>
            <p:nvPr userDrawn="1"/>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3" name="Freeform 19"/>
            <p:cNvSpPr>
              <a:spLocks noEditPoints="1"/>
            </p:cNvSpPr>
            <p:nvPr userDrawn="1"/>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4" name="Freeform 20"/>
            <p:cNvSpPr>
              <a:spLocks noEditPoints="1"/>
            </p:cNvSpPr>
            <p:nvPr userDrawn="1"/>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5" name="Freeform 21"/>
            <p:cNvSpPr>
              <a:spLocks noEditPoints="1"/>
            </p:cNvSpPr>
            <p:nvPr userDrawn="1"/>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6" name="Freeform 22"/>
            <p:cNvSpPr>
              <a:spLocks noEditPoints="1"/>
            </p:cNvSpPr>
            <p:nvPr userDrawn="1"/>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7" name="Freeform 23"/>
            <p:cNvSpPr>
              <a:spLocks noEditPoints="1"/>
            </p:cNvSpPr>
            <p:nvPr userDrawn="1"/>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8" name="Freeform 24"/>
            <p:cNvSpPr>
              <a:spLocks noEditPoints="1"/>
            </p:cNvSpPr>
            <p:nvPr userDrawn="1"/>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49" name="Freeform 25"/>
            <p:cNvSpPr>
              <a:spLocks noEditPoints="1"/>
            </p:cNvSpPr>
            <p:nvPr userDrawn="1"/>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0" name="Rectangle 26"/>
            <p:cNvSpPr>
              <a:spLocks noChangeArrowheads="1"/>
            </p:cNvSpPr>
            <p:nvPr userDrawn="1"/>
          </p:nvSpPr>
          <p:spPr bwMode="auto">
            <a:xfrm>
              <a:off x="829" y="4269"/>
              <a:ext cx="21"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51" name="Rectangle 27"/>
            <p:cNvSpPr>
              <a:spLocks noChangeArrowheads="1"/>
            </p:cNvSpPr>
            <p:nvPr userDrawn="1"/>
          </p:nvSpPr>
          <p:spPr bwMode="auto">
            <a:xfrm>
              <a:off x="1279" y="23"/>
              <a:ext cx="21"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52" name="Freeform 28"/>
            <p:cNvSpPr>
              <a:spLocks noEditPoints="1"/>
            </p:cNvSpPr>
            <p:nvPr userDrawn="1"/>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3" name="Freeform 29"/>
            <p:cNvSpPr>
              <a:spLocks noEditPoints="1"/>
            </p:cNvSpPr>
            <p:nvPr userDrawn="1"/>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4" name="Freeform 30"/>
            <p:cNvSpPr>
              <a:spLocks noEditPoints="1"/>
            </p:cNvSpPr>
            <p:nvPr userDrawn="1"/>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5" name="Freeform 31"/>
            <p:cNvSpPr>
              <a:spLocks noEditPoints="1"/>
            </p:cNvSpPr>
            <p:nvPr userDrawn="1"/>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6" name="Freeform 32"/>
            <p:cNvSpPr>
              <a:spLocks noEditPoints="1"/>
            </p:cNvSpPr>
            <p:nvPr userDrawn="1"/>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7" name="Freeform 33"/>
            <p:cNvSpPr>
              <a:spLocks noEditPoints="1"/>
            </p:cNvSpPr>
            <p:nvPr userDrawn="1"/>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8" name="Freeform 34"/>
            <p:cNvSpPr>
              <a:spLocks noEditPoints="1"/>
            </p:cNvSpPr>
            <p:nvPr userDrawn="1"/>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59" name="Freeform 35"/>
            <p:cNvSpPr>
              <a:spLocks noEditPoints="1"/>
            </p:cNvSpPr>
            <p:nvPr userDrawn="1"/>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0" name="Freeform 36"/>
            <p:cNvSpPr>
              <a:spLocks noEditPoints="1"/>
            </p:cNvSpPr>
            <p:nvPr userDrawn="1"/>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1" name="Freeform 37"/>
            <p:cNvSpPr>
              <a:spLocks noEditPoints="1"/>
            </p:cNvSpPr>
            <p:nvPr userDrawn="1"/>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2" name="Rectangle 38"/>
            <p:cNvSpPr>
              <a:spLocks noChangeArrowheads="1"/>
            </p:cNvSpPr>
            <p:nvPr userDrawn="1"/>
          </p:nvSpPr>
          <p:spPr bwMode="auto">
            <a:xfrm>
              <a:off x="1279" y="4269"/>
              <a:ext cx="21"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63" name="Rectangle 39"/>
            <p:cNvSpPr>
              <a:spLocks noChangeArrowheads="1"/>
            </p:cNvSpPr>
            <p:nvPr userDrawn="1"/>
          </p:nvSpPr>
          <p:spPr bwMode="auto">
            <a:xfrm>
              <a:off x="1724" y="23"/>
              <a:ext cx="21"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64" name="Freeform 40"/>
            <p:cNvSpPr>
              <a:spLocks noEditPoints="1"/>
            </p:cNvSpPr>
            <p:nvPr userDrawn="1"/>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5" name="Freeform 41"/>
            <p:cNvSpPr>
              <a:spLocks noEditPoints="1"/>
            </p:cNvSpPr>
            <p:nvPr userDrawn="1"/>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6" name="Freeform 42"/>
            <p:cNvSpPr>
              <a:spLocks noEditPoints="1"/>
            </p:cNvSpPr>
            <p:nvPr userDrawn="1"/>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7" name="Freeform 43"/>
            <p:cNvSpPr>
              <a:spLocks noEditPoints="1"/>
            </p:cNvSpPr>
            <p:nvPr userDrawn="1"/>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8" name="Freeform 44"/>
            <p:cNvSpPr>
              <a:spLocks noEditPoints="1"/>
            </p:cNvSpPr>
            <p:nvPr userDrawn="1"/>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69" name="Freeform 45"/>
            <p:cNvSpPr>
              <a:spLocks noEditPoints="1"/>
            </p:cNvSpPr>
            <p:nvPr userDrawn="1"/>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0" name="Freeform 46"/>
            <p:cNvSpPr>
              <a:spLocks noEditPoints="1"/>
            </p:cNvSpPr>
            <p:nvPr userDrawn="1"/>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1" name="Freeform 47"/>
            <p:cNvSpPr>
              <a:spLocks noEditPoints="1"/>
            </p:cNvSpPr>
            <p:nvPr userDrawn="1"/>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2" name="Freeform 48"/>
            <p:cNvSpPr>
              <a:spLocks noEditPoints="1"/>
            </p:cNvSpPr>
            <p:nvPr userDrawn="1"/>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3" name="Freeform 49"/>
            <p:cNvSpPr>
              <a:spLocks noEditPoints="1"/>
            </p:cNvSpPr>
            <p:nvPr userDrawn="1"/>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4" name="Rectangle 50"/>
            <p:cNvSpPr>
              <a:spLocks noChangeArrowheads="1"/>
            </p:cNvSpPr>
            <p:nvPr userDrawn="1"/>
          </p:nvSpPr>
          <p:spPr bwMode="auto">
            <a:xfrm>
              <a:off x="1724" y="4269"/>
              <a:ext cx="21"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75" name="Rectangle 51"/>
            <p:cNvSpPr>
              <a:spLocks noChangeArrowheads="1"/>
            </p:cNvSpPr>
            <p:nvPr userDrawn="1"/>
          </p:nvSpPr>
          <p:spPr bwMode="auto">
            <a:xfrm>
              <a:off x="2169" y="23"/>
              <a:ext cx="21"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76" name="Freeform 52"/>
            <p:cNvSpPr>
              <a:spLocks noEditPoints="1"/>
            </p:cNvSpPr>
            <p:nvPr userDrawn="1"/>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7" name="Freeform 53"/>
            <p:cNvSpPr>
              <a:spLocks noEditPoints="1"/>
            </p:cNvSpPr>
            <p:nvPr userDrawn="1"/>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8" name="Freeform 54"/>
            <p:cNvSpPr>
              <a:spLocks noEditPoints="1"/>
            </p:cNvSpPr>
            <p:nvPr userDrawn="1"/>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79" name="Freeform 55"/>
            <p:cNvSpPr>
              <a:spLocks noEditPoints="1"/>
            </p:cNvSpPr>
            <p:nvPr userDrawn="1"/>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0" name="Freeform 56"/>
            <p:cNvSpPr>
              <a:spLocks noEditPoints="1"/>
            </p:cNvSpPr>
            <p:nvPr userDrawn="1"/>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1" name="Freeform 57"/>
            <p:cNvSpPr>
              <a:spLocks noEditPoints="1"/>
            </p:cNvSpPr>
            <p:nvPr userDrawn="1"/>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2" name="Freeform 58"/>
            <p:cNvSpPr>
              <a:spLocks noEditPoints="1"/>
            </p:cNvSpPr>
            <p:nvPr userDrawn="1"/>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3" name="Freeform 59"/>
            <p:cNvSpPr>
              <a:spLocks noEditPoints="1"/>
            </p:cNvSpPr>
            <p:nvPr userDrawn="1"/>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4" name="Freeform 60"/>
            <p:cNvSpPr>
              <a:spLocks noEditPoints="1"/>
            </p:cNvSpPr>
            <p:nvPr userDrawn="1"/>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5" name="Freeform 61"/>
            <p:cNvSpPr>
              <a:spLocks noEditPoints="1"/>
            </p:cNvSpPr>
            <p:nvPr userDrawn="1"/>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6" name="Rectangle 62"/>
            <p:cNvSpPr>
              <a:spLocks noChangeArrowheads="1"/>
            </p:cNvSpPr>
            <p:nvPr userDrawn="1"/>
          </p:nvSpPr>
          <p:spPr bwMode="auto">
            <a:xfrm>
              <a:off x="2169" y="4269"/>
              <a:ext cx="21"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87" name="Rectangle 63"/>
            <p:cNvSpPr>
              <a:spLocks noChangeArrowheads="1"/>
            </p:cNvSpPr>
            <p:nvPr userDrawn="1"/>
          </p:nvSpPr>
          <p:spPr bwMode="auto">
            <a:xfrm>
              <a:off x="2620" y="23"/>
              <a:ext cx="20"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88" name="Freeform 64"/>
            <p:cNvSpPr>
              <a:spLocks noEditPoints="1"/>
            </p:cNvSpPr>
            <p:nvPr userDrawn="1"/>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89" name="Freeform 65"/>
            <p:cNvSpPr>
              <a:spLocks noEditPoints="1"/>
            </p:cNvSpPr>
            <p:nvPr userDrawn="1"/>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0" name="Freeform 66"/>
            <p:cNvSpPr>
              <a:spLocks noEditPoints="1"/>
            </p:cNvSpPr>
            <p:nvPr userDrawn="1"/>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1" name="Freeform 67"/>
            <p:cNvSpPr>
              <a:spLocks noEditPoints="1"/>
            </p:cNvSpPr>
            <p:nvPr userDrawn="1"/>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2" name="Freeform 68"/>
            <p:cNvSpPr>
              <a:spLocks noEditPoints="1"/>
            </p:cNvSpPr>
            <p:nvPr userDrawn="1"/>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3" name="Freeform 69"/>
            <p:cNvSpPr>
              <a:spLocks noEditPoints="1"/>
            </p:cNvSpPr>
            <p:nvPr userDrawn="1"/>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4" name="Freeform 70"/>
            <p:cNvSpPr>
              <a:spLocks noEditPoints="1"/>
            </p:cNvSpPr>
            <p:nvPr userDrawn="1"/>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5" name="Freeform 71"/>
            <p:cNvSpPr>
              <a:spLocks noEditPoints="1"/>
            </p:cNvSpPr>
            <p:nvPr userDrawn="1"/>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6" name="Freeform 72"/>
            <p:cNvSpPr>
              <a:spLocks noEditPoints="1"/>
            </p:cNvSpPr>
            <p:nvPr userDrawn="1"/>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7" name="Freeform 73"/>
            <p:cNvSpPr>
              <a:spLocks noEditPoints="1"/>
            </p:cNvSpPr>
            <p:nvPr userDrawn="1"/>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098" name="Rectangle 74"/>
            <p:cNvSpPr>
              <a:spLocks noChangeArrowheads="1"/>
            </p:cNvSpPr>
            <p:nvPr userDrawn="1"/>
          </p:nvSpPr>
          <p:spPr bwMode="auto">
            <a:xfrm>
              <a:off x="2620" y="4269"/>
              <a:ext cx="20"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099" name="Rectangle 75"/>
            <p:cNvSpPr>
              <a:spLocks noChangeArrowheads="1"/>
            </p:cNvSpPr>
            <p:nvPr userDrawn="1"/>
          </p:nvSpPr>
          <p:spPr bwMode="auto">
            <a:xfrm>
              <a:off x="3065" y="23"/>
              <a:ext cx="20"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00" name="Freeform 76"/>
            <p:cNvSpPr>
              <a:spLocks noEditPoints="1"/>
            </p:cNvSpPr>
            <p:nvPr userDrawn="1"/>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1" name="Freeform 77"/>
            <p:cNvSpPr>
              <a:spLocks noEditPoints="1"/>
            </p:cNvSpPr>
            <p:nvPr userDrawn="1"/>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2" name="Freeform 78"/>
            <p:cNvSpPr>
              <a:spLocks noEditPoints="1"/>
            </p:cNvSpPr>
            <p:nvPr userDrawn="1"/>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3" name="Freeform 79"/>
            <p:cNvSpPr>
              <a:spLocks noEditPoints="1"/>
            </p:cNvSpPr>
            <p:nvPr userDrawn="1"/>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4" name="Freeform 80"/>
            <p:cNvSpPr>
              <a:spLocks noEditPoints="1"/>
            </p:cNvSpPr>
            <p:nvPr userDrawn="1"/>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5" name="Freeform 81"/>
            <p:cNvSpPr>
              <a:spLocks noEditPoints="1"/>
            </p:cNvSpPr>
            <p:nvPr userDrawn="1"/>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6" name="Freeform 82"/>
            <p:cNvSpPr>
              <a:spLocks noEditPoints="1"/>
            </p:cNvSpPr>
            <p:nvPr userDrawn="1"/>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7" name="Freeform 83"/>
            <p:cNvSpPr>
              <a:spLocks noEditPoints="1"/>
            </p:cNvSpPr>
            <p:nvPr userDrawn="1"/>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8" name="Freeform 84"/>
            <p:cNvSpPr>
              <a:spLocks noEditPoints="1"/>
            </p:cNvSpPr>
            <p:nvPr userDrawn="1"/>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09" name="Freeform 85"/>
            <p:cNvSpPr>
              <a:spLocks noEditPoints="1"/>
            </p:cNvSpPr>
            <p:nvPr userDrawn="1"/>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0" name="Rectangle 86"/>
            <p:cNvSpPr>
              <a:spLocks noChangeArrowheads="1"/>
            </p:cNvSpPr>
            <p:nvPr userDrawn="1"/>
          </p:nvSpPr>
          <p:spPr bwMode="auto">
            <a:xfrm>
              <a:off x="3065" y="4269"/>
              <a:ext cx="20"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11" name="Rectangle 87"/>
            <p:cNvSpPr>
              <a:spLocks noChangeArrowheads="1"/>
            </p:cNvSpPr>
            <p:nvPr userDrawn="1"/>
          </p:nvSpPr>
          <p:spPr bwMode="auto">
            <a:xfrm>
              <a:off x="3510" y="23"/>
              <a:ext cx="20"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12" name="Freeform 88"/>
            <p:cNvSpPr>
              <a:spLocks noEditPoints="1"/>
            </p:cNvSpPr>
            <p:nvPr userDrawn="1"/>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3" name="Freeform 89"/>
            <p:cNvSpPr>
              <a:spLocks noEditPoints="1"/>
            </p:cNvSpPr>
            <p:nvPr userDrawn="1"/>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4" name="Freeform 90"/>
            <p:cNvSpPr>
              <a:spLocks noEditPoints="1"/>
            </p:cNvSpPr>
            <p:nvPr userDrawn="1"/>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5" name="Freeform 91"/>
            <p:cNvSpPr>
              <a:spLocks noEditPoints="1"/>
            </p:cNvSpPr>
            <p:nvPr userDrawn="1"/>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6" name="Freeform 92"/>
            <p:cNvSpPr>
              <a:spLocks noEditPoints="1"/>
            </p:cNvSpPr>
            <p:nvPr userDrawn="1"/>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7" name="Freeform 93"/>
            <p:cNvSpPr>
              <a:spLocks noEditPoints="1"/>
            </p:cNvSpPr>
            <p:nvPr userDrawn="1"/>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8" name="Freeform 94"/>
            <p:cNvSpPr>
              <a:spLocks noEditPoints="1"/>
            </p:cNvSpPr>
            <p:nvPr userDrawn="1"/>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19" name="Freeform 95"/>
            <p:cNvSpPr>
              <a:spLocks noEditPoints="1"/>
            </p:cNvSpPr>
            <p:nvPr userDrawn="1"/>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0" name="Freeform 96"/>
            <p:cNvSpPr>
              <a:spLocks noEditPoints="1"/>
            </p:cNvSpPr>
            <p:nvPr userDrawn="1"/>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1" name="Freeform 97"/>
            <p:cNvSpPr>
              <a:spLocks noEditPoints="1"/>
            </p:cNvSpPr>
            <p:nvPr userDrawn="1"/>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2" name="Rectangle 98"/>
            <p:cNvSpPr>
              <a:spLocks noChangeArrowheads="1"/>
            </p:cNvSpPr>
            <p:nvPr userDrawn="1"/>
          </p:nvSpPr>
          <p:spPr bwMode="auto">
            <a:xfrm>
              <a:off x="3510" y="4269"/>
              <a:ext cx="20"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23" name="Rectangle 99"/>
            <p:cNvSpPr>
              <a:spLocks noChangeArrowheads="1"/>
            </p:cNvSpPr>
            <p:nvPr userDrawn="1"/>
          </p:nvSpPr>
          <p:spPr bwMode="auto">
            <a:xfrm>
              <a:off x="3960" y="23"/>
              <a:ext cx="20"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24" name="Freeform 100"/>
            <p:cNvSpPr>
              <a:spLocks noEditPoints="1"/>
            </p:cNvSpPr>
            <p:nvPr userDrawn="1"/>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5" name="Freeform 101"/>
            <p:cNvSpPr>
              <a:spLocks noEditPoints="1"/>
            </p:cNvSpPr>
            <p:nvPr userDrawn="1"/>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6" name="Freeform 102"/>
            <p:cNvSpPr>
              <a:spLocks noEditPoints="1"/>
            </p:cNvSpPr>
            <p:nvPr userDrawn="1"/>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7" name="Freeform 103"/>
            <p:cNvSpPr>
              <a:spLocks noEditPoints="1"/>
            </p:cNvSpPr>
            <p:nvPr userDrawn="1"/>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8" name="Freeform 104"/>
            <p:cNvSpPr>
              <a:spLocks noEditPoints="1"/>
            </p:cNvSpPr>
            <p:nvPr userDrawn="1"/>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29" name="Freeform 105"/>
            <p:cNvSpPr>
              <a:spLocks noEditPoints="1"/>
            </p:cNvSpPr>
            <p:nvPr userDrawn="1"/>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0" name="Freeform 106"/>
            <p:cNvSpPr>
              <a:spLocks noEditPoints="1"/>
            </p:cNvSpPr>
            <p:nvPr userDrawn="1"/>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1" name="Freeform 107"/>
            <p:cNvSpPr>
              <a:spLocks noEditPoints="1"/>
            </p:cNvSpPr>
            <p:nvPr userDrawn="1"/>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2" name="Freeform 108"/>
            <p:cNvSpPr>
              <a:spLocks noEditPoints="1"/>
            </p:cNvSpPr>
            <p:nvPr userDrawn="1"/>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3" name="Freeform 109"/>
            <p:cNvSpPr>
              <a:spLocks noEditPoints="1"/>
            </p:cNvSpPr>
            <p:nvPr userDrawn="1"/>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4" name="Rectangle 110"/>
            <p:cNvSpPr>
              <a:spLocks noChangeArrowheads="1"/>
            </p:cNvSpPr>
            <p:nvPr userDrawn="1"/>
          </p:nvSpPr>
          <p:spPr bwMode="auto">
            <a:xfrm>
              <a:off x="3960" y="4269"/>
              <a:ext cx="20"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35" name="Rectangle 111"/>
            <p:cNvSpPr>
              <a:spLocks noChangeArrowheads="1"/>
            </p:cNvSpPr>
            <p:nvPr userDrawn="1"/>
          </p:nvSpPr>
          <p:spPr bwMode="auto">
            <a:xfrm>
              <a:off x="4405" y="23"/>
              <a:ext cx="20"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36" name="Freeform 112"/>
            <p:cNvSpPr>
              <a:spLocks noEditPoints="1"/>
            </p:cNvSpPr>
            <p:nvPr userDrawn="1"/>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7" name="Freeform 113"/>
            <p:cNvSpPr>
              <a:spLocks noEditPoints="1"/>
            </p:cNvSpPr>
            <p:nvPr userDrawn="1"/>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8" name="Freeform 114"/>
            <p:cNvSpPr>
              <a:spLocks noEditPoints="1"/>
            </p:cNvSpPr>
            <p:nvPr userDrawn="1"/>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39" name="Freeform 115"/>
            <p:cNvSpPr>
              <a:spLocks noEditPoints="1"/>
            </p:cNvSpPr>
            <p:nvPr userDrawn="1"/>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0" name="Freeform 116"/>
            <p:cNvSpPr>
              <a:spLocks noEditPoints="1"/>
            </p:cNvSpPr>
            <p:nvPr userDrawn="1"/>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1" name="Freeform 117"/>
            <p:cNvSpPr>
              <a:spLocks noEditPoints="1"/>
            </p:cNvSpPr>
            <p:nvPr userDrawn="1"/>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2" name="Freeform 118"/>
            <p:cNvSpPr>
              <a:spLocks noEditPoints="1"/>
            </p:cNvSpPr>
            <p:nvPr userDrawn="1"/>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3" name="Freeform 119"/>
            <p:cNvSpPr>
              <a:spLocks noEditPoints="1"/>
            </p:cNvSpPr>
            <p:nvPr userDrawn="1"/>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4" name="Freeform 120"/>
            <p:cNvSpPr>
              <a:spLocks noEditPoints="1"/>
            </p:cNvSpPr>
            <p:nvPr userDrawn="1"/>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5" name="Freeform 121"/>
            <p:cNvSpPr>
              <a:spLocks noEditPoints="1"/>
            </p:cNvSpPr>
            <p:nvPr userDrawn="1"/>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6" name="Rectangle 122"/>
            <p:cNvSpPr>
              <a:spLocks noChangeArrowheads="1"/>
            </p:cNvSpPr>
            <p:nvPr userDrawn="1"/>
          </p:nvSpPr>
          <p:spPr bwMode="auto">
            <a:xfrm>
              <a:off x="4405" y="4269"/>
              <a:ext cx="20"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47" name="Rectangle 123"/>
            <p:cNvSpPr>
              <a:spLocks noChangeArrowheads="1"/>
            </p:cNvSpPr>
            <p:nvPr userDrawn="1"/>
          </p:nvSpPr>
          <p:spPr bwMode="auto">
            <a:xfrm>
              <a:off x="4850" y="23"/>
              <a:ext cx="20"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48" name="Freeform 124"/>
            <p:cNvSpPr>
              <a:spLocks noEditPoints="1"/>
            </p:cNvSpPr>
            <p:nvPr userDrawn="1"/>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49" name="Freeform 125"/>
            <p:cNvSpPr>
              <a:spLocks noEditPoints="1"/>
            </p:cNvSpPr>
            <p:nvPr userDrawn="1"/>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0" name="Freeform 126"/>
            <p:cNvSpPr>
              <a:spLocks noEditPoints="1"/>
            </p:cNvSpPr>
            <p:nvPr userDrawn="1"/>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1" name="Freeform 127"/>
            <p:cNvSpPr>
              <a:spLocks noEditPoints="1"/>
            </p:cNvSpPr>
            <p:nvPr userDrawn="1"/>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2" name="Freeform 128"/>
            <p:cNvSpPr>
              <a:spLocks noEditPoints="1"/>
            </p:cNvSpPr>
            <p:nvPr userDrawn="1"/>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3" name="Freeform 129"/>
            <p:cNvSpPr>
              <a:spLocks noEditPoints="1"/>
            </p:cNvSpPr>
            <p:nvPr userDrawn="1"/>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4" name="Freeform 130"/>
            <p:cNvSpPr>
              <a:spLocks noEditPoints="1"/>
            </p:cNvSpPr>
            <p:nvPr userDrawn="1"/>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5" name="Freeform 131"/>
            <p:cNvSpPr>
              <a:spLocks noEditPoints="1"/>
            </p:cNvSpPr>
            <p:nvPr userDrawn="1"/>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6" name="Freeform 132"/>
            <p:cNvSpPr>
              <a:spLocks noEditPoints="1"/>
            </p:cNvSpPr>
            <p:nvPr userDrawn="1"/>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7" name="Freeform 133"/>
            <p:cNvSpPr>
              <a:spLocks noEditPoints="1"/>
            </p:cNvSpPr>
            <p:nvPr userDrawn="1"/>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58" name="Rectangle 134"/>
            <p:cNvSpPr>
              <a:spLocks noChangeArrowheads="1"/>
            </p:cNvSpPr>
            <p:nvPr userDrawn="1"/>
          </p:nvSpPr>
          <p:spPr bwMode="auto">
            <a:xfrm>
              <a:off x="4850" y="4269"/>
              <a:ext cx="20"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59" name="Rectangle 135"/>
            <p:cNvSpPr>
              <a:spLocks noChangeArrowheads="1"/>
            </p:cNvSpPr>
            <p:nvPr userDrawn="1"/>
          </p:nvSpPr>
          <p:spPr bwMode="auto">
            <a:xfrm>
              <a:off x="5300" y="23"/>
              <a:ext cx="20" cy="10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60" name="Freeform 136"/>
            <p:cNvSpPr>
              <a:spLocks noEditPoints="1"/>
            </p:cNvSpPr>
            <p:nvPr userDrawn="1"/>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1" name="Freeform 137"/>
            <p:cNvSpPr>
              <a:spLocks noEditPoints="1"/>
            </p:cNvSpPr>
            <p:nvPr userDrawn="1"/>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2" name="Freeform 138"/>
            <p:cNvSpPr>
              <a:spLocks noEditPoints="1"/>
            </p:cNvSpPr>
            <p:nvPr userDrawn="1"/>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3" name="Freeform 139"/>
            <p:cNvSpPr>
              <a:spLocks noEditPoints="1"/>
            </p:cNvSpPr>
            <p:nvPr userDrawn="1"/>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4" name="Freeform 140"/>
            <p:cNvSpPr>
              <a:spLocks noEditPoints="1"/>
            </p:cNvSpPr>
            <p:nvPr userDrawn="1"/>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5" name="Freeform 141"/>
            <p:cNvSpPr>
              <a:spLocks noEditPoints="1"/>
            </p:cNvSpPr>
            <p:nvPr userDrawn="1"/>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6" name="Freeform 142"/>
            <p:cNvSpPr>
              <a:spLocks noEditPoints="1"/>
            </p:cNvSpPr>
            <p:nvPr userDrawn="1"/>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7" name="Freeform 143"/>
            <p:cNvSpPr>
              <a:spLocks noEditPoints="1"/>
            </p:cNvSpPr>
            <p:nvPr userDrawn="1"/>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8" name="Freeform 144"/>
            <p:cNvSpPr>
              <a:spLocks noEditPoints="1"/>
            </p:cNvSpPr>
            <p:nvPr userDrawn="1"/>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69" name="Freeform 145"/>
            <p:cNvSpPr>
              <a:spLocks noEditPoints="1"/>
            </p:cNvSpPr>
            <p:nvPr userDrawn="1"/>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rgbClr val="FFFF00">
                <a:alpha val="17000"/>
              </a:srgbClr>
            </a:solidFill>
            <a:ln w="0">
              <a:noFill/>
              <a:prstDash val="solid"/>
              <a:round/>
              <a:headEnd/>
              <a:tailEnd/>
            </a:ln>
          </p:spPr>
          <p:txBody>
            <a:bodyPr/>
            <a:lstStyle/>
            <a:p>
              <a:pPr>
                <a:defRPr/>
              </a:pPr>
              <a:endParaRPr lang="zh-CN" altLang="en-US"/>
            </a:p>
          </p:txBody>
        </p:sp>
        <p:sp>
          <p:nvSpPr>
            <p:cNvPr id="513170" name="Rectangle 146"/>
            <p:cNvSpPr>
              <a:spLocks noChangeArrowheads="1"/>
            </p:cNvSpPr>
            <p:nvPr userDrawn="1"/>
          </p:nvSpPr>
          <p:spPr bwMode="auto">
            <a:xfrm>
              <a:off x="5300" y="4269"/>
              <a:ext cx="20" cy="51"/>
            </a:xfrm>
            <a:prstGeom prst="rect">
              <a:avLst/>
            </a:prstGeom>
            <a:solidFill>
              <a:srgbClr val="FFFF00">
                <a:alpha val="17000"/>
              </a:srgbClr>
            </a:solidFill>
            <a:ln w="0">
              <a:noFill/>
              <a:miter lim="800000"/>
              <a:headEnd/>
              <a:tailEnd/>
            </a:ln>
          </p:spPr>
          <p:txBody>
            <a:bodyPr/>
            <a:lstStyle/>
            <a:p>
              <a:pPr>
                <a:defRPr/>
              </a:pPr>
              <a:endParaRPr lang="zh-CN" altLang="en-US"/>
            </a:p>
          </p:txBody>
        </p:sp>
        <p:sp>
          <p:nvSpPr>
            <p:cNvPr id="513171" name="Freeform 147"/>
            <p:cNvSpPr>
              <a:spLocks/>
            </p:cNvSpPr>
            <p:nvPr userDrawn="1"/>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rgbClr val="FFFF00">
                <a:alpha val="17000"/>
              </a:srgbClr>
            </a:solidFill>
            <a:ln w="0">
              <a:noFill/>
              <a:prstDash val="solid"/>
              <a:round/>
              <a:headEnd/>
              <a:tailEnd/>
            </a:ln>
          </p:spPr>
          <p:txBody>
            <a:bodyPr/>
            <a:lstStyle/>
            <a:p>
              <a:pPr>
                <a:defRPr/>
              </a:pPr>
              <a:endParaRPr lang="zh-CN" altLang="en-US"/>
            </a:p>
          </p:txBody>
        </p:sp>
      </p:grpSp>
      <p:grpSp>
        <p:nvGrpSpPr>
          <p:cNvPr id="39939" name="Group 190"/>
          <p:cNvGrpSpPr>
            <a:grpSpLocks/>
          </p:cNvGrpSpPr>
          <p:nvPr/>
        </p:nvGrpSpPr>
        <p:grpSpPr bwMode="auto">
          <a:xfrm>
            <a:off x="381000" y="3962400"/>
            <a:ext cx="533400" cy="492125"/>
            <a:chOff x="96" y="2784"/>
            <a:chExt cx="1062" cy="981"/>
          </a:xfrm>
        </p:grpSpPr>
        <p:sp>
          <p:nvSpPr>
            <p:cNvPr id="513215" name="Freeform 191"/>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p>
          </p:txBody>
        </p:sp>
        <p:sp>
          <p:nvSpPr>
            <p:cNvPr id="513216" name="Freeform 192"/>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p>
          </p:txBody>
        </p:sp>
        <p:sp>
          <p:nvSpPr>
            <p:cNvPr id="513217" name="Freeform 193"/>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p>
          </p:txBody>
        </p:sp>
        <p:sp>
          <p:nvSpPr>
            <p:cNvPr id="513218" name="Freeform 194"/>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p>
          </p:txBody>
        </p:sp>
        <p:sp>
          <p:nvSpPr>
            <p:cNvPr id="513219" name="Freeform 195"/>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20" name="Freeform 196"/>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21" name="Freeform 197"/>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p>
          </p:txBody>
        </p:sp>
        <p:sp>
          <p:nvSpPr>
            <p:cNvPr id="513222" name="Freeform 198"/>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p>
          </p:txBody>
        </p:sp>
        <p:sp>
          <p:nvSpPr>
            <p:cNvPr id="513223" name="Freeform 199"/>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p>
          </p:txBody>
        </p:sp>
        <p:sp>
          <p:nvSpPr>
            <p:cNvPr id="513224" name="Freeform 200"/>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p>
          </p:txBody>
        </p:sp>
        <p:sp>
          <p:nvSpPr>
            <p:cNvPr id="513225" name="Freeform 201"/>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26" name="Freeform 202"/>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p>
          </p:txBody>
        </p:sp>
        <p:sp>
          <p:nvSpPr>
            <p:cNvPr id="513227" name="Freeform 203"/>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p>
          </p:txBody>
        </p:sp>
      </p:grpSp>
      <p:grpSp>
        <p:nvGrpSpPr>
          <p:cNvPr id="39940" name="Group 204"/>
          <p:cNvGrpSpPr>
            <a:grpSpLocks/>
          </p:cNvGrpSpPr>
          <p:nvPr/>
        </p:nvGrpSpPr>
        <p:grpSpPr bwMode="auto">
          <a:xfrm>
            <a:off x="381000" y="5070475"/>
            <a:ext cx="533400" cy="492125"/>
            <a:chOff x="96" y="2784"/>
            <a:chExt cx="1062" cy="981"/>
          </a:xfrm>
        </p:grpSpPr>
        <p:sp>
          <p:nvSpPr>
            <p:cNvPr id="513229" name="Freeform 205"/>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p>
          </p:txBody>
        </p:sp>
        <p:sp>
          <p:nvSpPr>
            <p:cNvPr id="513230" name="Freeform 206"/>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p>
          </p:txBody>
        </p:sp>
        <p:sp>
          <p:nvSpPr>
            <p:cNvPr id="513231" name="Freeform 207"/>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p>
          </p:txBody>
        </p:sp>
        <p:sp>
          <p:nvSpPr>
            <p:cNvPr id="513232" name="Freeform 208"/>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p>
          </p:txBody>
        </p:sp>
        <p:sp>
          <p:nvSpPr>
            <p:cNvPr id="513233" name="Freeform 209"/>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34" name="Freeform 210"/>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35" name="Freeform 211"/>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p>
          </p:txBody>
        </p:sp>
        <p:sp>
          <p:nvSpPr>
            <p:cNvPr id="513236" name="Freeform 212"/>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p>
          </p:txBody>
        </p:sp>
        <p:sp>
          <p:nvSpPr>
            <p:cNvPr id="513237" name="Freeform 213"/>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p>
          </p:txBody>
        </p:sp>
        <p:sp>
          <p:nvSpPr>
            <p:cNvPr id="513238" name="Freeform 214"/>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p>
          </p:txBody>
        </p:sp>
        <p:sp>
          <p:nvSpPr>
            <p:cNvPr id="513239" name="Freeform 215"/>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40" name="Freeform 216"/>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p>
          </p:txBody>
        </p:sp>
        <p:sp>
          <p:nvSpPr>
            <p:cNvPr id="513241" name="Freeform 217"/>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p>
          </p:txBody>
        </p:sp>
      </p:grpSp>
      <p:grpSp>
        <p:nvGrpSpPr>
          <p:cNvPr id="39941" name="Group 218"/>
          <p:cNvGrpSpPr>
            <a:grpSpLocks/>
          </p:cNvGrpSpPr>
          <p:nvPr/>
        </p:nvGrpSpPr>
        <p:grpSpPr bwMode="auto">
          <a:xfrm>
            <a:off x="381000" y="6121400"/>
            <a:ext cx="533400" cy="492125"/>
            <a:chOff x="96" y="2784"/>
            <a:chExt cx="1062" cy="981"/>
          </a:xfrm>
        </p:grpSpPr>
        <p:sp>
          <p:nvSpPr>
            <p:cNvPr id="513243" name="Freeform 219"/>
            <p:cNvSpPr>
              <a:spLocks/>
            </p:cNvSpPr>
            <p:nvPr userDrawn="1"/>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pPr>
                <a:defRPr/>
              </a:pPr>
              <a:endParaRPr lang="zh-CN" altLang="en-US"/>
            </a:p>
          </p:txBody>
        </p:sp>
        <p:sp>
          <p:nvSpPr>
            <p:cNvPr id="513244" name="Freeform 220"/>
            <p:cNvSpPr>
              <a:spLocks noEditPoints="1"/>
            </p:cNvSpPr>
            <p:nvPr userDrawn="1"/>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pPr>
                <a:defRPr/>
              </a:pPr>
              <a:endParaRPr lang="zh-CN" altLang="en-US"/>
            </a:p>
          </p:txBody>
        </p:sp>
        <p:sp>
          <p:nvSpPr>
            <p:cNvPr id="513245" name="Freeform 221"/>
            <p:cNvSpPr>
              <a:spLocks/>
            </p:cNvSpPr>
            <p:nvPr userDrawn="1"/>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pPr>
                <a:defRPr/>
              </a:pPr>
              <a:endParaRPr lang="zh-CN" altLang="en-US"/>
            </a:p>
          </p:txBody>
        </p:sp>
        <p:sp>
          <p:nvSpPr>
            <p:cNvPr id="513246" name="Freeform 222"/>
            <p:cNvSpPr>
              <a:spLocks/>
            </p:cNvSpPr>
            <p:nvPr userDrawn="1"/>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pPr>
                <a:defRPr/>
              </a:pPr>
              <a:endParaRPr lang="zh-CN" altLang="en-US"/>
            </a:p>
          </p:txBody>
        </p:sp>
        <p:sp>
          <p:nvSpPr>
            <p:cNvPr id="513247" name="Freeform 223"/>
            <p:cNvSpPr>
              <a:spLocks/>
            </p:cNvSpPr>
            <p:nvPr userDrawn="1"/>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48" name="Freeform 224"/>
            <p:cNvSpPr>
              <a:spLocks/>
            </p:cNvSpPr>
            <p:nvPr userDrawn="1"/>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49" name="Freeform 225"/>
            <p:cNvSpPr>
              <a:spLocks/>
            </p:cNvSpPr>
            <p:nvPr userDrawn="1"/>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pPr>
                <a:defRPr/>
              </a:pPr>
              <a:endParaRPr lang="zh-CN" altLang="en-US"/>
            </a:p>
          </p:txBody>
        </p:sp>
        <p:sp>
          <p:nvSpPr>
            <p:cNvPr id="513250" name="Freeform 226"/>
            <p:cNvSpPr>
              <a:spLocks/>
            </p:cNvSpPr>
            <p:nvPr userDrawn="1"/>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pPr>
                <a:defRPr/>
              </a:pPr>
              <a:endParaRPr lang="zh-CN" altLang="en-US"/>
            </a:p>
          </p:txBody>
        </p:sp>
        <p:sp>
          <p:nvSpPr>
            <p:cNvPr id="513251" name="Freeform 227"/>
            <p:cNvSpPr>
              <a:spLocks/>
            </p:cNvSpPr>
            <p:nvPr userDrawn="1"/>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pPr>
                <a:defRPr/>
              </a:pPr>
              <a:endParaRPr lang="zh-CN" altLang="en-US"/>
            </a:p>
          </p:txBody>
        </p:sp>
        <p:sp>
          <p:nvSpPr>
            <p:cNvPr id="513252" name="Freeform 228"/>
            <p:cNvSpPr>
              <a:spLocks/>
            </p:cNvSpPr>
            <p:nvPr userDrawn="1"/>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pPr>
                <a:defRPr/>
              </a:pPr>
              <a:endParaRPr lang="zh-CN" altLang="en-US"/>
            </a:p>
          </p:txBody>
        </p:sp>
        <p:sp>
          <p:nvSpPr>
            <p:cNvPr id="513253" name="Freeform 229"/>
            <p:cNvSpPr>
              <a:spLocks/>
            </p:cNvSpPr>
            <p:nvPr userDrawn="1"/>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pPr>
                <a:defRPr/>
              </a:pPr>
              <a:endParaRPr lang="zh-CN" altLang="en-US"/>
            </a:p>
          </p:txBody>
        </p:sp>
        <p:sp>
          <p:nvSpPr>
            <p:cNvPr id="513254" name="Freeform 230"/>
            <p:cNvSpPr>
              <a:spLocks/>
            </p:cNvSpPr>
            <p:nvPr userDrawn="1"/>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pPr>
                <a:defRPr/>
              </a:pPr>
              <a:endParaRPr lang="zh-CN" altLang="en-US"/>
            </a:p>
          </p:txBody>
        </p:sp>
        <p:sp>
          <p:nvSpPr>
            <p:cNvPr id="513255" name="Freeform 231"/>
            <p:cNvSpPr>
              <a:spLocks/>
            </p:cNvSpPr>
            <p:nvPr userDrawn="1"/>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pPr>
                <a:defRPr/>
              </a:pPr>
              <a:endParaRPr lang="zh-CN" altLang="en-US"/>
            </a:p>
          </p:txBody>
        </p:sp>
      </p:grpSp>
      <p:sp>
        <p:nvSpPr>
          <p:cNvPr id="39942" name="Rectangle 248"/>
          <p:cNvSpPr>
            <a:spLocks noGrp="1" noRot="1" noChangeArrowheads="1"/>
          </p:cNvSpPr>
          <p:nvPr>
            <p:ph type="title"/>
          </p:nvPr>
        </p:nvSpPr>
        <p:spPr bwMode="auto">
          <a:xfrm>
            <a:off x="298450" y="228600"/>
            <a:ext cx="8540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43" name="Rectangle 249"/>
          <p:cNvSpPr>
            <a:spLocks noGrp="1" noRot="1" noChangeArrowheads="1"/>
          </p:cNvSpPr>
          <p:nvPr>
            <p:ph type="body" idx="1"/>
          </p:nvPr>
        </p:nvSpPr>
        <p:spPr bwMode="auto">
          <a:xfrm>
            <a:off x="539750" y="1593850"/>
            <a:ext cx="8153400" cy="449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274" name="Rectangle 250"/>
          <p:cNvSpPr>
            <a:spLocks noGrp="1" noChangeArrowheads="1"/>
          </p:cNvSpPr>
          <p:nvPr>
            <p:ph type="dt" sz="half" idx="2"/>
          </p:nvPr>
        </p:nvSpPr>
        <p:spPr bwMode="auto">
          <a:xfrm>
            <a:off x="29845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b="0" smtClean="0">
                <a:latin typeface="Arial" charset="0"/>
              </a:defRPr>
            </a:lvl1pPr>
          </a:lstStyle>
          <a:p>
            <a:pPr>
              <a:defRPr/>
            </a:pPr>
            <a:endParaRPr lang="en-US" altLang="zh-CN"/>
          </a:p>
        </p:txBody>
      </p:sp>
      <p:sp>
        <p:nvSpPr>
          <p:cNvPr id="513275" name="Rectangle 251"/>
          <p:cNvSpPr>
            <a:spLocks noGrp="1" noChangeArrowheads="1"/>
          </p:cNvSpPr>
          <p:nvPr>
            <p:ph type="ftr" sz="quarter" idx="3"/>
          </p:nvPr>
        </p:nvSpPr>
        <p:spPr bwMode="auto">
          <a:xfrm>
            <a:off x="3121025" y="623728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b="0" smtClean="0">
                <a:latin typeface="Arial" charset="0"/>
              </a:defRPr>
            </a:lvl1pPr>
          </a:lstStyle>
          <a:p>
            <a:pPr>
              <a:defRPr/>
            </a:pPr>
            <a:endParaRPr lang="en-US" altLang="zh-CN"/>
          </a:p>
        </p:txBody>
      </p:sp>
      <p:sp>
        <p:nvSpPr>
          <p:cNvPr id="513276" name="Rectangle 252"/>
          <p:cNvSpPr>
            <a:spLocks noGrp="1" noChangeArrowheads="1"/>
          </p:cNvSpPr>
          <p:nvPr>
            <p:ph type="sldNum" sz="quarter" idx="4"/>
          </p:nvPr>
        </p:nvSpPr>
        <p:spPr bwMode="auto">
          <a:xfrm>
            <a:off x="65500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b="0" smtClean="0">
                <a:latin typeface="Arial" charset="0"/>
              </a:defRPr>
            </a:lvl1pPr>
          </a:lstStyle>
          <a:p>
            <a:pPr>
              <a:defRPr/>
            </a:pPr>
            <a:fld id="{AC08E10A-BA6F-4D33-86CC-F7B78F0741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random/>
  </p:transition>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Times New Roman" pitchFamily="18" charset="0"/>
          <a:ea typeface="宋体" pitchFamily="2" charset="-122"/>
        </a:defRPr>
      </a:lvl6pPr>
      <a:lvl7pPr marL="914400" algn="ctr" rtl="0" fontAlgn="base">
        <a:spcBef>
          <a:spcPct val="0"/>
        </a:spcBef>
        <a:spcAft>
          <a:spcPct val="0"/>
        </a:spcAft>
        <a:defRPr sz="4400" b="1">
          <a:solidFill>
            <a:schemeClr val="tx2"/>
          </a:solidFill>
          <a:latin typeface="Times New Roman" pitchFamily="18" charset="0"/>
          <a:ea typeface="宋体" pitchFamily="2" charset="-122"/>
        </a:defRPr>
      </a:lvl7pPr>
      <a:lvl8pPr marL="1371600" algn="ctr" rtl="0" fontAlgn="base">
        <a:spcBef>
          <a:spcPct val="0"/>
        </a:spcBef>
        <a:spcAft>
          <a:spcPct val="0"/>
        </a:spcAft>
        <a:defRPr sz="4400" b="1">
          <a:solidFill>
            <a:schemeClr val="tx2"/>
          </a:solidFill>
          <a:latin typeface="Times New Roman" pitchFamily="18" charset="0"/>
          <a:ea typeface="宋体" pitchFamily="2" charset="-122"/>
        </a:defRPr>
      </a:lvl8pPr>
      <a:lvl9pPr marL="1828800" algn="ctr"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b="1">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b="1">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b="1">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b="1">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4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1.bin"/><Relationship Id="rId11" Type="http://schemas.openxmlformats.org/officeDocument/2006/relationships/oleObject" Target="../embeddings/oleObject56.bin"/><Relationship Id="rId5" Type="http://schemas.openxmlformats.org/officeDocument/2006/relationships/oleObject" Target="../embeddings/oleObject50.bin"/><Relationship Id="rId10" Type="http://schemas.openxmlformats.org/officeDocument/2006/relationships/oleObject" Target="../embeddings/oleObject55.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7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Rot="1" noChangeArrowheads="1"/>
          </p:cNvSpPr>
          <p:nvPr>
            <p:ph type="ctrTitle"/>
          </p:nvPr>
        </p:nvSpPr>
        <p:spPr/>
        <p:txBody>
          <a:bodyPr/>
          <a:lstStyle/>
          <a:p>
            <a:pPr eaLnBrk="1" hangingPunct="1"/>
            <a:r>
              <a:rPr lang="zh-CN" altLang="en-US" dirty="0" smtClean="0"/>
              <a:t>投资学     第</a:t>
            </a:r>
            <a:r>
              <a:rPr lang="en-US" altLang="zh-CN" dirty="0" smtClean="0"/>
              <a:t>11</a:t>
            </a:r>
            <a:r>
              <a:rPr lang="zh-CN" altLang="en-US" dirty="0" smtClean="0"/>
              <a:t>章（</a:t>
            </a:r>
            <a:r>
              <a:rPr lang="en-US" altLang="zh-CN" dirty="0" smtClean="0"/>
              <a:t>2</a:t>
            </a:r>
            <a:r>
              <a:rPr lang="zh-CN" altLang="en-US" dirty="0" smtClean="0"/>
              <a:t>）</a:t>
            </a:r>
          </a:p>
        </p:txBody>
      </p:sp>
      <p:sp>
        <p:nvSpPr>
          <p:cNvPr id="41987" name="Rectangle 5"/>
          <p:cNvSpPr>
            <a:spLocks noGrp="1" noRot="1" noChangeArrowheads="1"/>
          </p:cNvSpPr>
          <p:nvPr>
            <p:ph type="subTitle" idx="1"/>
          </p:nvPr>
        </p:nvSpPr>
        <p:spPr>
          <a:xfrm>
            <a:off x="0" y="3500438"/>
            <a:ext cx="9144000" cy="792162"/>
          </a:xfrm>
        </p:spPr>
        <p:txBody>
          <a:bodyPr/>
          <a:lstStyle/>
          <a:p>
            <a:pPr eaLnBrk="1" hangingPunct="1"/>
            <a:r>
              <a:rPr lang="zh-CN" altLang="en-US" dirty="0" smtClean="0"/>
              <a:t>套利定价理论（</a:t>
            </a:r>
            <a:r>
              <a:rPr lang="en-US" altLang="zh-CN" dirty="0" smtClean="0"/>
              <a:t>APT</a:t>
            </a:r>
            <a:r>
              <a:rPr lang="zh-CN" altLang="en-US" dirty="0" smtClean="0"/>
              <a:t>）</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5" name="Line 4"/>
          <p:cNvSpPr>
            <a:spLocks noChangeShapeType="1"/>
          </p:cNvSpPr>
          <p:nvPr/>
        </p:nvSpPr>
        <p:spPr bwMode="auto">
          <a:xfrm>
            <a:off x="1600200" y="5715000"/>
            <a:ext cx="6019800" cy="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2056" name="Line 5"/>
          <p:cNvSpPr>
            <a:spLocks noChangeShapeType="1"/>
          </p:cNvSpPr>
          <p:nvPr/>
        </p:nvSpPr>
        <p:spPr bwMode="auto">
          <a:xfrm flipV="1">
            <a:off x="1600200" y="1066800"/>
            <a:ext cx="0" cy="4648200"/>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2057" name="Line 6"/>
          <p:cNvSpPr>
            <a:spLocks noChangeShapeType="1"/>
          </p:cNvSpPr>
          <p:nvPr/>
        </p:nvSpPr>
        <p:spPr bwMode="auto">
          <a:xfrm flipV="1">
            <a:off x="1600200" y="1752600"/>
            <a:ext cx="5257800" cy="3200400"/>
          </a:xfrm>
          <a:prstGeom prst="line">
            <a:avLst/>
          </a:prstGeom>
          <a:noFill/>
          <a:ln w="38100" cap="sq">
            <a:solidFill>
              <a:srgbClr val="FF0000"/>
            </a:solidFill>
            <a:round/>
            <a:headEnd type="none" w="sm" len="sm"/>
            <a:tailEnd type="triangle" w="sm" len="sm"/>
          </a:ln>
        </p:spPr>
        <p:txBody>
          <a:bodyPr wrap="none" anchor="ctr"/>
          <a:lstStyle/>
          <a:p>
            <a:endParaRPr lang="zh-CN" altLang="en-US"/>
          </a:p>
        </p:txBody>
      </p:sp>
      <p:sp>
        <p:nvSpPr>
          <p:cNvPr id="2058" name="Line 8"/>
          <p:cNvSpPr>
            <a:spLocks noChangeShapeType="1"/>
          </p:cNvSpPr>
          <p:nvPr/>
        </p:nvSpPr>
        <p:spPr bwMode="auto">
          <a:xfrm flipH="1">
            <a:off x="1676400" y="2743200"/>
            <a:ext cx="2362200" cy="0"/>
          </a:xfrm>
          <a:prstGeom prst="line">
            <a:avLst/>
          </a:prstGeom>
          <a:noFill/>
          <a:ln w="12700" cap="rnd">
            <a:solidFill>
              <a:schemeClr val="tx1"/>
            </a:solidFill>
            <a:prstDash val="sysDot"/>
            <a:round/>
            <a:headEnd type="none" w="sm" len="sm"/>
            <a:tailEnd type="none" w="sm" len="sm"/>
          </a:ln>
        </p:spPr>
        <p:txBody>
          <a:bodyPr wrap="none" anchor="ctr"/>
          <a:lstStyle/>
          <a:p>
            <a:endParaRPr lang="zh-CN" altLang="en-US"/>
          </a:p>
        </p:txBody>
      </p:sp>
      <p:sp>
        <p:nvSpPr>
          <p:cNvPr id="2059" name="Rectangle 10"/>
          <p:cNvSpPr>
            <a:spLocks noGrp="1" noChangeArrowheads="1"/>
          </p:cNvSpPr>
          <p:nvPr>
            <p:ph type="body" idx="1"/>
          </p:nvPr>
        </p:nvSpPr>
        <p:spPr>
          <a:xfrm>
            <a:off x="685800" y="533400"/>
            <a:ext cx="7772400" cy="5638800"/>
          </a:xfrm>
          <a:noFill/>
        </p:spPr>
        <p:txBody>
          <a:bodyPr lIns="92075" tIns="46038" rIns="92075" bIns="46038"/>
          <a:lstStyle/>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en-US" altLang="zh-CN" dirty="0" smtClean="0"/>
              <a:t>4%</a:t>
            </a:r>
          </a:p>
          <a:p>
            <a:pPr eaLnBrk="1" hangingPunct="1">
              <a:buFont typeface="Wingdings" pitchFamily="2" charset="2"/>
              <a:buNone/>
            </a:pPr>
            <a:endParaRPr lang="en-US" altLang="zh-CN" dirty="0" smtClean="0"/>
          </a:p>
        </p:txBody>
      </p:sp>
      <p:graphicFrame>
        <p:nvGraphicFramePr>
          <p:cNvPr id="2050" name="Object 11"/>
          <p:cNvGraphicFramePr>
            <a:graphicFrameLocks noChangeAspect="1"/>
          </p:cNvGraphicFramePr>
          <p:nvPr/>
        </p:nvGraphicFramePr>
        <p:xfrm>
          <a:off x="938213" y="692150"/>
          <a:ext cx="592137" cy="1081088"/>
        </p:xfrm>
        <a:graphic>
          <a:graphicData uri="http://schemas.openxmlformats.org/presentationml/2006/ole">
            <p:oleObj spid="_x0000_s2050" name="Equation" r:id="rId3" imgW="126720" imgH="228600" progId="">
              <p:embed/>
            </p:oleObj>
          </a:graphicData>
        </a:graphic>
      </p:graphicFrame>
      <p:graphicFrame>
        <p:nvGraphicFramePr>
          <p:cNvPr id="2051" name="Object 12"/>
          <p:cNvGraphicFramePr>
            <a:graphicFrameLocks noChangeAspect="1"/>
          </p:cNvGraphicFramePr>
          <p:nvPr/>
        </p:nvGraphicFramePr>
        <p:xfrm>
          <a:off x="6943725" y="5718175"/>
          <a:ext cx="801688" cy="635000"/>
        </p:xfrm>
        <a:graphic>
          <a:graphicData uri="http://schemas.openxmlformats.org/presentationml/2006/ole">
            <p:oleObj spid="_x0000_s2051" name="Equation" r:id="rId4" imgW="304560" imgH="241200" progId="">
              <p:embed/>
            </p:oleObj>
          </a:graphicData>
        </a:graphic>
      </p:graphicFrame>
      <p:graphicFrame>
        <p:nvGraphicFramePr>
          <p:cNvPr id="2052" name="Object 13"/>
          <p:cNvGraphicFramePr>
            <a:graphicFrameLocks noChangeAspect="1"/>
          </p:cNvGraphicFramePr>
          <p:nvPr/>
        </p:nvGraphicFramePr>
        <p:xfrm>
          <a:off x="762000" y="2286000"/>
          <a:ext cx="1257300" cy="419100"/>
        </p:xfrm>
        <a:graphic>
          <a:graphicData uri="http://schemas.openxmlformats.org/presentationml/2006/ole">
            <p:oleObj spid="_x0000_s2052" name="Equation" r:id="rId5" imgW="685800" imgH="228600" progId="">
              <p:embed/>
            </p:oleObj>
          </a:graphicData>
        </a:graphic>
      </p:graphicFrame>
      <p:graphicFrame>
        <p:nvGraphicFramePr>
          <p:cNvPr id="2053" name="Object 14"/>
          <p:cNvGraphicFramePr>
            <a:graphicFrameLocks noChangeAspect="1"/>
          </p:cNvGraphicFramePr>
          <p:nvPr/>
        </p:nvGraphicFramePr>
        <p:xfrm>
          <a:off x="4191000" y="2895600"/>
          <a:ext cx="1162050" cy="419100"/>
        </p:xfrm>
        <a:graphic>
          <a:graphicData uri="http://schemas.openxmlformats.org/presentationml/2006/ole">
            <p:oleObj spid="_x0000_s2053" name="Equation" r:id="rId6" imgW="634680" imgH="228600" progId="">
              <p:embed/>
            </p:oleObj>
          </a:graphicData>
        </a:graphic>
      </p:graphicFrame>
      <p:sp>
        <p:nvSpPr>
          <p:cNvPr id="2060" name="AutoShape 15"/>
          <p:cNvSpPr>
            <a:spLocks noChangeArrowheads="1"/>
          </p:cNvSpPr>
          <p:nvPr/>
        </p:nvSpPr>
        <p:spPr bwMode="auto">
          <a:xfrm flipH="1">
            <a:off x="4800600" y="3429000"/>
            <a:ext cx="76200" cy="76200"/>
          </a:xfrm>
          <a:prstGeom prst="star4">
            <a:avLst>
              <a:gd name="adj" fmla="val 12500"/>
            </a:avLst>
          </a:prstGeom>
          <a:solidFill>
            <a:schemeClr val="accent1"/>
          </a:solidFill>
          <a:ln w="38100" cap="sq">
            <a:solidFill>
              <a:srgbClr val="009999"/>
            </a:solidFill>
            <a:miter lim="800000"/>
            <a:headEnd type="none" w="sm" len="sm"/>
            <a:tailEnd type="none" w="sm" len="sm"/>
          </a:ln>
        </p:spPr>
        <p:txBody>
          <a:bodyPr wrap="none" anchor="ctr"/>
          <a:lstStyle/>
          <a:p>
            <a:endParaRPr lang="zh-CN" altLang="en-US"/>
          </a:p>
        </p:txBody>
      </p:sp>
      <p:sp>
        <p:nvSpPr>
          <p:cNvPr id="2061" name="AutoShape 16"/>
          <p:cNvSpPr>
            <a:spLocks noChangeArrowheads="1"/>
          </p:cNvSpPr>
          <p:nvPr/>
        </p:nvSpPr>
        <p:spPr bwMode="auto">
          <a:xfrm flipH="1">
            <a:off x="6324600" y="2514600"/>
            <a:ext cx="76200" cy="76200"/>
          </a:xfrm>
          <a:prstGeom prst="star4">
            <a:avLst>
              <a:gd name="adj" fmla="val 12500"/>
            </a:avLst>
          </a:prstGeom>
          <a:solidFill>
            <a:schemeClr val="accent1"/>
          </a:solidFill>
          <a:ln w="38100" cap="sq">
            <a:solidFill>
              <a:srgbClr val="009999"/>
            </a:solidFill>
            <a:miter lim="800000"/>
            <a:headEnd type="none" w="sm" len="sm"/>
            <a:tailEnd type="none" w="sm" len="sm"/>
          </a:ln>
        </p:spPr>
        <p:txBody>
          <a:bodyPr wrap="none" anchor="ctr"/>
          <a:lstStyle/>
          <a:p>
            <a:endParaRPr lang="zh-CN" altLang="en-US"/>
          </a:p>
        </p:txBody>
      </p:sp>
      <p:sp>
        <p:nvSpPr>
          <p:cNvPr id="2062" name="AutoShape 17"/>
          <p:cNvSpPr>
            <a:spLocks noChangeArrowheads="1"/>
          </p:cNvSpPr>
          <p:nvPr/>
        </p:nvSpPr>
        <p:spPr bwMode="auto">
          <a:xfrm flipH="1">
            <a:off x="5791200" y="1905000"/>
            <a:ext cx="76200" cy="76200"/>
          </a:xfrm>
          <a:prstGeom prst="star4">
            <a:avLst>
              <a:gd name="adj" fmla="val 12500"/>
            </a:avLst>
          </a:prstGeom>
          <a:solidFill>
            <a:schemeClr val="accent1"/>
          </a:solidFill>
          <a:ln w="38100" cap="sq">
            <a:solidFill>
              <a:srgbClr val="009999"/>
            </a:solidFill>
            <a:miter lim="800000"/>
            <a:headEnd type="none" w="sm" len="sm"/>
            <a:tailEnd type="none" w="sm" len="sm"/>
          </a:ln>
        </p:spPr>
        <p:txBody>
          <a:bodyPr wrap="none" anchor="ctr"/>
          <a:lstStyle/>
          <a:p>
            <a:endParaRPr lang="zh-CN" altLang="en-US"/>
          </a:p>
        </p:txBody>
      </p:sp>
      <p:sp>
        <p:nvSpPr>
          <p:cNvPr id="2063" name="AutoShape 18"/>
          <p:cNvSpPr>
            <a:spLocks noChangeArrowheads="1"/>
          </p:cNvSpPr>
          <p:nvPr/>
        </p:nvSpPr>
        <p:spPr bwMode="auto">
          <a:xfrm flipH="1">
            <a:off x="5715000" y="3048000"/>
            <a:ext cx="76200" cy="76200"/>
          </a:xfrm>
          <a:prstGeom prst="star4">
            <a:avLst>
              <a:gd name="adj" fmla="val 12500"/>
            </a:avLst>
          </a:prstGeom>
          <a:solidFill>
            <a:schemeClr val="accent1"/>
          </a:solidFill>
          <a:ln w="38100" cap="sq">
            <a:solidFill>
              <a:srgbClr val="009999"/>
            </a:solidFill>
            <a:miter lim="800000"/>
            <a:headEnd type="none" w="sm" len="sm"/>
            <a:tailEnd type="none" w="sm" len="sm"/>
          </a:ln>
        </p:spPr>
        <p:txBody>
          <a:bodyPr wrap="none" anchor="ctr"/>
          <a:lstStyle/>
          <a:p>
            <a:endParaRPr lang="zh-CN" altLang="en-US"/>
          </a:p>
        </p:txBody>
      </p:sp>
      <p:sp>
        <p:nvSpPr>
          <p:cNvPr id="2064" name="AutoShape 19"/>
          <p:cNvSpPr>
            <a:spLocks noChangeArrowheads="1"/>
          </p:cNvSpPr>
          <p:nvPr/>
        </p:nvSpPr>
        <p:spPr bwMode="auto">
          <a:xfrm flipH="1">
            <a:off x="5029200" y="2133600"/>
            <a:ext cx="76200" cy="76200"/>
          </a:xfrm>
          <a:prstGeom prst="star4">
            <a:avLst>
              <a:gd name="adj" fmla="val 12500"/>
            </a:avLst>
          </a:prstGeom>
          <a:solidFill>
            <a:schemeClr val="accent1"/>
          </a:solidFill>
          <a:ln w="38100" cap="sq">
            <a:solidFill>
              <a:srgbClr val="009999"/>
            </a:solidFill>
            <a:miter lim="800000"/>
            <a:headEnd type="none" w="sm" len="sm"/>
            <a:tailEnd type="none" w="sm" len="sm"/>
          </a:ln>
        </p:spPr>
        <p:txBody>
          <a:bodyPr wrap="none" anchor="ctr"/>
          <a:lstStyle/>
          <a:p>
            <a:endParaRPr lang="zh-CN" altLang="en-US"/>
          </a:p>
        </p:txBody>
      </p:sp>
      <p:sp>
        <p:nvSpPr>
          <p:cNvPr id="2065" name="Line 20"/>
          <p:cNvSpPr>
            <a:spLocks noChangeShapeType="1"/>
          </p:cNvSpPr>
          <p:nvPr/>
        </p:nvSpPr>
        <p:spPr bwMode="auto">
          <a:xfrm flipV="1">
            <a:off x="4038600" y="2743200"/>
            <a:ext cx="0" cy="2971800"/>
          </a:xfrm>
          <a:prstGeom prst="line">
            <a:avLst/>
          </a:prstGeom>
          <a:noFill/>
          <a:ln w="12700" cap="rnd">
            <a:solidFill>
              <a:schemeClr val="tx1"/>
            </a:solidFill>
            <a:prstDash val="sysDot"/>
            <a:round/>
            <a:headEnd type="none" w="sm" len="sm"/>
            <a:tailEnd type="none" w="sm" len="sm"/>
          </a:ln>
        </p:spPr>
        <p:txBody>
          <a:bodyPr wrap="none" anchor="ctr"/>
          <a:lstStyle/>
          <a:p>
            <a:endParaRPr lang="zh-CN" altLang="en-US"/>
          </a:p>
        </p:txBody>
      </p:sp>
      <p:sp>
        <p:nvSpPr>
          <p:cNvPr id="2066" name="AutoShape 22"/>
          <p:cNvSpPr>
            <a:spLocks/>
          </p:cNvSpPr>
          <p:nvPr/>
        </p:nvSpPr>
        <p:spPr bwMode="auto">
          <a:xfrm>
            <a:off x="4038600" y="2743200"/>
            <a:ext cx="152400" cy="685800"/>
          </a:xfrm>
          <a:prstGeom prst="rightBrace">
            <a:avLst>
              <a:gd name="adj1" fmla="val 37500"/>
              <a:gd name="adj2" fmla="val 50000"/>
            </a:avLst>
          </a:prstGeom>
          <a:noFill/>
          <a:ln w="12700" cap="sq">
            <a:solidFill>
              <a:srgbClr val="009999"/>
            </a:solidFill>
            <a:round/>
            <a:headEnd type="none" w="sm" len="sm"/>
            <a:tailEnd type="none" w="sm" len="sm"/>
          </a:ln>
        </p:spPr>
        <p:txBody>
          <a:bodyPr wrap="none" anchor="ctr"/>
          <a:lstStyle/>
          <a:p>
            <a:endParaRPr lang="zh-CN" altLang="en-US"/>
          </a:p>
        </p:txBody>
      </p:sp>
      <p:graphicFrame>
        <p:nvGraphicFramePr>
          <p:cNvPr id="2054" name="Object 23"/>
          <p:cNvGraphicFramePr>
            <a:graphicFrameLocks noChangeAspect="1"/>
          </p:cNvGraphicFramePr>
          <p:nvPr/>
        </p:nvGraphicFramePr>
        <p:xfrm>
          <a:off x="3405188" y="5781675"/>
          <a:ext cx="1671637" cy="504825"/>
        </p:xfrm>
        <a:graphic>
          <a:graphicData uri="http://schemas.openxmlformats.org/presentationml/2006/ole">
            <p:oleObj spid="_x0000_s2054" name="Equation" r:id="rId7" imgW="799920" imgH="241200" progId="">
              <p:embed/>
            </p:oleObj>
          </a:graphicData>
        </a:graphic>
      </p:graphicFrame>
      <p:sp>
        <p:nvSpPr>
          <p:cNvPr id="2067" name="AutoShape 25"/>
          <p:cNvSpPr>
            <a:spLocks noChangeArrowheads="1"/>
          </p:cNvSpPr>
          <p:nvPr/>
        </p:nvSpPr>
        <p:spPr bwMode="auto">
          <a:xfrm flipH="1">
            <a:off x="3995738" y="2708275"/>
            <a:ext cx="76200" cy="76200"/>
          </a:xfrm>
          <a:prstGeom prst="star4">
            <a:avLst>
              <a:gd name="adj" fmla="val 12500"/>
            </a:avLst>
          </a:prstGeom>
          <a:solidFill>
            <a:schemeClr val="accent1"/>
          </a:solidFill>
          <a:ln w="57150" cap="sq">
            <a:solidFill>
              <a:srgbClr val="009999"/>
            </a:solidFill>
            <a:miter lim="800000"/>
            <a:headEnd type="none" w="sm" len="sm"/>
            <a:tailEnd type="none" w="sm" len="sm"/>
          </a:ln>
        </p:spPr>
        <p:txBody>
          <a:bodyPr wrap="none" anchor="ctr"/>
          <a:lstStyle/>
          <a:p>
            <a:endParaRPr lang="zh-CN" altLang="en-US"/>
          </a:p>
        </p:txBody>
      </p:sp>
      <p:sp>
        <p:nvSpPr>
          <p:cNvPr id="20" name="TextBox 19"/>
          <p:cNvSpPr txBox="1"/>
          <p:nvPr/>
        </p:nvSpPr>
        <p:spPr>
          <a:xfrm>
            <a:off x="4286248" y="2571744"/>
            <a:ext cx="800219" cy="276999"/>
          </a:xfrm>
          <a:prstGeom prst="rect">
            <a:avLst/>
          </a:prstGeom>
          <a:noFill/>
        </p:spPr>
        <p:txBody>
          <a:bodyPr wrap="square" rtlCol="0">
            <a:spAutoFit/>
          </a:bodyPr>
          <a:lstStyle/>
          <a:p>
            <a:r>
              <a:rPr lang="zh-CN" altLang="en-US" sz="1200" dirty="0" smtClean="0"/>
              <a:t>特质收益</a:t>
            </a:r>
            <a:endParaRPr lang="zh-CN" altLang="en-US" sz="1200" dirty="0"/>
          </a:p>
        </p:txBody>
      </p:sp>
      <p:sp>
        <p:nvSpPr>
          <p:cNvPr id="21" name="TextBox 20"/>
          <p:cNvSpPr txBox="1"/>
          <p:nvPr/>
        </p:nvSpPr>
        <p:spPr>
          <a:xfrm>
            <a:off x="6429388" y="2143116"/>
            <a:ext cx="1595309" cy="261610"/>
          </a:xfrm>
          <a:prstGeom prst="rect">
            <a:avLst/>
          </a:prstGeom>
          <a:noFill/>
        </p:spPr>
        <p:txBody>
          <a:bodyPr wrap="none" rtlCol="0">
            <a:spAutoFit/>
          </a:bodyPr>
          <a:lstStyle/>
          <a:p>
            <a:r>
              <a:rPr lang="zh-CN" altLang="en-US" sz="1100" dirty="0" smtClean="0"/>
              <a:t>共同因素下证券的收益</a:t>
            </a:r>
            <a:endParaRPr lang="zh-CN" altLang="en-US" sz="1100" dirty="0"/>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Rot="1" noChangeArrowheads="1"/>
          </p:cNvSpPr>
          <p:nvPr>
            <p:ph type="body" idx="1"/>
          </p:nvPr>
        </p:nvSpPr>
        <p:spPr>
          <a:xfrm>
            <a:off x="611188" y="1196975"/>
            <a:ext cx="8153400" cy="3241675"/>
          </a:xfrm>
        </p:spPr>
        <p:txBody>
          <a:bodyPr/>
          <a:lstStyle/>
          <a:p>
            <a:pPr eaLnBrk="1" hangingPunct="1"/>
            <a:r>
              <a:rPr lang="zh-CN" altLang="en-US" dirty="0" smtClean="0"/>
              <a:t>图中，横轴表示</a:t>
            </a:r>
            <a:r>
              <a:rPr lang="en-US" altLang="zh-CN" dirty="0" smtClean="0"/>
              <a:t>GDP</a:t>
            </a:r>
            <a:r>
              <a:rPr lang="zh-CN" altLang="en-US" dirty="0" smtClean="0"/>
              <a:t>的增长率，纵轴表示股票</a:t>
            </a:r>
            <a:r>
              <a:rPr lang="en-US" altLang="zh-CN" dirty="0" smtClean="0"/>
              <a:t>A</a:t>
            </a:r>
            <a:r>
              <a:rPr lang="zh-CN" altLang="en-US" dirty="0" smtClean="0"/>
              <a:t>的回报率。图上的每一点表示：在给定的年份，股票</a:t>
            </a:r>
            <a:r>
              <a:rPr lang="en-US" altLang="zh-CN" dirty="0" smtClean="0"/>
              <a:t>A</a:t>
            </a:r>
            <a:r>
              <a:rPr lang="zh-CN" altLang="en-US" dirty="0" smtClean="0"/>
              <a:t>的回报率与</a:t>
            </a:r>
            <a:r>
              <a:rPr lang="en-US" altLang="zh-CN" dirty="0" smtClean="0"/>
              <a:t>GDP</a:t>
            </a:r>
            <a:r>
              <a:rPr lang="zh-CN" altLang="en-US" dirty="0" smtClean="0"/>
              <a:t>增长率。</a:t>
            </a:r>
          </a:p>
          <a:p>
            <a:pPr eaLnBrk="1" hangingPunct="1"/>
            <a:r>
              <a:rPr lang="zh-CN" altLang="en-US" dirty="0" smtClean="0"/>
              <a:t>通过线性回归，我们得到一条符合这些点的直线为：</a:t>
            </a:r>
          </a:p>
        </p:txBody>
      </p:sp>
      <p:graphicFrame>
        <p:nvGraphicFramePr>
          <p:cNvPr id="3074" name="Object 4"/>
          <p:cNvGraphicFramePr>
            <a:graphicFrameLocks noChangeAspect="1"/>
          </p:cNvGraphicFramePr>
          <p:nvPr/>
        </p:nvGraphicFramePr>
        <p:xfrm>
          <a:off x="1681163" y="4724400"/>
          <a:ext cx="6138862" cy="935038"/>
        </p:xfrm>
        <a:graphic>
          <a:graphicData uri="http://schemas.openxmlformats.org/presentationml/2006/ole">
            <p:oleObj spid="_x0000_s3074" name="Equation" r:id="rId3" imgW="1231560" imgH="228600" progId="">
              <p:embed/>
            </p:oleObj>
          </a:graphicData>
        </a:graphic>
      </p:graphicFrame>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Rot="1" noChangeArrowheads="1"/>
          </p:cNvSpPr>
          <p:nvPr>
            <p:ph type="body" idx="1"/>
          </p:nvPr>
        </p:nvSpPr>
        <p:spPr>
          <a:xfrm>
            <a:off x="539750" y="1052513"/>
            <a:ext cx="8153400" cy="4105275"/>
          </a:xfrm>
        </p:spPr>
        <p:txBody>
          <a:bodyPr/>
          <a:lstStyle/>
          <a:p>
            <a:pPr lvl="1" algn="just" eaLnBrk="1" hangingPunct="1"/>
            <a:r>
              <a:rPr lang="zh-CN" altLang="en-US" sz="3200" dirty="0" smtClean="0"/>
              <a:t>从这个例子可以看出，</a:t>
            </a:r>
            <a:r>
              <a:rPr lang="en-US" altLang="zh-CN" sz="3200" dirty="0" smtClean="0"/>
              <a:t>A</a:t>
            </a:r>
            <a:r>
              <a:rPr lang="zh-CN" altLang="en-US" sz="3200" dirty="0" smtClean="0"/>
              <a:t>在任何一期的回报率包含了三种成份：</a:t>
            </a:r>
          </a:p>
          <a:p>
            <a:pPr lvl="2" algn="just" eaLnBrk="1" hangingPunct="1">
              <a:buFont typeface="Wingdings 2" pitchFamily="18" charset="2"/>
              <a:buNone/>
            </a:pPr>
            <a:r>
              <a:rPr lang="en-US" altLang="zh-CN" dirty="0" smtClean="0"/>
              <a:t>1.</a:t>
            </a:r>
            <a:r>
              <a:rPr lang="zh-CN" altLang="en-US" sz="2800" dirty="0" smtClean="0"/>
              <a:t>在任何一期都相同的部分</a:t>
            </a:r>
            <a:r>
              <a:rPr lang="en-US" altLang="zh-CN" sz="2800" i="1" dirty="0" smtClean="0"/>
              <a:t>a</a:t>
            </a:r>
          </a:p>
          <a:p>
            <a:pPr lvl="2" algn="just" eaLnBrk="1" hangingPunct="1">
              <a:buFont typeface="Wingdings 2" pitchFamily="18" charset="2"/>
              <a:buNone/>
            </a:pPr>
            <a:r>
              <a:rPr lang="en-US" altLang="zh-CN" sz="2800" dirty="0" smtClean="0"/>
              <a:t>2.</a:t>
            </a:r>
            <a:r>
              <a:rPr lang="zh-CN" altLang="en-US" sz="2800" dirty="0" smtClean="0"/>
              <a:t>依赖于</a:t>
            </a:r>
            <a:r>
              <a:rPr lang="en-US" altLang="zh-CN" sz="2800" dirty="0" smtClean="0"/>
              <a:t>GDP</a:t>
            </a:r>
            <a:r>
              <a:rPr lang="zh-CN" altLang="en-US" sz="2800" dirty="0" smtClean="0"/>
              <a:t>的预期增长率，每一期都不相同的部分</a:t>
            </a:r>
            <a:r>
              <a:rPr lang="en-US" altLang="zh-CN" sz="2800" i="1" dirty="0" err="1" smtClean="0"/>
              <a:t>b</a:t>
            </a:r>
            <a:r>
              <a:rPr lang="en-US" altLang="zh-CN" sz="2800" dirty="0" err="1" smtClean="0"/>
              <a:t>×</a:t>
            </a:r>
            <a:r>
              <a:rPr lang="en-US" altLang="zh-CN" sz="2800" i="1" dirty="0" err="1" smtClean="0"/>
              <a:t>I</a:t>
            </a:r>
            <a:r>
              <a:rPr lang="en-US" altLang="zh-CN" sz="2800" baseline="-25000" dirty="0" err="1" smtClean="0"/>
              <a:t>GDPt</a:t>
            </a:r>
            <a:endParaRPr lang="en-US" altLang="zh-CN" sz="2800" baseline="-25000" dirty="0" smtClean="0"/>
          </a:p>
          <a:p>
            <a:pPr lvl="2" algn="just" eaLnBrk="1" hangingPunct="1">
              <a:buFont typeface="Wingdings 2" pitchFamily="18" charset="2"/>
              <a:buNone/>
            </a:pPr>
            <a:r>
              <a:rPr lang="en-US" altLang="zh-CN" sz="2800" dirty="0" smtClean="0"/>
              <a:t>3.</a:t>
            </a:r>
            <a:r>
              <a:rPr lang="zh-CN" altLang="en-US" sz="2800" dirty="0" smtClean="0"/>
              <a:t>属于特定一期的特殊部分</a:t>
            </a:r>
            <a:r>
              <a:rPr lang="en-US" altLang="zh-CN" sz="2800" i="1" dirty="0" smtClean="0"/>
              <a:t>e</a:t>
            </a:r>
            <a:r>
              <a:rPr lang="en-US" altLang="zh-CN" sz="2800" i="1" baseline="-25000" dirty="0" smtClean="0"/>
              <a:t>t</a:t>
            </a:r>
            <a:r>
              <a:rPr lang="zh-CN" altLang="en-US" dirty="0" smtClean="0"/>
              <a:t>。</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Rot="1" noChangeArrowheads="1"/>
          </p:cNvSpPr>
          <p:nvPr>
            <p:ph type="body" idx="1"/>
          </p:nvPr>
        </p:nvSpPr>
        <p:spPr>
          <a:xfrm>
            <a:off x="468313" y="476250"/>
            <a:ext cx="8280400" cy="1152525"/>
          </a:xfrm>
        </p:spPr>
        <p:txBody>
          <a:bodyPr/>
          <a:lstStyle/>
          <a:p>
            <a:pPr eaLnBrk="1" hangingPunct="1"/>
            <a:r>
              <a:rPr lang="zh-CN" altLang="en-US" sz="2800" smtClean="0"/>
              <a:t>通过分析上面这个例子，可归纳出单因子模型的一般形式：对时间</a:t>
            </a:r>
            <a:r>
              <a:rPr lang="en-US" altLang="zh-CN" sz="2800" i="1" smtClean="0"/>
              <a:t>t</a:t>
            </a:r>
            <a:r>
              <a:rPr lang="en-US" altLang="zh-CN" sz="2800" smtClean="0"/>
              <a:t> </a:t>
            </a:r>
            <a:r>
              <a:rPr lang="zh-CN" altLang="en-US" sz="2800" smtClean="0"/>
              <a:t>的任何证券</a:t>
            </a:r>
            <a:r>
              <a:rPr lang="en-US" altLang="zh-CN" sz="2800" i="1" smtClean="0"/>
              <a:t>i</a:t>
            </a:r>
            <a:r>
              <a:rPr lang="en-US" altLang="zh-CN" sz="2800" smtClean="0"/>
              <a:t> </a:t>
            </a:r>
            <a:r>
              <a:rPr lang="zh-CN" altLang="en-US" sz="2800" smtClean="0"/>
              <a:t>有时间序列</a:t>
            </a:r>
          </a:p>
        </p:txBody>
      </p:sp>
      <p:sp>
        <p:nvSpPr>
          <p:cNvPr id="4100" name="Rectangle 5"/>
          <p:cNvSpPr>
            <a:spLocks noChangeArrowheads="1"/>
          </p:cNvSpPr>
          <p:nvPr/>
        </p:nvSpPr>
        <p:spPr bwMode="auto">
          <a:xfrm>
            <a:off x="755650" y="2636838"/>
            <a:ext cx="7988300" cy="3673475"/>
          </a:xfrm>
          <a:prstGeom prst="rect">
            <a:avLst/>
          </a:prstGeom>
          <a:noFill/>
          <a:ln w="9525">
            <a:noFill/>
            <a:miter lim="800000"/>
            <a:headEnd/>
            <a:tailEnd/>
          </a:ln>
        </p:spPr>
        <p:txBody>
          <a:bodyPr/>
          <a:lstStyle/>
          <a:p>
            <a:pPr marL="342900" indent="-342900" algn="just">
              <a:spcBef>
                <a:spcPct val="20000"/>
              </a:spcBef>
              <a:buClr>
                <a:schemeClr val="hlink"/>
              </a:buClr>
              <a:buFont typeface="Wingdings" pitchFamily="2" charset="2"/>
              <a:buChar char="§"/>
            </a:pPr>
            <a:r>
              <a:rPr kumimoji="0" lang="zh-CN" altLang="en-US" sz="3200"/>
              <a:t>其中：</a:t>
            </a:r>
          </a:p>
          <a:p>
            <a:pPr marL="742950" lvl="1" indent="-285750" algn="just">
              <a:spcBef>
                <a:spcPct val="20000"/>
              </a:spcBef>
              <a:buClr>
                <a:schemeClr val="tx2"/>
              </a:buClr>
              <a:buSzPct val="85000"/>
              <a:buFont typeface="Wingdings" pitchFamily="2" charset="2"/>
              <a:buChar char="Ø"/>
            </a:pPr>
            <a:r>
              <a:rPr kumimoji="0" lang="en-US" altLang="zh-CN" sz="2800"/>
              <a:t>f</a:t>
            </a:r>
            <a:r>
              <a:rPr kumimoji="0" lang="en-US" altLang="zh-CN" sz="2800" baseline="-25000"/>
              <a:t>t</a:t>
            </a:r>
            <a:r>
              <a:rPr kumimoji="0" lang="zh-CN" altLang="en-US" sz="2800"/>
              <a:t>是</a:t>
            </a:r>
            <a:r>
              <a:rPr kumimoji="0" lang="en-US" altLang="zh-CN" sz="2800" i="1"/>
              <a:t>t</a:t>
            </a:r>
            <a:r>
              <a:rPr kumimoji="0" lang="zh-CN" altLang="en-US" sz="2800"/>
              <a:t>时期公共因子的预测值；</a:t>
            </a:r>
          </a:p>
          <a:p>
            <a:pPr marL="742950" lvl="1" indent="-285750" algn="just">
              <a:spcBef>
                <a:spcPct val="20000"/>
              </a:spcBef>
              <a:buClr>
                <a:schemeClr val="tx2"/>
              </a:buClr>
              <a:buSzPct val="85000"/>
              <a:buFont typeface="Wingdings" pitchFamily="2" charset="2"/>
              <a:buChar char="Ø"/>
            </a:pPr>
            <a:r>
              <a:rPr kumimoji="0" lang="en-US" altLang="zh-CN" sz="2800"/>
              <a:t>r</a:t>
            </a:r>
            <a:r>
              <a:rPr kumimoji="0" lang="en-US" altLang="zh-CN" sz="2800" baseline="-25000"/>
              <a:t>it</a:t>
            </a:r>
            <a:r>
              <a:rPr kumimoji="0" lang="zh-CN" altLang="en-US" sz="2800"/>
              <a:t>在时期</a:t>
            </a:r>
            <a:r>
              <a:rPr kumimoji="0" lang="en-US" altLang="zh-CN" sz="2800"/>
              <a:t>t</a:t>
            </a:r>
            <a:r>
              <a:rPr kumimoji="0" lang="zh-CN" altLang="en-US" sz="2800"/>
              <a:t>证券</a:t>
            </a:r>
            <a:r>
              <a:rPr kumimoji="0" lang="en-US" altLang="zh-CN" sz="2800"/>
              <a:t>i</a:t>
            </a:r>
            <a:r>
              <a:rPr kumimoji="0" lang="zh-CN" altLang="en-US" sz="2800"/>
              <a:t>的回报；</a:t>
            </a:r>
          </a:p>
          <a:p>
            <a:pPr marL="742950" lvl="1" indent="-285750" algn="just">
              <a:spcBef>
                <a:spcPct val="20000"/>
              </a:spcBef>
              <a:buClr>
                <a:schemeClr val="tx2"/>
              </a:buClr>
              <a:buSzPct val="85000"/>
              <a:buFont typeface="Wingdings" pitchFamily="2" charset="2"/>
              <a:buChar char="Ø"/>
            </a:pPr>
            <a:r>
              <a:rPr kumimoji="0" lang="en-US" altLang="zh-CN" sz="2800"/>
              <a:t>e</a:t>
            </a:r>
            <a:r>
              <a:rPr kumimoji="0" lang="en-US" altLang="zh-CN" sz="2800" baseline="-25000"/>
              <a:t>it</a:t>
            </a:r>
            <a:r>
              <a:rPr kumimoji="0" lang="zh-CN" altLang="en-US" sz="2800"/>
              <a:t>在时期</a:t>
            </a:r>
            <a:r>
              <a:rPr kumimoji="0" lang="en-US" altLang="zh-CN" sz="2800"/>
              <a:t>t</a:t>
            </a:r>
            <a:r>
              <a:rPr kumimoji="0" lang="zh-CN" altLang="en-US" sz="2800"/>
              <a:t>证券</a:t>
            </a:r>
            <a:r>
              <a:rPr kumimoji="0" lang="en-US" altLang="zh-CN" sz="2800"/>
              <a:t>i</a:t>
            </a:r>
            <a:r>
              <a:rPr kumimoji="0" lang="zh-CN" altLang="en-US" sz="2800"/>
              <a:t>的特有回报</a:t>
            </a:r>
          </a:p>
          <a:p>
            <a:pPr marL="742950" lvl="1" indent="-285750" algn="just">
              <a:spcBef>
                <a:spcPct val="20000"/>
              </a:spcBef>
              <a:buClr>
                <a:schemeClr val="tx2"/>
              </a:buClr>
              <a:buSzPct val="85000"/>
              <a:buFont typeface="Wingdings" pitchFamily="2" charset="2"/>
              <a:buChar char="Ø"/>
            </a:pPr>
            <a:r>
              <a:rPr kumimoji="0" lang="en-US" altLang="zh-CN" sz="2800"/>
              <a:t>a</a:t>
            </a:r>
            <a:r>
              <a:rPr kumimoji="0" lang="en-US" altLang="zh-CN" sz="2800" baseline="-25000"/>
              <a:t>i</a:t>
            </a:r>
            <a:r>
              <a:rPr kumimoji="0" lang="zh-CN" altLang="en-US" sz="2800"/>
              <a:t>零因子</a:t>
            </a:r>
          </a:p>
          <a:p>
            <a:pPr marL="742950" lvl="1" indent="-285750" algn="just">
              <a:spcBef>
                <a:spcPct val="20000"/>
              </a:spcBef>
              <a:buClr>
                <a:schemeClr val="tx2"/>
              </a:buClr>
              <a:buSzPct val="85000"/>
              <a:buFont typeface="Wingdings" pitchFamily="2" charset="2"/>
              <a:buChar char="Ø"/>
            </a:pPr>
            <a:r>
              <a:rPr kumimoji="0" lang="en-US" altLang="zh-CN" sz="2800"/>
              <a:t>b</a:t>
            </a:r>
            <a:r>
              <a:rPr kumimoji="0" lang="en-US" altLang="zh-CN" sz="2800" baseline="-25000"/>
              <a:t>i</a:t>
            </a:r>
            <a:r>
              <a:rPr kumimoji="0" lang="zh-CN" altLang="en-US" sz="2800"/>
              <a:t>证券</a:t>
            </a:r>
            <a:r>
              <a:rPr kumimoji="0" lang="en-US" altLang="zh-CN" sz="2800"/>
              <a:t>i</a:t>
            </a:r>
            <a:r>
              <a:rPr kumimoji="0" lang="zh-CN" altLang="en-US" sz="2800"/>
              <a:t>对公共因子</a:t>
            </a:r>
            <a:r>
              <a:rPr kumimoji="0" lang="en-US" altLang="zh-CN" sz="2800"/>
              <a:t>f</a:t>
            </a:r>
            <a:r>
              <a:rPr kumimoji="0" lang="zh-CN" altLang="en-US" sz="2800"/>
              <a:t>的敏感度</a:t>
            </a:r>
            <a:r>
              <a:rPr kumimoji="0" lang="en-US" altLang="zh-CN" sz="2800"/>
              <a:t>(sensitivity),</a:t>
            </a:r>
            <a:r>
              <a:rPr kumimoji="0" lang="zh-CN" altLang="en-US" sz="2800"/>
              <a:t>或因子载荷（</a:t>
            </a:r>
            <a:r>
              <a:rPr kumimoji="0" lang="en-US" altLang="zh-CN" sz="2800"/>
              <a:t>factor loading</a:t>
            </a:r>
            <a:r>
              <a:rPr kumimoji="0" lang="zh-CN" altLang="en-US" sz="2800"/>
              <a:t>）</a:t>
            </a:r>
            <a:endParaRPr kumimoji="0" lang="zh-CN" altLang="en-US" sz="2800" baseline="-25000"/>
          </a:p>
        </p:txBody>
      </p:sp>
      <p:graphicFrame>
        <p:nvGraphicFramePr>
          <p:cNvPr id="4098" name="Object 4"/>
          <p:cNvGraphicFramePr>
            <a:graphicFrameLocks noChangeAspect="1"/>
          </p:cNvGraphicFramePr>
          <p:nvPr/>
        </p:nvGraphicFramePr>
        <p:xfrm>
          <a:off x="2411413" y="1557338"/>
          <a:ext cx="3313112" cy="727075"/>
        </p:xfrm>
        <a:graphic>
          <a:graphicData uri="http://schemas.openxmlformats.org/presentationml/2006/ole">
            <p:oleObj spid="_x0000_s4098" name="Equation" r:id="rId3" imgW="1041120" imgH="228600" progId="">
              <p:embed/>
            </p:oleObj>
          </a:graphicData>
        </a:graphic>
      </p:graphicFrame>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3"/>
          <p:cNvSpPr>
            <a:spLocks noGrp="1" noRot="1" noChangeArrowheads="1"/>
          </p:cNvSpPr>
          <p:nvPr>
            <p:ph type="body" idx="1"/>
          </p:nvPr>
        </p:nvSpPr>
        <p:spPr>
          <a:xfrm>
            <a:off x="611188" y="765175"/>
            <a:ext cx="8153400" cy="1655763"/>
          </a:xfrm>
        </p:spPr>
        <p:txBody>
          <a:bodyPr/>
          <a:lstStyle/>
          <a:p>
            <a:pPr eaLnBrk="1" hangingPunct="1"/>
            <a:r>
              <a:rPr lang="zh-CN" altLang="en-US" dirty="0" smtClean="0"/>
              <a:t>为简单计，只考虑在某个特定的时间的因子模型，从而省掉角标</a:t>
            </a:r>
            <a:r>
              <a:rPr lang="en-US" altLang="zh-CN" dirty="0" smtClean="0"/>
              <a:t>t</a:t>
            </a:r>
            <a:r>
              <a:rPr lang="zh-CN" altLang="en-US" dirty="0" smtClean="0"/>
              <a:t>，从而变为</a:t>
            </a:r>
          </a:p>
        </p:txBody>
      </p:sp>
      <p:sp>
        <p:nvSpPr>
          <p:cNvPr id="5127" name="Rectangle 5"/>
          <p:cNvSpPr>
            <a:spLocks noChangeArrowheads="1"/>
          </p:cNvSpPr>
          <p:nvPr/>
        </p:nvSpPr>
        <p:spPr bwMode="auto">
          <a:xfrm>
            <a:off x="179388" y="3573463"/>
            <a:ext cx="4319587" cy="579437"/>
          </a:xfrm>
          <a:prstGeom prst="rect">
            <a:avLst/>
          </a:prstGeom>
          <a:noFill/>
          <a:ln w="12700" cap="sq">
            <a:noFill/>
            <a:miter lim="800000"/>
            <a:headEnd type="none" w="sm" len="sm"/>
            <a:tailEnd type="none" w="sm" len="sm"/>
          </a:ln>
        </p:spPr>
        <p:txBody>
          <a:bodyPr>
            <a:spAutoFit/>
          </a:bodyPr>
          <a:lstStyle/>
          <a:p>
            <a:pPr marL="1093788" lvl="2" indent="-179388"/>
            <a:r>
              <a:rPr kumimoji="0" lang="zh-CN" altLang="en-US" sz="3200"/>
              <a:t>并且假设</a:t>
            </a:r>
          </a:p>
        </p:txBody>
      </p:sp>
      <p:graphicFrame>
        <p:nvGraphicFramePr>
          <p:cNvPr id="5122" name="Object 6"/>
          <p:cNvGraphicFramePr>
            <a:graphicFrameLocks noChangeAspect="1"/>
          </p:cNvGraphicFramePr>
          <p:nvPr/>
        </p:nvGraphicFramePr>
        <p:xfrm>
          <a:off x="2916238" y="3573463"/>
          <a:ext cx="3402012" cy="757237"/>
        </p:xfrm>
        <a:graphic>
          <a:graphicData uri="http://schemas.openxmlformats.org/presentationml/2006/ole">
            <p:oleObj spid="_x0000_s5122" name="Equation" r:id="rId3" imgW="1028520" imgH="228600" progId="">
              <p:embed/>
            </p:oleObj>
          </a:graphicData>
        </a:graphic>
      </p:graphicFrame>
      <p:graphicFrame>
        <p:nvGraphicFramePr>
          <p:cNvPr id="5123" name="Object 7"/>
          <p:cNvGraphicFramePr>
            <a:graphicFrameLocks noChangeAspect="1"/>
          </p:cNvGraphicFramePr>
          <p:nvPr/>
        </p:nvGraphicFramePr>
        <p:xfrm>
          <a:off x="2987675" y="5084763"/>
          <a:ext cx="3570288" cy="800100"/>
        </p:xfrm>
        <a:graphic>
          <a:graphicData uri="http://schemas.openxmlformats.org/presentationml/2006/ole">
            <p:oleObj spid="_x0000_s5123" name="Equation" r:id="rId4" imgW="1079280" imgH="241200" progId="">
              <p:embed/>
            </p:oleObj>
          </a:graphicData>
        </a:graphic>
      </p:graphicFrame>
      <p:graphicFrame>
        <p:nvGraphicFramePr>
          <p:cNvPr id="5124" name="Object 8"/>
          <p:cNvGraphicFramePr>
            <a:graphicFrameLocks noChangeAspect="1"/>
          </p:cNvGraphicFramePr>
          <p:nvPr/>
        </p:nvGraphicFramePr>
        <p:xfrm>
          <a:off x="3635375" y="4292600"/>
          <a:ext cx="2632075" cy="736600"/>
        </p:xfrm>
        <a:graphic>
          <a:graphicData uri="http://schemas.openxmlformats.org/presentationml/2006/ole">
            <p:oleObj spid="_x0000_s5124" name="Equation" r:id="rId5" imgW="571320" imgH="228600" progId="">
              <p:embed/>
            </p:oleObj>
          </a:graphicData>
        </a:graphic>
      </p:graphicFrame>
      <p:grpSp>
        <p:nvGrpSpPr>
          <p:cNvPr id="5128" name="Group 10"/>
          <p:cNvGrpSpPr>
            <a:grpSpLocks/>
          </p:cNvGrpSpPr>
          <p:nvPr/>
        </p:nvGrpSpPr>
        <p:grpSpPr bwMode="auto">
          <a:xfrm>
            <a:off x="2792413" y="2349500"/>
            <a:ext cx="6027737" cy="757238"/>
            <a:chOff x="1759" y="1480"/>
            <a:chExt cx="3797" cy="477"/>
          </a:xfrm>
        </p:grpSpPr>
        <p:graphicFrame>
          <p:nvGraphicFramePr>
            <p:cNvPr id="5125" name="Object 4"/>
            <p:cNvGraphicFramePr>
              <a:graphicFrameLocks noChangeAspect="1"/>
            </p:cNvGraphicFramePr>
            <p:nvPr/>
          </p:nvGraphicFramePr>
          <p:xfrm>
            <a:off x="1759" y="1480"/>
            <a:ext cx="2672" cy="477"/>
          </p:xfrm>
          <a:graphic>
            <a:graphicData uri="http://schemas.openxmlformats.org/presentationml/2006/ole">
              <p:oleObj spid="_x0000_s5125" name="Equation" r:id="rId6" imgW="1282680" imgH="228600" progId="">
                <p:embed/>
              </p:oleObj>
            </a:graphicData>
          </a:graphic>
        </p:graphicFrame>
        <p:sp>
          <p:nvSpPr>
            <p:cNvPr id="5129" name="Text Box 9"/>
            <p:cNvSpPr txBox="1">
              <a:spLocks noChangeArrowheads="1"/>
            </p:cNvSpPr>
            <p:nvPr/>
          </p:nvSpPr>
          <p:spPr bwMode="auto">
            <a:xfrm>
              <a:off x="4740" y="1570"/>
              <a:ext cx="816" cy="288"/>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t>（</a:t>
              </a:r>
              <a:r>
                <a:rPr lang="en-US" altLang="zh-CN" sz="2400"/>
                <a:t>8.2</a:t>
              </a:r>
              <a:r>
                <a:rPr lang="zh-CN" altLang="en-US" sz="2400"/>
                <a:t>）</a:t>
              </a:r>
            </a:p>
          </p:txBody>
        </p:sp>
      </p:gr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Rot="1" noChangeArrowheads="1"/>
          </p:cNvSpPr>
          <p:nvPr>
            <p:ph type="body" idx="1"/>
          </p:nvPr>
        </p:nvSpPr>
        <p:spPr>
          <a:xfrm>
            <a:off x="609600" y="1125538"/>
            <a:ext cx="8153400" cy="4973637"/>
          </a:xfrm>
        </p:spPr>
        <p:txBody>
          <a:bodyPr/>
          <a:lstStyle/>
          <a:p>
            <a:pPr eaLnBrk="1" hangingPunct="1">
              <a:lnSpc>
                <a:spcPct val="90000"/>
              </a:lnSpc>
            </a:pPr>
            <a:r>
              <a:rPr lang="zh-CN" altLang="en-US" dirty="0" smtClean="0"/>
              <a:t>假设</a:t>
            </a:r>
            <a:r>
              <a:rPr lang="en-US" altLang="zh-CN" dirty="0" smtClean="0"/>
              <a:t>(1)</a:t>
            </a:r>
            <a:r>
              <a:rPr lang="zh-CN" altLang="en-US" dirty="0" smtClean="0"/>
              <a:t>：因子</a:t>
            </a:r>
            <a:r>
              <a:rPr lang="en-US" altLang="zh-CN" i="1" dirty="0" smtClean="0"/>
              <a:t>f</a:t>
            </a:r>
            <a:r>
              <a:rPr lang="zh-CN" altLang="en-US" dirty="0" smtClean="0"/>
              <a:t>具体取什么值对随机项没有影响，即因子</a:t>
            </a:r>
            <a:r>
              <a:rPr lang="en-US" altLang="zh-CN" i="1" dirty="0" smtClean="0"/>
              <a:t>f</a:t>
            </a:r>
            <a:r>
              <a:rPr lang="zh-CN" altLang="en-US" dirty="0" smtClean="0"/>
              <a:t>与随机项是独立的，</a:t>
            </a:r>
            <a:r>
              <a:rPr lang="zh-CN" altLang="en-US" dirty="0" smtClean="0">
                <a:solidFill>
                  <a:schemeClr val="tx2"/>
                </a:solidFill>
              </a:rPr>
              <a:t>这样保证了因子</a:t>
            </a:r>
            <a:r>
              <a:rPr lang="en-US" altLang="zh-CN" i="1" dirty="0" smtClean="0">
                <a:solidFill>
                  <a:schemeClr val="tx2"/>
                </a:solidFill>
              </a:rPr>
              <a:t>f</a:t>
            </a:r>
            <a:r>
              <a:rPr lang="zh-CN" altLang="en-US" dirty="0" smtClean="0">
                <a:solidFill>
                  <a:schemeClr val="tx2"/>
                </a:solidFill>
              </a:rPr>
              <a:t>是回报率的唯一因素。</a:t>
            </a:r>
          </a:p>
          <a:p>
            <a:pPr eaLnBrk="1" hangingPunct="1">
              <a:lnSpc>
                <a:spcPct val="90000"/>
              </a:lnSpc>
            </a:pPr>
            <a:r>
              <a:rPr lang="zh-CN" altLang="en-US" dirty="0" smtClean="0"/>
              <a:t>假设</a:t>
            </a:r>
            <a:r>
              <a:rPr lang="en-US" altLang="zh-CN" dirty="0" smtClean="0"/>
              <a:t>(2)</a:t>
            </a:r>
            <a:r>
              <a:rPr lang="zh-CN" altLang="en-US" dirty="0" smtClean="0"/>
              <a:t>：一种证券的随机项对其余任何证券的随机项没有影响，换言之，两种证券之所以相关，是由于它们具有共同因子</a:t>
            </a:r>
            <a:r>
              <a:rPr lang="en-US" altLang="zh-CN" i="1" dirty="0" smtClean="0"/>
              <a:t>f</a:t>
            </a:r>
            <a:r>
              <a:rPr lang="zh-CN" altLang="en-US" dirty="0" smtClean="0"/>
              <a:t>所致。</a:t>
            </a:r>
          </a:p>
          <a:p>
            <a:pPr eaLnBrk="1" hangingPunct="1">
              <a:lnSpc>
                <a:spcPct val="90000"/>
              </a:lnSpc>
            </a:pPr>
            <a:r>
              <a:rPr lang="zh-CN" altLang="en-US" dirty="0" smtClean="0"/>
              <a:t>如果上述假设不成立，则单因子模型不准确，应该考虑增加因子或者其他措施。</a:t>
            </a: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0"/>
          <p:cNvSpPr>
            <a:spLocks noChangeArrowheads="1"/>
          </p:cNvSpPr>
          <p:nvPr/>
        </p:nvSpPr>
        <p:spPr bwMode="auto">
          <a:xfrm>
            <a:off x="5003800" y="3284538"/>
            <a:ext cx="576263" cy="649287"/>
          </a:xfrm>
          <a:prstGeom prst="rect">
            <a:avLst/>
          </a:prstGeom>
          <a:solidFill>
            <a:schemeClr val="bg1">
              <a:alpha val="0"/>
            </a:schemeClr>
          </a:solidFill>
          <a:ln w="12700" cap="sq">
            <a:solidFill>
              <a:schemeClr val="tx2"/>
            </a:solidFill>
            <a:miter lim="800000"/>
            <a:headEnd type="none" w="sm" len="sm"/>
            <a:tailEnd type="none" w="sm" len="sm"/>
          </a:ln>
        </p:spPr>
        <p:txBody>
          <a:bodyPr wrap="none" anchor="ctr"/>
          <a:lstStyle/>
          <a:p>
            <a:endParaRPr lang="zh-CN" altLang="en-US"/>
          </a:p>
        </p:txBody>
      </p:sp>
      <p:sp>
        <p:nvSpPr>
          <p:cNvPr id="6150" name="Rectangle 9"/>
          <p:cNvSpPr>
            <a:spLocks noChangeArrowheads="1"/>
          </p:cNvSpPr>
          <p:nvPr/>
        </p:nvSpPr>
        <p:spPr bwMode="auto">
          <a:xfrm>
            <a:off x="3708400" y="3284538"/>
            <a:ext cx="935038" cy="649287"/>
          </a:xfrm>
          <a:prstGeom prst="rect">
            <a:avLst/>
          </a:prstGeom>
          <a:solidFill>
            <a:schemeClr val="bg1">
              <a:alpha val="0"/>
            </a:schemeClr>
          </a:solidFill>
          <a:ln w="12700" cap="sq">
            <a:solidFill>
              <a:schemeClr val="tx2"/>
            </a:solidFill>
            <a:miter lim="800000"/>
            <a:headEnd type="none" w="sm" len="sm"/>
            <a:tailEnd type="none" w="sm" len="sm"/>
          </a:ln>
        </p:spPr>
        <p:txBody>
          <a:bodyPr wrap="none" anchor="ctr"/>
          <a:lstStyle/>
          <a:p>
            <a:endParaRPr lang="zh-CN" altLang="en-US"/>
          </a:p>
        </p:txBody>
      </p:sp>
      <p:sp>
        <p:nvSpPr>
          <p:cNvPr id="6151" name="Rectangle 3"/>
          <p:cNvSpPr>
            <a:spLocks noGrp="1" noRot="1" noChangeArrowheads="1"/>
          </p:cNvSpPr>
          <p:nvPr>
            <p:ph type="body" idx="1"/>
          </p:nvPr>
        </p:nvSpPr>
        <p:spPr>
          <a:xfrm>
            <a:off x="323850" y="549275"/>
            <a:ext cx="8388350" cy="503238"/>
          </a:xfrm>
        </p:spPr>
        <p:txBody>
          <a:bodyPr/>
          <a:lstStyle/>
          <a:p>
            <a:pPr algn="just" eaLnBrk="1" hangingPunct="1">
              <a:lnSpc>
                <a:spcPct val="90000"/>
              </a:lnSpc>
              <a:buFont typeface="Wingdings" pitchFamily="2" charset="2"/>
              <a:buNone/>
            </a:pPr>
            <a:r>
              <a:rPr lang="zh-CN" altLang="en-US" sz="2800" dirty="0" smtClean="0"/>
              <a:t>对于证券</a:t>
            </a:r>
            <a:r>
              <a:rPr lang="en-US" altLang="zh-CN" sz="2800" i="1" dirty="0" err="1" smtClean="0"/>
              <a:t>i</a:t>
            </a:r>
            <a:r>
              <a:rPr lang="zh-CN" altLang="en-US" sz="2800" i="1" dirty="0" smtClean="0"/>
              <a:t>，</a:t>
            </a:r>
            <a:r>
              <a:rPr lang="zh-CN" altLang="en-US" sz="2800" dirty="0" smtClean="0"/>
              <a:t>由（</a:t>
            </a:r>
            <a:r>
              <a:rPr lang="en-US" altLang="zh-CN" sz="2800" dirty="0" smtClean="0"/>
              <a:t>11.2</a:t>
            </a:r>
            <a:r>
              <a:rPr lang="zh-CN" altLang="en-US" sz="2800" dirty="0" smtClean="0"/>
              <a:t>）其回报率的均值（期望值）为                                                                  </a:t>
            </a:r>
          </a:p>
        </p:txBody>
      </p:sp>
      <p:sp>
        <p:nvSpPr>
          <p:cNvPr id="6152" name="Rectangle 7"/>
          <p:cNvSpPr>
            <a:spLocks noChangeArrowheads="1"/>
          </p:cNvSpPr>
          <p:nvPr/>
        </p:nvSpPr>
        <p:spPr bwMode="auto">
          <a:xfrm>
            <a:off x="684213" y="2420938"/>
            <a:ext cx="3671887" cy="503237"/>
          </a:xfrm>
          <a:prstGeom prst="rect">
            <a:avLst/>
          </a:prstGeom>
          <a:noFill/>
          <a:ln w="9525">
            <a:noFill/>
            <a:miter lim="800000"/>
            <a:headEnd/>
            <a:tailEnd/>
          </a:ln>
        </p:spPr>
        <p:txBody>
          <a:bodyPr/>
          <a:lstStyle/>
          <a:p>
            <a:pPr marL="342900" indent="-342900" algn="just">
              <a:spcBef>
                <a:spcPct val="20000"/>
              </a:spcBef>
              <a:buClr>
                <a:schemeClr val="hlink"/>
              </a:buClr>
              <a:buFont typeface="Wingdings" pitchFamily="2" charset="2"/>
              <a:buNone/>
            </a:pPr>
            <a:r>
              <a:rPr kumimoji="0" lang="zh-CN" altLang="en-US" sz="2800"/>
              <a:t>其回报率的方差</a:t>
            </a:r>
          </a:p>
        </p:txBody>
      </p:sp>
      <p:graphicFrame>
        <p:nvGraphicFramePr>
          <p:cNvPr id="6146" name="Object 8"/>
          <p:cNvGraphicFramePr>
            <a:graphicFrameLocks noChangeAspect="1"/>
          </p:cNvGraphicFramePr>
          <p:nvPr/>
        </p:nvGraphicFramePr>
        <p:xfrm>
          <a:off x="2771775" y="3267075"/>
          <a:ext cx="2808288" cy="714375"/>
        </p:xfrm>
        <a:graphic>
          <a:graphicData uri="http://schemas.openxmlformats.org/presentationml/2006/ole">
            <p:oleObj spid="_x0000_s6146" name="Equation" r:id="rId3" imgW="990360" imgH="253800" progId="">
              <p:embed/>
            </p:oleObj>
          </a:graphicData>
        </a:graphic>
      </p:graphicFrame>
      <p:sp>
        <p:nvSpPr>
          <p:cNvPr id="6153" name="AutoShape 13"/>
          <p:cNvSpPr>
            <a:spLocks noChangeArrowheads="1"/>
          </p:cNvSpPr>
          <p:nvPr/>
        </p:nvSpPr>
        <p:spPr bwMode="auto">
          <a:xfrm>
            <a:off x="611188" y="2997200"/>
            <a:ext cx="1800225" cy="503238"/>
          </a:xfrm>
          <a:prstGeom prst="wedgeRectCallout">
            <a:avLst>
              <a:gd name="adj1" fmla="val 147088"/>
              <a:gd name="adj2" fmla="val 2681"/>
            </a:avLst>
          </a:prstGeom>
          <a:solidFill>
            <a:schemeClr val="accent1"/>
          </a:solidFill>
          <a:ln w="12700" cap="sq">
            <a:solidFill>
              <a:schemeClr val="tx1"/>
            </a:solidFill>
            <a:miter lim="800000"/>
            <a:headEnd type="none" w="sm" len="sm"/>
            <a:tailEnd type="none" w="sm" len="sm"/>
          </a:ln>
        </p:spPr>
        <p:txBody>
          <a:bodyPr/>
          <a:lstStyle/>
          <a:p>
            <a:pPr algn="ctr"/>
            <a:r>
              <a:rPr lang="zh-CN" altLang="en-US" sz="2400"/>
              <a:t>因子风险</a:t>
            </a:r>
          </a:p>
        </p:txBody>
      </p:sp>
      <p:sp>
        <p:nvSpPr>
          <p:cNvPr id="6154" name="AutoShape 14"/>
          <p:cNvSpPr>
            <a:spLocks noChangeArrowheads="1"/>
          </p:cNvSpPr>
          <p:nvPr/>
        </p:nvSpPr>
        <p:spPr bwMode="auto">
          <a:xfrm>
            <a:off x="6732588" y="2565400"/>
            <a:ext cx="1873250" cy="503238"/>
          </a:xfrm>
          <a:prstGeom prst="wedgeRectCallout">
            <a:avLst>
              <a:gd name="adj1" fmla="val -112375"/>
              <a:gd name="adj2" fmla="val 135171"/>
            </a:avLst>
          </a:prstGeom>
          <a:solidFill>
            <a:schemeClr val="accent1"/>
          </a:solidFill>
          <a:ln w="12700" cap="sq">
            <a:solidFill>
              <a:schemeClr val="tx1"/>
            </a:solidFill>
            <a:miter lim="800000"/>
            <a:headEnd type="none" w="sm" len="sm"/>
            <a:tailEnd type="none" w="sm" len="sm"/>
          </a:ln>
        </p:spPr>
        <p:txBody>
          <a:bodyPr/>
          <a:lstStyle/>
          <a:p>
            <a:pPr algn="ctr"/>
            <a:r>
              <a:rPr lang="zh-CN" altLang="en-US" sz="2400"/>
              <a:t>非因子风险</a:t>
            </a:r>
          </a:p>
        </p:txBody>
      </p:sp>
      <p:sp>
        <p:nvSpPr>
          <p:cNvPr id="6155" name="Rectangle 15"/>
          <p:cNvSpPr>
            <a:spLocks noChangeArrowheads="1"/>
          </p:cNvSpPr>
          <p:nvPr/>
        </p:nvSpPr>
        <p:spPr bwMode="auto">
          <a:xfrm>
            <a:off x="755650" y="4170363"/>
            <a:ext cx="7345363" cy="519112"/>
          </a:xfrm>
          <a:prstGeom prst="rect">
            <a:avLst/>
          </a:prstGeom>
          <a:noFill/>
          <a:ln w="12700" cap="sq">
            <a:noFill/>
            <a:miter lim="800000"/>
            <a:headEnd type="none" w="sm" len="sm"/>
            <a:tailEnd type="none" w="sm" len="sm"/>
          </a:ln>
        </p:spPr>
        <p:txBody>
          <a:bodyPr>
            <a:spAutoFit/>
          </a:bodyPr>
          <a:lstStyle/>
          <a:p>
            <a:pPr>
              <a:buClr>
                <a:schemeClr val="hlink"/>
              </a:buClr>
              <a:buSzPct val="60000"/>
              <a:buFont typeface="Wingdings" pitchFamily="2" charset="2"/>
              <a:buNone/>
            </a:pPr>
            <a:r>
              <a:rPr lang="zh-CN" altLang="en-US" sz="2800"/>
              <a:t>对于证券</a:t>
            </a:r>
            <a:r>
              <a:rPr lang="en-US" altLang="zh-CN" sz="2800" i="1"/>
              <a:t>i</a:t>
            </a:r>
            <a:r>
              <a:rPr lang="zh-CN" altLang="en-US" sz="2800"/>
              <a:t>和</a:t>
            </a:r>
            <a:r>
              <a:rPr lang="en-US" altLang="zh-CN" sz="2800" i="1"/>
              <a:t>j</a:t>
            </a:r>
            <a:r>
              <a:rPr lang="zh-CN" altLang="en-US" sz="2800"/>
              <a:t>而言，它们之间的协方差为</a:t>
            </a:r>
          </a:p>
        </p:txBody>
      </p:sp>
      <p:graphicFrame>
        <p:nvGraphicFramePr>
          <p:cNvPr id="6147" name="Object 16"/>
          <p:cNvGraphicFramePr>
            <a:graphicFrameLocks noChangeAspect="1"/>
          </p:cNvGraphicFramePr>
          <p:nvPr/>
        </p:nvGraphicFramePr>
        <p:xfrm>
          <a:off x="915988" y="4941888"/>
          <a:ext cx="7169150" cy="1239837"/>
        </p:xfrm>
        <a:graphic>
          <a:graphicData uri="http://schemas.openxmlformats.org/presentationml/2006/ole">
            <p:oleObj spid="_x0000_s6147" name="Equation" r:id="rId4" imgW="2920680" imgH="507960" progId="">
              <p:embed/>
            </p:oleObj>
          </a:graphicData>
        </a:graphic>
      </p:graphicFrame>
      <p:graphicFrame>
        <p:nvGraphicFramePr>
          <p:cNvPr id="6148" name="Object 4"/>
          <p:cNvGraphicFramePr>
            <a:graphicFrameLocks noChangeAspect="1"/>
          </p:cNvGraphicFramePr>
          <p:nvPr/>
        </p:nvGraphicFramePr>
        <p:xfrm>
          <a:off x="3533775" y="1196975"/>
          <a:ext cx="2173288" cy="720725"/>
        </p:xfrm>
        <a:graphic>
          <a:graphicData uri="http://schemas.openxmlformats.org/presentationml/2006/ole">
            <p:oleObj spid="_x0000_s6148" name="Equation" r:id="rId5" imgW="749160" imgH="241200" progId="">
              <p:embed/>
            </p:oleObj>
          </a:graphicData>
        </a:graphic>
      </p:graphicFrame>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a:xfrm>
            <a:off x="323850" y="333375"/>
            <a:ext cx="8540750" cy="863600"/>
          </a:xfrm>
        </p:spPr>
        <p:txBody>
          <a:bodyPr/>
          <a:lstStyle/>
          <a:p>
            <a:pPr eaLnBrk="1" hangingPunct="1"/>
            <a:r>
              <a:rPr lang="zh-CN" altLang="en-US" sz="4000" smtClean="0"/>
              <a:t>单因子模型的优点</a:t>
            </a:r>
          </a:p>
        </p:txBody>
      </p:sp>
      <p:sp>
        <p:nvSpPr>
          <p:cNvPr id="7173" name="Rectangle 3"/>
          <p:cNvSpPr>
            <a:spLocks noGrp="1" noRot="1" noChangeArrowheads="1"/>
          </p:cNvSpPr>
          <p:nvPr>
            <p:ph type="body" idx="1"/>
          </p:nvPr>
        </p:nvSpPr>
        <p:spPr>
          <a:xfrm>
            <a:off x="468313" y="1738313"/>
            <a:ext cx="8424862" cy="4498975"/>
          </a:xfrm>
        </p:spPr>
        <p:txBody>
          <a:bodyPr/>
          <a:lstStyle/>
          <a:p>
            <a:pPr marL="450850" indent="-450850" eaLnBrk="1" hangingPunct="1">
              <a:buFont typeface="Wingdings" pitchFamily="2" charset="2"/>
              <a:buAutoNum type="arabicPeriod"/>
            </a:pPr>
            <a:r>
              <a:rPr lang="zh-CN" altLang="en-US" smtClean="0"/>
              <a:t>单因子模型能够大大简化我们在均值</a:t>
            </a:r>
            <a:r>
              <a:rPr lang="en-US" altLang="zh-CN" smtClean="0"/>
              <a:t>-</a:t>
            </a:r>
            <a:r>
              <a:rPr lang="zh-CN" altLang="en-US" smtClean="0"/>
              <a:t>方差分析中的估计量和计算量。假定分析人员需要分析</a:t>
            </a:r>
            <a:r>
              <a:rPr lang="en-US" altLang="zh-CN" smtClean="0"/>
              <a:t>n</a:t>
            </a:r>
            <a:r>
              <a:rPr lang="zh-CN" altLang="en-US" smtClean="0"/>
              <a:t>种股票，则</a:t>
            </a:r>
          </a:p>
          <a:p>
            <a:pPr marL="1166813" lvl="1" indent="-271463" eaLnBrk="1" hangingPunct="1"/>
            <a:r>
              <a:rPr lang="zh-CN" altLang="en-US" smtClean="0"/>
              <a:t>均值－方差模型：</a:t>
            </a:r>
            <a:r>
              <a:rPr lang="en-US" altLang="zh-CN" smtClean="0"/>
              <a:t>n</a:t>
            </a:r>
            <a:r>
              <a:rPr lang="zh-CN" altLang="en-US" smtClean="0"/>
              <a:t>个期望收益，</a:t>
            </a:r>
            <a:r>
              <a:rPr lang="en-US" altLang="zh-CN" smtClean="0"/>
              <a:t>n</a:t>
            </a:r>
            <a:r>
              <a:rPr lang="zh-CN" altLang="en-US" smtClean="0"/>
              <a:t>个方差， </a:t>
            </a:r>
            <a:r>
              <a:rPr lang="en-US" altLang="zh-CN" smtClean="0"/>
              <a:t>(n</a:t>
            </a:r>
            <a:r>
              <a:rPr lang="en-US" altLang="zh-CN" baseline="30000" smtClean="0"/>
              <a:t>2</a:t>
            </a:r>
            <a:r>
              <a:rPr lang="en-US" altLang="zh-CN" smtClean="0"/>
              <a:t>-n)/2</a:t>
            </a:r>
            <a:r>
              <a:rPr lang="zh-CN" altLang="en-US" smtClean="0"/>
              <a:t>个协方差</a:t>
            </a:r>
          </a:p>
          <a:p>
            <a:pPr marL="1166813" lvl="1" indent="-271463" eaLnBrk="1" hangingPunct="1"/>
            <a:r>
              <a:rPr lang="zh-CN" altLang="en-US" smtClean="0"/>
              <a:t>单因子模型：</a:t>
            </a:r>
            <a:r>
              <a:rPr lang="en-US" altLang="zh-CN" smtClean="0"/>
              <a:t>n</a:t>
            </a:r>
            <a:r>
              <a:rPr lang="zh-CN" altLang="en-US" smtClean="0"/>
              <a:t>个期望收益，</a:t>
            </a:r>
            <a:r>
              <a:rPr lang="en-US" altLang="zh-CN" smtClean="0"/>
              <a:t>n</a:t>
            </a:r>
            <a:r>
              <a:rPr lang="zh-CN" altLang="en-US" smtClean="0"/>
              <a:t>个</a:t>
            </a:r>
            <a:r>
              <a:rPr lang="en-US" altLang="zh-CN" i="1" smtClean="0"/>
              <a:t>b</a:t>
            </a:r>
            <a:r>
              <a:rPr lang="en-US" altLang="zh-CN" i="1" baseline="-25000" smtClean="0"/>
              <a:t>i</a:t>
            </a:r>
            <a:r>
              <a:rPr lang="zh-CN" altLang="en-US" smtClean="0"/>
              <a:t>，</a:t>
            </a:r>
            <a:r>
              <a:rPr lang="en-US" altLang="zh-CN" smtClean="0"/>
              <a:t>n</a:t>
            </a:r>
            <a:r>
              <a:rPr lang="zh-CN" altLang="en-US" smtClean="0"/>
              <a:t>个残差      ，一个因子</a:t>
            </a:r>
            <a:r>
              <a:rPr lang="en-US" altLang="zh-CN" i="1" smtClean="0"/>
              <a:t>f</a:t>
            </a:r>
            <a:r>
              <a:rPr lang="zh-CN" altLang="en-US" smtClean="0"/>
              <a:t>方差     ，共</a:t>
            </a:r>
            <a:r>
              <a:rPr lang="en-US" altLang="zh-CN" smtClean="0"/>
              <a:t>3n</a:t>
            </a:r>
            <a:r>
              <a:rPr lang="zh-CN" altLang="en-US" smtClean="0"/>
              <a:t>＋</a:t>
            </a:r>
            <a:r>
              <a:rPr lang="en-US" altLang="zh-CN" smtClean="0"/>
              <a:t>1</a:t>
            </a:r>
            <a:r>
              <a:rPr lang="zh-CN" altLang="en-US" smtClean="0"/>
              <a:t>个估计值。</a:t>
            </a:r>
          </a:p>
          <a:p>
            <a:pPr marL="1166813" lvl="1" indent="-271463" eaLnBrk="1" hangingPunct="1"/>
            <a:r>
              <a:rPr lang="zh-CN" altLang="en-US" smtClean="0"/>
              <a:t>若</a:t>
            </a:r>
            <a:r>
              <a:rPr lang="en-US" altLang="zh-CN" smtClean="0"/>
              <a:t>n</a:t>
            </a:r>
            <a:r>
              <a:rPr lang="zh-CN" altLang="en-US" smtClean="0"/>
              <a:t>＝</a:t>
            </a:r>
            <a:r>
              <a:rPr lang="en-US" altLang="zh-CN" smtClean="0"/>
              <a:t>50</a:t>
            </a:r>
            <a:r>
              <a:rPr lang="zh-CN" altLang="en-US" smtClean="0"/>
              <a:t>，前者为</a:t>
            </a:r>
            <a:r>
              <a:rPr lang="en-US" altLang="zh-CN" smtClean="0"/>
              <a:t>1325</a:t>
            </a:r>
            <a:r>
              <a:rPr lang="zh-CN" altLang="en-US" smtClean="0"/>
              <a:t>，后者为</a:t>
            </a:r>
            <a:r>
              <a:rPr lang="en-US" altLang="zh-CN" smtClean="0"/>
              <a:t>151</a:t>
            </a:r>
            <a:r>
              <a:rPr lang="zh-CN" altLang="en-US" smtClean="0"/>
              <a:t>。</a:t>
            </a:r>
            <a:endParaRPr lang="zh-CN" altLang="en-US" baseline="-25000" smtClean="0"/>
          </a:p>
        </p:txBody>
      </p:sp>
      <p:graphicFrame>
        <p:nvGraphicFramePr>
          <p:cNvPr id="7170" name="Object 4"/>
          <p:cNvGraphicFramePr>
            <a:graphicFrameLocks noChangeAspect="1"/>
          </p:cNvGraphicFramePr>
          <p:nvPr/>
        </p:nvGraphicFramePr>
        <p:xfrm>
          <a:off x="2124075" y="4652963"/>
          <a:ext cx="517525" cy="576262"/>
        </p:xfrm>
        <a:graphic>
          <a:graphicData uri="http://schemas.openxmlformats.org/presentationml/2006/ole">
            <p:oleObj spid="_x0000_s7170" name="Equation" r:id="rId3" imgW="215640" imgH="241200" progId="">
              <p:embed/>
            </p:oleObj>
          </a:graphicData>
        </a:graphic>
      </p:graphicFrame>
      <p:graphicFrame>
        <p:nvGraphicFramePr>
          <p:cNvPr id="7171" name="Object 5"/>
          <p:cNvGraphicFramePr>
            <a:graphicFrameLocks noChangeAspect="1"/>
          </p:cNvGraphicFramePr>
          <p:nvPr/>
        </p:nvGraphicFramePr>
        <p:xfrm>
          <a:off x="5219700" y="4652963"/>
          <a:ext cx="484188" cy="606425"/>
        </p:xfrm>
        <a:graphic>
          <a:graphicData uri="http://schemas.openxmlformats.org/presentationml/2006/ole">
            <p:oleObj spid="_x0000_s7171" name="Equation" r:id="rId4" imgW="203040" imgH="253800" progId="">
              <p:embed/>
            </p:oleObj>
          </a:graphicData>
        </a:graphic>
      </p:graphicFrame>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Rot="1" noChangeArrowheads="1"/>
          </p:cNvSpPr>
          <p:nvPr>
            <p:ph type="title"/>
          </p:nvPr>
        </p:nvSpPr>
        <p:spPr>
          <a:xfrm>
            <a:off x="298450" y="404813"/>
            <a:ext cx="8540750" cy="720725"/>
          </a:xfrm>
        </p:spPr>
        <p:txBody>
          <a:bodyPr/>
          <a:lstStyle/>
          <a:p>
            <a:pPr eaLnBrk="1" hangingPunct="1"/>
            <a:r>
              <a:rPr lang="zh-CN" altLang="en-US" sz="4000" smtClean="0"/>
              <a:t>单因子模型具有两个重要的性质</a:t>
            </a:r>
          </a:p>
        </p:txBody>
      </p:sp>
      <p:sp>
        <p:nvSpPr>
          <p:cNvPr id="8197" name="Rectangle 3"/>
          <p:cNvSpPr>
            <a:spLocks noGrp="1" noRot="1" noChangeArrowheads="1"/>
          </p:cNvSpPr>
          <p:nvPr>
            <p:ph type="body" idx="1"/>
          </p:nvPr>
        </p:nvSpPr>
        <p:spPr>
          <a:xfrm>
            <a:off x="539750" y="1593850"/>
            <a:ext cx="8153400" cy="1684338"/>
          </a:xfrm>
        </p:spPr>
        <p:txBody>
          <a:bodyPr/>
          <a:lstStyle/>
          <a:p>
            <a:pPr marL="812800" indent="-812800" eaLnBrk="1" hangingPunct="1">
              <a:buFont typeface="Wingdings" pitchFamily="2" charset="2"/>
              <a:buAutoNum type="arabicPeriod" startAt="2"/>
            </a:pPr>
            <a:r>
              <a:rPr lang="zh-CN" altLang="en-US" dirty="0" smtClean="0"/>
              <a:t>风险的分散化</a:t>
            </a:r>
          </a:p>
          <a:p>
            <a:pPr marL="1168400" lvl="1" indent="-176213" eaLnBrk="1" hangingPunct="1"/>
            <a:r>
              <a:rPr lang="zh-CN" altLang="en-US" dirty="0" smtClean="0"/>
              <a:t>分散化缩小非因子风险</a:t>
            </a:r>
          </a:p>
        </p:txBody>
      </p:sp>
      <p:graphicFrame>
        <p:nvGraphicFramePr>
          <p:cNvPr id="8194" name="Object 4"/>
          <p:cNvGraphicFramePr>
            <a:graphicFrameLocks noChangeAspect="1"/>
          </p:cNvGraphicFramePr>
          <p:nvPr/>
        </p:nvGraphicFramePr>
        <p:xfrm>
          <a:off x="1619672" y="2924944"/>
          <a:ext cx="5257800" cy="2054225"/>
        </p:xfrm>
        <a:graphic>
          <a:graphicData uri="http://schemas.openxmlformats.org/presentationml/2006/ole">
            <p:oleObj spid="_x0000_s8194" name="Equation" r:id="rId3" imgW="2222280" imgH="736560" progId="">
              <p:embed/>
            </p:oleObj>
          </a:graphicData>
        </a:graphic>
      </p:graphicFrame>
      <p:graphicFrame>
        <p:nvGraphicFramePr>
          <p:cNvPr id="8195" name="Object 5"/>
          <p:cNvGraphicFramePr>
            <a:graphicFrameLocks noChangeAspect="1"/>
          </p:cNvGraphicFramePr>
          <p:nvPr/>
        </p:nvGraphicFramePr>
        <p:xfrm>
          <a:off x="1547813" y="5157788"/>
          <a:ext cx="5394325" cy="1054100"/>
        </p:xfrm>
        <a:graphic>
          <a:graphicData uri="http://schemas.openxmlformats.org/presentationml/2006/ole">
            <p:oleObj spid="_x0000_s8195" name="Equation" r:id="rId4" imgW="2222280" imgH="431640" progId="">
              <p:embed/>
            </p:oleObj>
          </a:graphicData>
        </a:graphic>
      </p:graphicFrame>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Rot="1" noChangeArrowheads="1"/>
          </p:cNvSpPr>
          <p:nvPr>
            <p:ph type="body" idx="1"/>
          </p:nvPr>
        </p:nvSpPr>
        <p:spPr>
          <a:xfrm>
            <a:off x="611188" y="404813"/>
            <a:ext cx="8153400" cy="576262"/>
          </a:xfrm>
        </p:spPr>
        <p:txBody>
          <a:bodyPr/>
          <a:lstStyle/>
          <a:p>
            <a:pPr eaLnBrk="1" hangingPunct="1">
              <a:lnSpc>
                <a:spcPct val="90000"/>
              </a:lnSpc>
              <a:buFont typeface="Wingdings" pitchFamily="2" charset="2"/>
              <a:buNone/>
            </a:pPr>
            <a:r>
              <a:rPr lang="zh-CN" altLang="en-US" dirty="0" smtClean="0"/>
              <a:t>假设残差有界，即</a:t>
            </a:r>
          </a:p>
        </p:txBody>
      </p:sp>
      <p:graphicFrame>
        <p:nvGraphicFramePr>
          <p:cNvPr id="9218" name="Object 4"/>
          <p:cNvGraphicFramePr>
            <a:graphicFrameLocks noChangeAspect="1"/>
          </p:cNvGraphicFramePr>
          <p:nvPr/>
        </p:nvGraphicFramePr>
        <p:xfrm>
          <a:off x="3924300" y="981075"/>
          <a:ext cx="1368425" cy="668338"/>
        </p:xfrm>
        <a:graphic>
          <a:graphicData uri="http://schemas.openxmlformats.org/presentationml/2006/ole">
            <p:oleObj spid="_x0000_s9218" name="Equation" r:id="rId3" imgW="495000" imgH="241200" progId="">
              <p:embed/>
            </p:oleObj>
          </a:graphicData>
        </a:graphic>
      </p:graphicFrame>
      <p:sp>
        <p:nvSpPr>
          <p:cNvPr id="9223" name="Rectangle 5"/>
          <p:cNvSpPr>
            <a:spLocks noRot="1" noChangeArrowheads="1"/>
          </p:cNvSpPr>
          <p:nvPr/>
        </p:nvSpPr>
        <p:spPr bwMode="auto">
          <a:xfrm>
            <a:off x="323850" y="1773238"/>
            <a:ext cx="8064500" cy="1079500"/>
          </a:xfrm>
          <a:prstGeom prst="rect">
            <a:avLst/>
          </a:prstGeom>
          <a:noFill/>
          <a:ln w="9525">
            <a:noFill/>
            <a:miter lim="800000"/>
            <a:headEnd/>
            <a:tailEnd/>
          </a:ln>
        </p:spPr>
        <p:txBody>
          <a:bodyPr/>
          <a:lstStyle/>
          <a:p>
            <a:pPr marL="342900" indent="-342900">
              <a:lnSpc>
                <a:spcPct val="90000"/>
              </a:lnSpc>
              <a:spcBef>
                <a:spcPct val="20000"/>
              </a:spcBef>
              <a:buClr>
                <a:schemeClr val="hlink"/>
              </a:buClr>
              <a:buFont typeface="Wingdings" pitchFamily="2" charset="2"/>
              <a:buNone/>
            </a:pPr>
            <a:r>
              <a:rPr kumimoji="0" lang="en-US" altLang="zh-CN" sz="3200"/>
              <a:t>   </a:t>
            </a:r>
            <a:r>
              <a:rPr kumimoji="0" lang="zh-CN" altLang="en-US" sz="3200"/>
              <a:t>且组合</a:t>
            </a:r>
            <a:r>
              <a:rPr kumimoji="0" lang="en-US" altLang="zh-CN" sz="3200"/>
              <a:t>p</a:t>
            </a:r>
            <a:r>
              <a:rPr kumimoji="0" lang="zh-CN" altLang="en-US" sz="3200"/>
              <a:t>高度分散化，即</a:t>
            </a:r>
            <a:r>
              <a:rPr kumimoji="0" lang="en-US" altLang="zh-CN" sz="3200"/>
              <a:t>w</a:t>
            </a:r>
            <a:r>
              <a:rPr kumimoji="0" lang="en-US" altLang="zh-CN" sz="3200" baseline="-25000"/>
              <a:t>i</a:t>
            </a:r>
            <a:r>
              <a:rPr kumimoji="0" lang="zh-CN" altLang="en-US" sz="3200"/>
              <a:t>充分小，则对于资产</a:t>
            </a:r>
            <a:r>
              <a:rPr kumimoji="0" lang="en-US" altLang="zh-CN" sz="3200"/>
              <a:t>i</a:t>
            </a:r>
            <a:r>
              <a:rPr kumimoji="0" lang="zh-CN" altLang="en-US" sz="3200"/>
              <a:t>成立</a:t>
            </a:r>
          </a:p>
        </p:txBody>
      </p:sp>
      <p:graphicFrame>
        <p:nvGraphicFramePr>
          <p:cNvPr id="9219" name="Object 6"/>
          <p:cNvGraphicFramePr>
            <a:graphicFrameLocks noChangeAspect="1"/>
          </p:cNvGraphicFramePr>
          <p:nvPr/>
        </p:nvGraphicFramePr>
        <p:xfrm>
          <a:off x="3348038" y="2420938"/>
          <a:ext cx="2052637" cy="803275"/>
        </p:xfrm>
        <a:graphic>
          <a:graphicData uri="http://schemas.openxmlformats.org/presentationml/2006/ole">
            <p:oleObj spid="_x0000_s9219" name="Equation" r:id="rId4" imgW="583920" imgH="228600" progId="">
              <p:embed/>
            </p:oleObj>
          </a:graphicData>
        </a:graphic>
      </p:graphicFrame>
      <p:sp>
        <p:nvSpPr>
          <p:cNvPr id="9224" name="Rectangle 7"/>
          <p:cNvSpPr>
            <a:spLocks noRot="1" noChangeArrowheads="1"/>
          </p:cNvSpPr>
          <p:nvPr/>
        </p:nvSpPr>
        <p:spPr bwMode="auto">
          <a:xfrm>
            <a:off x="755650" y="3284538"/>
            <a:ext cx="8064500" cy="576262"/>
          </a:xfrm>
          <a:prstGeom prst="rect">
            <a:avLst/>
          </a:prstGeom>
          <a:noFill/>
          <a:ln w="9525">
            <a:noFill/>
            <a:miter lim="800000"/>
            <a:headEnd/>
            <a:tailEnd/>
          </a:ln>
        </p:spPr>
        <p:txBody>
          <a:bodyPr/>
          <a:lstStyle/>
          <a:p>
            <a:pPr marL="342900" indent="-342900">
              <a:lnSpc>
                <a:spcPct val="90000"/>
              </a:lnSpc>
              <a:spcBef>
                <a:spcPct val="20000"/>
              </a:spcBef>
              <a:buClr>
                <a:schemeClr val="hlink"/>
              </a:buClr>
              <a:buFont typeface="Wingdings" pitchFamily="2" charset="2"/>
              <a:buNone/>
            </a:pPr>
            <a:r>
              <a:rPr kumimoji="0" lang="zh-CN" altLang="en-US" sz="3200"/>
              <a:t>则有</a:t>
            </a:r>
          </a:p>
        </p:txBody>
      </p:sp>
      <p:graphicFrame>
        <p:nvGraphicFramePr>
          <p:cNvPr id="9220" name="Object 8"/>
          <p:cNvGraphicFramePr>
            <a:graphicFrameLocks noChangeAspect="1"/>
          </p:cNvGraphicFramePr>
          <p:nvPr/>
        </p:nvGraphicFramePr>
        <p:xfrm>
          <a:off x="2859088" y="3357563"/>
          <a:ext cx="4214812" cy="1128712"/>
        </p:xfrm>
        <a:graphic>
          <a:graphicData uri="http://schemas.openxmlformats.org/presentationml/2006/ole">
            <p:oleObj spid="_x0000_s9220" name="Equation" r:id="rId5" imgW="1612800" imgH="431640" progId="">
              <p:embed/>
            </p:oleObj>
          </a:graphicData>
        </a:graphic>
      </p:graphicFrame>
      <p:sp>
        <p:nvSpPr>
          <p:cNvPr id="9225" name="Rectangle 9"/>
          <p:cNvSpPr>
            <a:spLocks noRot="1" noChangeArrowheads="1"/>
          </p:cNvSpPr>
          <p:nvPr/>
        </p:nvSpPr>
        <p:spPr bwMode="auto">
          <a:xfrm>
            <a:off x="755650" y="4508500"/>
            <a:ext cx="8064500" cy="576263"/>
          </a:xfrm>
          <a:prstGeom prst="rect">
            <a:avLst/>
          </a:prstGeom>
          <a:noFill/>
          <a:ln w="9525">
            <a:noFill/>
            <a:miter lim="800000"/>
            <a:headEnd/>
            <a:tailEnd/>
          </a:ln>
        </p:spPr>
        <p:txBody>
          <a:bodyPr/>
          <a:lstStyle/>
          <a:p>
            <a:pPr marL="342900" indent="-342900">
              <a:lnSpc>
                <a:spcPct val="90000"/>
              </a:lnSpc>
              <a:spcBef>
                <a:spcPct val="20000"/>
              </a:spcBef>
              <a:buClr>
                <a:schemeClr val="hlink"/>
              </a:buClr>
              <a:buFont typeface="Wingdings" pitchFamily="2" charset="2"/>
              <a:buNone/>
            </a:pPr>
            <a:r>
              <a:rPr kumimoji="0" lang="zh-CN" altLang="en-US" sz="3200"/>
              <a:t>从而</a:t>
            </a:r>
          </a:p>
        </p:txBody>
      </p:sp>
      <p:graphicFrame>
        <p:nvGraphicFramePr>
          <p:cNvPr id="9221" name="Object 10"/>
          <p:cNvGraphicFramePr>
            <a:graphicFrameLocks noChangeAspect="1"/>
          </p:cNvGraphicFramePr>
          <p:nvPr/>
        </p:nvGraphicFramePr>
        <p:xfrm>
          <a:off x="2268538" y="5229225"/>
          <a:ext cx="5227637" cy="814388"/>
        </p:xfrm>
        <a:graphic>
          <a:graphicData uri="http://schemas.openxmlformats.org/presentationml/2006/ole">
            <p:oleObj spid="_x0000_s9221" name="Equation" r:id="rId6" imgW="2209680" imgH="291960" progId="">
              <p:embed/>
            </p:oleObj>
          </a:graphicData>
        </a:graphic>
      </p:graphicFrame>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dirty="0" smtClean="0"/>
              <a:t>  </a:t>
            </a:r>
            <a:r>
              <a:rPr lang="zh-CN" altLang="en-US" dirty="0" smtClean="0"/>
              <a:t>概述</a:t>
            </a:r>
          </a:p>
        </p:txBody>
      </p:sp>
      <p:sp>
        <p:nvSpPr>
          <p:cNvPr id="43011" name="Rectangle 3"/>
          <p:cNvSpPr>
            <a:spLocks noGrp="1" noRot="1" noChangeArrowheads="1"/>
          </p:cNvSpPr>
          <p:nvPr>
            <p:ph type="body" idx="1"/>
          </p:nvPr>
        </p:nvSpPr>
        <p:spPr/>
        <p:txBody>
          <a:bodyPr/>
          <a:lstStyle/>
          <a:p>
            <a:pPr eaLnBrk="1" hangingPunct="1"/>
            <a:r>
              <a:rPr lang="zh-CN" altLang="en-US" smtClean="0"/>
              <a:t>在上一章，为了得到投资者的最优投资组合，要求知道：</a:t>
            </a:r>
          </a:p>
          <a:p>
            <a:pPr lvl="1" eaLnBrk="1" hangingPunct="1"/>
            <a:r>
              <a:rPr lang="zh-CN" altLang="en-US" smtClean="0"/>
              <a:t>回报率均值向量</a:t>
            </a:r>
          </a:p>
          <a:p>
            <a:pPr lvl="1" eaLnBrk="1" hangingPunct="1"/>
            <a:r>
              <a:rPr lang="zh-CN" altLang="en-US" smtClean="0"/>
              <a:t>回报率方差</a:t>
            </a:r>
            <a:r>
              <a:rPr lang="en-US" altLang="zh-CN" smtClean="0"/>
              <a:t>-</a:t>
            </a:r>
            <a:r>
              <a:rPr lang="zh-CN" altLang="en-US" smtClean="0"/>
              <a:t>协方差矩阵</a:t>
            </a:r>
          </a:p>
          <a:p>
            <a:pPr lvl="1" eaLnBrk="1" hangingPunct="1"/>
            <a:r>
              <a:rPr lang="zh-CN" altLang="en-US" smtClean="0"/>
              <a:t>无风险利率</a:t>
            </a:r>
          </a:p>
          <a:p>
            <a:pPr eaLnBrk="1" hangingPunct="1"/>
            <a:r>
              <a:rPr lang="zh-CN" altLang="en-US" smtClean="0"/>
              <a:t>估计量和计算量随着证券种类的增加以指数级增加</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Rot="1" noChangeArrowheads="1"/>
          </p:cNvSpPr>
          <p:nvPr>
            <p:ph type="body" idx="1"/>
          </p:nvPr>
        </p:nvSpPr>
        <p:spPr/>
        <p:txBody>
          <a:bodyPr/>
          <a:lstStyle/>
          <a:p>
            <a:pPr eaLnBrk="1" hangingPunct="1"/>
            <a:r>
              <a:rPr lang="zh-CN" altLang="en-US" smtClean="0"/>
              <a:t>单因素模型的简化是有成本的，它仅仅将资产的不确定性简单地认为与仅仅与一个因子相关，这些因子如利率变化，</a:t>
            </a:r>
            <a:r>
              <a:rPr lang="en-US" altLang="zh-CN" smtClean="0"/>
              <a:t>GDP</a:t>
            </a:r>
            <a:r>
              <a:rPr lang="zh-CN" altLang="en-US" smtClean="0"/>
              <a:t>增长率等。</a:t>
            </a:r>
          </a:p>
          <a:p>
            <a:pPr lvl="1" eaLnBrk="1" hangingPunct="1"/>
            <a:r>
              <a:rPr lang="zh-CN" altLang="en-US" smtClean="0"/>
              <a:t>例子：公用事业公司与航空公司，前者对</a:t>
            </a:r>
            <a:r>
              <a:rPr lang="en-US" altLang="zh-CN" smtClean="0"/>
              <a:t>GDP</a:t>
            </a:r>
            <a:r>
              <a:rPr lang="zh-CN" altLang="en-US" smtClean="0"/>
              <a:t>不敏感，后者对利率不敏感。</a:t>
            </a:r>
          </a:p>
          <a:p>
            <a:pPr eaLnBrk="1" hangingPunct="1"/>
            <a:r>
              <a:rPr lang="zh-CN" altLang="en-US" smtClean="0"/>
              <a:t>单因素模型难以把握公司对不同的宏观经济因素的反应。</a:t>
            </a:r>
          </a:p>
        </p:txBody>
      </p:sp>
      <p:sp>
        <p:nvSpPr>
          <p:cNvPr id="52227" name="Rectangle 4"/>
          <p:cNvSpPr>
            <a:spLocks noGrp="1" noRot="1" noChangeArrowheads="1"/>
          </p:cNvSpPr>
          <p:nvPr>
            <p:ph type="title"/>
          </p:nvPr>
        </p:nvSpPr>
        <p:spPr/>
        <p:txBody>
          <a:bodyPr/>
          <a:lstStyle/>
          <a:p>
            <a:pPr eaLnBrk="1" hangingPunct="1"/>
            <a:r>
              <a:rPr lang="zh-CN" altLang="en-US" dirty="0" smtClean="0"/>
              <a:t>多因子模型</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Rot="1" noChangeArrowheads="1"/>
          </p:cNvSpPr>
          <p:nvPr>
            <p:ph type="title"/>
          </p:nvPr>
        </p:nvSpPr>
        <p:spPr/>
        <p:txBody>
          <a:bodyPr/>
          <a:lstStyle/>
          <a:p>
            <a:pPr eaLnBrk="1" hangingPunct="1"/>
            <a:r>
              <a:rPr lang="zh-CN" altLang="en-US" smtClean="0"/>
              <a:t>两因子模型</a:t>
            </a:r>
          </a:p>
        </p:txBody>
      </p:sp>
      <p:sp>
        <p:nvSpPr>
          <p:cNvPr id="10246" name="Rectangle 8"/>
          <p:cNvSpPr>
            <a:spLocks noGrp="1" noRot="1" noChangeArrowheads="1"/>
          </p:cNvSpPr>
          <p:nvPr>
            <p:ph type="body" idx="1"/>
          </p:nvPr>
        </p:nvSpPr>
        <p:spPr>
          <a:xfrm>
            <a:off x="539750" y="1412875"/>
            <a:ext cx="7989888" cy="1295400"/>
          </a:xfrm>
          <a:noFill/>
        </p:spPr>
        <p:txBody>
          <a:bodyPr/>
          <a:lstStyle/>
          <a:p>
            <a:pPr algn="just" eaLnBrk="1" hangingPunct="1"/>
            <a:r>
              <a:rPr lang="zh-CN" altLang="en-US" smtClean="0"/>
              <a:t>若只考虑一期的模型，则可以省略表示时间的下标，从而两因子模型方程为</a:t>
            </a:r>
          </a:p>
        </p:txBody>
      </p:sp>
      <p:graphicFrame>
        <p:nvGraphicFramePr>
          <p:cNvPr id="10242" name="Object 9"/>
          <p:cNvGraphicFramePr>
            <a:graphicFrameLocks noChangeAspect="1"/>
          </p:cNvGraphicFramePr>
          <p:nvPr/>
        </p:nvGraphicFramePr>
        <p:xfrm>
          <a:off x="2411413" y="2852738"/>
          <a:ext cx="4489450" cy="715962"/>
        </p:xfrm>
        <a:graphic>
          <a:graphicData uri="http://schemas.openxmlformats.org/presentationml/2006/ole">
            <p:oleObj spid="_x0000_s10242" name="Equation" r:id="rId3" imgW="1434960" imgH="228600" progId="">
              <p:embed/>
            </p:oleObj>
          </a:graphicData>
        </a:graphic>
      </p:graphicFrame>
      <p:graphicFrame>
        <p:nvGraphicFramePr>
          <p:cNvPr id="10243" name="Object 10"/>
          <p:cNvGraphicFramePr>
            <a:graphicFrameLocks noChangeAspect="1"/>
          </p:cNvGraphicFramePr>
          <p:nvPr/>
        </p:nvGraphicFramePr>
        <p:xfrm>
          <a:off x="971550" y="4076700"/>
          <a:ext cx="6840538" cy="652463"/>
        </p:xfrm>
        <a:graphic>
          <a:graphicData uri="http://schemas.openxmlformats.org/presentationml/2006/ole">
            <p:oleObj spid="_x0000_s10243" name="Equation" r:id="rId4" imgW="1904760" imgH="241200" progId="">
              <p:embed/>
            </p:oleObj>
          </a:graphicData>
        </a:graphic>
      </p:graphicFrame>
      <p:graphicFrame>
        <p:nvGraphicFramePr>
          <p:cNvPr id="10244" name="Object 12"/>
          <p:cNvGraphicFramePr>
            <a:graphicFrameLocks noChangeAspect="1"/>
          </p:cNvGraphicFramePr>
          <p:nvPr/>
        </p:nvGraphicFramePr>
        <p:xfrm>
          <a:off x="2484438" y="5084763"/>
          <a:ext cx="5184775" cy="668337"/>
        </p:xfrm>
        <a:graphic>
          <a:graphicData uri="http://schemas.openxmlformats.org/presentationml/2006/ole">
            <p:oleObj spid="_x0000_s10244" name="Equation" r:id="rId5" imgW="1777680" imgH="228600" progId="">
              <p:embed/>
            </p:oleObj>
          </a:graphicData>
        </a:graphic>
      </p:graphicFrame>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4"/>
          <p:cNvSpPr>
            <a:spLocks noGrp="1" noRot="1" noChangeArrowheads="1"/>
          </p:cNvSpPr>
          <p:nvPr>
            <p:ph type="body" idx="1"/>
          </p:nvPr>
        </p:nvSpPr>
        <p:spPr>
          <a:xfrm>
            <a:off x="468313" y="404813"/>
            <a:ext cx="8351837" cy="503237"/>
          </a:xfrm>
        </p:spPr>
        <p:txBody>
          <a:bodyPr/>
          <a:lstStyle/>
          <a:p>
            <a:pPr algn="just" eaLnBrk="1" hangingPunct="1">
              <a:lnSpc>
                <a:spcPct val="90000"/>
              </a:lnSpc>
              <a:buFont typeface="Wingdings" pitchFamily="2" charset="2"/>
              <a:buNone/>
            </a:pPr>
            <a:r>
              <a:rPr lang="zh-CN" altLang="en-US" sz="2800" smtClean="0"/>
              <a:t>在两因子模型下，对于证券</a:t>
            </a:r>
            <a:r>
              <a:rPr lang="en-US" altLang="zh-CN" sz="2800" i="1" smtClean="0"/>
              <a:t>i</a:t>
            </a:r>
            <a:r>
              <a:rPr lang="en-US" altLang="zh-CN" sz="2800" smtClean="0"/>
              <a:t> </a:t>
            </a:r>
            <a:r>
              <a:rPr lang="zh-CN" altLang="en-US" sz="2800" smtClean="0"/>
              <a:t>，其回报率的均值                                                                   </a:t>
            </a:r>
          </a:p>
        </p:txBody>
      </p:sp>
      <p:graphicFrame>
        <p:nvGraphicFramePr>
          <p:cNvPr id="11266" name="Object 5"/>
          <p:cNvGraphicFramePr>
            <a:graphicFrameLocks noChangeAspect="1"/>
          </p:cNvGraphicFramePr>
          <p:nvPr/>
        </p:nvGraphicFramePr>
        <p:xfrm>
          <a:off x="2225675" y="1052513"/>
          <a:ext cx="2957513" cy="576262"/>
        </p:xfrm>
        <a:graphic>
          <a:graphicData uri="http://schemas.openxmlformats.org/presentationml/2006/ole">
            <p:oleObj spid="_x0000_s11266" name="Equation" r:id="rId3" imgW="1193760" imgH="241200" progId="">
              <p:embed/>
            </p:oleObj>
          </a:graphicData>
        </a:graphic>
      </p:graphicFrame>
      <p:sp>
        <p:nvSpPr>
          <p:cNvPr id="11271" name="Rectangle 6"/>
          <p:cNvSpPr>
            <a:spLocks noChangeArrowheads="1"/>
          </p:cNvSpPr>
          <p:nvPr/>
        </p:nvSpPr>
        <p:spPr bwMode="auto">
          <a:xfrm>
            <a:off x="468313" y="1916113"/>
            <a:ext cx="3671887" cy="503237"/>
          </a:xfrm>
          <a:prstGeom prst="rect">
            <a:avLst/>
          </a:prstGeom>
          <a:noFill/>
          <a:ln w="9525">
            <a:noFill/>
            <a:miter lim="800000"/>
            <a:headEnd/>
            <a:tailEnd/>
          </a:ln>
        </p:spPr>
        <p:txBody>
          <a:bodyPr/>
          <a:lstStyle/>
          <a:p>
            <a:pPr marL="342900" indent="-342900" algn="just">
              <a:spcBef>
                <a:spcPct val="20000"/>
              </a:spcBef>
              <a:buClr>
                <a:schemeClr val="hlink"/>
              </a:buClr>
              <a:buFont typeface="Wingdings" pitchFamily="2" charset="2"/>
              <a:buNone/>
            </a:pPr>
            <a:r>
              <a:rPr kumimoji="0" lang="zh-CN" altLang="en-US" sz="2800"/>
              <a:t>其回报率的方差</a:t>
            </a:r>
          </a:p>
        </p:txBody>
      </p:sp>
      <p:graphicFrame>
        <p:nvGraphicFramePr>
          <p:cNvPr id="11267" name="Object 7"/>
          <p:cNvGraphicFramePr>
            <a:graphicFrameLocks noChangeAspect="1"/>
          </p:cNvGraphicFramePr>
          <p:nvPr/>
        </p:nvGraphicFramePr>
        <p:xfrm>
          <a:off x="1116013" y="2708275"/>
          <a:ext cx="7451725" cy="715963"/>
        </p:xfrm>
        <a:graphic>
          <a:graphicData uri="http://schemas.openxmlformats.org/presentationml/2006/ole">
            <p:oleObj spid="_x0000_s11267" name="Equation" r:id="rId4" imgW="2628720" imgH="253800" progId="">
              <p:embed/>
            </p:oleObj>
          </a:graphicData>
        </a:graphic>
      </p:graphicFrame>
      <p:sp>
        <p:nvSpPr>
          <p:cNvPr id="11272" name="Rectangle 10"/>
          <p:cNvSpPr>
            <a:spLocks noChangeArrowheads="1"/>
          </p:cNvSpPr>
          <p:nvPr/>
        </p:nvSpPr>
        <p:spPr bwMode="auto">
          <a:xfrm>
            <a:off x="684213" y="3573463"/>
            <a:ext cx="7345362" cy="519112"/>
          </a:xfrm>
          <a:prstGeom prst="rect">
            <a:avLst/>
          </a:prstGeom>
          <a:noFill/>
          <a:ln w="12700" cap="sq">
            <a:noFill/>
            <a:miter lim="800000"/>
            <a:headEnd type="none" w="sm" len="sm"/>
            <a:tailEnd type="none" w="sm" len="sm"/>
          </a:ln>
        </p:spPr>
        <p:txBody>
          <a:bodyPr>
            <a:spAutoFit/>
          </a:bodyPr>
          <a:lstStyle/>
          <a:p>
            <a:pPr>
              <a:buClr>
                <a:schemeClr val="hlink"/>
              </a:buClr>
              <a:buSzPct val="60000"/>
              <a:buFont typeface="Wingdings" pitchFamily="2" charset="2"/>
              <a:buNone/>
            </a:pPr>
            <a:r>
              <a:rPr lang="zh-CN" altLang="en-US" sz="2800"/>
              <a:t>对于证券</a:t>
            </a:r>
            <a:r>
              <a:rPr lang="en-US" altLang="zh-CN" sz="2800" i="1"/>
              <a:t>i</a:t>
            </a:r>
            <a:r>
              <a:rPr lang="zh-CN" altLang="en-US" sz="2800"/>
              <a:t>和</a:t>
            </a:r>
            <a:r>
              <a:rPr lang="en-US" altLang="zh-CN" sz="2800" i="1"/>
              <a:t>j</a:t>
            </a:r>
            <a:r>
              <a:rPr lang="zh-CN" altLang="en-US" sz="2800"/>
              <a:t>，其协方差为</a:t>
            </a:r>
          </a:p>
        </p:txBody>
      </p:sp>
      <p:graphicFrame>
        <p:nvGraphicFramePr>
          <p:cNvPr id="11268" name="Object 11"/>
          <p:cNvGraphicFramePr>
            <a:graphicFrameLocks noChangeAspect="1"/>
          </p:cNvGraphicFramePr>
          <p:nvPr/>
        </p:nvGraphicFramePr>
        <p:xfrm>
          <a:off x="971550" y="4292600"/>
          <a:ext cx="6264275" cy="1177925"/>
        </p:xfrm>
        <a:graphic>
          <a:graphicData uri="http://schemas.openxmlformats.org/presentationml/2006/ole">
            <p:oleObj spid="_x0000_s11268" name="Equation" r:id="rId5" imgW="2552400" imgH="482400" progId="">
              <p:embed/>
            </p:oleObj>
          </a:graphicData>
        </a:graphic>
      </p:graphicFrame>
      <p:graphicFrame>
        <p:nvGraphicFramePr>
          <p:cNvPr id="544780" name="Object 12"/>
          <p:cNvGraphicFramePr>
            <a:graphicFrameLocks noChangeAspect="1"/>
          </p:cNvGraphicFramePr>
          <p:nvPr/>
        </p:nvGraphicFramePr>
        <p:xfrm>
          <a:off x="1547813" y="5661025"/>
          <a:ext cx="6954837" cy="592138"/>
        </p:xfrm>
        <a:graphic>
          <a:graphicData uri="http://schemas.openxmlformats.org/presentationml/2006/ole">
            <p:oleObj spid="_x0000_s11269" name="Equation" r:id="rId6" imgW="2984400" imgH="253800" progId="">
              <p:embed/>
            </p:oleObj>
          </a:graphicData>
        </a:graphic>
      </p:graphicFrame>
      <p:sp>
        <p:nvSpPr>
          <p:cNvPr id="11273" name="AutoShape 14"/>
          <p:cNvSpPr>
            <a:spLocks noChangeArrowheads="1"/>
          </p:cNvSpPr>
          <p:nvPr/>
        </p:nvSpPr>
        <p:spPr bwMode="auto">
          <a:xfrm>
            <a:off x="4572000" y="1989138"/>
            <a:ext cx="3816350" cy="503237"/>
          </a:xfrm>
          <a:prstGeom prst="wedgeRectCallout">
            <a:avLst>
              <a:gd name="adj1" fmla="val -73380"/>
              <a:gd name="adj2" fmla="val -137699"/>
            </a:avLst>
          </a:prstGeom>
          <a:solidFill>
            <a:schemeClr val="accent1"/>
          </a:solidFill>
          <a:ln w="12700" cap="sq">
            <a:solidFill>
              <a:schemeClr val="tx1"/>
            </a:solidFill>
            <a:miter lim="800000"/>
            <a:headEnd type="none" w="sm" len="sm"/>
            <a:tailEnd type="none" w="sm" len="sm"/>
          </a:ln>
        </p:spPr>
        <p:txBody>
          <a:bodyPr/>
          <a:lstStyle/>
          <a:p>
            <a:pPr algn="ctr"/>
            <a:r>
              <a:rPr lang="zh-CN" altLang="en-US" sz="2800"/>
              <a:t>证券</a:t>
            </a:r>
            <a:r>
              <a:rPr lang="en-US" altLang="zh-CN" sz="2800" i="1"/>
              <a:t>i</a:t>
            </a:r>
            <a:r>
              <a:rPr lang="zh-CN" altLang="en-US" sz="2800"/>
              <a:t>对因子</a:t>
            </a:r>
            <a:r>
              <a:rPr lang="en-US" altLang="zh-CN" sz="2800"/>
              <a:t>1</a:t>
            </a:r>
            <a:r>
              <a:rPr lang="zh-CN" altLang="en-US" sz="2800"/>
              <a:t>的敏感度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4780"/>
                                        </p:tgtEl>
                                        <p:attrNameLst>
                                          <p:attrName>style.visibility</p:attrName>
                                        </p:attrNameLst>
                                      </p:cBhvr>
                                      <p:to>
                                        <p:strVal val="visible"/>
                                      </p:to>
                                    </p:set>
                                    <p:anim calcmode="lin" valueType="num">
                                      <p:cBhvr additive="base">
                                        <p:cTn id="7" dur="500" fill="hold"/>
                                        <p:tgtEl>
                                          <p:spTgt spid="544780"/>
                                        </p:tgtEl>
                                        <p:attrNameLst>
                                          <p:attrName>ppt_x</p:attrName>
                                        </p:attrNameLst>
                                      </p:cBhvr>
                                      <p:tavLst>
                                        <p:tav tm="0">
                                          <p:val>
                                            <p:strVal val="#ppt_x"/>
                                          </p:val>
                                        </p:tav>
                                        <p:tav tm="100000">
                                          <p:val>
                                            <p:strVal val="#ppt_x"/>
                                          </p:val>
                                        </p:tav>
                                      </p:tavLst>
                                    </p:anim>
                                    <p:anim calcmode="lin" valueType="num">
                                      <p:cBhvr additive="base">
                                        <p:cTn id="8" dur="500" fill="hold"/>
                                        <p:tgtEl>
                                          <p:spTgt spid="544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Rot="1" noChangeArrowheads="1"/>
          </p:cNvSpPr>
          <p:nvPr/>
        </p:nvSpPr>
        <p:spPr bwMode="auto">
          <a:xfrm>
            <a:off x="827088" y="836613"/>
            <a:ext cx="7416800" cy="5329237"/>
          </a:xfrm>
          <a:prstGeom prst="rect">
            <a:avLst/>
          </a:prstGeom>
          <a:noFill/>
          <a:ln w="9525">
            <a:noFill/>
            <a:miter lim="800000"/>
            <a:headEnd/>
            <a:tailEnd/>
          </a:ln>
        </p:spPr>
        <p:txBody>
          <a:bodyPr/>
          <a:lstStyle/>
          <a:p>
            <a:pPr marL="342900" indent="-342900" algn="just">
              <a:spcBef>
                <a:spcPct val="20000"/>
              </a:spcBef>
              <a:buClr>
                <a:schemeClr val="hlink"/>
              </a:buClr>
              <a:buFont typeface="Wingdings" pitchFamily="2" charset="2"/>
              <a:buChar char="§"/>
            </a:pPr>
            <a:r>
              <a:rPr kumimoji="0" lang="zh-CN" altLang="en-US" sz="3200" dirty="0"/>
              <a:t>两因子模型同样具有单因子模型的重要优点：</a:t>
            </a:r>
          </a:p>
          <a:p>
            <a:pPr marL="742950" lvl="1" indent="-285750" algn="just">
              <a:spcBef>
                <a:spcPct val="20000"/>
              </a:spcBef>
              <a:buClr>
                <a:schemeClr val="tx2"/>
              </a:buClr>
              <a:buSzPct val="85000"/>
              <a:buFont typeface="Wingdings" pitchFamily="2" charset="2"/>
              <a:buChar char="Ø"/>
            </a:pPr>
            <a:r>
              <a:rPr kumimoji="0" lang="zh-CN" altLang="en-US" sz="2800" dirty="0"/>
              <a:t>有关资产组合有效边界的估计和计算量大大减少（但比单因子增加），若要计算均方有效边界，需要</a:t>
            </a:r>
          </a:p>
          <a:p>
            <a:pPr marL="1143000" lvl="2" indent="-228600" algn="just">
              <a:spcBef>
                <a:spcPct val="20000"/>
              </a:spcBef>
              <a:buClr>
                <a:schemeClr val="hlink"/>
              </a:buClr>
              <a:buSzPct val="95000"/>
              <a:buFont typeface="Wingdings 2" pitchFamily="18" charset="2"/>
              <a:buChar char="¡"/>
            </a:pPr>
            <a:r>
              <a:rPr kumimoji="0" lang="en-US" altLang="zh-CN" sz="2400" dirty="0"/>
              <a:t>n</a:t>
            </a:r>
            <a:r>
              <a:rPr kumimoji="0" lang="zh-CN" altLang="en-US" sz="2400" dirty="0"/>
              <a:t>个期望收益，</a:t>
            </a:r>
            <a:r>
              <a:rPr kumimoji="0" lang="en-US" altLang="zh-CN" sz="2400" dirty="0"/>
              <a:t>n</a:t>
            </a:r>
            <a:r>
              <a:rPr kumimoji="0" lang="zh-CN" altLang="en-US" sz="2400" dirty="0"/>
              <a:t>个</a:t>
            </a:r>
            <a:r>
              <a:rPr kumimoji="0" lang="en-US" altLang="zh-CN" sz="2400" i="1" dirty="0"/>
              <a:t>b</a:t>
            </a:r>
            <a:r>
              <a:rPr kumimoji="0" lang="en-US" altLang="zh-CN" sz="2400" i="1" baseline="-25000" dirty="0"/>
              <a:t>i1</a:t>
            </a:r>
            <a:r>
              <a:rPr kumimoji="0" lang="zh-CN" altLang="en-US" sz="2400" dirty="0"/>
              <a:t>， </a:t>
            </a:r>
            <a:r>
              <a:rPr kumimoji="0" lang="en-US" altLang="zh-CN" sz="2400" dirty="0"/>
              <a:t>n</a:t>
            </a:r>
            <a:r>
              <a:rPr kumimoji="0" lang="zh-CN" altLang="en-US" sz="2400" dirty="0"/>
              <a:t>个</a:t>
            </a:r>
            <a:r>
              <a:rPr kumimoji="0" lang="en-US" altLang="zh-CN" sz="2400" i="1" dirty="0"/>
              <a:t>b</a:t>
            </a:r>
            <a:r>
              <a:rPr kumimoji="0" lang="en-US" altLang="zh-CN" sz="2400" i="1" baseline="-25000" dirty="0"/>
              <a:t>i2</a:t>
            </a:r>
            <a:r>
              <a:rPr kumimoji="0" lang="zh-CN" altLang="en-US" sz="2400" dirty="0"/>
              <a:t>， </a:t>
            </a:r>
            <a:r>
              <a:rPr kumimoji="0" lang="en-US" altLang="zh-CN" sz="2400" dirty="0"/>
              <a:t>n</a:t>
            </a:r>
            <a:r>
              <a:rPr kumimoji="0" lang="zh-CN" altLang="en-US" sz="2400" dirty="0"/>
              <a:t>个残差，</a:t>
            </a:r>
            <a:r>
              <a:rPr kumimoji="0" lang="en-US" altLang="zh-CN" sz="2400" dirty="0"/>
              <a:t>2</a:t>
            </a:r>
            <a:r>
              <a:rPr kumimoji="0" lang="zh-CN" altLang="en-US" sz="2400" dirty="0"/>
              <a:t>个因子</a:t>
            </a:r>
            <a:r>
              <a:rPr kumimoji="0" lang="en-US" altLang="zh-CN" sz="2400" i="1" dirty="0"/>
              <a:t>f</a:t>
            </a:r>
            <a:r>
              <a:rPr kumimoji="0" lang="zh-CN" altLang="en-US" sz="2400" dirty="0"/>
              <a:t>方差，</a:t>
            </a:r>
            <a:r>
              <a:rPr kumimoji="0" lang="en-US" altLang="zh-CN" sz="2400" dirty="0"/>
              <a:t>1</a:t>
            </a:r>
            <a:r>
              <a:rPr kumimoji="0" lang="zh-CN" altLang="en-US" sz="2400" dirty="0"/>
              <a:t>个因子间的协方差，共</a:t>
            </a:r>
            <a:r>
              <a:rPr kumimoji="0" lang="en-US" altLang="zh-CN" sz="2400" dirty="0"/>
              <a:t>4n</a:t>
            </a:r>
            <a:r>
              <a:rPr kumimoji="0" lang="zh-CN" altLang="en-US" sz="2400" dirty="0"/>
              <a:t>＋</a:t>
            </a:r>
            <a:r>
              <a:rPr kumimoji="0" lang="en-US" altLang="zh-CN" sz="2400" dirty="0"/>
              <a:t>3</a:t>
            </a:r>
            <a:r>
              <a:rPr kumimoji="0" lang="zh-CN" altLang="en-US" sz="2400" dirty="0"/>
              <a:t>个估计值。</a:t>
            </a:r>
          </a:p>
          <a:p>
            <a:pPr marL="742950" lvl="1" indent="-285750" algn="just">
              <a:spcBef>
                <a:spcPct val="20000"/>
              </a:spcBef>
              <a:buClr>
                <a:schemeClr val="tx2"/>
              </a:buClr>
              <a:buSzPct val="85000"/>
              <a:buFont typeface="Wingdings" pitchFamily="2" charset="2"/>
              <a:buChar char="Ø"/>
            </a:pPr>
            <a:r>
              <a:rPr kumimoji="0" lang="zh-CN" altLang="en-US" sz="2800" dirty="0" smtClean="0"/>
              <a:t>分散化</a:t>
            </a:r>
            <a:r>
              <a:rPr kumimoji="0" lang="zh-CN" altLang="en-US" sz="2800" dirty="0"/>
              <a:t>缩小非因子风险。</a:t>
            </a:r>
          </a:p>
        </p:txBody>
      </p:sp>
      <p:sp>
        <p:nvSpPr>
          <p:cNvPr id="3" name="TextBox 2"/>
          <p:cNvSpPr txBox="1"/>
          <p:nvPr/>
        </p:nvSpPr>
        <p:spPr>
          <a:xfrm>
            <a:off x="1000100" y="6000768"/>
            <a:ext cx="184731" cy="1446550"/>
          </a:xfrm>
          <a:prstGeom prst="rect">
            <a:avLst/>
          </a:prstGeom>
          <a:noFill/>
        </p:spPr>
        <p:txBody>
          <a:bodyPr wrap="none" rtlCol="0">
            <a:spAutoFit/>
          </a:bodyPr>
          <a:lstStyle/>
          <a:p>
            <a:endParaRPr lang="zh-CN" altLang="en-US" dirty="0" smtClean="0"/>
          </a:p>
          <a:p>
            <a:endParaRPr lang="zh-CN" altLang="en-US" dirty="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9873" name="Picture 1" descr="C:\Users\a\AppData\Roaming\Tencent\Users\85490709\QQ\WinTemp\RichOle\X9QSO%Y(L9V)4M2[B5E6N6S.png"/>
          <p:cNvPicPr>
            <a:picLocks noChangeAspect="1" noChangeArrowheads="1"/>
          </p:cNvPicPr>
          <p:nvPr/>
        </p:nvPicPr>
        <p:blipFill>
          <a:blip r:embed="rId2" cstate="print"/>
          <a:srcRect/>
          <a:stretch>
            <a:fillRect/>
          </a:stretch>
        </p:blipFill>
        <p:spPr bwMode="auto">
          <a:xfrm>
            <a:off x="500034" y="500042"/>
            <a:ext cx="8001056" cy="5857916"/>
          </a:xfrm>
          <a:prstGeom prst="rect">
            <a:avLst/>
          </a:prstGeom>
          <a:noFill/>
        </p:spPr>
      </p:pic>
      <p:pic>
        <p:nvPicPr>
          <p:cNvPr id="5" name="Picture 1" descr="C:\Users\a\AppData\Roaming\Tencent\Users\85490709\QQ\WinTemp\RichOle\[[2AR_HKFFQ0@@V65GKW(I1.png"/>
          <p:cNvPicPr>
            <a:picLocks noChangeAspect="1" noChangeArrowheads="1"/>
          </p:cNvPicPr>
          <p:nvPr/>
        </p:nvPicPr>
        <p:blipFill>
          <a:blip r:embed="rId3" cstate="print"/>
          <a:srcRect/>
          <a:stretch>
            <a:fillRect/>
          </a:stretch>
        </p:blipFill>
        <p:spPr bwMode="auto">
          <a:xfrm>
            <a:off x="539552" y="764704"/>
            <a:ext cx="8352927" cy="1000132"/>
          </a:xfrm>
          <a:prstGeom prst="rect">
            <a:avLst/>
          </a:prstGeom>
          <a:noFill/>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0897" name="Picture 1" descr="C:\Users\a\AppData\Roaming\Tencent\Users\85490709\QQ\WinTemp\RichOle\[(}ZKG3P~QNLO{{AP$O_{)N.png"/>
          <p:cNvPicPr>
            <a:picLocks noChangeAspect="1" noChangeArrowheads="1"/>
          </p:cNvPicPr>
          <p:nvPr/>
        </p:nvPicPr>
        <p:blipFill>
          <a:blip r:embed="rId2" cstate="print"/>
          <a:srcRect/>
          <a:stretch>
            <a:fillRect/>
          </a:stretch>
        </p:blipFill>
        <p:spPr bwMode="auto">
          <a:xfrm>
            <a:off x="500034" y="928670"/>
            <a:ext cx="8501122" cy="5357850"/>
          </a:xfrm>
          <a:prstGeom prst="rect">
            <a:avLst/>
          </a:prstGeom>
          <a:noFill/>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Rot="1" noChangeArrowheads="1"/>
          </p:cNvSpPr>
          <p:nvPr>
            <p:ph type="title"/>
          </p:nvPr>
        </p:nvSpPr>
        <p:spPr>
          <a:xfrm>
            <a:off x="298450" y="228600"/>
            <a:ext cx="8540750" cy="752475"/>
          </a:xfrm>
        </p:spPr>
        <p:txBody>
          <a:bodyPr/>
          <a:lstStyle/>
          <a:p>
            <a:pPr eaLnBrk="1" hangingPunct="1"/>
            <a:r>
              <a:rPr lang="zh-CN" altLang="en-US" sz="4000" smtClean="0"/>
              <a:t>多因子模型</a:t>
            </a:r>
          </a:p>
        </p:txBody>
      </p:sp>
      <p:sp>
        <p:nvSpPr>
          <p:cNvPr id="12294" name="Text Box 6"/>
          <p:cNvSpPr txBox="1">
            <a:spLocks noChangeArrowheads="1"/>
          </p:cNvSpPr>
          <p:nvPr/>
        </p:nvSpPr>
        <p:spPr bwMode="auto">
          <a:xfrm>
            <a:off x="323850" y="1268413"/>
            <a:ext cx="8569325" cy="10668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a:t>对于</a:t>
            </a:r>
            <a:r>
              <a:rPr lang="en-US" altLang="zh-CN" sz="3200" i="1"/>
              <a:t>n</a:t>
            </a:r>
            <a:r>
              <a:rPr lang="zh-CN" altLang="en-US" sz="3200"/>
              <a:t>种证券相关的</a:t>
            </a:r>
            <a:r>
              <a:rPr lang="en-US" altLang="zh-CN" sz="3200" i="1"/>
              <a:t>m</a:t>
            </a:r>
            <a:r>
              <a:rPr lang="zh-CN" altLang="en-US" sz="3200"/>
              <a:t>（</a:t>
            </a:r>
            <a:r>
              <a:rPr lang="en-US" altLang="zh-CN" sz="3200"/>
              <a:t>m&lt;n)</a:t>
            </a:r>
            <a:r>
              <a:rPr lang="zh-CN" altLang="en-US" sz="3200"/>
              <a:t>个因子，证券</a:t>
            </a:r>
            <a:r>
              <a:rPr lang="en-US" altLang="zh-CN" sz="3200" i="1"/>
              <a:t>i</a:t>
            </a:r>
            <a:r>
              <a:rPr lang="zh-CN" altLang="en-US" sz="3200"/>
              <a:t>的收益可以表示为</a:t>
            </a:r>
          </a:p>
        </p:txBody>
      </p:sp>
      <p:graphicFrame>
        <p:nvGraphicFramePr>
          <p:cNvPr id="12290" name="Object 10"/>
          <p:cNvGraphicFramePr>
            <a:graphicFrameLocks noChangeAspect="1"/>
          </p:cNvGraphicFramePr>
          <p:nvPr/>
        </p:nvGraphicFramePr>
        <p:xfrm>
          <a:off x="2484438" y="2349500"/>
          <a:ext cx="4535487" cy="1398588"/>
        </p:xfrm>
        <a:graphic>
          <a:graphicData uri="http://schemas.openxmlformats.org/presentationml/2006/ole">
            <p:oleObj spid="_x0000_s12290" name="Equation" r:id="rId3" imgW="1168200" imgH="444240" progId="">
              <p:embed/>
            </p:oleObj>
          </a:graphicData>
        </a:graphic>
      </p:graphicFrame>
      <p:graphicFrame>
        <p:nvGraphicFramePr>
          <p:cNvPr id="12291" name="Object 12"/>
          <p:cNvGraphicFramePr>
            <a:graphicFrameLocks noChangeAspect="1"/>
          </p:cNvGraphicFramePr>
          <p:nvPr/>
        </p:nvGraphicFramePr>
        <p:xfrm>
          <a:off x="1619250" y="4724400"/>
          <a:ext cx="5211763" cy="1290638"/>
        </p:xfrm>
        <a:graphic>
          <a:graphicData uri="http://schemas.openxmlformats.org/presentationml/2006/ole">
            <p:oleObj spid="_x0000_s12291" name="Equation" r:id="rId4" imgW="1473120" imgH="482400" progId="">
              <p:embed/>
            </p:oleObj>
          </a:graphicData>
        </a:graphic>
      </p:graphicFrame>
      <p:graphicFrame>
        <p:nvGraphicFramePr>
          <p:cNvPr id="12292" name="Object 14"/>
          <p:cNvGraphicFramePr>
            <a:graphicFrameLocks noChangeAspect="1"/>
          </p:cNvGraphicFramePr>
          <p:nvPr/>
        </p:nvGraphicFramePr>
        <p:xfrm>
          <a:off x="611188" y="3860800"/>
          <a:ext cx="3889375" cy="549275"/>
        </p:xfrm>
        <a:graphic>
          <a:graphicData uri="http://schemas.openxmlformats.org/presentationml/2006/ole">
            <p:oleObj spid="_x0000_s12292" name="Equation" r:id="rId5" imgW="1701720" imgH="215640" progId="">
              <p:embed/>
            </p:oleObj>
          </a:graphicData>
        </a:graphic>
      </p:graphicFrame>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r>
              <a:rPr lang="zh-CN" altLang="en-US" dirty="0" smtClean="0"/>
              <a:t>套利定价理论（</a:t>
            </a:r>
            <a:r>
              <a:rPr lang="en-US" altLang="zh-CN" dirty="0" smtClean="0"/>
              <a:t>APT</a:t>
            </a:r>
            <a:r>
              <a:rPr lang="zh-CN" altLang="en-US" dirty="0" smtClean="0"/>
              <a:t>）</a:t>
            </a:r>
          </a:p>
        </p:txBody>
      </p:sp>
      <p:sp>
        <p:nvSpPr>
          <p:cNvPr id="54275" name="Rectangle 3"/>
          <p:cNvSpPr>
            <a:spLocks noGrp="1" noRot="1" noChangeArrowheads="1"/>
          </p:cNvSpPr>
          <p:nvPr>
            <p:ph type="body" idx="1"/>
          </p:nvPr>
        </p:nvSpPr>
        <p:spPr>
          <a:xfrm>
            <a:off x="609600" y="1600200"/>
            <a:ext cx="8210550" cy="4781550"/>
          </a:xfrm>
        </p:spPr>
        <p:txBody>
          <a:bodyPr/>
          <a:lstStyle/>
          <a:p>
            <a:pPr algn="just" eaLnBrk="1" hangingPunct="1">
              <a:lnSpc>
                <a:spcPct val="90000"/>
              </a:lnSpc>
            </a:pPr>
            <a:r>
              <a:rPr lang="zh-CN" altLang="en-US" smtClean="0"/>
              <a:t>定义：套利（</a:t>
            </a:r>
            <a:r>
              <a:rPr lang="en-US" altLang="zh-CN" smtClean="0"/>
              <a:t>Arbitrage</a:t>
            </a:r>
            <a:r>
              <a:rPr lang="zh-CN" altLang="en-US" smtClean="0"/>
              <a:t>）是同时持有一种或者多种资产的多头或空头，从而存在不承担风险的情况下锁定一个高于无风险利率的收益。</a:t>
            </a:r>
          </a:p>
          <a:p>
            <a:pPr lvl="1" algn="just" eaLnBrk="1" hangingPunct="1">
              <a:lnSpc>
                <a:spcPct val="90000"/>
              </a:lnSpc>
            </a:pPr>
            <a:r>
              <a:rPr lang="zh-CN" altLang="en-US" smtClean="0"/>
              <a:t>不花钱就能挣到钱，即免费的午餐！</a:t>
            </a:r>
          </a:p>
          <a:p>
            <a:pPr algn="just" eaLnBrk="1" hangingPunct="1">
              <a:lnSpc>
                <a:spcPct val="90000"/>
              </a:lnSpc>
            </a:pPr>
            <a:r>
              <a:rPr lang="zh-CN" altLang="en-US" smtClean="0"/>
              <a:t>两种套利方法：</a:t>
            </a:r>
          </a:p>
          <a:p>
            <a:pPr lvl="1" algn="just" eaLnBrk="1" hangingPunct="1">
              <a:lnSpc>
                <a:spcPct val="90000"/>
              </a:lnSpc>
            </a:pPr>
            <a:r>
              <a:rPr lang="zh-CN" altLang="en-US" smtClean="0"/>
              <a:t>当前时刻净支出为</a:t>
            </a:r>
            <a:r>
              <a:rPr lang="en-US" altLang="zh-CN" smtClean="0"/>
              <a:t>0</a:t>
            </a:r>
            <a:r>
              <a:rPr lang="zh-CN" altLang="en-US" smtClean="0"/>
              <a:t>，将来获得正收益（收益净现值为正）</a:t>
            </a:r>
          </a:p>
          <a:p>
            <a:pPr lvl="1" algn="just" eaLnBrk="1" hangingPunct="1">
              <a:lnSpc>
                <a:spcPct val="90000"/>
              </a:lnSpc>
            </a:pPr>
            <a:r>
              <a:rPr lang="zh-CN" altLang="en-US" smtClean="0"/>
              <a:t>当前时刻一系列能带来正收益的投资，将来的净支出为零（支出的净现值为</a:t>
            </a:r>
            <a:r>
              <a:rPr lang="en-US" altLang="zh-CN" smtClean="0"/>
              <a:t>0</a:t>
            </a:r>
            <a:r>
              <a:rPr lang="zh-CN" altLang="en-US" smtClean="0"/>
              <a:t>）。</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Rot="1" noChangeArrowheads="1"/>
          </p:cNvSpPr>
          <p:nvPr>
            <p:ph type="body" idx="1"/>
          </p:nvPr>
        </p:nvSpPr>
        <p:spPr>
          <a:xfrm>
            <a:off x="609600" y="908050"/>
            <a:ext cx="8248680" cy="5257800"/>
          </a:xfrm>
        </p:spPr>
        <p:txBody>
          <a:bodyPr/>
          <a:lstStyle/>
          <a:p>
            <a:pPr algn="just" eaLnBrk="1" hangingPunct="1"/>
            <a:r>
              <a:rPr lang="zh-CN" altLang="en-US" dirty="0" smtClean="0"/>
              <a:t>套利不仅仅局限于同一种资产（组合），对于整个资本市场，还应该包括那些“相似”资产（组合）构成的近似套利机会。</a:t>
            </a:r>
          </a:p>
          <a:p>
            <a:pPr algn="just" eaLnBrk="1" hangingPunct="1"/>
            <a:r>
              <a:rPr lang="zh-CN" altLang="en-US" dirty="0" smtClean="0"/>
              <a:t>无套利原则（</a:t>
            </a:r>
            <a:r>
              <a:rPr lang="en-US" altLang="zh-CN" dirty="0" smtClean="0"/>
              <a:t>Non-arbitrage </a:t>
            </a:r>
            <a:r>
              <a:rPr lang="en-US" altLang="en-US" dirty="0" smtClean="0"/>
              <a:t>principle</a:t>
            </a:r>
            <a:r>
              <a:rPr lang="en-US" altLang="zh-CN" dirty="0" smtClean="0"/>
              <a:t>)</a:t>
            </a:r>
            <a:r>
              <a:rPr lang="zh-CN" altLang="en-US" dirty="0" smtClean="0"/>
              <a:t>：根据一价定律（</a:t>
            </a:r>
            <a:r>
              <a:rPr lang="en-US" altLang="zh-CN" dirty="0" smtClean="0"/>
              <a:t>the law of one price</a:t>
            </a:r>
            <a:r>
              <a:rPr lang="zh-CN" altLang="en-US" dirty="0" smtClean="0"/>
              <a:t>），两种具有相同风险的资产（组合）不能以不同的期望收益率出售。</a:t>
            </a:r>
          </a:p>
          <a:p>
            <a:pPr lvl="1" algn="just" eaLnBrk="1" hangingPunct="1"/>
            <a:r>
              <a:rPr lang="zh-CN" altLang="en-US" dirty="0" smtClean="0"/>
              <a:t>套利行为将导致一个价格调整过程，最终使同一种资产的价格趋于相等，套利机会消失！</a:t>
            </a:r>
            <a:endParaRPr lang="en-US" altLang="zh-CN" dirty="0" smtClean="0"/>
          </a:p>
          <a:p>
            <a:pPr lvl="1" algn="just" eaLnBrk="1" hangingPunct="1">
              <a:buNone/>
            </a:pPr>
            <a:endParaRPr lang="zh-CN" altLang="en-US" dirty="0" smtClean="0"/>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r>
              <a:rPr lang="en-US" altLang="zh-CN" dirty="0" smtClean="0"/>
              <a:t>APT</a:t>
            </a:r>
            <a:r>
              <a:rPr lang="zh-CN" altLang="en-US" dirty="0" smtClean="0"/>
              <a:t>的基本假设</a:t>
            </a:r>
          </a:p>
        </p:txBody>
      </p:sp>
      <p:sp>
        <p:nvSpPr>
          <p:cNvPr id="59395" name="Rectangle 3"/>
          <p:cNvSpPr>
            <a:spLocks noGrp="1" noRot="1" noChangeArrowheads="1"/>
          </p:cNvSpPr>
          <p:nvPr>
            <p:ph type="body" idx="1"/>
          </p:nvPr>
        </p:nvSpPr>
        <p:spPr>
          <a:xfrm>
            <a:off x="539750" y="1593850"/>
            <a:ext cx="8153400" cy="4276725"/>
          </a:xfrm>
        </p:spPr>
        <p:txBody>
          <a:bodyPr/>
          <a:lstStyle/>
          <a:p>
            <a:pPr marL="812800" indent="-812800" eaLnBrk="1" hangingPunct="1">
              <a:buFont typeface="Wingdings" pitchFamily="2" charset="2"/>
              <a:buAutoNum type="arabicPeriod"/>
            </a:pPr>
            <a:r>
              <a:rPr lang="zh-CN" altLang="en-US" smtClean="0"/>
              <a:t>市场是有效的、充分竞争的、无摩擦的（</a:t>
            </a:r>
            <a:r>
              <a:rPr lang="en-US" altLang="zh-CN" smtClean="0"/>
              <a:t>Perfectly competitive and frictionless capital markets</a:t>
            </a:r>
            <a:r>
              <a:rPr lang="zh-CN" altLang="en-US" smtClean="0"/>
              <a:t>）；</a:t>
            </a:r>
          </a:p>
          <a:p>
            <a:pPr marL="812800" indent="-812800" eaLnBrk="1" hangingPunct="1">
              <a:buFont typeface="Wingdings" pitchFamily="2" charset="2"/>
              <a:buAutoNum type="arabicPeriod"/>
            </a:pPr>
            <a:r>
              <a:rPr lang="zh-CN" altLang="en-US" smtClean="0"/>
              <a:t>投资者是不知足的：只要有套利机会就会不断套利，直到无利可图为止。</a:t>
            </a:r>
          </a:p>
          <a:p>
            <a:pPr marL="1168400" lvl="1" indent="-711200" eaLnBrk="1" hangingPunct="1"/>
            <a:r>
              <a:rPr lang="zh-CN" altLang="en-US" smtClean="0"/>
              <a:t>因此，不必对投资者风险偏好作假设？</a:t>
            </a:r>
          </a:p>
          <a:p>
            <a:pPr marL="812800" indent="-812800" eaLnBrk="1" hangingPunct="1">
              <a:buFont typeface="Wingdings" pitchFamily="2" charset="2"/>
              <a:buAutoNum type="arabicPeriod" startAt="3"/>
            </a:pPr>
            <a:r>
              <a:rPr lang="zh-CN" altLang="en-US" smtClean="0"/>
              <a:t>资产的回报可以用因子表示</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Rot="1" noChangeArrowheads="1"/>
          </p:cNvSpPr>
          <p:nvPr>
            <p:ph type="body" idx="1"/>
          </p:nvPr>
        </p:nvSpPr>
        <p:spPr>
          <a:xfrm>
            <a:off x="609600" y="1196975"/>
            <a:ext cx="8153400" cy="4902200"/>
          </a:xfrm>
        </p:spPr>
        <p:txBody>
          <a:bodyPr/>
          <a:lstStyle/>
          <a:p>
            <a:pPr eaLnBrk="1" hangingPunct="1"/>
            <a:r>
              <a:rPr lang="zh-CN" altLang="en-US" smtClean="0"/>
              <a:t>引入因子模型可以大大简化计算量</a:t>
            </a:r>
          </a:p>
          <a:p>
            <a:pPr lvl="1" eaLnBrk="1" hangingPunct="1"/>
            <a:r>
              <a:rPr lang="zh-CN" altLang="en-US" smtClean="0"/>
              <a:t>由于因子模型的引入，使得估计</a:t>
            </a:r>
            <a:r>
              <a:rPr lang="en-US" altLang="zh-CN" smtClean="0"/>
              <a:t>Markowitz</a:t>
            </a:r>
            <a:r>
              <a:rPr lang="zh-CN" altLang="en-US" smtClean="0"/>
              <a:t>有效集的艰巨而烦琐的任务得到大大的简化。</a:t>
            </a:r>
          </a:p>
          <a:p>
            <a:pPr eaLnBrk="1" hangingPunct="1"/>
            <a:r>
              <a:rPr lang="zh-CN" altLang="en-US" smtClean="0"/>
              <a:t>因子模型还给我们提供关于证券回报率生成过程的一种新视点</a:t>
            </a:r>
          </a:p>
          <a:p>
            <a:pPr lvl="1" eaLnBrk="1" hangingPunct="1"/>
            <a:r>
              <a:rPr lang="zh-CN" altLang="en-US" smtClean="0"/>
              <a:t>一元或者多元统计分析，以一个或者多个变量来解释证券的收益，从而比仅仅以市场来解释证券的收益更准确。</a:t>
            </a:r>
          </a:p>
          <a:p>
            <a:pPr lvl="1" eaLnBrk="1" hangingPunct="1"/>
            <a:endParaRPr lang="en-US" altLang="zh-CN" smtClean="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298450" y="228600"/>
            <a:ext cx="8540750" cy="1544638"/>
          </a:xfrm>
        </p:spPr>
        <p:txBody>
          <a:bodyPr/>
          <a:lstStyle/>
          <a:p>
            <a:pPr eaLnBrk="1" hangingPunct="1"/>
            <a:r>
              <a:rPr lang="zh-CN" altLang="en-US" sz="4000" dirty="0" smtClean="0"/>
              <a:t>构建套利组合（</a:t>
            </a:r>
            <a:r>
              <a:rPr lang="en-US" altLang="zh-CN" sz="4000" dirty="0" smtClean="0"/>
              <a:t>Arbitrage portfolio</a:t>
            </a:r>
            <a:r>
              <a:rPr lang="zh-CN" altLang="en-US" sz="4000" dirty="0" smtClean="0"/>
              <a:t>）</a:t>
            </a:r>
          </a:p>
        </p:txBody>
      </p:sp>
      <p:sp>
        <p:nvSpPr>
          <p:cNvPr id="60419" name="Rectangle 3"/>
          <p:cNvSpPr>
            <a:spLocks noGrp="1" noRot="1" noChangeArrowheads="1"/>
          </p:cNvSpPr>
          <p:nvPr>
            <p:ph type="body" idx="1"/>
          </p:nvPr>
        </p:nvSpPr>
        <p:spPr>
          <a:xfrm>
            <a:off x="609600" y="1989138"/>
            <a:ext cx="8153400" cy="4176712"/>
          </a:xfrm>
        </p:spPr>
        <p:txBody>
          <a:bodyPr/>
          <a:lstStyle/>
          <a:p>
            <a:pPr marL="609600" indent="-609600" eaLnBrk="1" hangingPunct="1">
              <a:buNone/>
            </a:pPr>
            <a:r>
              <a:rPr lang="en-US" altLang="zh-CN" sz="2800" dirty="0" smtClean="0"/>
              <a:t>1.</a:t>
            </a:r>
            <a:r>
              <a:rPr lang="zh-CN" altLang="en-US" sz="2800" dirty="0" smtClean="0"/>
              <a:t>零投资：套利组合中对一种证券的购买所需要的资金可以由卖出别的证券来提供，即自融资（</a:t>
            </a:r>
            <a:r>
              <a:rPr lang="en-US" altLang="zh-CN" sz="2800" dirty="0" smtClean="0"/>
              <a:t>Self-financing</a:t>
            </a:r>
            <a:r>
              <a:rPr lang="zh-CN" altLang="en-US" sz="2800" dirty="0" smtClean="0"/>
              <a:t>）组合。</a:t>
            </a:r>
            <a:r>
              <a:rPr lang="en-US" altLang="zh-CN" sz="2800" dirty="0" smtClean="0"/>
              <a:t>Xi</a:t>
            </a:r>
            <a:r>
              <a:rPr lang="zh-CN" altLang="en-US" sz="2800" dirty="0" smtClean="0"/>
              <a:t>为表示投资者持有证券</a:t>
            </a:r>
            <a:r>
              <a:rPr lang="en-US" altLang="zh-CN" sz="2800" dirty="0" smtClean="0"/>
              <a:t>i</a:t>
            </a:r>
            <a:r>
              <a:rPr lang="zh-CN" altLang="en-US" sz="2800" dirty="0" smtClean="0"/>
              <a:t>金额比例的变化</a:t>
            </a:r>
            <a:r>
              <a:rPr lang="en-US" altLang="zh-CN" sz="2800" dirty="0" smtClean="0"/>
              <a:t>, </a:t>
            </a:r>
            <a:r>
              <a:rPr lang="zh-CN" altLang="en-US" sz="2800" dirty="0" smtClean="0"/>
              <a:t>即套利组合的权重， （</a:t>
            </a:r>
            <a:r>
              <a:rPr lang="en-US" altLang="zh-CN" sz="2800" dirty="0" smtClean="0"/>
              <a:t> Xi</a:t>
            </a:r>
            <a:r>
              <a:rPr lang="zh-CN" altLang="en-US" sz="2800" dirty="0" smtClean="0"/>
              <a:t>可正可负）</a:t>
            </a:r>
          </a:p>
          <a:p>
            <a:pPr marL="609600" indent="-609600" eaLnBrk="1" hangingPunct="1">
              <a:buNone/>
            </a:pPr>
            <a:r>
              <a:rPr lang="zh-CN" altLang="en-US" sz="2800" dirty="0" smtClean="0"/>
              <a:t>则：</a:t>
            </a:r>
          </a:p>
          <a:p>
            <a:pPr marL="609600" indent="-609600" eaLnBrk="1" hangingPunct="1">
              <a:buNone/>
            </a:pPr>
            <a:endParaRPr lang="en-US" altLang="zh-CN" sz="2800" dirty="0" smtClean="0"/>
          </a:p>
          <a:p>
            <a:pPr marL="609600" indent="-609600" eaLnBrk="1" hangingPunct="1">
              <a:buNone/>
            </a:pPr>
            <a:endParaRPr lang="zh-CN" altLang="en-US" sz="2800" dirty="0" smtClean="0"/>
          </a:p>
          <a:p>
            <a:pPr marL="609600" indent="-609600" eaLnBrk="1" hangingPunct="1">
              <a:buNone/>
            </a:pPr>
            <a:endParaRPr lang="zh-CN" altLang="en-US" sz="2800" dirty="0" smtClean="0"/>
          </a:p>
        </p:txBody>
      </p:sp>
      <p:pic>
        <p:nvPicPr>
          <p:cNvPr id="43009" name="Picture 1" descr="C:\Users\a\AppData\Roaming\Tencent\Users\85490709\QQ\WinTemp\RichOle\TP3P3ODXD%)JEPX29N{(}G2.png"/>
          <p:cNvPicPr>
            <a:picLocks noChangeAspect="1" noChangeArrowheads="1"/>
          </p:cNvPicPr>
          <p:nvPr/>
        </p:nvPicPr>
        <p:blipFill>
          <a:blip r:embed="rId2" cstate="print"/>
          <a:srcRect/>
          <a:stretch>
            <a:fillRect/>
          </a:stretch>
        </p:blipFill>
        <p:spPr bwMode="auto">
          <a:xfrm>
            <a:off x="2627784" y="4797152"/>
            <a:ext cx="3752850" cy="581025"/>
          </a:xfrm>
          <a:prstGeom prst="rect">
            <a:avLst/>
          </a:prstGeom>
          <a:noFill/>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298450" y="228600"/>
            <a:ext cx="8540750" cy="1328192"/>
          </a:xfrm>
        </p:spPr>
        <p:txBody>
          <a:bodyPr/>
          <a:lstStyle/>
          <a:p>
            <a:pPr eaLnBrk="1" hangingPunct="1"/>
            <a:r>
              <a:rPr lang="zh-CN" altLang="en-US" sz="4000" dirty="0" smtClean="0"/>
              <a:t>构建套利组合（</a:t>
            </a:r>
            <a:r>
              <a:rPr lang="en-US" altLang="zh-CN" sz="4000" dirty="0" smtClean="0"/>
              <a:t>Arbitrage portfolio</a:t>
            </a:r>
            <a:r>
              <a:rPr lang="zh-CN" altLang="en-US" sz="4000" dirty="0" smtClean="0"/>
              <a:t>）</a:t>
            </a:r>
          </a:p>
        </p:txBody>
      </p:sp>
      <p:sp>
        <p:nvSpPr>
          <p:cNvPr id="60419" name="Rectangle 3"/>
          <p:cNvSpPr>
            <a:spLocks noGrp="1" noRot="1" noChangeArrowheads="1"/>
          </p:cNvSpPr>
          <p:nvPr>
            <p:ph type="body" idx="1"/>
          </p:nvPr>
        </p:nvSpPr>
        <p:spPr>
          <a:xfrm>
            <a:off x="609600" y="1412776"/>
            <a:ext cx="8153400" cy="4753074"/>
          </a:xfrm>
        </p:spPr>
        <p:txBody>
          <a:bodyPr/>
          <a:lstStyle/>
          <a:p>
            <a:pPr marL="609600" indent="-609600" eaLnBrk="1" hangingPunct="1">
              <a:buNone/>
            </a:pPr>
            <a:r>
              <a:rPr lang="en-US" altLang="zh-CN" sz="2400" dirty="0" smtClean="0"/>
              <a:t>2.</a:t>
            </a:r>
            <a:r>
              <a:rPr lang="zh-CN" altLang="en-US" sz="2400" dirty="0" smtClean="0"/>
              <a:t>无风险：在因子模型条件下，因子波动导致风险，因此，无风险就是套利组合对任何因子的敏感度为</a:t>
            </a:r>
            <a:r>
              <a:rPr lang="en-US" altLang="zh-CN" sz="2400" dirty="0" smtClean="0"/>
              <a:t>0</a:t>
            </a:r>
            <a:r>
              <a:rPr lang="zh-CN" altLang="en-US" sz="2400" dirty="0" smtClean="0"/>
              <a:t>。</a:t>
            </a:r>
          </a:p>
          <a:p>
            <a:pPr marL="609600" indent="-609600" eaLnBrk="1" hangingPunct="1">
              <a:buNone/>
            </a:pPr>
            <a:endParaRPr lang="zh-CN" altLang="en-US" sz="2800" dirty="0" smtClean="0"/>
          </a:p>
          <a:p>
            <a:pPr marL="609600" indent="-609600" eaLnBrk="1" hangingPunct="1">
              <a:buFont typeface="Wingdings" pitchFamily="2" charset="2"/>
              <a:buAutoNum type="arabicPeriod"/>
            </a:pPr>
            <a:endParaRPr lang="zh-CN" altLang="en-US" sz="2800" dirty="0" smtClean="0"/>
          </a:p>
          <a:p>
            <a:pPr marL="609600" indent="-609600" eaLnBrk="1" hangingPunct="1">
              <a:buNone/>
            </a:pPr>
            <a:endParaRPr lang="zh-CN" altLang="en-US" sz="2800" dirty="0" smtClean="0"/>
          </a:p>
        </p:txBody>
      </p:sp>
      <p:pic>
        <p:nvPicPr>
          <p:cNvPr id="41985" name="Picture 1" descr="C:\Users\a\AppData\Roaming\Tencent\Users\85490709\QQ\WinTemp\RichOle\NQC1833L_[0UASPQSW%4OJ1.png"/>
          <p:cNvPicPr>
            <a:picLocks noChangeAspect="1" noChangeArrowheads="1"/>
          </p:cNvPicPr>
          <p:nvPr/>
        </p:nvPicPr>
        <p:blipFill>
          <a:blip r:embed="rId2" cstate="print"/>
          <a:srcRect/>
          <a:stretch>
            <a:fillRect/>
          </a:stretch>
        </p:blipFill>
        <p:spPr bwMode="auto">
          <a:xfrm>
            <a:off x="539552" y="2348881"/>
            <a:ext cx="7992888" cy="3888432"/>
          </a:xfrm>
          <a:prstGeom prst="rect">
            <a:avLst/>
          </a:prstGeom>
          <a:noFill/>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28600"/>
            <a:ext cx="8964488" cy="1143000"/>
          </a:xfrm>
        </p:spPr>
        <p:txBody>
          <a:bodyPr/>
          <a:lstStyle/>
          <a:p>
            <a:pPr algn="l"/>
            <a:r>
              <a:rPr lang="zh-CN" altLang="en-US" sz="4000" dirty="0" smtClean="0"/>
              <a:t>构建套利组合（</a:t>
            </a:r>
            <a:r>
              <a:rPr lang="en-US" altLang="zh-CN" sz="4000" dirty="0" smtClean="0"/>
              <a:t>Arbitrage portfolio</a:t>
            </a:r>
            <a:r>
              <a:rPr lang="zh-CN" altLang="en-US" sz="4000" dirty="0" smtClean="0"/>
              <a:t>）</a:t>
            </a:r>
            <a:endParaRPr lang="zh-CN" altLang="en-US" sz="4000" dirty="0"/>
          </a:p>
        </p:txBody>
      </p:sp>
      <p:sp>
        <p:nvSpPr>
          <p:cNvPr id="3" name="内容占位符 2"/>
          <p:cNvSpPr>
            <a:spLocks noGrp="1"/>
          </p:cNvSpPr>
          <p:nvPr>
            <p:ph idx="1"/>
          </p:nvPr>
        </p:nvSpPr>
        <p:spPr/>
        <p:txBody>
          <a:bodyPr/>
          <a:lstStyle/>
          <a:p>
            <a:r>
              <a:rPr lang="en-US" altLang="zh-CN" dirty="0" smtClean="0"/>
              <a:t>3.</a:t>
            </a:r>
            <a:r>
              <a:rPr lang="zh-CN" altLang="en-US" dirty="0" smtClean="0"/>
              <a:t>正收益：套利组合的</a:t>
            </a:r>
            <a:r>
              <a:rPr lang="zh-CN" altLang="en-US" dirty="0" smtClean="0">
                <a:solidFill>
                  <a:schemeClr val="tx2"/>
                </a:solidFill>
              </a:rPr>
              <a:t>期望收益</a:t>
            </a:r>
            <a:r>
              <a:rPr lang="zh-CN" altLang="en-US" dirty="0" smtClean="0"/>
              <a:t>大于零。</a:t>
            </a:r>
          </a:p>
          <a:p>
            <a:endParaRPr lang="zh-CN" altLang="en-US" dirty="0" smtClean="0"/>
          </a:p>
          <a:p>
            <a:endParaRPr lang="zh-CN" altLang="en-US" dirty="0"/>
          </a:p>
        </p:txBody>
      </p:sp>
      <p:pic>
        <p:nvPicPr>
          <p:cNvPr id="133121" name="Picture 1" descr="C:\Users\a\AppData\Roaming\Tencent\Users\85490709\QQ\WinTemp\RichOle\TXF_J_WO[T3HFNW]U)HQQ)8.png"/>
          <p:cNvPicPr>
            <a:picLocks noChangeAspect="1" noChangeArrowheads="1"/>
          </p:cNvPicPr>
          <p:nvPr/>
        </p:nvPicPr>
        <p:blipFill>
          <a:blip r:embed="rId2" cstate="print"/>
          <a:srcRect/>
          <a:stretch>
            <a:fillRect/>
          </a:stretch>
        </p:blipFill>
        <p:spPr bwMode="auto">
          <a:xfrm>
            <a:off x="899592" y="2276872"/>
            <a:ext cx="4057650" cy="657225"/>
          </a:xfrm>
          <a:prstGeom prst="rect">
            <a:avLst/>
          </a:prstGeom>
          <a:noFill/>
        </p:spPr>
      </p:pic>
      <p:pic>
        <p:nvPicPr>
          <p:cNvPr id="5" name="Picture 1" descr="C:\Users\a\AppData\Roaming\Tencent\Users\85490709\QQ\WinTemp\RichOle\W}]H90{HG%DBH_U{1})`R[1.png"/>
          <p:cNvPicPr>
            <a:picLocks noChangeAspect="1" noChangeArrowheads="1"/>
          </p:cNvPicPr>
          <p:nvPr/>
        </p:nvPicPr>
        <p:blipFill>
          <a:blip r:embed="rId3" cstate="print"/>
          <a:srcRect/>
          <a:stretch>
            <a:fillRect/>
          </a:stretch>
        </p:blipFill>
        <p:spPr bwMode="auto">
          <a:xfrm>
            <a:off x="251520" y="2852936"/>
            <a:ext cx="8248650" cy="3866772"/>
          </a:xfrm>
          <a:prstGeom prst="rect">
            <a:avLst/>
          </a:prstGeom>
          <a:noFill/>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8065" name="Picture 1" descr="C:\Users\a\AppData\Roaming\Tencent\Users\85490709\QQ\WinTemp\RichOle\0J}%G_747SBYXTB}BW9OUGG.png"/>
          <p:cNvPicPr>
            <a:picLocks noChangeAspect="1" noChangeArrowheads="1"/>
          </p:cNvPicPr>
          <p:nvPr/>
        </p:nvPicPr>
        <p:blipFill>
          <a:blip r:embed="rId2" cstate="print"/>
          <a:srcRect/>
          <a:stretch>
            <a:fillRect/>
          </a:stretch>
        </p:blipFill>
        <p:spPr bwMode="auto">
          <a:xfrm>
            <a:off x="285720" y="285728"/>
            <a:ext cx="8277225" cy="6096000"/>
          </a:xfrm>
          <a:prstGeom prst="rect">
            <a:avLst/>
          </a:prstGeom>
          <a:noFill/>
        </p:spPr>
      </p:pic>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套利定价模型的逻辑</a:t>
            </a:r>
            <a:endParaRPr lang="zh-CN" altLang="en-US" dirty="0"/>
          </a:p>
        </p:txBody>
      </p:sp>
      <p:pic>
        <p:nvPicPr>
          <p:cNvPr id="89089" name="Picture 1" descr="C:\Users\a\AppData\Roaming\Tencent\Users\85490709\QQ\WinTemp\RichOle\8M299$%K}2}U4J61]5A0}(J.png"/>
          <p:cNvPicPr>
            <a:picLocks noChangeAspect="1" noChangeArrowheads="1"/>
          </p:cNvPicPr>
          <p:nvPr/>
        </p:nvPicPr>
        <p:blipFill>
          <a:blip r:embed="rId2" cstate="print"/>
          <a:srcRect/>
          <a:stretch>
            <a:fillRect/>
          </a:stretch>
        </p:blipFill>
        <p:spPr bwMode="auto">
          <a:xfrm>
            <a:off x="642910" y="1785926"/>
            <a:ext cx="7762875" cy="4419600"/>
          </a:xfrm>
          <a:prstGeom prst="rect">
            <a:avLst/>
          </a:prstGeom>
          <a:noFill/>
        </p:spPr>
      </p:pic>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4145" name="Picture 1" descr="C:\Users\a\AppData\Roaming\Tencent\Users\85490709\QQ\WinTemp\RichOle\T5]2)JL}4D88LKO[{7J75]X.png"/>
          <p:cNvPicPr>
            <a:picLocks noChangeAspect="1" noChangeArrowheads="1"/>
          </p:cNvPicPr>
          <p:nvPr/>
        </p:nvPicPr>
        <p:blipFill>
          <a:blip r:embed="rId2" cstate="print"/>
          <a:srcRect/>
          <a:stretch>
            <a:fillRect/>
          </a:stretch>
        </p:blipFill>
        <p:spPr bwMode="auto">
          <a:xfrm>
            <a:off x="467544" y="332656"/>
            <a:ext cx="7848872" cy="5836915"/>
          </a:xfrm>
          <a:prstGeom prst="rect">
            <a:avLst/>
          </a:prstGeom>
          <a:noFill/>
        </p:spPr>
      </p:pic>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5169" name="Picture 1" descr="C:\Users\a\AppData\Roaming\Tencent\Users\85490709\QQ\WinTemp\RichOle\14FCGLZ)O$6NC@D(8WB2OFM.png"/>
          <p:cNvPicPr>
            <a:picLocks noChangeAspect="1" noChangeArrowheads="1"/>
          </p:cNvPicPr>
          <p:nvPr/>
        </p:nvPicPr>
        <p:blipFill>
          <a:blip r:embed="rId2" cstate="print"/>
          <a:srcRect/>
          <a:stretch>
            <a:fillRect/>
          </a:stretch>
        </p:blipFill>
        <p:spPr bwMode="auto">
          <a:xfrm>
            <a:off x="323528" y="404664"/>
            <a:ext cx="7416824" cy="5809481"/>
          </a:xfrm>
          <a:prstGeom prst="rect">
            <a:avLst/>
          </a:prstGeom>
          <a:noFill/>
        </p:spPr>
      </p:pic>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smtClean="0"/>
          </a:p>
          <a:p>
            <a:endParaRPr lang="zh-CN" altLang="en-US" dirty="0"/>
          </a:p>
        </p:txBody>
      </p:sp>
      <p:pic>
        <p:nvPicPr>
          <p:cNvPr id="136193" name="Picture 1" descr="C:\Users\a\AppData\Roaming\Tencent\Users\85490709\QQ\WinTemp\RichOle\Y_1QTZUOV5QP[FU6J2V1XEN.png"/>
          <p:cNvPicPr>
            <a:picLocks noChangeAspect="1" noChangeArrowheads="1"/>
          </p:cNvPicPr>
          <p:nvPr/>
        </p:nvPicPr>
        <p:blipFill>
          <a:blip r:embed="rId2" cstate="print"/>
          <a:srcRect/>
          <a:stretch>
            <a:fillRect/>
          </a:stretch>
        </p:blipFill>
        <p:spPr bwMode="auto">
          <a:xfrm>
            <a:off x="755576" y="2276872"/>
            <a:ext cx="2609850" cy="542925"/>
          </a:xfrm>
          <a:prstGeom prst="rect">
            <a:avLst/>
          </a:prstGeom>
          <a:noFill/>
        </p:spPr>
      </p:pic>
      <p:sp>
        <p:nvSpPr>
          <p:cNvPr id="5" name="TextBox 4"/>
          <p:cNvSpPr txBox="1"/>
          <p:nvPr/>
        </p:nvSpPr>
        <p:spPr>
          <a:xfrm>
            <a:off x="467544" y="1628800"/>
            <a:ext cx="5594801" cy="523220"/>
          </a:xfrm>
          <a:prstGeom prst="rect">
            <a:avLst/>
          </a:prstGeom>
          <a:noFill/>
        </p:spPr>
        <p:txBody>
          <a:bodyPr wrap="none" rtlCol="0">
            <a:spAutoFit/>
          </a:bodyPr>
          <a:lstStyle/>
          <a:p>
            <a:r>
              <a:rPr lang="zh-CN" altLang="en-US" sz="2800" dirty="0" smtClean="0"/>
              <a:t>由此得到均衡状态下两者的关系：</a:t>
            </a:r>
            <a:endParaRPr lang="zh-CN" altLang="en-US" sz="2800" dirty="0"/>
          </a:p>
        </p:txBody>
      </p:sp>
      <p:pic>
        <p:nvPicPr>
          <p:cNvPr id="136194" name="Picture 2" descr="C:\Users\a\AppData\Roaming\Tencent\Users\85490709\QQ\WinTemp\RichOle\Y5EFVH8FPJIP38]JG_9B4FI.png"/>
          <p:cNvPicPr>
            <a:picLocks noChangeAspect="1" noChangeArrowheads="1"/>
          </p:cNvPicPr>
          <p:nvPr/>
        </p:nvPicPr>
        <p:blipFill>
          <a:blip r:embed="rId3" cstate="print"/>
          <a:srcRect/>
          <a:stretch>
            <a:fillRect/>
          </a:stretch>
        </p:blipFill>
        <p:spPr bwMode="auto">
          <a:xfrm>
            <a:off x="1043608" y="3212976"/>
            <a:ext cx="6336704" cy="2873499"/>
          </a:xfrm>
          <a:prstGeom prst="rect">
            <a:avLst/>
          </a:prstGeom>
          <a:noFill/>
        </p:spPr>
      </p:pic>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4" name="Rectangle 2"/>
          <p:cNvSpPr>
            <a:spLocks noGrp="1" noRot="1" noChangeArrowheads="1"/>
          </p:cNvSpPr>
          <p:nvPr>
            <p:ph type="title"/>
          </p:nvPr>
        </p:nvSpPr>
        <p:spPr/>
        <p:txBody>
          <a:bodyPr/>
          <a:lstStyle/>
          <a:p>
            <a:pPr eaLnBrk="1" hangingPunct="1"/>
            <a:r>
              <a:rPr lang="en-US" altLang="zh-CN" dirty="0" smtClean="0"/>
              <a:t>APT</a:t>
            </a:r>
            <a:r>
              <a:rPr lang="zh-CN" altLang="en-US" dirty="0" smtClean="0"/>
              <a:t>的意义</a:t>
            </a:r>
          </a:p>
        </p:txBody>
      </p:sp>
      <p:graphicFrame>
        <p:nvGraphicFramePr>
          <p:cNvPr id="24578" name="Object 4"/>
          <p:cNvGraphicFramePr>
            <a:graphicFrameLocks noChangeAspect="1"/>
          </p:cNvGraphicFramePr>
          <p:nvPr/>
        </p:nvGraphicFramePr>
        <p:xfrm>
          <a:off x="2843808" y="1484784"/>
          <a:ext cx="3462338" cy="1258887"/>
        </p:xfrm>
        <a:graphic>
          <a:graphicData uri="http://schemas.openxmlformats.org/presentationml/2006/ole">
            <p:oleObj spid="_x0000_s24578" name="Equation" r:id="rId3" imgW="990360" imgH="444240" progId="">
              <p:embed/>
            </p:oleObj>
          </a:graphicData>
        </a:graphic>
      </p:graphicFrame>
      <p:sp>
        <p:nvSpPr>
          <p:cNvPr id="24585" name="Text Box 5"/>
          <p:cNvSpPr txBox="1">
            <a:spLocks noChangeArrowheads="1"/>
          </p:cNvSpPr>
          <p:nvPr/>
        </p:nvSpPr>
        <p:spPr bwMode="auto">
          <a:xfrm>
            <a:off x="468313" y="2924175"/>
            <a:ext cx="8424862" cy="5847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b="0" dirty="0" smtClean="0"/>
              <a:t>无</a:t>
            </a:r>
            <a:r>
              <a:rPr lang="zh-CN" altLang="en-US" sz="3200" b="0" dirty="0"/>
              <a:t>风险资产</a:t>
            </a:r>
            <a:r>
              <a:rPr lang="zh-CN" altLang="en-US" sz="3200" b="0" dirty="0" smtClean="0"/>
              <a:t>，即</a:t>
            </a:r>
            <a:r>
              <a:rPr lang="en-US" altLang="zh-CN" sz="3200" b="0" dirty="0" err="1" smtClean="0"/>
              <a:t>b</a:t>
            </a:r>
            <a:r>
              <a:rPr lang="en-US" altLang="zh-CN" sz="3200" b="0" baseline="-25000" dirty="0" err="1" smtClean="0"/>
              <a:t>ij</a:t>
            </a:r>
            <a:r>
              <a:rPr lang="zh-CN" altLang="en-US" sz="3200" b="0" dirty="0" smtClean="0"/>
              <a:t>＝</a:t>
            </a:r>
            <a:r>
              <a:rPr lang="en-US" altLang="zh-CN" sz="3200" b="0" dirty="0" smtClean="0"/>
              <a:t>0</a:t>
            </a:r>
            <a:r>
              <a:rPr lang="zh-CN" altLang="en-US" sz="3200" b="0" dirty="0" smtClean="0"/>
              <a:t>，则</a:t>
            </a:r>
            <a:r>
              <a:rPr lang="zh-CN" altLang="en-US" sz="3200" b="0" dirty="0"/>
              <a:t>意味着</a:t>
            </a:r>
          </a:p>
        </p:txBody>
      </p:sp>
      <p:graphicFrame>
        <p:nvGraphicFramePr>
          <p:cNvPr id="24579" name="Object 6"/>
          <p:cNvGraphicFramePr>
            <a:graphicFrameLocks noChangeAspect="1"/>
          </p:cNvGraphicFramePr>
          <p:nvPr/>
        </p:nvGraphicFramePr>
        <p:xfrm>
          <a:off x="1763713" y="3500438"/>
          <a:ext cx="4965700" cy="1370012"/>
        </p:xfrm>
        <a:graphic>
          <a:graphicData uri="http://schemas.openxmlformats.org/presentationml/2006/ole">
            <p:oleObj spid="_x0000_s24579" name="Equation" r:id="rId4" imgW="1612800" imgH="444240" progId="">
              <p:embed/>
            </p:oleObj>
          </a:graphicData>
        </a:graphic>
      </p:graphicFrame>
      <p:grpSp>
        <p:nvGrpSpPr>
          <p:cNvPr id="24586" name="Group 12"/>
          <p:cNvGrpSpPr>
            <a:grpSpLocks/>
          </p:cNvGrpSpPr>
          <p:nvPr/>
        </p:nvGrpSpPr>
        <p:grpSpPr bwMode="auto">
          <a:xfrm>
            <a:off x="285720" y="4857764"/>
            <a:ext cx="8424862" cy="1203326"/>
            <a:chOff x="295" y="3022"/>
            <a:chExt cx="5307" cy="758"/>
          </a:xfrm>
        </p:grpSpPr>
        <p:sp>
          <p:nvSpPr>
            <p:cNvPr id="24588" name="Text Box 7"/>
            <p:cNvSpPr txBox="1">
              <a:spLocks noChangeArrowheads="1"/>
            </p:cNvSpPr>
            <p:nvPr/>
          </p:nvSpPr>
          <p:spPr bwMode="auto">
            <a:xfrm>
              <a:off x="295" y="3067"/>
              <a:ext cx="5307" cy="67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b="0"/>
                <a:t>若</a:t>
              </a:r>
              <a:r>
                <a:rPr lang="en-US" altLang="zh-CN" sz="3200" b="0"/>
                <a:t>b</a:t>
              </a:r>
              <a:r>
                <a:rPr lang="en-US" altLang="zh-CN" sz="3200" b="0" baseline="-25000"/>
                <a:t>ij</a:t>
              </a:r>
              <a:r>
                <a:rPr lang="en-US" altLang="zh-CN" sz="3200" b="0">
                  <a:latin typeface="宋体" pitchFamily="2" charset="-122"/>
                </a:rPr>
                <a:t>≠</a:t>
              </a:r>
              <a:r>
                <a:rPr lang="en-US" altLang="zh-CN" sz="3200" b="0"/>
                <a:t>0</a:t>
              </a:r>
              <a:r>
                <a:rPr lang="zh-CN" altLang="en-US" sz="3200" b="0"/>
                <a:t>，则期望回报     随着    的增加而增大，所以    是因子     的风险价格。</a:t>
              </a:r>
            </a:p>
          </p:txBody>
        </p:sp>
        <p:graphicFrame>
          <p:nvGraphicFramePr>
            <p:cNvPr id="24580" name="Object 8"/>
            <p:cNvGraphicFramePr>
              <a:graphicFrameLocks noChangeAspect="1"/>
            </p:cNvGraphicFramePr>
            <p:nvPr/>
          </p:nvGraphicFramePr>
          <p:xfrm>
            <a:off x="3569" y="3067"/>
            <a:ext cx="248" cy="362"/>
          </p:xfrm>
          <a:graphic>
            <a:graphicData uri="http://schemas.openxmlformats.org/presentationml/2006/ole">
              <p:oleObj spid="_x0000_s24580" name="Equation" r:id="rId5" imgW="164880" imgH="241200" progId="">
                <p:embed/>
              </p:oleObj>
            </a:graphicData>
          </a:graphic>
        </p:graphicFrame>
        <p:graphicFrame>
          <p:nvGraphicFramePr>
            <p:cNvPr id="24581" name="Object 9"/>
            <p:cNvGraphicFramePr>
              <a:graphicFrameLocks noChangeAspect="1"/>
            </p:cNvGraphicFramePr>
            <p:nvPr/>
          </p:nvGraphicFramePr>
          <p:xfrm>
            <a:off x="2744" y="3022"/>
            <a:ext cx="276" cy="453"/>
          </p:xfrm>
          <a:graphic>
            <a:graphicData uri="http://schemas.openxmlformats.org/presentationml/2006/ole">
              <p:oleObj spid="_x0000_s24581" name="Equation" r:id="rId6" imgW="139680" imgH="228600" progId="">
                <p:embed/>
              </p:oleObj>
            </a:graphicData>
          </a:graphic>
        </p:graphicFrame>
        <p:graphicFrame>
          <p:nvGraphicFramePr>
            <p:cNvPr id="24582" name="Object 10"/>
            <p:cNvGraphicFramePr>
              <a:graphicFrameLocks noChangeAspect="1"/>
            </p:cNvGraphicFramePr>
            <p:nvPr/>
          </p:nvGraphicFramePr>
          <p:xfrm>
            <a:off x="908" y="3392"/>
            <a:ext cx="267" cy="362"/>
          </p:xfrm>
          <a:graphic>
            <a:graphicData uri="http://schemas.openxmlformats.org/presentationml/2006/ole">
              <p:oleObj spid="_x0000_s24582" name="Equation" r:id="rId7" imgW="177480" imgH="241200" progId="">
                <p:embed/>
              </p:oleObj>
            </a:graphicData>
          </a:graphic>
        </p:graphicFrame>
        <p:graphicFrame>
          <p:nvGraphicFramePr>
            <p:cNvPr id="24583" name="Object 11"/>
            <p:cNvGraphicFramePr>
              <a:graphicFrameLocks noChangeAspect="1"/>
            </p:cNvGraphicFramePr>
            <p:nvPr/>
          </p:nvGraphicFramePr>
          <p:xfrm>
            <a:off x="1906" y="3437"/>
            <a:ext cx="229" cy="343"/>
          </p:xfrm>
          <a:graphic>
            <a:graphicData uri="http://schemas.openxmlformats.org/presentationml/2006/ole">
              <p:oleObj spid="_x0000_s24583" name="Equation" r:id="rId8" imgW="152280" imgH="228600" progId="">
                <p:embed/>
              </p:oleObj>
            </a:graphicData>
          </a:graphic>
        </p:graphicFrame>
      </p:grpSp>
      <p:sp>
        <p:nvSpPr>
          <p:cNvPr id="24587" name="AutoShape 13"/>
          <p:cNvSpPr>
            <a:spLocks noChangeArrowheads="1"/>
          </p:cNvSpPr>
          <p:nvPr/>
        </p:nvSpPr>
        <p:spPr bwMode="auto">
          <a:xfrm>
            <a:off x="7092950" y="765175"/>
            <a:ext cx="1655763" cy="647700"/>
          </a:xfrm>
          <a:prstGeom prst="wedgeRectCallout">
            <a:avLst>
              <a:gd name="adj1" fmla="val -162370"/>
              <a:gd name="adj2" fmla="val 141176"/>
            </a:avLst>
          </a:prstGeom>
          <a:solidFill>
            <a:schemeClr val="accent1"/>
          </a:solidFill>
          <a:ln w="12700" cap="sq">
            <a:solidFill>
              <a:schemeClr val="tx1"/>
            </a:solidFill>
            <a:miter lim="800000"/>
            <a:headEnd type="none" w="sm" len="sm"/>
            <a:tailEnd type="none" w="sm" len="sm"/>
          </a:ln>
        </p:spPr>
        <p:txBody>
          <a:bodyPr/>
          <a:lstStyle/>
          <a:p>
            <a:pPr algn="ctr"/>
            <a:r>
              <a:rPr lang="zh-CN" altLang="en-US" sz="3200"/>
              <a:t>自变量</a:t>
            </a:r>
          </a:p>
        </p:txBody>
      </p:sp>
      <p:sp>
        <p:nvSpPr>
          <p:cNvPr id="13" name="TextBox 12"/>
          <p:cNvSpPr txBox="1"/>
          <p:nvPr/>
        </p:nvSpPr>
        <p:spPr>
          <a:xfrm>
            <a:off x="395536" y="1700808"/>
            <a:ext cx="2236510" cy="584775"/>
          </a:xfrm>
          <a:prstGeom prst="rect">
            <a:avLst/>
          </a:prstGeom>
          <a:noFill/>
        </p:spPr>
        <p:txBody>
          <a:bodyPr wrap="none" rtlCol="0">
            <a:spAutoFit/>
          </a:bodyPr>
          <a:lstStyle/>
          <a:p>
            <a:r>
              <a:rPr lang="zh-CN" altLang="en-US" sz="3200" b="0" dirty="0" smtClean="0"/>
              <a:t>多因素下：</a:t>
            </a:r>
            <a:endParaRPr lang="zh-CN" altLang="en-US" sz="3200" b="0" dirty="0"/>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5602" name="Object 4"/>
          <p:cNvGraphicFramePr>
            <a:graphicFrameLocks noChangeAspect="1"/>
          </p:cNvGraphicFramePr>
          <p:nvPr/>
        </p:nvGraphicFramePr>
        <p:xfrm>
          <a:off x="611188" y="1484313"/>
          <a:ext cx="7273180" cy="646112"/>
        </p:xfrm>
        <a:graphic>
          <a:graphicData uri="http://schemas.openxmlformats.org/presentationml/2006/ole">
            <p:oleObj spid="_x0000_s25602" name="Equation" r:id="rId3" imgW="2730240" imgH="241200" progId="">
              <p:embed/>
            </p:oleObj>
          </a:graphicData>
        </a:graphic>
      </p:graphicFrame>
      <p:graphicFrame>
        <p:nvGraphicFramePr>
          <p:cNvPr id="25603" name="Object 5"/>
          <p:cNvGraphicFramePr>
            <a:graphicFrameLocks noChangeAspect="1"/>
          </p:cNvGraphicFramePr>
          <p:nvPr/>
        </p:nvGraphicFramePr>
        <p:xfrm>
          <a:off x="684213" y="2420938"/>
          <a:ext cx="8066087" cy="2271712"/>
        </p:xfrm>
        <a:graphic>
          <a:graphicData uri="http://schemas.openxmlformats.org/presentationml/2006/ole">
            <p:oleObj spid="_x0000_s25603" name="Equation" r:id="rId4" imgW="3759120" imgH="939600" progId="">
              <p:embed/>
            </p:oleObj>
          </a:graphicData>
        </a:graphic>
      </p:graphicFrame>
      <p:sp>
        <p:nvSpPr>
          <p:cNvPr id="25604" name="Text Box 6"/>
          <p:cNvSpPr txBox="1">
            <a:spLocks noChangeArrowheads="1"/>
          </p:cNvSpPr>
          <p:nvPr/>
        </p:nvSpPr>
        <p:spPr bwMode="auto">
          <a:xfrm>
            <a:off x="323850" y="5013325"/>
            <a:ext cx="8604250" cy="10668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a:solidFill>
                  <a:schemeClr val="tx2"/>
                </a:solidFill>
              </a:rPr>
              <a:t>结论：当所有证券关于因子的风险价格相等时，则证券之间不存在套利。</a:t>
            </a:r>
          </a:p>
        </p:txBody>
      </p:sp>
      <p:sp>
        <p:nvSpPr>
          <p:cNvPr id="25605" name="Text Box 7"/>
          <p:cNvSpPr txBox="1">
            <a:spLocks noChangeArrowheads="1"/>
          </p:cNvSpPr>
          <p:nvPr/>
        </p:nvSpPr>
        <p:spPr bwMode="auto">
          <a:xfrm>
            <a:off x="2195513" y="333375"/>
            <a:ext cx="4681537" cy="762000"/>
          </a:xfrm>
          <a:prstGeom prst="rect">
            <a:avLst/>
          </a:prstGeom>
          <a:noFill/>
          <a:ln w="12700" cap="sq">
            <a:noFill/>
            <a:miter lim="800000"/>
            <a:headEnd type="none" w="sm" len="sm"/>
            <a:tailEnd type="none" w="sm" len="sm"/>
          </a:ln>
        </p:spPr>
        <p:txBody>
          <a:bodyPr>
            <a:spAutoFit/>
          </a:bodyPr>
          <a:lstStyle/>
          <a:p>
            <a:pPr>
              <a:spcBef>
                <a:spcPct val="50000"/>
              </a:spcBef>
            </a:pPr>
            <a:endParaRPr lang="zh-CN" altLang="zh-CN" b="0"/>
          </a:p>
        </p:txBody>
      </p:sp>
      <p:sp>
        <p:nvSpPr>
          <p:cNvPr id="25606" name="Rectangle 8"/>
          <p:cNvSpPr>
            <a:spLocks noGrp="1" noRot="1" noChangeArrowheads="1"/>
          </p:cNvSpPr>
          <p:nvPr>
            <p:ph type="title"/>
          </p:nvPr>
        </p:nvSpPr>
        <p:spPr>
          <a:xfrm>
            <a:off x="250825" y="260350"/>
            <a:ext cx="8540750" cy="936625"/>
          </a:xfrm>
          <a:noFill/>
        </p:spPr>
        <p:txBody>
          <a:bodyPr/>
          <a:lstStyle/>
          <a:p>
            <a:pPr eaLnBrk="1" hangingPunct="1"/>
            <a:r>
              <a:rPr lang="en-US" altLang="zh-CN" smtClean="0"/>
              <a:t>APT</a:t>
            </a:r>
            <a:r>
              <a:rPr lang="zh-CN" altLang="en-US" smtClean="0"/>
              <a:t>的意义</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noChangeArrowheads="1"/>
          </p:cNvSpPr>
          <p:nvPr>
            <p:ph type="body" idx="1"/>
          </p:nvPr>
        </p:nvSpPr>
        <p:spPr>
          <a:xfrm>
            <a:off x="609600" y="549275"/>
            <a:ext cx="8153400" cy="5111750"/>
          </a:xfrm>
        </p:spPr>
        <p:txBody>
          <a:bodyPr/>
          <a:lstStyle/>
          <a:p>
            <a:pPr eaLnBrk="1" hangingPunct="1"/>
            <a:r>
              <a:rPr lang="en-US" altLang="zh-CN" dirty="0" smtClean="0"/>
              <a:t>CAPM</a:t>
            </a:r>
            <a:r>
              <a:rPr lang="zh-CN" altLang="en-US" dirty="0" smtClean="0"/>
              <a:t>与</a:t>
            </a:r>
            <a:r>
              <a:rPr lang="en-US" altLang="zh-CN" dirty="0" smtClean="0"/>
              <a:t>APT</a:t>
            </a:r>
          </a:p>
          <a:p>
            <a:pPr lvl="1" eaLnBrk="1" hangingPunct="1"/>
            <a:r>
              <a:rPr lang="zh-CN" altLang="en-US" dirty="0" smtClean="0"/>
              <a:t>建立在均值</a:t>
            </a:r>
            <a:r>
              <a:rPr lang="en-US" altLang="zh-CN" dirty="0" smtClean="0"/>
              <a:t>-</a:t>
            </a:r>
            <a:r>
              <a:rPr lang="zh-CN" altLang="en-US" dirty="0" smtClean="0"/>
              <a:t>方差分析基础上的</a:t>
            </a:r>
            <a:r>
              <a:rPr lang="en-US" altLang="zh-CN" dirty="0" smtClean="0"/>
              <a:t>CAPM</a:t>
            </a:r>
            <a:r>
              <a:rPr lang="zh-CN" altLang="en-US" dirty="0" smtClean="0"/>
              <a:t>是一种理论上相当完美的模型，但实际上只有理论意义，因为假设条件太多、太严格！</a:t>
            </a:r>
          </a:p>
          <a:p>
            <a:pPr lvl="1" eaLnBrk="1" hangingPunct="1"/>
            <a:r>
              <a:rPr lang="zh-CN" altLang="en-US" dirty="0" smtClean="0"/>
              <a:t>除</a:t>
            </a:r>
            <a:r>
              <a:rPr lang="en-US" altLang="zh-CN" dirty="0" smtClean="0"/>
              <a:t>CAPM</a:t>
            </a:r>
            <a:r>
              <a:rPr lang="zh-CN" altLang="en-US" dirty="0" smtClean="0"/>
              <a:t>理论外，另一种重要的定价理论是由</a:t>
            </a:r>
            <a:r>
              <a:rPr lang="en-US" altLang="zh-CN" dirty="0" smtClean="0"/>
              <a:t>Stephen Ross</a:t>
            </a:r>
            <a:r>
              <a:rPr lang="zh-CN" altLang="en-US" dirty="0" smtClean="0"/>
              <a:t>在</a:t>
            </a:r>
            <a:r>
              <a:rPr lang="en-US" altLang="zh-CN" dirty="0" smtClean="0"/>
              <a:t>1976</a:t>
            </a:r>
            <a:r>
              <a:rPr lang="zh-CN" altLang="en-US" dirty="0" smtClean="0"/>
              <a:t>年建立的套利定价理论（</a:t>
            </a:r>
            <a:r>
              <a:rPr lang="en-US" altLang="zh-CN" dirty="0" smtClean="0"/>
              <a:t>Arbitrage pricing theory</a:t>
            </a:r>
            <a:r>
              <a:rPr lang="zh-CN" altLang="en-US" dirty="0" smtClean="0"/>
              <a:t>，</a:t>
            </a:r>
            <a:r>
              <a:rPr lang="en-US" altLang="zh-CN" dirty="0" smtClean="0"/>
              <a:t>APT</a:t>
            </a:r>
            <a:r>
              <a:rPr lang="zh-CN" altLang="en-US" dirty="0" smtClean="0"/>
              <a:t>），从另一个角度探讨了资产的定价问题。</a:t>
            </a:r>
          </a:p>
          <a:p>
            <a:pPr lvl="1" eaLnBrk="1" hangingPunct="1"/>
            <a:r>
              <a:rPr lang="zh-CN" altLang="en-US" dirty="0" smtClean="0">
                <a:solidFill>
                  <a:schemeClr val="tx2"/>
                </a:solidFill>
              </a:rPr>
              <a:t>市场均衡条件下的最优投资组合理论：</a:t>
            </a:r>
            <a:r>
              <a:rPr lang="en-US" altLang="zh-CN" dirty="0" smtClean="0">
                <a:solidFill>
                  <a:schemeClr val="tx2"/>
                </a:solidFill>
              </a:rPr>
              <a:t>CAPM</a:t>
            </a:r>
          </a:p>
          <a:p>
            <a:pPr lvl="1" eaLnBrk="1" hangingPunct="1"/>
            <a:r>
              <a:rPr lang="zh-CN" altLang="en-US" dirty="0" smtClean="0">
                <a:solidFill>
                  <a:schemeClr val="tx2"/>
                </a:solidFill>
              </a:rPr>
              <a:t>无套利假定下因子模型：</a:t>
            </a:r>
            <a:r>
              <a:rPr lang="en-US" altLang="zh-CN" dirty="0" smtClean="0">
                <a:solidFill>
                  <a:schemeClr val="tx2"/>
                </a:solidFill>
              </a:rPr>
              <a:t>APT</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635" name="Group 23"/>
          <p:cNvGrpSpPr>
            <a:grpSpLocks/>
          </p:cNvGrpSpPr>
          <p:nvPr/>
        </p:nvGrpSpPr>
        <p:grpSpPr bwMode="auto">
          <a:xfrm>
            <a:off x="1187450" y="188913"/>
            <a:ext cx="6270625" cy="3949700"/>
            <a:chOff x="1153" y="1570"/>
            <a:chExt cx="3950" cy="2488"/>
          </a:xfrm>
        </p:grpSpPr>
        <p:sp>
          <p:nvSpPr>
            <p:cNvPr id="26638" name="Line 5"/>
            <p:cNvSpPr>
              <a:spLocks noChangeShapeType="1"/>
            </p:cNvSpPr>
            <p:nvPr/>
          </p:nvSpPr>
          <p:spPr bwMode="auto">
            <a:xfrm>
              <a:off x="1504" y="1669"/>
              <a:ext cx="0" cy="2112"/>
            </a:xfrm>
            <a:prstGeom prst="line">
              <a:avLst/>
            </a:prstGeom>
            <a:noFill/>
            <a:ln w="38100" cap="sq">
              <a:solidFill>
                <a:schemeClr val="tx1"/>
              </a:solidFill>
              <a:round/>
              <a:headEnd type="triangle" w="med" len="med"/>
              <a:tailEnd/>
            </a:ln>
          </p:spPr>
          <p:txBody>
            <a:bodyPr wrap="none" anchor="ctr"/>
            <a:lstStyle/>
            <a:p>
              <a:endParaRPr lang="zh-CN" altLang="en-US"/>
            </a:p>
          </p:txBody>
        </p:sp>
        <p:sp>
          <p:nvSpPr>
            <p:cNvPr id="26639" name="Line 6"/>
            <p:cNvSpPr>
              <a:spLocks noChangeShapeType="1"/>
            </p:cNvSpPr>
            <p:nvPr/>
          </p:nvSpPr>
          <p:spPr bwMode="auto">
            <a:xfrm>
              <a:off x="1504" y="3733"/>
              <a:ext cx="3264" cy="0"/>
            </a:xfrm>
            <a:prstGeom prst="line">
              <a:avLst/>
            </a:prstGeom>
            <a:noFill/>
            <a:ln w="38100" cap="sq">
              <a:solidFill>
                <a:schemeClr val="tx1"/>
              </a:solidFill>
              <a:round/>
              <a:headEnd type="none" w="sm" len="sm"/>
              <a:tailEnd type="triangle" w="sm" len="sm"/>
            </a:ln>
          </p:spPr>
          <p:txBody>
            <a:bodyPr wrap="none" anchor="ctr"/>
            <a:lstStyle/>
            <a:p>
              <a:endParaRPr lang="zh-CN" altLang="en-US"/>
            </a:p>
          </p:txBody>
        </p:sp>
        <p:sp>
          <p:nvSpPr>
            <p:cNvPr id="26640" name="Line 7"/>
            <p:cNvSpPr>
              <a:spLocks noChangeShapeType="1"/>
            </p:cNvSpPr>
            <p:nvPr/>
          </p:nvSpPr>
          <p:spPr bwMode="auto">
            <a:xfrm flipV="1">
              <a:off x="1504" y="2037"/>
              <a:ext cx="3398" cy="1264"/>
            </a:xfrm>
            <a:prstGeom prst="line">
              <a:avLst/>
            </a:prstGeom>
            <a:noFill/>
            <a:ln w="57150" cap="sq">
              <a:solidFill>
                <a:schemeClr val="tx2"/>
              </a:solidFill>
              <a:round/>
              <a:headEnd type="none" w="sm" len="sm"/>
              <a:tailEnd type="none" w="sm" len="sm"/>
            </a:ln>
          </p:spPr>
          <p:txBody>
            <a:bodyPr wrap="none" anchor="ctr"/>
            <a:lstStyle/>
            <a:p>
              <a:endParaRPr lang="zh-CN" altLang="en-US"/>
            </a:p>
          </p:txBody>
        </p:sp>
        <p:graphicFrame>
          <p:nvGraphicFramePr>
            <p:cNvPr id="26626" name="Object 8"/>
            <p:cNvGraphicFramePr>
              <a:graphicFrameLocks noChangeAspect="1"/>
            </p:cNvGraphicFramePr>
            <p:nvPr/>
          </p:nvGraphicFramePr>
          <p:xfrm>
            <a:off x="1202" y="3203"/>
            <a:ext cx="422" cy="312"/>
          </p:xfrm>
          <a:graphic>
            <a:graphicData uri="http://schemas.openxmlformats.org/presentationml/2006/ole">
              <p:oleObj spid="_x0000_s26626" name="Equation" r:id="rId3" imgW="177480" imgH="228600" progId="">
                <p:embed/>
              </p:oleObj>
            </a:graphicData>
          </a:graphic>
        </p:graphicFrame>
        <p:sp>
          <p:nvSpPr>
            <p:cNvPr id="26641" name="Line 9"/>
            <p:cNvSpPr>
              <a:spLocks noChangeShapeType="1"/>
            </p:cNvSpPr>
            <p:nvPr/>
          </p:nvSpPr>
          <p:spPr bwMode="auto">
            <a:xfrm>
              <a:off x="3472" y="2581"/>
              <a:ext cx="528" cy="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26642" name="Line 10"/>
            <p:cNvSpPr>
              <a:spLocks noChangeShapeType="1"/>
            </p:cNvSpPr>
            <p:nvPr/>
          </p:nvSpPr>
          <p:spPr bwMode="auto">
            <a:xfrm flipV="1">
              <a:off x="4000" y="2389"/>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aphicFrame>
          <p:nvGraphicFramePr>
            <p:cNvPr id="26627" name="Object 11"/>
            <p:cNvGraphicFramePr>
              <a:graphicFrameLocks noChangeAspect="1"/>
            </p:cNvGraphicFramePr>
            <p:nvPr/>
          </p:nvGraphicFramePr>
          <p:xfrm>
            <a:off x="4159" y="2333"/>
            <a:ext cx="362" cy="310"/>
          </p:xfrm>
          <a:graphic>
            <a:graphicData uri="http://schemas.openxmlformats.org/presentationml/2006/ole">
              <p:oleObj spid="_x0000_s26627" name="Equation" r:id="rId4" imgW="152280" imgH="228600" progId="">
                <p:embed/>
              </p:oleObj>
            </a:graphicData>
          </a:graphic>
        </p:graphicFrame>
        <p:graphicFrame>
          <p:nvGraphicFramePr>
            <p:cNvPr id="26628" name="Object 12"/>
            <p:cNvGraphicFramePr>
              <a:graphicFrameLocks noChangeAspect="1"/>
            </p:cNvGraphicFramePr>
            <p:nvPr/>
          </p:nvGraphicFramePr>
          <p:xfrm>
            <a:off x="1610" y="1570"/>
            <a:ext cx="230" cy="312"/>
          </p:xfrm>
          <a:graphic>
            <a:graphicData uri="http://schemas.openxmlformats.org/presentationml/2006/ole">
              <p:oleObj spid="_x0000_s26628" name="Equation" r:id="rId5" imgW="139680" imgH="228600" progId="">
                <p:embed/>
              </p:oleObj>
            </a:graphicData>
          </a:graphic>
        </p:graphicFrame>
        <p:graphicFrame>
          <p:nvGraphicFramePr>
            <p:cNvPr id="26629" name="Object 13"/>
            <p:cNvGraphicFramePr>
              <a:graphicFrameLocks noChangeAspect="1"/>
            </p:cNvGraphicFramePr>
            <p:nvPr/>
          </p:nvGraphicFramePr>
          <p:xfrm>
            <a:off x="4768" y="3613"/>
            <a:ext cx="335" cy="312"/>
          </p:xfrm>
          <a:graphic>
            <a:graphicData uri="http://schemas.openxmlformats.org/presentationml/2006/ole">
              <p:oleObj spid="_x0000_s26629" name="Equation" r:id="rId6" imgW="139680" imgH="228600" progId="">
                <p:embed/>
              </p:oleObj>
            </a:graphicData>
          </a:graphic>
        </p:graphicFrame>
        <p:sp>
          <p:nvSpPr>
            <p:cNvPr id="26643" name="Line 14"/>
            <p:cNvSpPr>
              <a:spLocks noChangeShapeType="1"/>
            </p:cNvSpPr>
            <p:nvPr/>
          </p:nvSpPr>
          <p:spPr bwMode="auto">
            <a:xfrm flipV="1">
              <a:off x="2656" y="2437"/>
              <a:ext cx="0" cy="1296"/>
            </a:xfrm>
            <a:prstGeom prst="line">
              <a:avLst/>
            </a:prstGeom>
            <a:noFill/>
            <a:ln w="12700" cap="rnd">
              <a:solidFill>
                <a:schemeClr val="tx1"/>
              </a:solidFill>
              <a:prstDash val="sysDot"/>
              <a:round/>
              <a:headEnd type="none" w="sm" len="sm"/>
              <a:tailEnd type="none" w="sm" len="sm"/>
            </a:ln>
          </p:spPr>
          <p:txBody>
            <a:bodyPr wrap="none" anchor="ctr"/>
            <a:lstStyle/>
            <a:p>
              <a:endParaRPr lang="zh-CN" altLang="en-US"/>
            </a:p>
          </p:txBody>
        </p:sp>
        <p:sp>
          <p:nvSpPr>
            <p:cNvPr id="26644" name="Line 15"/>
            <p:cNvSpPr>
              <a:spLocks noChangeShapeType="1"/>
            </p:cNvSpPr>
            <p:nvPr/>
          </p:nvSpPr>
          <p:spPr bwMode="auto">
            <a:xfrm flipH="1">
              <a:off x="1504" y="2437"/>
              <a:ext cx="1152" cy="0"/>
            </a:xfrm>
            <a:prstGeom prst="line">
              <a:avLst/>
            </a:prstGeom>
            <a:noFill/>
            <a:ln w="12700" cap="rnd">
              <a:solidFill>
                <a:schemeClr val="tx1"/>
              </a:solidFill>
              <a:prstDash val="sysDot"/>
              <a:round/>
              <a:headEnd type="none" w="sm" len="sm"/>
              <a:tailEnd type="none" w="sm" len="sm"/>
            </a:ln>
          </p:spPr>
          <p:txBody>
            <a:bodyPr wrap="none" anchor="ctr"/>
            <a:lstStyle/>
            <a:p>
              <a:endParaRPr lang="zh-CN" altLang="en-US"/>
            </a:p>
          </p:txBody>
        </p:sp>
        <p:sp>
          <p:nvSpPr>
            <p:cNvPr id="26645" name="Line 16"/>
            <p:cNvSpPr>
              <a:spLocks noChangeShapeType="1"/>
            </p:cNvSpPr>
            <p:nvPr/>
          </p:nvSpPr>
          <p:spPr bwMode="auto">
            <a:xfrm flipH="1">
              <a:off x="1504" y="3080"/>
              <a:ext cx="1152" cy="0"/>
            </a:xfrm>
            <a:prstGeom prst="line">
              <a:avLst/>
            </a:prstGeom>
            <a:noFill/>
            <a:ln w="12700" cap="rnd">
              <a:solidFill>
                <a:schemeClr val="tx1"/>
              </a:solidFill>
              <a:prstDash val="sysDot"/>
              <a:round/>
              <a:headEnd type="none" w="sm" len="sm"/>
              <a:tailEnd type="none" w="sm" len="sm"/>
            </a:ln>
          </p:spPr>
          <p:txBody>
            <a:bodyPr wrap="none" anchor="ctr"/>
            <a:lstStyle/>
            <a:p>
              <a:endParaRPr lang="zh-CN" altLang="en-US"/>
            </a:p>
          </p:txBody>
        </p:sp>
        <p:graphicFrame>
          <p:nvGraphicFramePr>
            <p:cNvPr id="26630" name="Object 17"/>
            <p:cNvGraphicFramePr>
              <a:graphicFrameLocks noChangeAspect="1"/>
            </p:cNvGraphicFramePr>
            <p:nvPr/>
          </p:nvGraphicFramePr>
          <p:xfrm>
            <a:off x="1153" y="2246"/>
            <a:ext cx="332" cy="310"/>
          </p:xfrm>
          <a:graphic>
            <a:graphicData uri="http://schemas.openxmlformats.org/presentationml/2006/ole">
              <p:oleObj spid="_x0000_s26630" name="Equation" r:id="rId7" imgW="139680" imgH="228600" progId="">
                <p:embed/>
              </p:oleObj>
            </a:graphicData>
          </a:graphic>
        </p:graphicFrame>
        <p:graphicFrame>
          <p:nvGraphicFramePr>
            <p:cNvPr id="26631" name="Object 18"/>
            <p:cNvGraphicFramePr>
              <a:graphicFrameLocks noChangeAspect="1"/>
            </p:cNvGraphicFramePr>
            <p:nvPr/>
          </p:nvGraphicFramePr>
          <p:xfrm>
            <a:off x="1202" y="2886"/>
            <a:ext cx="332" cy="312"/>
          </p:xfrm>
          <a:graphic>
            <a:graphicData uri="http://schemas.openxmlformats.org/presentationml/2006/ole">
              <p:oleObj spid="_x0000_s26631" name="Equation" r:id="rId8" imgW="139680" imgH="228600" progId="">
                <p:embed/>
              </p:oleObj>
            </a:graphicData>
          </a:graphic>
        </p:graphicFrame>
        <p:graphicFrame>
          <p:nvGraphicFramePr>
            <p:cNvPr id="26632" name="Object 19"/>
            <p:cNvGraphicFramePr>
              <a:graphicFrameLocks noChangeAspect="1"/>
            </p:cNvGraphicFramePr>
            <p:nvPr/>
          </p:nvGraphicFramePr>
          <p:xfrm>
            <a:off x="2656" y="2281"/>
            <a:ext cx="302" cy="241"/>
          </p:xfrm>
          <a:graphic>
            <a:graphicData uri="http://schemas.openxmlformats.org/presentationml/2006/ole">
              <p:oleObj spid="_x0000_s26632" name="Equation" r:id="rId9" imgW="126720" imgH="177480" progId="">
                <p:embed/>
              </p:oleObj>
            </a:graphicData>
          </a:graphic>
        </p:graphicFrame>
        <p:graphicFrame>
          <p:nvGraphicFramePr>
            <p:cNvPr id="26633" name="Object 20"/>
            <p:cNvGraphicFramePr>
              <a:graphicFrameLocks noChangeAspect="1"/>
            </p:cNvGraphicFramePr>
            <p:nvPr/>
          </p:nvGraphicFramePr>
          <p:xfrm>
            <a:off x="2714" y="2931"/>
            <a:ext cx="213" cy="241"/>
          </p:xfrm>
          <a:graphic>
            <a:graphicData uri="http://schemas.openxmlformats.org/presentationml/2006/ole">
              <p:oleObj spid="_x0000_s26633" name="Equation" r:id="rId10" imgW="88560" imgH="177480" progId="">
                <p:embed/>
              </p:oleObj>
            </a:graphicData>
          </a:graphic>
        </p:graphicFrame>
        <p:graphicFrame>
          <p:nvGraphicFramePr>
            <p:cNvPr id="26634" name="Object 22"/>
            <p:cNvGraphicFramePr>
              <a:graphicFrameLocks noChangeAspect="1"/>
            </p:cNvGraphicFramePr>
            <p:nvPr/>
          </p:nvGraphicFramePr>
          <p:xfrm>
            <a:off x="2336" y="3748"/>
            <a:ext cx="771" cy="310"/>
          </p:xfrm>
          <a:graphic>
            <a:graphicData uri="http://schemas.openxmlformats.org/presentationml/2006/ole">
              <p:oleObj spid="_x0000_s26634" name="Equation" r:id="rId11" imgW="419040" imgH="228600" progId="">
                <p:embed/>
              </p:oleObj>
            </a:graphicData>
          </a:graphic>
        </p:graphicFrame>
      </p:grpSp>
      <p:sp>
        <p:nvSpPr>
          <p:cNvPr id="26636" name="Rectangle 24"/>
          <p:cNvSpPr>
            <a:spLocks noChangeArrowheads="1"/>
          </p:cNvSpPr>
          <p:nvPr/>
        </p:nvSpPr>
        <p:spPr bwMode="auto">
          <a:xfrm>
            <a:off x="323850" y="4292600"/>
            <a:ext cx="8569325" cy="2227263"/>
          </a:xfrm>
          <a:prstGeom prst="rect">
            <a:avLst/>
          </a:prstGeom>
          <a:noFill/>
          <a:ln w="12700" cap="sq">
            <a:noFill/>
            <a:miter lim="800000"/>
            <a:headEnd type="none" w="sm" len="sm"/>
            <a:tailEnd type="none" w="sm" len="sm"/>
          </a:ln>
        </p:spPr>
        <p:txBody>
          <a:bodyPr>
            <a:spAutoFit/>
          </a:bodyPr>
          <a:lstStyle/>
          <a:p>
            <a:r>
              <a:rPr kumimoji="0" lang="zh-CN" altLang="en-US" sz="2800"/>
              <a:t>若给定等投资额的证券</a:t>
            </a:r>
            <a:r>
              <a:rPr kumimoji="0" lang="en-US" altLang="zh-CN" sz="2800" i="1"/>
              <a:t>h</a:t>
            </a:r>
            <a:r>
              <a:rPr kumimoji="0" lang="zh-CN" altLang="en-US" sz="2800"/>
              <a:t>多头和证券</a:t>
            </a:r>
            <a:r>
              <a:rPr kumimoji="0" lang="en-US" altLang="zh-CN" sz="2800" i="1"/>
              <a:t>l</a:t>
            </a:r>
            <a:r>
              <a:rPr kumimoji="0" lang="zh-CN" altLang="en-US" sz="2800"/>
              <a:t>空头，则形成套利组合。投资者为获利必定尽可能地购入证券</a:t>
            </a:r>
            <a:r>
              <a:rPr kumimoji="0" lang="en-US" altLang="zh-CN" sz="2800" i="1"/>
              <a:t>h</a:t>
            </a:r>
            <a:r>
              <a:rPr kumimoji="0" lang="zh-CN" altLang="en-US" sz="2800" i="1"/>
              <a:t>，</a:t>
            </a:r>
            <a:r>
              <a:rPr kumimoji="0" lang="zh-CN" altLang="en-US" sz="2800"/>
              <a:t>从而使其价格上升，预期收益率下降，最终到达</a:t>
            </a:r>
            <a:r>
              <a:rPr kumimoji="0" lang="en-US" altLang="zh-CN" sz="2800">
                <a:solidFill>
                  <a:schemeClr val="tx2"/>
                </a:solidFill>
              </a:rPr>
              <a:t>APT</a:t>
            </a:r>
            <a:r>
              <a:rPr kumimoji="0" lang="zh-CN" altLang="en-US" sz="2800">
                <a:solidFill>
                  <a:schemeClr val="tx2"/>
                </a:solidFill>
              </a:rPr>
              <a:t>定价线</a:t>
            </a:r>
            <a:r>
              <a:rPr kumimoji="0" lang="zh-CN" altLang="en-US" sz="2800"/>
              <a:t>。在均衡时，所有的证券都落在套利定价线上，只要证券偏离</a:t>
            </a:r>
            <a:r>
              <a:rPr kumimoji="0" lang="en-US" altLang="zh-CN" sz="2800"/>
              <a:t>APT</a:t>
            </a:r>
            <a:r>
              <a:rPr kumimoji="0" lang="zh-CN" altLang="en-US" sz="2800"/>
              <a:t>定价线就会有套利机会。</a:t>
            </a:r>
          </a:p>
        </p:txBody>
      </p:sp>
      <p:sp>
        <p:nvSpPr>
          <p:cNvPr id="26637" name="AutoShape 25"/>
          <p:cNvSpPr>
            <a:spLocks noChangeArrowheads="1"/>
          </p:cNvSpPr>
          <p:nvPr/>
        </p:nvSpPr>
        <p:spPr bwMode="auto">
          <a:xfrm>
            <a:off x="6732588" y="2133600"/>
            <a:ext cx="2087562" cy="574675"/>
          </a:xfrm>
          <a:prstGeom prst="wedgeRectCallout">
            <a:avLst>
              <a:gd name="adj1" fmla="val -53648"/>
              <a:gd name="adj2" fmla="val -218231"/>
            </a:avLst>
          </a:prstGeom>
          <a:solidFill>
            <a:schemeClr val="accent1"/>
          </a:solidFill>
          <a:ln w="12700" cap="sq">
            <a:solidFill>
              <a:schemeClr val="tx1"/>
            </a:solidFill>
            <a:miter lim="800000"/>
            <a:headEnd type="none" w="sm" len="sm"/>
            <a:tailEnd type="none" w="sm" len="sm"/>
          </a:ln>
        </p:spPr>
        <p:txBody>
          <a:bodyPr/>
          <a:lstStyle/>
          <a:p>
            <a:pPr algn="ctr"/>
            <a:r>
              <a:rPr lang="en-US" altLang="zh-CN" sz="2800"/>
              <a:t>APT</a:t>
            </a:r>
            <a:r>
              <a:rPr lang="zh-CN" altLang="en-US" sz="2800"/>
              <a:t>定价线</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Rot="1" noChangeArrowheads="1"/>
          </p:cNvSpPr>
          <p:nvPr>
            <p:ph type="title"/>
          </p:nvPr>
        </p:nvSpPr>
        <p:spPr>
          <a:xfrm>
            <a:off x="298450" y="228600"/>
            <a:ext cx="8540750" cy="752475"/>
          </a:xfrm>
        </p:spPr>
        <p:txBody>
          <a:bodyPr/>
          <a:lstStyle/>
          <a:p>
            <a:pPr eaLnBrk="1" hangingPunct="1"/>
            <a:r>
              <a:rPr kumimoji="1" lang="en-US" altLang="zh-CN" sz="4000" dirty="0" smtClean="0"/>
              <a:t>APT</a:t>
            </a:r>
            <a:r>
              <a:rPr kumimoji="1" lang="zh-CN" altLang="en-US" sz="4000" dirty="0" smtClean="0"/>
              <a:t>的另一种表达</a:t>
            </a:r>
          </a:p>
        </p:txBody>
      </p:sp>
      <p:graphicFrame>
        <p:nvGraphicFramePr>
          <p:cNvPr id="27650" name="Object 4"/>
          <p:cNvGraphicFramePr>
            <a:graphicFrameLocks noChangeAspect="1"/>
          </p:cNvGraphicFramePr>
          <p:nvPr/>
        </p:nvGraphicFramePr>
        <p:xfrm>
          <a:off x="539552" y="1268760"/>
          <a:ext cx="8352928" cy="1263650"/>
        </p:xfrm>
        <a:graphic>
          <a:graphicData uri="http://schemas.openxmlformats.org/presentationml/2006/ole">
            <p:oleObj spid="_x0000_s106498" name="Equation" r:id="rId3" imgW="3530520" imgH="507960" progId="">
              <p:embed/>
            </p:oleObj>
          </a:graphicData>
        </a:graphic>
      </p:graphicFrame>
      <p:graphicFrame>
        <p:nvGraphicFramePr>
          <p:cNvPr id="27651" name="Object 5"/>
          <p:cNvGraphicFramePr>
            <a:graphicFrameLocks noChangeAspect="1"/>
          </p:cNvGraphicFramePr>
          <p:nvPr/>
        </p:nvGraphicFramePr>
        <p:xfrm>
          <a:off x="179388" y="5084763"/>
          <a:ext cx="8270875" cy="1247775"/>
        </p:xfrm>
        <a:graphic>
          <a:graphicData uri="http://schemas.openxmlformats.org/presentationml/2006/ole">
            <p:oleObj spid="_x0000_s106499" name="Equation" r:id="rId4" imgW="3200400" imgH="482400" progId="">
              <p:embed/>
            </p:oleObj>
          </a:graphicData>
        </a:graphic>
      </p:graphicFrame>
      <p:graphicFrame>
        <p:nvGraphicFramePr>
          <p:cNvPr id="27652" name="Object 6"/>
          <p:cNvGraphicFramePr>
            <a:graphicFrameLocks noChangeAspect="1"/>
          </p:cNvGraphicFramePr>
          <p:nvPr/>
        </p:nvGraphicFramePr>
        <p:xfrm>
          <a:off x="3276600" y="1844675"/>
          <a:ext cx="2160588" cy="760413"/>
        </p:xfrm>
        <a:graphic>
          <a:graphicData uri="http://schemas.openxmlformats.org/presentationml/2006/ole">
            <p:oleObj spid="_x0000_s106500" name="Equation" r:id="rId5" imgW="685800" imgH="241200" progId="">
              <p:embed/>
            </p:oleObj>
          </a:graphicData>
        </a:graphic>
      </p:graphicFrame>
      <p:graphicFrame>
        <p:nvGraphicFramePr>
          <p:cNvPr id="27653" name="Object 7"/>
          <p:cNvGraphicFramePr>
            <a:graphicFrameLocks noChangeAspect="1"/>
          </p:cNvGraphicFramePr>
          <p:nvPr>
            <p:ph type="body" idx="1"/>
          </p:nvPr>
        </p:nvGraphicFramePr>
        <p:xfrm>
          <a:off x="250825" y="3500438"/>
          <a:ext cx="6035675" cy="1284287"/>
        </p:xfrm>
        <a:graphic>
          <a:graphicData uri="http://schemas.openxmlformats.org/presentationml/2006/ole">
            <p:oleObj spid="_x0000_s106501" name="Equation" r:id="rId6" imgW="2387520" imgH="507960" progId="">
              <p:embed/>
            </p:oleObj>
          </a:graphicData>
        </a:graphic>
      </p:graphicFrame>
      <p:sp>
        <p:nvSpPr>
          <p:cNvPr id="27655" name="Text Box 8"/>
          <p:cNvSpPr txBox="1">
            <a:spLocks noChangeArrowheads="1"/>
          </p:cNvSpPr>
          <p:nvPr/>
        </p:nvSpPr>
        <p:spPr bwMode="auto">
          <a:xfrm>
            <a:off x="0" y="2781300"/>
            <a:ext cx="8893175"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a:t>则称该组合</a:t>
            </a:r>
            <a:r>
              <a:rPr lang="en-US" altLang="zh-CN" sz="2800"/>
              <a:t>p</a:t>
            </a:r>
            <a:r>
              <a:rPr lang="zh-CN" altLang="en-US" sz="2800"/>
              <a:t>为纯因子组合</a:t>
            </a:r>
            <a:r>
              <a:rPr lang="en-US" altLang="zh-CN" sz="2800"/>
              <a:t>(</a:t>
            </a:r>
            <a:r>
              <a:rPr lang="zh-CN" altLang="en-US" sz="2800"/>
              <a:t>类似于</a:t>
            </a:r>
            <a:r>
              <a:rPr lang="en-US" altLang="zh-CN" sz="2800"/>
              <a:t>CAPM</a:t>
            </a:r>
            <a:r>
              <a:rPr lang="zh-CN" altLang="en-US" sz="2800"/>
              <a:t>的市场组合</a:t>
            </a:r>
            <a:r>
              <a:rPr lang="en-US" altLang="zh-CN" sz="2800"/>
              <a:t>)</a:t>
            </a: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11"/>
          <p:cNvSpPr>
            <a:spLocks noGrp="1" noRot="1" noChangeArrowheads="1"/>
          </p:cNvSpPr>
          <p:nvPr>
            <p:ph type="body" idx="1"/>
          </p:nvPr>
        </p:nvSpPr>
        <p:spPr>
          <a:xfrm>
            <a:off x="250825" y="981075"/>
            <a:ext cx="8153400" cy="720725"/>
          </a:xfrm>
          <a:noFill/>
        </p:spPr>
        <p:txBody>
          <a:bodyPr/>
          <a:lstStyle/>
          <a:p>
            <a:pPr eaLnBrk="1" hangingPunct="1">
              <a:buFont typeface="Wingdings" pitchFamily="2" charset="2"/>
              <a:buNone/>
            </a:pPr>
            <a:r>
              <a:rPr lang="zh-CN" altLang="en-US" sz="3600" smtClean="0"/>
              <a:t>在两因子模型下，我们有</a:t>
            </a:r>
          </a:p>
        </p:txBody>
      </p:sp>
      <p:graphicFrame>
        <p:nvGraphicFramePr>
          <p:cNvPr id="28674" name="Object 97"/>
          <p:cNvGraphicFramePr>
            <a:graphicFrameLocks noChangeAspect="1"/>
          </p:cNvGraphicFramePr>
          <p:nvPr/>
        </p:nvGraphicFramePr>
        <p:xfrm>
          <a:off x="2484438" y="1916113"/>
          <a:ext cx="4105275" cy="820737"/>
        </p:xfrm>
        <a:graphic>
          <a:graphicData uri="http://schemas.openxmlformats.org/presentationml/2006/ole">
            <p:oleObj spid="_x0000_s107522" name="Equation" r:id="rId3" imgW="1206360" imgH="241200" progId="">
              <p:embed/>
            </p:oleObj>
          </a:graphicData>
        </a:graphic>
      </p:graphicFrame>
      <p:graphicFrame>
        <p:nvGraphicFramePr>
          <p:cNvPr id="28675" name="Object 99"/>
          <p:cNvGraphicFramePr>
            <a:graphicFrameLocks noChangeAspect="1"/>
          </p:cNvGraphicFramePr>
          <p:nvPr/>
        </p:nvGraphicFramePr>
        <p:xfrm>
          <a:off x="468313" y="2924175"/>
          <a:ext cx="7056437" cy="1303338"/>
        </p:xfrm>
        <a:graphic>
          <a:graphicData uri="http://schemas.openxmlformats.org/presentationml/2006/ole">
            <p:oleObj spid="_x0000_s107523" name="Equation" r:id="rId4" imgW="2628720" imgH="457200" progId="">
              <p:embed/>
            </p:oleObj>
          </a:graphicData>
        </a:graphic>
      </p:graphicFrame>
      <p:graphicFrame>
        <p:nvGraphicFramePr>
          <p:cNvPr id="28676" name="Object 101"/>
          <p:cNvGraphicFramePr>
            <a:graphicFrameLocks noChangeAspect="1"/>
          </p:cNvGraphicFramePr>
          <p:nvPr/>
        </p:nvGraphicFramePr>
        <p:xfrm>
          <a:off x="3276600" y="4365625"/>
          <a:ext cx="2808288" cy="730250"/>
        </p:xfrm>
        <a:graphic>
          <a:graphicData uri="http://schemas.openxmlformats.org/presentationml/2006/ole">
            <p:oleObj spid="_x0000_s107524" name="Equation" r:id="rId5" imgW="927000" imgH="241200" progId="">
              <p:embed/>
            </p:oleObj>
          </a:graphicData>
        </a:graphic>
      </p:graphicFrame>
      <p:graphicFrame>
        <p:nvGraphicFramePr>
          <p:cNvPr id="28677" name="Object 102"/>
          <p:cNvGraphicFramePr>
            <a:graphicFrameLocks noChangeAspect="1"/>
          </p:cNvGraphicFramePr>
          <p:nvPr/>
        </p:nvGraphicFramePr>
        <p:xfrm>
          <a:off x="3419475" y="5373688"/>
          <a:ext cx="2105025" cy="741362"/>
        </p:xfrm>
        <a:graphic>
          <a:graphicData uri="http://schemas.openxmlformats.org/presentationml/2006/ole">
            <p:oleObj spid="_x0000_s107525" name="Equation" r:id="rId6" imgW="685800" imgH="241200" progId="">
              <p:embed/>
            </p:oleObj>
          </a:graphicData>
        </a:graphic>
      </p:graphicFrame>
      <p:sp>
        <p:nvSpPr>
          <p:cNvPr id="28679" name="Text Box 103"/>
          <p:cNvSpPr txBox="1">
            <a:spLocks noChangeArrowheads="1"/>
          </p:cNvSpPr>
          <p:nvPr/>
        </p:nvSpPr>
        <p:spPr bwMode="auto">
          <a:xfrm>
            <a:off x="755650" y="5013325"/>
            <a:ext cx="1728788"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a:t>即</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3"/>
          <p:cNvGraphicFramePr>
            <a:graphicFrameLocks noChangeAspect="1"/>
          </p:cNvGraphicFramePr>
          <p:nvPr>
            <p:ph type="body" idx="1"/>
          </p:nvPr>
        </p:nvGraphicFramePr>
        <p:xfrm>
          <a:off x="611188" y="908050"/>
          <a:ext cx="8153400" cy="1274763"/>
        </p:xfrm>
        <a:graphic>
          <a:graphicData uri="http://schemas.openxmlformats.org/presentationml/2006/ole">
            <p:oleObj spid="_x0000_s108546" name="Equation" r:id="rId3" imgW="3085920" imgH="482400" progId="">
              <p:embed/>
            </p:oleObj>
          </a:graphicData>
        </a:graphic>
      </p:graphicFrame>
      <p:sp>
        <p:nvSpPr>
          <p:cNvPr id="29703" name="AutoShape 6"/>
          <p:cNvSpPr>
            <a:spLocks noChangeArrowheads="1"/>
          </p:cNvSpPr>
          <p:nvPr/>
        </p:nvSpPr>
        <p:spPr bwMode="auto">
          <a:xfrm>
            <a:off x="755650" y="5876925"/>
            <a:ext cx="3240088" cy="504825"/>
          </a:xfrm>
          <a:prstGeom prst="wedgeRectCallout">
            <a:avLst>
              <a:gd name="adj1" fmla="val 38537"/>
              <a:gd name="adj2" fmla="val -256287"/>
            </a:avLst>
          </a:prstGeom>
          <a:solidFill>
            <a:schemeClr val="accent1"/>
          </a:solidFill>
          <a:ln w="12700" cap="sq">
            <a:solidFill>
              <a:schemeClr val="tx1"/>
            </a:solidFill>
            <a:miter lim="800000"/>
            <a:headEnd type="none" w="sm" len="sm"/>
            <a:tailEnd type="none" w="sm" len="sm"/>
          </a:ln>
        </p:spPr>
        <p:txBody>
          <a:bodyPr/>
          <a:lstStyle/>
          <a:p>
            <a:pPr algn="ctr"/>
            <a:r>
              <a:rPr lang="zh-CN" altLang="en-US" sz="2400"/>
              <a:t>第</a:t>
            </a:r>
            <a:r>
              <a:rPr lang="en-US" altLang="zh-CN" sz="2400"/>
              <a:t>1</a:t>
            </a:r>
            <a:r>
              <a:rPr lang="zh-CN" altLang="en-US" sz="2400"/>
              <a:t>因子的风险价格</a:t>
            </a:r>
          </a:p>
        </p:txBody>
      </p:sp>
      <p:sp>
        <p:nvSpPr>
          <p:cNvPr id="29704" name="AutoShape 8"/>
          <p:cNvSpPr>
            <a:spLocks noChangeArrowheads="1"/>
          </p:cNvSpPr>
          <p:nvPr/>
        </p:nvSpPr>
        <p:spPr bwMode="auto">
          <a:xfrm>
            <a:off x="5508625" y="5589588"/>
            <a:ext cx="3168650" cy="431800"/>
          </a:xfrm>
          <a:prstGeom prst="wedgeRectCallout">
            <a:avLst>
              <a:gd name="adj1" fmla="val -37676"/>
              <a:gd name="adj2" fmla="val -200000"/>
            </a:avLst>
          </a:prstGeom>
          <a:solidFill>
            <a:schemeClr val="accent1"/>
          </a:solidFill>
          <a:ln w="12700" cap="sq">
            <a:solidFill>
              <a:schemeClr val="tx1"/>
            </a:solidFill>
            <a:miter lim="800000"/>
            <a:headEnd type="none" w="sm" len="sm"/>
            <a:tailEnd type="none" w="sm" len="sm"/>
          </a:ln>
        </p:spPr>
        <p:txBody>
          <a:bodyPr/>
          <a:lstStyle/>
          <a:p>
            <a:pPr algn="ctr"/>
            <a:r>
              <a:rPr lang="zh-CN" altLang="en-US" sz="2400"/>
              <a:t>第</a:t>
            </a:r>
            <a:r>
              <a:rPr lang="en-US" altLang="zh-CN" sz="2400"/>
              <a:t>2</a:t>
            </a:r>
            <a:r>
              <a:rPr lang="zh-CN" altLang="en-US" sz="2400"/>
              <a:t>因子的风险价格</a:t>
            </a:r>
          </a:p>
        </p:txBody>
      </p:sp>
      <p:graphicFrame>
        <p:nvGraphicFramePr>
          <p:cNvPr id="29699" name="Object 10"/>
          <p:cNvGraphicFramePr>
            <a:graphicFrameLocks noChangeAspect="1"/>
          </p:cNvGraphicFramePr>
          <p:nvPr/>
        </p:nvGraphicFramePr>
        <p:xfrm>
          <a:off x="1187450" y="4221163"/>
          <a:ext cx="6553200" cy="808037"/>
        </p:xfrm>
        <a:graphic>
          <a:graphicData uri="http://schemas.openxmlformats.org/presentationml/2006/ole">
            <p:oleObj spid="_x0000_s108547" name="Equation" r:id="rId4" imgW="1955520" imgH="241200" progId="">
              <p:embed/>
            </p:oleObj>
          </a:graphicData>
        </a:graphic>
      </p:graphicFrame>
      <p:graphicFrame>
        <p:nvGraphicFramePr>
          <p:cNvPr id="29700" name="Object 11"/>
          <p:cNvGraphicFramePr>
            <a:graphicFrameLocks noChangeAspect="1"/>
          </p:cNvGraphicFramePr>
          <p:nvPr/>
        </p:nvGraphicFramePr>
        <p:xfrm>
          <a:off x="3433763" y="2349500"/>
          <a:ext cx="2222500" cy="741363"/>
        </p:xfrm>
        <a:graphic>
          <a:graphicData uri="http://schemas.openxmlformats.org/presentationml/2006/ole">
            <p:oleObj spid="_x0000_s108548" name="Equation" r:id="rId5" imgW="723600" imgH="241200" progId="">
              <p:embed/>
            </p:oleObj>
          </a:graphicData>
        </a:graphic>
      </p:graphicFrame>
      <p:sp>
        <p:nvSpPr>
          <p:cNvPr id="29705" name="Text Box 12"/>
          <p:cNvSpPr txBox="1">
            <a:spLocks noChangeArrowheads="1"/>
          </p:cNvSpPr>
          <p:nvPr/>
        </p:nvSpPr>
        <p:spPr bwMode="auto">
          <a:xfrm>
            <a:off x="611188" y="3213100"/>
            <a:ext cx="7705725" cy="579438"/>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a:t>这样可将</a:t>
            </a:r>
            <a:r>
              <a:rPr lang="en-US" altLang="zh-CN" sz="3200"/>
              <a:t>APT</a:t>
            </a:r>
            <a:r>
              <a:rPr lang="zh-CN" altLang="en-US" sz="3200"/>
              <a:t>的表达式可以改写为</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4"/>
          <p:cNvSpPr>
            <a:spLocks noGrp="1" noRot="1" noChangeArrowheads="1"/>
          </p:cNvSpPr>
          <p:nvPr>
            <p:ph type="body" idx="1"/>
          </p:nvPr>
        </p:nvSpPr>
        <p:spPr>
          <a:xfrm>
            <a:off x="323850" y="620713"/>
            <a:ext cx="8153400" cy="720725"/>
          </a:xfrm>
          <a:noFill/>
        </p:spPr>
        <p:txBody>
          <a:bodyPr/>
          <a:lstStyle/>
          <a:p>
            <a:pPr eaLnBrk="1" hangingPunct="1">
              <a:buFont typeface="Wingdings" pitchFamily="2" charset="2"/>
              <a:buNone/>
            </a:pPr>
            <a:r>
              <a:rPr lang="zh-CN" altLang="en-US" smtClean="0"/>
              <a:t>在多因子模型下</a:t>
            </a:r>
          </a:p>
        </p:txBody>
      </p:sp>
      <p:graphicFrame>
        <p:nvGraphicFramePr>
          <p:cNvPr id="30722" name="Object 5"/>
          <p:cNvGraphicFramePr>
            <a:graphicFrameLocks noChangeAspect="1"/>
          </p:cNvGraphicFramePr>
          <p:nvPr/>
        </p:nvGraphicFramePr>
        <p:xfrm>
          <a:off x="539750" y="1341438"/>
          <a:ext cx="6048375" cy="666750"/>
        </p:xfrm>
        <a:graphic>
          <a:graphicData uri="http://schemas.openxmlformats.org/presentationml/2006/ole">
            <p:oleObj spid="_x0000_s109570" name="Equation" r:id="rId3" imgW="1942920" imgH="228600" progId="">
              <p:embed/>
            </p:oleObj>
          </a:graphicData>
        </a:graphic>
      </p:graphicFrame>
      <p:sp>
        <p:nvSpPr>
          <p:cNvPr id="30726" name="Text Box 6"/>
          <p:cNvSpPr txBox="1">
            <a:spLocks noChangeArrowheads="1"/>
          </p:cNvSpPr>
          <p:nvPr/>
        </p:nvSpPr>
        <p:spPr bwMode="auto">
          <a:xfrm>
            <a:off x="395288" y="4221163"/>
            <a:ext cx="8353425" cy="2014537"/>
          </a:xfrm>
          <a:prstGeom prst="rect">
            <a:avLst/>
          </a:prstGeom>
          <a:noFill/>
          <a:ln w="12700" cap="sq">
            <a:noFill/>
            <a:miter lim="800000"/>
            <a:headEnd type="none" w="sm" len="sm"/>
            <a:tailEnd type="none" w="sm" len="sm"/>
          </a:ln>
        </p:spPr>
        <p:txBody>
          <a:bodyPr>
            <a:spAutoFit/>
          </a:bodyPr>
          <a:lstStyle/>
          <a:p>
            <a:pPr>
              <a:spcBef>
                <a:spcPct val="50000"/>
              </a:spcBef>
              <a:buClr>
                <a:schemeClr val="hlink"/>
              </a:buClr>
              <a:buFont typeface="Wingdings" pitchFamily="2" charset="2"/>
              <a:buChar char="Ø"/>
            </a:pPr>
            <a:r>
              <a:rPr lang="zh-CN" altLang="en-US" sz="2800"/>
              <a:t>证券的期望收益率等于无风险收益率，加上</a:t>
            </a:r>
            <a:r>
              <a:rPr lang="en-US" altLang="zh-CN" sz="2800"/>
              <a:t>j</a:t>
            </a:r>
            <a:r>
              <a:rPr lang="zh-CN" altLang="en-US" sz="2800"/>
              <a:t>个因素的风险补偿（风险价格</a:t>
            </a:r>
            <a:r>
              <a:rPr lang="en-US" altLang="zh-CN" sz="2800"/>
              <a:t>×</a:t>
            </a:r>
            <a:r>
              <a:rPr lang="zh-CN" altLang="en-US" sz="2800"/>
              <a:t>风险因子载荷）；</a:t>
            </a:r>
          </a:p>
          <a:p>
            <a:pPr>
              <a:spcBef>
                <a:spcPct val="50000"/>
              </a:spcBef>
              <a:buClr>
                <a:schemeClr val="hlink"/>
              </a:buClr>
              <a:buFont typeface="Wingdings" pitchFamily="2" charset="2"/>
              <a:buChar char="Ø"/>
            </a:pPr>
            <a:r>
              <a:rPr lang="zh-CN" altLang="en-US" sz="2800"/>
              <a:t>资产对风险因子的敏感度（因子载荷）越大，则其应得到的风险补偿越大。</a:t>
            </a:r>
          </a:p>
        </p:txBody>
      </p:sp>
      <p:graphicFrame>
        <p:nvGraphicFramePr>
          <p:cNvPr id="30723" name="Object 8"/>
          <p:cNvGraphicFramePr>
            <a:graphicFrameLocks noChangeAspect="1"/>
          </p:cNvGraphicFramePr>
          <p:nvPr/>
        </p:nvGraphicFramePr>
        <p:xfrm>
          <a:off x="971550" y="2276475"/>
          <a:ext cx="7561263" cy="620713"/>
        </p:xfrm>
        <a:graphic>
          <a:graphicData uri="http://schemas.openxmlformats.org/presentationml/2006/ole">
            <p:oleObj spid="_x0000_s109571" name="Equation" r:id="rId4" imgW="2946240" imgH="241200" progId="">
              <p:embed/>
            </p:oleObj>
          </a:graphicData>
        </a:graphic>
      </p:graphicFrame>
      <p:graphicFrame>
        <p:nvGraphicFramePr>
          <p:cNvPr id="30724" name="Object 9"/>
          <p:cNvGraphicFramePr>
            <a:graphicFrameLocks noChangeAspect="1"/>
          </p:cNvGraphicFramePr>
          <p:nvPr/>
        </p:nvGraphicFramePr>
        <p:xfrm>
          <a:off x="250825" y="3213100"/>
          <a:ext cx="8208963" cy="554038"/>
        </p:xfrm>
        <a:graphic>
          <a:graphicData uri="http://schemas.openxmlformats.org/presentationml/2006/ole">
            <p:oleObj spid="_x0000_s109572" name="Equation" r:id="rId5" imgW="3568680" imgH="241200" progId="">
              <p:embed/>
            </p:oleObj>
          </a:graphicData>
        </a:graphic>
      </p:graphicFrame>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46" name="Object 5"/>
          <p:cNvGraphicFramePr>
            <a:graphicFrameLocks noChangeAspect="1"/>
          </p:cNvGraphicFramePr>
          <p:nvPr/>
        </p:nvGraphicFramePr>
        <p:xfrm>
          <a:off x="1187450" y="3357563"/>
          <a:ext cx="6985000" cy="2416175"/>
        </p:xfrm>
        <a:graphic>
          <a:graphicData uri="http://schemas.openxmlformats.org/presentationml/2006/ole">
            <p:oleObj spid="_x0000_s31746" name="Equation" r:id="rId3" imgW="2692080" imgH="965160" progId="">
              <p:embed/>
            </p:oleObj>
          </a:graphicData>
        </a:graphic>
      </p:graphicFrame>
      <p:sp>
        <p:nvSpPr>
          <p:cNvPr id="31747" name="Rectangle 7"/>
          <p:cNvSpPr>
            <a:spLocks noGrp="1" noRot="1" noChangeArrowheads="1"/>
          </p:cNvSpPr>
          <p:nvPr>
            <p:ph type="title"/>
          </p:nvPr>
        </p:nvSpPr>
        <p:spPr>
          <a:xfrm>
            <a:off x="395288" y="188913"/>
            <a:ext cx="8540750" cy="863600"/>
          </a:xfrm>
          <a:noFill/>
        </p:spPr>
        <p:txBody>
          <a:bodyPr/>
          <a:lstStyle/>
          <a:p>
            <a:pPr eaLnBrk="1" hangingPunct="1"/>
            <a:r>
              <a:rPr lang="en-US" altLang="zh-CN" dirty="0" smtClean="0"/>
              <a:t>APT</a:t>
            </a:r>
            <a:r>
              <a:rPr lang="zh-CN" altLang="en-US" dirty="0" smtClean="0"/>
              <a:t>与</a:t>
            </a:r>
            <a:r>
              <a:rPr lang="en-US" altLang="zh-CN" dirty="0" smtClean="0"/>
              <a:t>CAPM</a:t>
            </a:r>
            <a:r>
              <a:rPr lang="zh-CN" altLang="en-US" dirty="0" smtClean="0"/>
              <a:t>的比较</a:t>
            </a:r>
          </a:p>
        </p:txBody>
      </p:sp>
      <p:sp>
        <p:nvSpPr>
          <p:cNvPr id="31748" name="Text Box 9"/>
          <p:cNvSpPr txBox="1">
            <a:spLocks noChangeArrowheads="1"/>
          </p:cNvSpPr>
          <p:nvPr/>
        </p:nvSpPr>
        <p:spPr bwMode="auto">
          <a:xfrm>
            <a:off x="539750" y="1412875"/>
            <a:ext cx="8353425" cy="1647825"/>
          </a:xfrm>
          <a:prstGeom prst="rect">
            <a:avLst/>
          </a:prstGeom>
          <a:noFill/>
          <a:ln w="12700" cap="sq">
            <a:noFill/>
            <a:miter lim="800000"/>
            <a:headEnd type="none" w="sm" len="sm"/>
            <a:tailEnd type="none" w="sm" len="sm"/>
          </a:ln>
        </p:spPr>
        <p:txBody>
          <a:bodyPr>
            <a:spAutoFit/>
          </a:bodyPr>
          <a:lstStyle/>
          <a:p>
            <a:pPr>
              <a:spcBef>
                <a:spcPct val="50000"/>
              </a:spcBef>
              <a:buClr>
                <a:schemeClr val="hlink"/>
              </a:buClr>
              <a:buSzPct val="70000"/>
              <a:buFont typeface="Wingdings" pitchFamily="2" charset="2"/>
              <a:buChar char="n"/>
            </a:pPr>
            <a:r>
              <a:rPr lang="en-US" altLang="zh-CN" sz="3200"/>
              <a:t>APT</a:t>
            </a:r>
            <a:r>
              <a:rPr lang="zh-CN" altLang="en-US" sz="3200"/>
              <a:t>与</a:t>
            </a:r>
            <a:r>
              <a:rPr lang="en-US" altLang="zh-CN" sz="3200"/>
              <a:t>CAPM</a:t>
            </a:r>
            <a:r>
              <a:rPr lang="zh-CN" altLang="en-US" sz="3200"/>
              <a:t>的一致性</a:t>
            </a:r>
          </a:p>
          <a:p>
            <a:pPr lvl="1">
              <a:spcBef>
                <a:spcPct val="50000"/>
              </a:spcBef>
              <a:buClr>
                <a:schemeClr val="hlink"/>
              </a:buClr>
              <a:buSzPct val="70000"/>
              <a:buFont typeface="Wingdings" pitchFamily="2" charset="2"/>
              <a:buChar char="Ø"/>
            </a:pPr>
            <a:r>
              <a:rPr lang="zh-CN" altLang="en-US" sz="2800"/>
              <a:t>若只有一个风险因子，且纯因子组合是市场组合，则当</a:t>
            </a:r>
            <a:r>
              <a:rPr lang="en-US" altLang="zh-CN" sz="2800"/>
              <a:t>APT</a:t>
            </a:r>
            <a:r>
              <a:rPr lang="zh-CN" altLang="en-US" sz="2800"/>
              <a:t>与</a:t>
            </a:r>
            <a:r>
              <a:rPr lang="en-US" altLang="zh-CN" sz="2800"/>
              <a:t>CAPM</a:t>
            </a:r>
            <a:r>
              <a:rPr lang="zh-CN" altLang="en-US" sz="2800"/>
              <a:t>均成立时有</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body" idx="1"/>
          </p:nvPr>
        </p:nvSpPr>
        <p:spPr>
          <a:xfrm>
            <a:off x="609600" y="1600200"/>
            <a:ext cx="8210550" cy="4924425"/>
          </a:xfrm>
          <a:noFill/>
        </p:spPr>
        <p:txBody>
          <a:bodyPr/>
          <a:lstStyle/>
          <a:p>
            <a:pPr marL="609600" indent="-609600" eaLnBrk="1" hangingPunct="1">
              <a:lnSpc>
                <a:spcPct val="90000"/>
              </a:lnSpc>
              <a:buFont typeface="Wingdings" pitchFamily="2" charset="2"/>
              <a:buAutoNum type="arabicPeriod"/>
            </a:pPr>
            <a:r>
              <a:rPr lang="zh-CN" altLang="en-US" smtClean="0"/>
              <a:t>若纯因子组合不是市场组合，则</a:t>
            </a:r>
            <a:r>
              <a:rPr lang="en-US" altLang="zh-CN" smtClean="0"/>
              <a:t>APT</a:t>
            </a:r>
            <a:r>
              <a:rPr lang="zh-CN" altLang="en-US" smtClean="0"/>
              <a:t>与</a:t>
            </a:r>
            <a:r>
              <a:rPr lang="en-US" altLang="zh-CN" smtClean="0"/>
              <a:t>CAPM</a:t>
            </a:r>
            <a:r>
              <a:rPr lang="zh-CN" altLang="en-US" smtClean="0"/>
              <a:t>不一定一致，</a:t>
            </a:r>
            <a:r>
              <a:rPr lang="en-US" altLang="zh-CN" smtClean="0"/>
              <a:t>CAPM</a:t>
            </a:r>
            <a:r>
              <a:rPr lang="zh-CN" altLang="en-US" smtClean="0"/>
              <a:t>仅仅是</a:t>
            </a:r>
            <a:r>
              <a:rPr lang="en-US" altLang="zh-CN" smtClean="0"/>
              <a:t>APT</a:t>
            </a:r>
            <a:r>
              <a:rPr lang="zh-CN" altLang="en-US" smtClean="0"/>
              <a:t>的特例。当且仅当纯因子组合是市场组合时，</a:t>
            </a:r>
            <a:r>
              <a:rPr lang="en-US" altLang="zh-CN" smtClean="0"/>
              <a:t>CAPM</a:t>
            </a:r>
            <a:r>
              <a:rPr lang="zh-CN" altLang="en-US" smtClean="0"/>
              <a:t>与</a:t>
            </a:r>
            <a:r>
              <a:rPr lang="en-US" altLang="zh-CN" smtClean="0"/>
              <a:t>APT</a:t>
            </a:r>
            <a:r>
              <a:rPr lang="zh-CN" altLang="en-US" smtClean="0"/>
              <a:t>等价。</a:t>
            </a:r>
          </a:p>
          <a:p>
            <a:pPr marL="609600" indent="-609600" eaLnBrk="1" hangingPunct="1">
              <a:lnSpc>
                <a:spcPct val="90000"/>
              </a:lnSpc>
              <a:buFont typeface="Wingdings" pitchFamily="2" charset="2"/>
              <a:buAutoNum type="arabicPeriod"/>
            </a:pPr>
            <a:r>
              <a:rPr lang="zh-CN" altLang="en-US" smtClean="0"/>
              <a:t>在</a:t>
            </a:r>
            <a:r>
              <a:rPr lang="en-US" altLang="zh-CN" smtClean="0"/>
              <a:t>CAPM</a:t>
            </a:r>
            <a:r>
              <a:rPr lang="zh-CN" altLang="en-US" smtClean="0"/>
              <a:t>中，市场组合居于不可或缺的地位（若无此，则其理论瓦解），但</a:t>
            </a:r>
            <a:r>
              <a:rPr lang="en-US" altLang="zh-CN" smtClean="0"/>
              <a:t>APT</a:t>
            </a:r>
            <a:r>
              <a:rPr lang="zh-CN" altLang="en-US" smtClean="0"/>
              <a:t>即使在没有市场组合条件下仍成立。</a:t>
            </a:r>
          </a:p>
          <a:p>
            <a:pPr marL="990600" lvl="1" indent="-533400" eaLnBrk="1" hangingPunct="1"/>
            <a:r>
              <a:rPr lang="en-US" altLang="zh-CN" smtClean="0"/>
              <a:t>APT</a:t>
            </a:r>
            <a:r>
              <a:rPr lang="zh-CN" altLang="en-US" smtClean="0"/>
              <a:t>模型可以得到与</a:t>
            </a:r>
            <a:r>
              <a:rPr lang="en-US" altLang="zh-CN" smtClean="0"/>
              <a:t>CAPM</a:t>
            </a:r>
            <a:r>
              <a:rPr lang="zh-CN" altLang="en-US" smtClean="0"/>
              <a:t>类似的期望回报</a:t>
            </a:r>
            <a:r>
              <a:rPr lang="en-US" altLang="zh-CN" smtClean="0"/>
              <a:t>-</a:t>
            </a:r>
            <a:r>
              <a:rPr lang="en-US" altLang="zh-CN" smtClean="0">
                <a:latin typeface="宋体" pitchFamily="2" charset="-122"/>
              </a:rPr>
              <a:t>b</a:t>
            </a:r>
            <a:r>
              <a:rPr lang="zh-CN" altLang="en-US" smtClean="0">
                <a:latin typeface="宋体" pitchFamily="2" charset="-122"/>
              </a:rPr>
              <a:t>直线关系，但并不要求组合一定是市场组合，可以是任何风险分散良好的组合</a:t>
            </a:r>
            <a:endParaRPr lang="zh-CN" altLang="en-US" smtClean="0"/>
          </a:p>
        </p:txBody>
      </p:sp>
      <p:sp>
        <p:nvSpPr>
          <p:cNvPr id="61443" name="Rectangle 6"/>
          <p:cNvSpPr>
            <a:spLocks noGrp="1" noRot="1" noChangeArrowheads="1"/>
          </p:cNvSpPr>
          <p:nvPr>
            <p:ph type="title"/>
          </p:nvPr>
        </p:nvSpPr>
        <p:spPr>
          <a:xfrm>
            <a:off x="298450" y="228600"/>
            <a:ext cx="8540750" cy="823913"/>
          </a:xfrm>
          <a:noFill/>
        </p:spPr>
        <p:txBody>
          <a:bodyPr/>
          <a:lstStyle/>
          <a:p>
            <a:pPr eaLnBrk="1" hangingPunct="1"/>
            <a:r>
              <a:rPr lang="en-US" altLang="zh-CN" smtClean="0"/>
              <a:t>CAPM</a:t>
            </a:r>
            <a:r>
              <a:rPr lang="zh-CN" altLang="en-US" smtClean="0"/>
              <a:t>与</a:t>
            </a:r>
            <a:r>
              <a:rPr lang="en-US" altLang="zh-CN" smtClean="0"/>
              <a:t>APT</a:t>
            </a:r>
            <a:r>
              <a:rPr lang="zh-CN" altLang="en-US" smtClean="0"/>
              <a:t>的区别</a:t>
            </a: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4"/>
          <p:cNvGraphicFramePr>
            <a:graphicFrameLocks noChangeAspect="1"/>
          </p:cNvGraphicFramePr>
          <p:nvPr/>
        </p:nvGraphicFramePr>
        <p:xfrm>
          <a:off x="2051050" y="1484313"/>
          <a:ext cx="4319588" cy="1784350"/>
        </p:xfrm>
        <a:graphic>
          <a:graphicData uri="http://schemas.openxmlformats.org/presentationml/2006/ole">
            <p:oleObj spid="_x0000_s37890" name="Equation" r:id="rId3" imgW="1168200" imgH="482400" progId="">
              <p:embed/>
            </p:oleObj>
          </a:graphicData>
        </a:graphic>
      </p:graphicFrame>
      <p:sp>
        <p:nvSpPr>
          <p:cNvPr id="37891" name="AutoShape 5"/>
          <p:cNvSpPr>
            <a:spLocks noChangeArrowheads="1"/>
          </p:cNvSpPr>
          <p:nvPr/>
        </p:nvSpPr>
        <p:spPr bwMode="auto">
          <a:xfrm>
            <a:off x="6732588" y="692150"/>
            <a:ext cx="1727200" cy="863600"/>
          </a:xfrm>
          <a:prstGeom prst="wedgeRectCallout">
            <a:avLst>
              <a:gd name="adj1" fmla="val -159741"/>
              <a:gd name="adj2" fmla="val 63051"/>
            </a:avLst>
          </a:prstGeom>
          <a:solidFill>
            <a:schemeClr val="accent1"/>
          </a:solidFill>
          <a:ln w="12700" cap="sq">
            <a:solidFill>
              <a:schemeClr val="tx1"/>
            </a:solidFill>
            <a:miter lim="800000"/>
            <a:headEnd type="none" w="sm" len="sm"/>
            <a:tailEnd type="none" w="sm" len="sm"/>
          </a:ln>
        </p:spPr>
        <p:txBody>
          <a:bodyPr/>
          <a:lstStyle/>
          <a:p>
            <a:pPr algn="ctr"/>
            <a:r>
              <a:rPr lang="zh-CN" altLang="en-US" sz="2400">
                <a:solidFill>
                  <a:schemeClr val="tx2"/>
                </a:solidFill>
              </a:rPr>
              <a:t>注意二者并不一致</a:t>
            </a:r>
          </a:p>
        </p:txBody>
      </p:sp>
      <p:sp>
        <p:nvSpPr>
          <p:cNvPr id="37892" name="Rectangle 9"/>
          <p:cNvSpPr>
            <a:spLocks noChangeArrowheads="1"/>
          </p:cNvSpPr>
          <p:nvPr/>
        </p:nvSpPr>
        <p:spPr bwMode="auto">
          <a:xfrm>
            <a:off x="323850" y="3500438"/>
            <a:ext cx="8496300" cy="1554162"/>
          </a:xfrm>
          <a:prstGeom prst="rect">
            <a:avLst/>
          </a:prstGeom>
          <a:noFill/>
          <a:ln w="12700" cap="sq">
            <a:noFill/>
            <a:miter lim="800000"/>
            <a:headEnd type="none" w="sm" len="sm"/>
            <a:tailEnd type="none" w="sm" len="sm"/>
          </a:ln>
        </p:spPr>
        <p:txBody>
          <a:bodyPr>
            <a:spAutoFit/>
          </a:bodyPr>
          <a:lstStyle/>
          <a:p>
            <a:r>
              <a:rPr kumimoji="0" lang="zh-CN" altLang="en-US" sz="3200"/>
              <a:t>由于市场组合在实际中是无法得到的，因此，在实际应用中，只要指数基金等组合，其即可满足</a:t>
            </a:r>
            <a:r>
              <a:rPr kumimoji="0" lang="en-US" altLang="zh-CN" sz="3200"/>
              <a:t>APT</a:t>
            </a:r>
            <a:r>
              <a:rPr kumimoji="0" lang="zh-CN" altLang="en-US" sz="3200"/>
              <a:t>。所以</a:t>
            </a:r>
            <a:r>
              <a:rPr kumimoji="0" lang="en-US" altLang="zh-CN" sz="3200"/>
              <a:t>APT</a:t>
            </a:r>
            <a:r>
              <a:rPr kumimoji="0" lang="zh-CN" altLang="en-US" sz="3200"/>
              <a:t>的适用性更强！</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Rot="1" noChangeArrowheads="1"/>
          </p:cNvSpPr>
          <p:nvPr>
            <p:ph type="body" idx="1"/>
          </p:nvPr>
        </p:nvSpPr>
        <p:spPr>
          <a:xfrm>
            <a:off x="609600" y="908050"/>
            <a:ext cx="8153400" cy="5191125"/>
          </a:xfrm>
        </p:spPr>
        <p:txBody>
          <a:bodyPr/>
          <a:lstStyle/>
          <a:p>
            <a:pPr marL="609600" indent="-609600" eaLnBrk="1" hangingPunct="1">
              <a:buFont typeface="Wingdings" pitchFamily="2" charset="2"/>
              <a:buAutoNum type="arabicPeriod" startAt="3"/>
            </a:pPr>
            <a:r>
              <a:rPr lang="en-US" altLang="zh-CN" sz="2800" smtClean="0"/>
              <a:t>CAPM</a:t>
            </a:r>
            <a:r>
              <a:rPr lang="zh-CN" altLang="en-US" sz="2800" smtClean="0"/>
              <a:t>属于单一时期模型，但</a:t>
            </a:r>
            <a:r>
              <a:rPr lang="en-US" altLang="zh-CN" sz="2800" smtClean="0"/>
              <a:t>APT</a:t>
            </a:r>
            <a:r>
              <a:rPr lang="zh-CN" altLang="en-US" sz="2800" smtClean="0"/>
              <a:t>并不受到单一时期的限制。</a:t>
            </a:r>
          </a:p>
          <a:p>
            <a:pPr marL="609600" indent="-609600" eaLnBrk="1" hangingPunct="1">
              <a:buFont typeface="Wingdings" pitchFamily="2" charset="2"/>
              <a:buAutoNum type="arabicPeriod" startAt="3"/>
            </a:pPr>
            <a:r>
              <a:rPr lang="en-US" altLang="zh-CN" sz="2800" smtClean="0"/>
              <a:t>APT</a:t>
            </a:r>
            <a:r>
              <a:rPr lang="zh-CN" altLang="en-US" sz="2800" smtClean="0"/>
              <a:t>的推导以无套利为核心，</a:t>
            </a:r>
            <a:r>
              <a:rPr lang="en-US" altLang="zh-CN" sz="2800" smtClean="0"/>
              <a:t>CAPM</a:t>
            </a:r>
            <a:r>
              <a:rPr lang="zh-CN" altLang="en-US" sz="2800" smtClean="0"/>
              <a:t>则以均值－方差模型为核心，隐含投资者风险厌恶的假设，但</a:t>
            </a:r>
            <a:r>
              <a:rPr lang="en-US" altLang="zh-CN" sz="2800" smtClean="0"/>
              <a:t>APT</a:t>
            </a:r>
            <a:r>
              <a:rPr lang="zh-CN" altLang="en-US" sz="2800" smtClean="0"/>
              <a:t>无此假设。</a:t>
            </a:r>
          </a:p>
          <a:p>
            <a:pPr marL="609600" indent="-609600" eaLnBrk="1" hangingPunct="1">
              <a:buFont typeface="Wingdings" pitchFamily="2" charset="2"/>
              <a:buAutoNum type="arabicPeriod" startAt="3"/>
            </a:pPr>
            <a:r>
              <a:rPr lang="zh-CN" altLang="en-US" sz="2800" smtClean="0"/>
              <a:t>在</a:t>
            </a:r>
            <a:r>
              <a:rPr lang="en-US" altLang="zh-CN" sz="2800" smtClean="0"/>
              <a:t>CAPM</a:t>
            </a:r>
            <a:r>
              <a:rPr lang="zh-CN" altLang="en-US" sz="2800" smtClean="0"/>
              <a:t>中，证券的风险只与市场组合的</a:t>
            </a:r>
            <a:r>
              <a:rPr lang="el-GR" altLang="zh-CN" sz="2800" smtClean="0"/>
              <a:t>β</a:t>
            </a:r>
            <a:r>
              <a:rPr lang="zh-CN" altLang="en-US" sz="2800" smtClean="0"/>
              <a:t>相关，它只给出了市场风险大小，而没有表明风险来自何处。</a:t>
            </a:r>
            <a:r>
              <a:rPr lang="en-US" altLang="zh-CN" sz="2800" smtClean="0"/>
              <a:t>APT</a:t>
            </a:r>
            <a:r>
              <a:rPr lang="zh-CN" altLang="en-US" sz="2800" smtClean="0"/>
              <a:t>承认有多种因素影响证券价格，从而扩大了资产定价的思考范围（</a:t>
            </a:r>
            <a:r>
              <a:rPr lang="en-US" altLang="zh-CN" sz="2800" smtClean="0"/>
              <a:t>CAPM</a:t>
            </a:r>
            <a:r>
              <a:rPr lang="zh-CN" altLang="en-US" sz="2800" smtClean="0"/>
              <a:t>认为资产定价仅有一个因素），也为识别证券风险的来源提供了分析工具。</a:t>
            </a: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pPr eaLnBrk="1" hangingPunct="1"/>
            <a:r>
              <a:rPr lang="en-US" altLang="zh-CN" dirty="0" smtClean="0"/>
              <a:t>APT</a:t>
            </a:r>
            <a:r>
              <a:rPr lang="zh-CN" altLang="en-US" dirty="0" smtClean="0"/>
              <a:t>对资产组合的指导意义</a:t>
            </a:r>
          </a:p>
        </p:txBody>
      </p:sp>
      <p:sp>
        <p:nvSpPr>
          <p:cNvPr id="63491" name="Rectangle 3"/>
          <p:cNvSpPr>
            <a:spLocks noGrp="1" noRot="1" noChangeArrowheads="1"/>
          </p:cNvSpPr>
          <p:nvPr>
            <p:ph type="body" idx="1"/>
          </p:nvPr>
        </p:nvSpPr>
        <p:spPr>
          <a:xfrm>
            <a:off x="395288" y="1600200"/>
            <a:ext cx="8424862" cy="4498975"/>
          </a:xfrm>
        </p:spPr>
        <p:txBody>
          <a:bodyPr/>
          <a:lstStyle/>
          <a:p>
            <a:pPr eaLnBrk="1" hangingPunct="1"/>
            <a:r>
              <a:rPr lang="en-US" altLang="zh-CN" smtClean="0"/>
              <a:t>APT</a:t>
            </a:r>
            <a:r>
              <a:rPr lang="zh-CN" altLang="en-US" smtClean="0"/>
              <a:t>对系统风险进行了细分，使得投资者能够测量资产对各种系统因素的敏感系数，因而可以使得投资组合的选择更准确。例如，基金可以选择最佳的因素敏感系数的组合。</a:t>
            </a:r>
          </a:p>
          <a:p>
            <a:pPr eaLnBrk="1" hangingPunct="1"/>
            <a:r>
              <a:rPr lang="en-US" altLang="zh-CN" smtClean="0">
                <a:solidFill>
                  <a:schemeClr val="tx2"/>
                </a:solidFill>
              </a:rPr>
              <a:t>APT</a:t>
            </a:r>
            <a:r>
              <a:rPr lang="zh-CN" altLang="en-US" smtClean="0">
                <a:solidFill>
                  <a:schemeClr val="tx2"/>
                </a:solidFill>
              </a:rPr>
              <a:t>的局限</a:t>
            </a:r>
            <a:r>
              <a:rPr lang="zh-CN" altLang="en-US" smtClean="0"/>
              <a:t>：决定资产的价格可能存在多种因素，模型本身不能确定这些因素是什么和因素的数量，实践中因素的选择常常具有经验性和随意性。</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type="body" idx="1"/>
          </p:nvPr>
        </p:nvSpPr>
        <p:spPr>
          <a:xfrm>
            <a:off x="609600" y="1052513"/>
            <a:ext cx="8153400" cy="5046662"/>
          </a:xfrm>
        </p:spPr>
        <p:txBody>
          <a:bodyPr/>
          <a:lstStyle/>
          <a:p>
            <a:pPr eaLnBrk="1" hangingPunct="1">
              <a:lnSpc>
                <a:spcPct val="90000"/>
              </a:lnSpc>
            </a:pPr>
            <a:r>
              <a:rPr lang="en-US" altLang="zh-CN" dirty="0" smtClean="0"/>
              <a:t>CAPM</a:t>
            </a:r>
            <a:r>
              <a:rPr lang="zh-CN" altLang="en-US" dirty="0" smtClean="0"/>
              <a:t>是建立在一系列假设之上的非常理想化的模型，这些假设包括</a:t>
            </a:r>
            <a:r>
              <a:rPr lang="en-US" altLang="zh-CN" dirty="0" smtClean="0"/>
              <a:t>Harry Markowitz</a:t>
            </a:r>
            <a:r>
              <a:rPr lang="zh-CN" altLang="en-US" dirty="0" smtClean="0"/>
              <a:t>建立均值</a:t>
            </a:r>
            <a:r>
              <a:rPr lang="en-US" altLang="zh-CN" dirty="0" smtClean="0"/>
              <a:t>-</a:t>
            </a:r>
            <a:r>
              <a:rPr lang="zh-CN" altLang="en-US" dirty="0" smtClean="0"/>
              <a:t>方差模型时所作的假设。这其中最关键的假设是</a:t>
            </a:r>
            <a:r>
              <a:rPr lang="zh-CN" altLang="en-US" dirty="0" smtClean="0">
                <a:solidFill>
                  <a:schemeClr val="tx2"/>
                </a:solidFill>
              </a:rPr>
              <a:t>同质性假设</a:t>
            </a:r>
            <a:r>
              <a:rPr lang="zh-CN" altLang="en-US" dirty="0" smtClean="0"/>
              <a:t>。</a:t>
            </a:r>
          </a:p>
          <a:p>
            <a:pPr eaLnBrk="1" hangingPunct="1">
              <a:lnSpc>
                <a:spcPct val="90000"/>
              </a:lnSpc>
            </a:pPr>
            <a:r>
              <a:rPr lang="zh-CN" altLang="en-US" dirty="0" smtClean="0"/>
              <a:t>相反，</a:t>
            </a:r>
            <a:r>
              <a:rPr lang="en-US" altLang="zh-CN" dirty="0" smtClean="0"/>
              <a:t>APT</a:t>
            </a:r>
            <a:r>
              <a:rPr lang="zh-CN" altLang="en-US" dirty="0" smtClean="0"/>
              <a:t>所作的假设少得多。</a:t>
            </a:r>
            <a:r>
              <a:rPr lang="en-US" altLang="zh-CN" dirty="0" smtClean="0"/>
              <a:t>APT</a:t>
            </a:r>
            <a:r>
              <a:rPr lang="zh-CN" altLang="en-US" dirty="0" smtClean="0"/>
              <a:t>的基本假设之一是：</a:t>
            </a:r>
            <a:r>
              <a:rPr lang="zh-CN" altLang="en-US" dirty="0" smtClean="0">
                <a:solidFill>
                  <a:schemeClr val="tx2"/>
                </a:solidFill>
              </a:rPr>
              <a:t>个体是非满足</a:t>
            </a:r>
            <a:r>
              <a:rPr lang="zh-CN" altLang="en-US" dirty="0" smtClean="0"/>
              <a:t>，而不需要风险规避的假设！</a:t>
            </a:r>
          </a:p>
          <a:p>
            <a:pPr lvl="1" eaLnBrk="1" hangingPunct="1">
              <a:lnSpc>
                <a:spcPct val="90000"/>
              </a:lnSpc>
            </a:pPr>
            <a:r>
              <a:rPr lang="zh-CN" altLang="en-US" dirty="0" smtClean="0"/>
              <a:t>每个人都会利用套利机会：在不增加风险的前提下提高回报率。</a:t>
            </a:r>
          </a:p>
          <a:p>
            <a:pPr lvl="1" eaLnBrk="1" hangingPunct="1">
              <a:lnSpc>
                <a:spcPct val="90000"/>
              </a:lnSpc>
            </a:pPr>
            <a:r>
              <a:rPr lang="zh-CN" altLang="en-US" dirty="0" smtClean="0"/>
              <a:t>只要出现套利，市场就会出现均衡！</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298450" y="228600"/>
            <a:ext cx="8540750" cy="896938"/>
          </a:xfrm>
        </p:spPr>
        <p:txBody>
          <a:bodyPr/>
          <a:lstStyle/>
          <a:p>
            <a:pPr eaLnBrk="1" hangingPunct="1"/>
            <a:r>
              <a:rPr lang="zh-CN" altLang="en-US" sz="4000" smtClean="0"/>
              <a:t>讨论：因子的选择</a:t>
            </a:r>
          </a:p>
        </p:txBody>
      </p:sp>
      <p:sp>
        <p:nvSpPr>
          <p:cNvPr id="64515" name="Rectangle 3"/>
          <p:cNvSpPr>
            <a:spLocks noGrp="1" noRot="1" noChangeArrowheads="1"/>
          </p:cNvSpPr>
          <p:nvPr>
            <p:ph type="body" idx="1"/>
          </p:nvPr>
        </p:nvSpPr>
        <p:spPr>
          <a:xfrm>
            <a:off x="611188" y="1341438"/>
            <a:ext cx="8153400" cy="4498975"/>
          </a:xfrm>
        </p:spPr>
        <p:txBody>
          <a:bodyPr/>
          <a:lstStyle/>
          <a:p>
            <a:pPr marL="609600" indent="-609600" eaLnBrk="1" hangingPunct="1"/>
            <a:r>
              <a:rPr lang="zh-CN" altLang="en-US" smtClean="0"/>
              <a:t>要利用</a:t>
            </a:r>
            <a:r>
              <a:rPr lang="en-US" altLang="zh-CN" smtClean="0"/>
              <a:t>APT</a:t>
            </a:r>
            <a:r>
              <a:rPr lang="zh-CN" altLang="en-US" smtClean="0"/>
              <a:t>来定价，首先必须辨别市场中重要的因子的类别。</a:t>
            </a:r>
          </a:p>
          <a:p>
            <a:pPr marL="609600" indent="-609600" eaLnBrk="1" hangingPunct="1"/>
            <a:r>
              <a:rPr lang="en-US" altLang="zh-CN" smtClean="0"/>
              <a:t>Pari</a:t>
            </a:r>
            <a:r>
              <a:rPr lang="zh-CN" altLang="en-US" smtClean="0"/>
              <a:t>和</a:t>
            </a:r>
            <a:r>
              <a:rPr lang="en-US" altLang="zh-CN" smtClean="0"/>
              <a:t>Chen</a:t>
            </a:r>
            <a:r>
              <a:rPr lang="zh-CN" altLang="en-US" smtClean="0"/>
              <a:t>收集了</a:t>
            </a:r>
            <a:r>
              <a:rPr lang="en-US" altLang="zh-CN" smtClean="0"/>
              <a:t>1975</a:t>
            </a:r>
            <a:r>
              <a:rPr lang="zh-CN" altLang="en-US" smtClean="0"/>
              <a:t>～</a:t>
            </a:r>
            <a:r>
              <a:rPr lang="en-US" altLang="zh-CN" smtClean="0"/>
              <a:t>1980</a:t>
            </a:r>
            <a:r>
              <a:rPr lang="zh-CN" altLang="en-US" smtClean="0"/>
              <a:t>年，</a:t>
            </a:r>
            <a:r>
              <a:rPr lang="en-US" altLang="zh-CN" smtClean="0"/>
              <a:t>2090</a:t>
            </a:r>
            <a:r>
              <a:rPr lang="zh-CN" altLang="en-US" smtClean="0"/>
              <a:t>家公司股票月报酬回报率，以因子分析（</a:t>
            </a:r>
            <a:r>
              <a:rPr lang="en-US" altLang="zh-CN" smtClean="0"/>
              <a:t>Factor analysis</a:t>
            </a:r>
            <a:r>
              <a:rPr lang="zh-CN" altLang="en-US" smtClean="0"/>
              <a:t>）辨认重要因素，使模型的残差相互独立，以符合</a:t>
            </a:r>
            <a:r>
              <a:rPr lang="en-US" altLang="zh-CN" smtClean="0"/>
              <a:t>APT</a:t>
            </a:r>
            <a:r>
              <a:rPr lang="zh-CN" altLang="en-US" smtClean="0"/>
              <a:t>的假设，他们归纳了三类因素。</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Rot="1" noChangeArrowheads="1"/>
          </p:cNvSpPr>
          <p:nvPr>
            <p:ph type="body" idx="1"/>
          </p:nvPr>
        </p:nvSpPr>
        <p:spPr>
          <a:xfrm>
            <a:off x="609600" y="1052513"/>
            <a:ext cx="8153400" cy="5046662"/>
          </a:xfrm>
        </p:spPr>
        <p:txBody>
          <a:bodyPr/>
          <a:lstStyle/>
          <a:p>
            <a:pPr marL="609600" indent="-609600" eaLnBrk="1" hangingPunct="1">
              <a:buFont typeface="Wingdings" pitchFamily="2" charset="2"/>
              <a:buAutoNum type="arabicPeriod"/>
            </a:pPr>
            <a:r>
              <a:rPr lang="zh-CN" altLang="en-US" dirty="0" smtClean="0"/>
              <a:t>总体经济活动</a:t>
            </a:r>
          </a:p>
          <a:p>
            <a:pPr marL="609600" indent="-609600" eaLnBrk="1" hangingPunct="1">
              <a:buFont typeface="Wingdings" pitchFamily="2" charset="2"/>
              <a:buNone/>
            </a:pPr>
            <a:r>
              <a:rPr lang="zh-CN" altLang="en-US" dirty="0" smtClean="0"/>
              <a:t>       其强弱可以</a:t>
            </a:r>
            <a:r>
              <a:rPr lang="en-US" altLang="zh-CN" dirty="0" smtClean="0"/>
              <a:t>GDP</a:t>
            </a:r>
            <a:r>
              <a:rPr lang="zh-CN" altLang="en-US" dirty="0" smtClean="0"/>
              <a:t>的增减来代表。</a:t>
            </a:r>
          </a:p>
          <a:p>
            <a:pPr marL="609600" indent="-609600" eaLnBrk="1" hangingPunct="1">
              <a:buFont typeface="Wingdings" pitchFamily="2" charset="2"/>
              <a:buAutoNum type="arabicPeriod" startAt="2"/>
            </a:pPr>
            <a:r>
              <a:rPr lang="zh-CN" altLang="en-US" dirty="0" smtClean="0"/>
              <a:t>能源因素</a:t>
            </a:r>
          </a:p>
          <a:p>
            <a:pPr marL="609600" indent="-609600" eaLnBrk="1" hangingPunct="1">
              <a:buFont typeface="Wingdings" pitchFamily="2" charset="2"/>
              <a:buNone/>
            </a:pPr>
            <a:r>
              <a:rPr lang="zh-CN" altLang="en-US" dirty="0" smtClean="0"/>
              <a:t>      它影响消费者的消费能力，尤其是能源价格的变动，对通货膨胀具有显著的影响</a:t>
            </a:r>
          </a:p>
          <a:p>
            <a:pPr marL="609600" indent="-609600" eaLnBrk="1" hangingPunct="1">
              <a:buFont typeface="Wingdings" pitchFamily="2" charset="2"/>
              <a:buAutoNum type="arabicPeriod" startAt="3"/>
            </a:pPr>
            <a:r>
              <a:rPr lang="zh-CN" altLang="en-US" dirty="0" smtClean="0"/>
              <a:t>利率变动</a:t>
            </a:r>
          </a:p>
          <a:p>
            <a:pPr marL="609600" indent="-609600" eaLnBrk="1" hangingPunct="1">
              <a:buFont typeface="Wingdings" pitchFamily="2" charset="2"/>
              <a:buNone/>
            </a:pPr>
            <a:r>
              <a:rPr lang="zh-CN" altLang="en-US" dirty="0" smtClean="0"/>
              <a:t>      它影响公司的资本成本，进而影响公司的发展。</a:t>
            </a:r>
          </a:p>
          <a:p>
            <a:pPr marL="609600" indent="-609600" eaLnBrk="1" hangingPunct="1">
              <a:buFont typeface="Wingdings" pitchFamily="2" charset="2"/>
              <a:buAutoNum type="arabicPeriod" startAt="3"/>
            </a:pPr>
            <a:endParaRPr lang="en-US" altLang="zh-CN" dirty="0" smtClean="0"/>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1377" name="Picture 1" descr="C:\Users\a\AppData\Roaming\Tencent\Users\85490709\QQ\WinTemp\RichOle\1`D`VRFV7]HL0)W0YKMS7JD.png"/>
          <p:cNvPicPr>
            <a:picLocks noChangeAspect="1" noChangeArrowheads="1"/>
          </p:cNvPicPr>
          <p:nvPr/>
        </p:nvPicPr>
        <p:blipFill>
          <a:blip r:embed="rId2" cstate="print"/>
          <a:srcRect/>
          <a:stretch>
            <a:fillRect/>
          </a:stretch>
        </p:blipFill>
        <p:spPr bwMode="auto">
          <a:xfrm>
            <a:off x="500034" y="428604"/>
            <a:ext cx="8501122" cy="5715040"/>
          </a:xfrm>
          <a:prstGeom prst="rect">
            <a:avLst/>
          </a:prstGeom>
          <a:noFill/>
        </p:spPr>
      </p:pic>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4449" name="Picture 1" descr="C:\Users\a\AppData\Roaming\Tencent\Users\85490709\QQ\WinTemp\RichOle\1EAZHM$(JUZAWNZAA37@7PB.png"/>
          <p:cNvPicPr>
            <a:picLocks noChangeAspect="1" noChangeArrowheads="1"/>
          </p:cNvPicPr>
          <p:nvPr/>
        </p:nvPicPr>
        <p:blipFill>
          <a:blip r:embed="rId2" cstate="print"/>
          <a:srcRect/>
          <a:stretch>
            <a:fillRect/>
          </a:stretch>
        </p:blipFill>
        <p:spPr bwMode="auto">
          <a:xfrm>
            <a:off x="214282" y="428604"/>
            <a:ext cx="8515350" cy="5638800"/>
          </a:xfrm>
          <a:prstGeom prst="rect">
            <a:avLst/>
          </a:prstGeom>
          <a:noFill/>
        </p:spPr>
      </p:pic>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5473" name="Picture 1" descr="C:\Users\a\AppData\Roaming\Tencent\Users\85490709\QQ\WinTemp\RichOle\0G2F)}JL977I9U0IL}FSWC5.png"/>
          <p:cNvPicPr>
            <a:picLocks noChangeAspect="1" noChangeArrowheads="1"/>
          </p:cNvPicPr>
          <p:nvPr/>
        </p:nvPicPr>
        <p:blipFill>
          <a:blip r:embed="rId2" cstate="print"/>
          <a:srcRect/>
          <a:stretch>
            <a:fillRect/>
          </a:stretch>
        </p:blipFill>
        <p:spPr bwMode="auto">
          <a:xfrm>
            <a:off x="571472" y="571480"/>
            <a:ext cx="7924800" cy="5715040"/>
          </a:xfrm>
          <a:prstGeom prst="rect">
            <a:avLst/>
          </a:prstGeom>
          <a:noFill/>
        </p:spPr>
      </p:pic>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298450" y="228600"/>
            <a:ext cx="8540750" cy="896938"/>
          </a:xfrm>
        </p:spPr>
        <p:txBody>
          <a:bodyPr/>
          <a:lstStyle/>
          <a:p>
            <a:pPr eaLnBrk="1" hangingPunct="1"/>
            <a:r>
              <a:rPr lang="zh-CN" altLang="en-US" smtClean="0"/>
              <a:t>例子</a:t>
            </a:r>
          </a:p>
        </p:txBody>
      </p:sp>
      <p:pic>
        <p:nvPicPr>
          <p:cNvPr id="66563" name="Picture 5"/>
          <p:cNvPicPr>
            <a:picLocks noChangeAspect="1" noChangeArrowheads="1"/>
          </p:cNvPicPr>
          <p:nvPr/>
        </p:nvPicPr>
        <p:blipFill>
          <a:blip r:embed="rId2" cstate="print"/>
          <a:srcRect/>
          <a:stretch>
            <a:fillRect/>
          </a:stretch>
        </p:blipFill>
        <p:spPr bwMode="auto">
          <a:xfrm>
            <a:off x="250825" y="1196975"/>
            <a:ext cx="8642350" cy="2278063"/>
          </a:xfrm>
          <a:prstGeom prst="rect">
            <a:avLst/>
          </a:prstGeom>
          <a:noFill/>
          <a:ln w="12700" cap="sq">
            <a:noFill/>
            <a:miter lim="800000"/>
            <a:headEnd type="none" w="sm" len="sm"/>
            <a:tailEnd type="none" w="sm" len="sm"/>
          </a:ln>
        </p:spPr>
      </p:pic>
      <p:pic>
        <p:nvPicPr>
          <p:cNvPr id="66564" name="Picture 7"/>
          <p:cNvPicPr>
            <a:picLocks noChangeAspect="1" noChangeArrowheads="1"/>
          </p:cNvPicPr>
          <p:nvPr/>
        </p:nvPicPr>
        <p:blipFill>
          <a:blip r:embed="rId3" cstate="print"/>
          <a:srcRect/>
          <a:stretch>
            <a:fillRect/>
          </a:stretch>
        </p:blipFill>
        <p:spPr bwMode="auto">
          <a:xfrm>
            <a:off x="684213" y="3644900"/>
            <a:ext cx="5400675" cy="360363"/>
          </a:xfrm>
          <a:prstGeom prst="rect">
            <a:avLst/>
          </a:prstGeom>
          <a:noFill/>
          <a:ln w="12700" cap="sq">
            <a:noFill/>
            <a:miter lim="800000"/>
            <a:headEnd type="none" w="sm" len="sm"/>
            <a:tailEnd type="none" w="sm" len="sm"/>
          </a:ln>
        </p:spPr>
      </p:pic>
      <p:pic>
        <p:nvPicPr>
          <p:cNvPr id="66565" name="Picture 8"/>
          <p:cNvPicPr>
            <a:picLocks noChangeAspect="1" noChangeArrowheads="1"/>
          </p:cNvPicPr>
          <p:nvPr/>
        </p:nvPicPr>
        <p:blipFill>
          <a:blip r:embed="rId4" cstate="print"/>
          <a:srcRect/>
          <a:stretch>
            <a:fillRect/>
          </a:stretch>
        </p:blipFill>
        <p:spPr bwMode="auto">
          <a:xfrm>
            <a:off x="1908175" y="4149725"/>
            <a:ext cx="5327650" cy="431800"/>
          </a:xfrm>
          <a:prstGeom prst="rect">
            <a:avLst/>
          </a:prstGeom>
          <a:noFill/>
          <a:ln w="12700" cap="sq">
            <a:noFill/>
            <a:miter lim="800000"/>
            <a:headEnd type="none" w="sm" len="sm"/>
            <a:tailEnd type="none" w="sm" len="sm"/>
          </a:ln>
        </p:spPr>
      </p:pic>
      <p:sp>
        <p:nvSpPr>
          <p:cNvPr id="66566" name="Text Box 9"/>
          <p:cNvSpPr txBox="1">
            <a:spLocks noChangeArrowheads="1"/>
          </p:cNvSpPr>
          <p:nvPr/>
        </p:nvSpPr>
        <p:spPr bwMode="auto">
          <a:xfrm>
            <a:off x="395288" y="4868863"/>
            <a:ext cx="8424862" cy="1373187"/>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a:t>使用套利定价理论确定该股票的均衡收益率。若无风险利率为</a:t>
            </a:r>
            <a:r>
              <a:rPr lang="en-US" altLang="zh-CN" sz="2800"/>
              <a:t>6</a:t>
            </a:r>
            <a:r>
              <a:rPr lang="zh-CN" altLang="en-US" sz="2800"/>
              <a:t>％，该股票价格是低估还是高估了？解释原因。</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0"/>
          <p:cNvGraphicFramePr>
            <a:graphicFrameLocks noChangeAspect="1"/>
          </p:cNvGraphicFramePr>
          <p:nvPr/>
        </p:nvGraphicFramePr>
        <p:xfrm>
          <a:off x="755650" y="1268413"/>
          <a:ext cx="6408738" cy="828675"/>
        </p:xfrm>
        <a:graphic>
          <a:graphicData uri="http://schemas.openxmlformats.org/presentationml/2006/ole">
            <p:oleObj spid="_x0000_s38914" name="Equation" r:id="rId3" imgW="1866600" imgH="241200" progId="">
              <p:embed/>
            </p:oleObj>
          </a:graphicData>
        </a:graphic>
      </p:graphicFrame>
      <p:sp>
        <p:nvSpPr>
          <p:cNvPr id="38916" name="Text Box 7"/>
          <p:cNvSpPr txBox="1">
            <a:spLocks noChangeArrowheads="1"/>
          </p:cNvSpPr>
          <p:nvPr/>
        </p:nvSpPr>
        <p:spPr bwMode="auto">
          <a:xfrm>
            <a:off x="539750" y="3716338"/>
            <a:ext cx="8137525" cy="28686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a:t>股票当前的预期收益率</a:t>
            </a:r>
            <a:r>
              <a:rPr lang="en-US" altLang="zh-CN" sz="2800"/>
              <a:t>E(r) = 15</a:t>
            </a:r>
            <a:r>
              <a:rPr lang="zh-CN" altLang="en-US" sz="2800"/>
              <a:t>％</a:t>
            </a:r>
            <a:r>
              <a:rPr lang="en-US" altLang="zh-CN" sz="2800"/>
              <a:t>(</a:t>
            </a:r>
            <a:r>
              <a:rPr lang="zh-CN" altLang="en-US" sz="2800">
                <a:solidFill>
                  <a:schemeClr val="tx2"/>
                </a:solidFill>
              </a:rPr>
              <a:t>因为所有因素的预期到的变动都定义为</a:t>
            </a:r>
            <a:r>
              <a:rPr lang="en-US" altLang="zh-CN" sz="2800">
                <a:solidFill>
                  <a:schemeClr val="tx2"/>
                </a:solidFill>
              </a:rPr>
              <a:t>0</a:t>
            </a:r>
            <a:r>
              <a:rPr lang="en-US" altLang="zh-CN" sz="2800"/>
              <a:t> )</a:t>
            </a:r>
            <a:r>
              <a:rPr lang="zh-CN" altLang="en-US" sz="2800"/>
              <a:t>。基于风险的要求收益率超过了实际的预期收益率，我们可以得出结论说该股票定价过高。</a:t>
            </a:r>
          </a:p>
          <a:p>
            <a:pPr>
              <a:spcBef>
                <a:spcPct val="50000"/>
              </a:spcBef>
            </a:pPr>
            <a:r>
              <a:rPr lang="zh-CN" altLang="en-US" sz="2800"/>
              <a:t>也就是</a:t>
            </a:r>
            <a:r>
              <a:rPr lang="en-US" altLang="zh-CN" sz="2800"/>
              <a:t>15</a:t>
            </a:r>
            <a:r>
              <a:rPr lang="zh-CN" altLang="en-US" sz="2800"/>
              <a:t>％的收益率是不满足无套利的，若无套利，则收益率应该是</a:t>
            </a:r>
            <a:r>
              <a:rPr lang="en-US" altLang="zh-CN" sz="2800"/>
              <a:t>16</a:t>
            </a:r>
            <a:r>
              <a:rPr lang="zh-CN" altLang="en-US" sz="2800"/>
              <a:t>％。</a:t>
            </a:r>
          </a:p>
        </p:txBody>
      </p:sp>
      <p:graphicFrame>
        <p:nvGraphicFramePr>
          <p:cNvPr id="38915" name="Object 1"/>
          <p:cNvGraphicFramePr>
            <a:graphicFrameLocks noChangeAspect="1"/>
          </p:cNvGraphicFramePr>
          <p:nvPr/>
        </p:nvGraphicFramePr>
        <p:xfrm>
          <a:off x="1116013" y="2276475"/>
          <a:ext cx="7632700" cy="1222375"/>
        </p:xfrm>
        <a:graphic>
          <a:graphicData uri="http://schemas.openxmlformats.org/presentationml/2006/ole">
            <p:oleObj spid="_x0000_s38915" name="Equation" r:id="rId4" imgW="2539800" imgH="406080" progId="">
              <p:embed/>
            </p:oleObj>
          </a:graphicData>
        </a:graphic>
      </p:graphicFrame>
      <p:sp>
        <p:nvSpPr>
          <p:cNvPr id="38917" name="Text Box 10"/>
          <p:cNvSpPr txBox="1">
            <a:spLocks noChangeArrowheads="1"/>
          </p:cNvSpPr>
          <p:nvPr/>
        </p:nvSpPr>
        <p:spPr bwMode="auto">
          <a:xfrm>
            <a:off x="250825" y="476250"/>
            <a:ext cx="7489825" cy="579438"/>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a:t>根据</a:t>
            </a:r>
            <a:r>
              <a:rPr lang="en-US" altLang="zh-CN" sz="3200"/>
              <a:t>APT</a:t>
            </a:r>
            <a:r>
              <a:rPr lang="zh-CN" altLang="en-US" sz="3200"/>
              <a:t>，该股票的期望收益率为</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298450" y="228600"/>
            <a:ext cx="8540750" cy="1112838"/>
          </a:xfrm>
        </p:spPr>
        <p:txBody>
          <a:bodyPr/>
          <a:lstStyle/>
          <a:p>
            <a:pPr eaLnBrk="1" hangingPunct="1"/>
            <a:r>
              <a:rPr lang="en-US" altLang="zh-CN" sz="4000" dirty="0" smtClean="0"/>
              <a:t>11. 2   </a:t>
            </a:r>
            <a:r>
              <a:rPr lang="zh-CN" altLang="en-US" sz="4000" dirty="0" smtClean="0"/>
              <a:t>因子模型 （</a:t>
            </a:r>
            <a:r>
              <a:rPr lang="en-US" altLang="zh-CN" sz="4000" dirty="0" smtClean="0"/>
              <a:t>Factor model</a:t>
            </a:r>
            <a:r>
              <a:rPr lang="zh-CN" altLang="en-US" sz="4000" dirty="0" smtClean="0"/>
              <a:t>）</a:t>
            </a:r>
          </a:p>
        </p:txBody>
      </p:sp>
      <p:sp>
        <p:nvSpPr>
          <p:cNvPr id="47107" name="Rectangle 3"/>
          <p:cNvSpPr>
            <a:spLocks noGrp="1" noRot="1" noChangeArrowheads="1"/>
          </p:cNvSpPr>
          <p:nvPr>
            <p:ph type="body" idx="1"/>
          </p:nvPr>
        </p:nvSpPr>
        <p:spPr>
          <a:xfrm>
            <a:off x="539750" y="1593850"/>
            <a:ext cx="8153400" cy="4492625"/>
          </a:xfrm>
        </p:spPr>
        <p:txBody>
          <a:bodyPr/>
          <a:lstStyle/>
          <a:p>
            <a:pPr eaLnBrk="1" hangingPunct="1"/>
            <a:r>
              <a:rPr lang="zh-CN" altLang="en-US" smtClean="0">
                <a:solidFill>
                  <a:schemeClr val="tx2"/>
                </a:solidFill>
              </a:rPr>
              <a:t>定义</a:t>
            </a:r>
            <a:r>
              <a:rPr lang="zh-CN" altLang="en-US" b="0" smtClean="0"/>
              <a:t>：</a:t>
            </a:r>
            <a:r>
              <a:rPr lang="zh-CN" altLang="en-US" smtClean="0"/>
              <a:t>因子模型是一种假设证券的回报率只与不同的因子波动（</a:t>
            </a:r>
            <a:r>
              <a:rPr lang="zh-CN" altLang="en-US" smtClean="0">
                <a:solidFill>
                  <a:schemeClr val="tx2"/>
                </a:solidFill>
              </a:rPr>
              <a:t>相对数</a:t>
            </a:r>
            <a:r>
              <a:rPr lang="zh-CN" altLang="en-US" smtClean="0"/>
              <a:t>）或者指标的运动有关的经济模型。</a:t>
            </a:r>
            <a:endParaRPr lang="zh-CN" altLang="zh-CN" smtClean="0"/>
          </a:p>
          <a:p>
            <a:pPr eaLnBrk="1" hangingPunct="1"/>
            <a:r>
              <a:rPr lang="zh-CN" altLang="en-US" smtClean="0"/>
              <a:t>因子模型是</a:t>
            </a:r>
            <a:r>
              <a:rPr lang="en-US" altLang="zh-CN" smtClean="0"/>
              <a:t>APT</a:t>
            </a:r>
            <a:r>
              <a:rPr lang="zh-CN" altLang="en-US" smtClean="0"/>
              <a:t>的基础，其目的是找出这些因素并确认证券收益率对这些因素变动的敏感度。</a:t>
            </a:r>
          </a:p>
          <a:p>
            <a:pPr eaLnBrk="1" hangingPunct="1"/>
            <a:r>
              <a:rPr lang="zh-CN" altLang="en-US" smtClean="0"/>
              <a:t>依据因子的数量，可以分为单因子模型和多因子模型。</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298450" y="228600"/>
            <a:ext cx="8540750" cy="896938"/>
          </a:xfrm>
        </p:spPr>
        <p:txBody>
          <a:bodyPr/>
          <a:lstStyle/>
          <a:p>
            <a:pPr eaLnBrk="1" hangingPunct="1"/>
            <a:r>
              <a:rPr lang="zh-CN" altLang="en-US" dirty="0" smtClean="0"/>
              <a:t>单因子模型</a:t>
            </a:r>
          </a:p>
        </p:txBody>
      </p:sp>
      <p:sp>
        <p:nvSpPr>
          <p:cNvPr id="48131" name="Rectangle 3"/>
          <p:cNvSpPr>
            <a:spLocks noGrp="1" noRot="1" noChangeArrowheads="1"/>
          </p:cNvSpPr>
          <p:nvPr>
            <p:ph type="body" idx="1"/>
          </p:nvPr>
        </p:nvSpPr>
        <p:spPr>
          <a:xfrm>
            <a:off x="609600" y="1484313"/>
            <a:ext cx="8153400" cy="4614862"/>
          </a:xfrm>
        </p:spPr>
        <p:txBody>
          <a:bodyPr/>
          <a:lstStyle/>
          <a:p>
            <a:pPr eaLnBrk="1" hangingPunct="1">
              <a:lnSpc>
                <a:spcPct val="90000"/>
              </a:lnSpc>
            </a:pPr>
            <a:r>
              <a:rPr lang="zh-CN" altLang="en-US" smtClean="0"/>
              <a:t>引子</a:t>
            </a:r>
          </a:p>
          <a:p>
            <a:pPr lvl="1" eaLnBrk="1" hangingPunct="1">
              <a:lnSpc>
                <a:spcPct val="90000"/>
              </a:lnSpc>
            </a:pPr>
            <a:r>
              <a:rPr lang="zh-CN" altLang="en-US" smtClean="0"/>
              <a:t>若把经济系统中的所有相关因素作为一个总的宏观经济指数。</a:t>
            </a:r>
          </a:p>
          <a:p>
            <a:pPr lvl="1" eaLnBrk="1" hangingPunct="1">
              <a:lnSpc>
                <a:spcPct val="90000"/>
              </a:lnSpc>
            </a:pPr>
            <a:r>
              <a:rPr lang="zh-CN" altLang="en-US" smtClean="0"/>
              <a:t>假设</a:t>
            </a:r>
            <a:r>
              <a:rPr lang="zh-CN" altLang="en-US" smtClean="0">
                <a:sym typeface="Wingdings" pitchFamily="2" charset="2"/>
              </a:rPr>
              <a:t>：（</a:t>
            </a:r>
            <a:r>
              <a:rPr lang="en-US" altLang="zh-CN" smtClean="0">
                <a:sym typeface="Wingdings" pitchFamily="2" charset="2"/>
              </a:rPr>
              <a:t>1</a:t>
            </a:r>
            <a:r>
              <a:rPr lang="zh-CN" altLang="en-US" smtClean="0">
                <a:sym typeface="Wingdings" pitchFamily="2" charset="2"/>
              </a:rPr>
              <a:t>）</a:t>
            </a:r>
            <a:r>
              <a:rPr lang="zh-CN" altLang="en-US" smtClean="0"/>
              <a:t>证券的</a:t>
            </a:r>
            <a:r>
              <a:rPr lang="zh-CN" altLang="en-US" smtClean="0">
                <a:solidFill>
                  <a:schemeClr val="tx2"/>
                </a:solidFill>
              </a:rPr>
              <a:t>回报率</a:t>
            </a:r>
            <a:r>
              <a:rPr lang="zh-CN" altLang="en-US" smtClean="0"/>
              <a:t>仅仅取决于该</a:t>
            </a:r>
            <a:r>
              <a:rPr lang="zh-CN" altLang="en-US" smtClean="0">
                <a:solidFill>
                  <a:schemeClr val="tx2"/>
                </a:solidFill>
              </a:rPr>
              <a:t>指数的变化</a:t>
            </a:r>
            <a:r>
              <a:rPr lang="zh-CN" altLang="en-US" smtClean="0"/>
              <a:t>；（</a:t>
            </a:r>
            <a:r>
              <a:rPr lang="en-US" altLang="zh-CN" smtClean="0"/>
              <a:t>2</a:t>
            </a:r>
            <a:r>
              <a:rPr lang="zh-CN" altLang="en-US" smtClean="0"/>
              <a:t>）除此以外的因素是公司特有风险</a:t>
            </a:r>
            <a:r>
              <a:rPr lang="en-US" altLang="zh-CN" smtClean="0"/>
              <a:t>——</a:t>
            </a:r>
            <a:r>
              <a:rPr lang="zh-CN" altLang="en-US" smtClean="0"/>
              <a:t>残余风险</a:t>
            </a:r>
          </a:p>
          <a:p>
            <a:pPr eaLnBrk="1" hangingPunct="1">
              <a:lnSpc>
                <a:spcPct val="90000"/>
              </a:lnSpc>
            </a:pPr>
            <a:r>
              <a:rPr lang="zh-CN" altLang="en-US" sz="2800" smtClean="0"/>
              <a:t>则可以建立以宏观经济指数变化为自变量，以证券回报率为因变量的单因子模型。</a:t>
            </a:r>
          </a:p>
          <a:p>
            <a:pPr lvl="1" eaLnBrk="1" hangingPunct="1">
              <a:lnSpc>
                <a:spcPct val="90000"/>
              </a:lnSpc>
            </a:pPr>
            <a:r>
              <a:rPr lang="zh-CN" altLang="en-US" smtClean="0"/>
              <a:t>例如，</a:t>
            </a:r>
            <a:r>
              <a:rPr lang="en-US" altLang="zh-CN" smtClean="0"/>
              <a:t>GDP</a:t>
            </a:r>
            <a:r>
              <a:rPr lang="zh-CN" altLang="en-US" smtClean="0"/>
              <a:t>的预期增长率是影响证券回报率的主要因素</a:t>
            </a:r>
            <a:r>
              <a:rPr lang="zh-CN" altLang="en-US" sz="2400" smtClean="0"/>
              <a:t>。</a:t>
            </a:r>
            <a:r>
              <a:rPr lang="zh-CN" altLang="en-US" b="0" smtClean="0"/>
              <a:t> </a:t>
            </a:r>
            <a:endParaRPr lang="zh-CN" altLang="en-US" smtClean="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Rot="1" noChangeArrowheads="1"/>
          </p:cNvSpPr>
          <p:nvPr>
            <p:ph type="body" idx="1"/>
          </p:nvPr>
        </p:nvSpPr>
        <p:spPr>
          <a:xfrm>
            <a:off x="684213" y="692150"/>
            <a:ext cx="7773987" cy="4776788"/>
          </a:xfrm>
        </p:spPr>
        <p:txBody>
          <a:bodyPr/>
          <a:lstStyle/>
          <a:p>
            <a:pPr eaLnBrk="1" hangingPunct="1"/>
            <a:r>
              <a:rPr lang="zh-CN" altLang="en-US" sz="2800" smtClean="0"/>
              <a:t>例</a:t>
            </a:r>
            <a:r>
              <a:rPr lang="en-US" altLang="zh-CN" sz="2800" smtClean="0"/>
              <a:t>1</a:t>
            </a:r>
            <a:r>
              <a:rPr lang="zh-CN" altLang="en-US" sz="2800" smtClean="0"/>
              <a:t>：设证券回报仅仅与市场因子回报有关</a:t>
            </a:r>
          </a:p>
          <a:p>
            <a:pPr lvl="1" eaLnBrk="1" hangingPunct="1"/>
            <a:endParaRPr lang="zh-CN" altLang="en-US" smtClean="0"/>
          </a:p>
          <a:p>
            <a:pPr lvl="2" eaLnBrk="1" hangingPunct="1"/>
            <a:endParaRPr lang="zh-CN" altLang="en-US" smtClean="0"/>
          </a:p>
          <a:p>
            <a:pPr lvl="2" eaLnBrk="1" hangingPunct="1">
              <a:buFont typeface="Wingdings 2" pitchFamily="18" charset="2"/>
              <a:buNone/>
            </a:pPr>
            <a:r>
              <a:rPr lang="zh-CN" altLang="en-US" smtClean="0"/>
              <a:t>其中</a:t>
            </a:r>
          </a:p>
          <a:p>
            <a:pPr lvl="2" eaLnBrk="1" hangingPunct="1"/>
            <a:r>
              <a:rPr lang="zh-CN" altLang="en-US" smtClean="0"/>
              <a:t>        </a:t>
            </a:r>
            <a:r>
              <a:rPr lang="en-US" altLang="zh-CN" smtClean="0"/>
              <a:t>=</a:t>
            </a:r>
            <a:r>
              <a:rPr lang="zh-CN" altLang="en-US" smtClean="0"/>
              <a:t>在给定的时间</a:t>
            </a:r>
            <a:r>
              <a:rPr lang="en-US" altLang="zh-CN" smtClean="0"/>
              <a:t>t</a:t>
            </a:r>
            <a:r>
              <a:rPr lang="zh-CN" altLang="en-US" smtClean="0"/>
              <a:t>，证券</a:t>
            </a:r>
            <a:r>
              <a:rPr lang="en-US" altLang="zh-CN" i="1" smtClean="0"/>
              <a:t>i</a:t>
            </a:r>
            <a:r>
              <a:rPr lang="en-US" altLang="zh-CN" smtClean="0"/>
              <a:t>  </a:t>
            </a:r>
            <a:r>
              <a:rPr lang="zh-CN" altLang="en-US" smtClean="0"/>
              <a:t>的回报率</a:t>
            </a:r>
          </a:p>
          <a:p>
            <a:pPr lvl="2" eaLnBrk="1" hangingPunct="1"/>
            <a:r>
              <a:rPr lang="zh-CN" altLang="en-US" smtClean="0"/>
              <a:t>        </a:t>
            </a:r>
            <a:r>
              <a:rPr lang="en-US" altLang="zh-CN" smtClean="0"/>
              <a:t>=</a:t>
            </a:r>
            <a:r>
              <a:rPr lang="zh-CN" altLang="en-US" smtClean="0"/>
              <a:t>在同一时间区间，市场因子</a:t>
            </a:r>
            <a:r>
              <a:rPr lang="en-US" altLang="zh-CN" i="1" smtClean="0"/>
              <a:t>m</a:t>
            </a:r>
            <a:r>
              <a:rPr lang="zh-CN" altLang="en-US" smtClean="0"/>
              <a:t>的相对数</a:t>
            </a:r>
          </a:p>
          <a:p>
            <a:pPr lvl="2" eaLnBrk="1" hangingPunct="1"/>
            <a:r>
              <a:rPr lang="zh-CN" altLang="en-US" smtClean="0"/>
              <a:t>        </a:t>
            </a:r>
            <a:r>
              <a:rPr lang="en-US" altLang="zh-CN" smtClean="0"/>
              <a:t>=</a:t>
            </a:r>
            <a:r>
              <a:rPr lang="zh-CN" altLang="en-US" smtClean="0"/>
              <a:t>截距项</a:t>
            </a:r>
          </a:p>
          <a:p>
            <a:pPr lvl="2" eaLnBrk="1" hangingPunct="1"/>
            <a:r>
              <a:rPr lang="zh-CN" altLang="en-US" smtClean="0"/>
              <a:t>        </a:t>
            </a:r>
            <a:r>
              <a:rPr lang="en-US" altLang="zh-CN" smtClean="0"/>
              <a:t>=</a:t>
            </a:r>
            <a:r>
              <a:rPr lang="zh-CN" altLang="en-US" smtClean="0"/>
              <a:t>证券</a:t>
            </a:r>
            <a:r>
              <a:rPr lang="en-US" altLang="zh-CN" i="1" smtClean="0"/>
              <a:t>i</a:t>
            </a:r>
            <a:r>
              <a:rPr lang="zh-CN" altLang="en-US" smtClean="0"/>
              <a:t>对因素</a:t>
            </a:r>
            <a:r>
              <a:rPr lang="en-US" altLang="zh-CN" i="1" smtClean="0"/>
              <a:t>m</a:t>
            </a:r>
            <a:r>
              <a:rPr lang="zh-CN" altLang="en-US" smtClean="0"/>
              <a:t>的敏感度</a:t>
            </a:r>
          </a:p>
          <a:p>
            <a:pPr lvl="2" eaLnBrk="1" hangingPunct="1"/>
            <a:r>
              <a:rPr lang="zh-CN" altLang="en-US" smtClean="0"/>
              <a:t>        </a:t>
            </a:r>
            <a:r>
              <a:rPr lang="en-US" altLang="zh-CN" smtClean="0"/>
              <a:t>=</a:t>
            </a:r>
            <a:r>
              <a:rPr lang="zh-CN" altLang="en-US" smtClean="0"/>
              <a:t>随机误差项，</a:t>
            </a:r>
          </a:p>
        </p:txBody>
      </p:sp>
      <p:graphicFrame>
        <p:nvGraphicFramePr>
          <p:cNvPr id="1026" name="Object 3"/>
          <p:cNvGraphicFramePr>
            <a:graphicFrameLocks noChangeAspect="1"/>
          </p:cNvGraphicFramePr>
          <p:nvPr/>
        </p:nvGraphicFramePr>
        <p:xfrm>
          <a:off x="2771775" y="1268413"/>
          <a:ext cx="4103688" cy="828675"/>
        </p:xfrm>
        <a:graphic>
          <a:graphicData uri="http://schemas.openxmlformats.org/presentationml/2006/ole">
            <p:oleObj spid="_x0000_s1026" name="Equation" r:id="rId3" imgW="1130040" imgH="228600" progId="">
              <p:embed/>
            </p:oleObj>
          </a:graphicData>
        </a:graphic>
      </p:graphicFrame>
      <p:graphicFrame>
        <p:nvGraphicFramePr>
          <p:cNvPr id="1027" name="Object 4"/>
          <p:cNvGraphicFramePr>
            <a:graphicFrameLocks noChangeAspect="1"/>
          </p:cNvGraphicFramePr>
          <p:nvPr/>
        </p:nvGraphicFramePr>
        <p:xfrm>
          <a:off x="2022475" y="2597150"/>
          <a:ext cx="401638" cy="609600"/>
        </p:xfrm>
        <a:graphic>
          <a:graphicData uri="http://schemas.openxmlformats.org/presentationml/2006/ole">
            <p:oleObj spid="_x0000_s1027" name="Equation" r:id="rId4" imgW="152280" imgH="228600" progId="">
              <p:embed/>
            </p:oleObj>
          </a:graphicData>
        </a:graphic>
      </p:graphicFrame>
      <p:graphicFrame>
        <p:nvGraphicFramePr>
          <p:cNvPr id="1028" name="Object 5"/>
          <p:cNvGraphicFramePr>
            <a:graphicFrameLocks noChangeAspect="1"/>
          </p:cNvGraphicFramePr>
          <p:nvPr/>
        </p:nvGraphicFramePr>
        <p:xfrm>
          <a:off x="1982788" y="3003550"/>
          <a:ext cx="509587" cy="606425"/>
        </p:xfrm>
        <a:graphic>
          <a:graphicData uri="http://schemas.openxmlformats.org/presentationml/2006/ole">
            <p:oleObj spid="_x0000_s1028" name="Equation" r:id="rId5" imgW="190440" imgH="228600" progId="">
              <p:embed/>
            </p:oleObj>
          </a:graphicData>
        </a:graphic>
      </p:graphicFrame>
      <p:graphicFrame>
        <p:nvGraphicFramePr>
          <p:cNvPr id="1029" name="Object 6"/>
          <p:cNvGraphicFramePr>
            <a:graphicFrameLocks noChangeAspect="1"/>
          </p:cNvGraphicFramePr>
          <p:nvPr/>
        </p:nvGraphicFramePr>
        <p:xfrm>
          <a:off x="2038350" y="3435350"/>
          <a:ext cx="354013" cy="533400"/>
        </p:xfrm>
        <a:graphic>
          <a:graphicData uri="http://schemas.openxmlformats.org/presentationml/2006/ole">
            <p:oleObj spid="_x0000_s1029" name="Equation" r:id="rId6" imgW="152280" imgH="228600" progId="">
              <p:embed/>
            </p:oleObj>
          </a:graphicData>
        </a:graphic>
      </p:graphicFrame>
      <p:graphicFrame>
        <p:nvGraphicFramePr>
          <p:cNvPr id="1030" name="Object 7"/>
          <p:cNvGraphicFramePr>
            <a:graphicFrameLocks noChangeAspect="1"/>
          </p:cNvGraphicFramePr>
          <p:nvPr/>
        </p:nvGraphicFramePr>
        <p:xfrm>
          <a:off x="1993900" y="3892550"/>
          <a:ext cx="471488" cy="533400"/>
        </p:xfrm>
        <a:graphic>
          <a:graphicData uri="http://schemas.openxmlformats.org/presentationml/2006/ole">
            <p:oleObj spid="_x0000_s1030" name="Equation" r:id="rId7" imgW="203040" imgH="228600" progId="">
              <p:embed/>
            </p:oleObj>
          </a:graphicData>
        </a:graphic>
      </p:graphicFrame>
      <p:graphicFrame>
        <p:nvGraphicFramePr>
          <p:cNvPr id="1031" name="Object 8"/>
          <p:cNvGraphicFramePr>
            <a:graphicFrameLocks noChangeAspect="1"/>
          </p:cNvGraphicFramePr>
          <p:nvPr/>
        </p:nvGraphicFramePr>
        <p:xfrm>
          <a:off x="2035175" y="4365625"/>
          <a:ext cx="385763" cy="533400"/>
        </p:xfrm>
        <a:graphic>
          <a:graphicData uri="http://schemas.openxmlformats.org/presentationml/2006/ole">
            <p:oleObj spid="_x0000_s1031" name="Equation" r:id="rId8" imgW="164880" imgH="228600" progId="">
              <p:embed/>
            </p:oleObj>
          </a:graphicData>
        </a:graphic>
      </p:graphicFrame>
      <p:graphicFrame>
        <p:nvGraphicFramePr>
          <p:cNvPr id="1032" name="Object 9"/>
          <p:cNvGraphicFramePr>
            <a:graphicFrameLocks noChangeAspect="1"/>
          </p:cNvGraphicFramePr>
          <p:nvPr/>
        </p:nvGraphicFramePr>
        <p:xfrm>
          <a:off x="558800" y="5157788"/>
          <a:ext cx="7767638" cy="746125"/>
        </p:xfrm>
        <a:graphic>
          <a:graphicData uri="http://schemas.openxmlformats.org/presentationml/2006/ole">
            <p:oleObj spid="_x0000_s1032" name="Equation" r:id="rId9" imgW="2514600" imgH="241200" progId="">
              <p:embed/>
            </p:oleObj>
          </a:graphicData>
        </a:graphic>
      </p:graphicFrame>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a:xfrm>
            <a:off x="298450" y="228600"/>
            <a:ext cx="8540750" cy="896938"/>
          </a:xfrm>
        </p:spPr>
        <p:txBody>
          <a:bodyPr/>
          <a:lstStyle/>
          <a:p>
            <a:pPr eaLnBrk="1" hangingPunct="1"/>
            <a:r>
              <a:rPr lang="zh-CN" altLang="en-US" dirty="0" smtClean="0"/>
              <a:t>因子（</a:t>
            </a:r>
            <a:r>
              <a:rPr lang="en-US" altLang="zh-CN" dirty="0" err="1" smtClean="0"/>
              <a:t>gdp</a:t>
            </a:r>
            <a:r>
              <a:rPr lang="en-US" altLang="zh-CN" dirty="0" smtClean="0"/>
              <a:t>%</a:t>
            </a:r>
            <a:r>
              <a:rPr lang="zh-CN" altLang="en-US" dirty="0" smtClean="0"/>
              <a:t>）模型回归</a:t>
            </a:r>
          </a:p>
        </p:txBody>
      </p:sp>
      <p:graphicFrame>
        <p:nvGraphicFramePr>
          <p:cNvPr id="524560" name="Group 272"/>
          <p:cNvGraphicFramePr>
            <a:graphicFrameLocks noGrp="1"/>
          </p:cNvGraphicFramePr>
          <p:nvPr/>
        </p:nvGraphicFramePr>
        <p:xfrm>
          <a:off x="684213" y="1412875"/>
          <a:ext cx="8135937" cy="4176713"/>
        </p:xfrm>
        <a:graphic>
          <a:graphicData uri="http://schemas.openxmlformats.org/drawingml/2006/table">
            <a:tbl>
              <a:tblPr/>
              <a:tblGrid>
                <a:gridCol w="1304925"/>
                <a:gridCol w="3452812"/>
                <a:gridCol w="3378200"/>
              </a:tblGrid>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年份</a:t>
                      </a:r>
                    </a:p>
                  </a:txBody>
                  <a:tcPr horzOverflow="overflow">
                    <a:lnL cap="flat">
                      <a:noFill/>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I</a:t>
                      </a:r>
                      <a:r>
                        <a:rPr kumimoji="0" lang="en-US" altLang="zh-CN" sz="2800" b="1" i="0" u="none" strike="noStrike" cap="none" normalizeH="0" baseline="-25000" smtClean="0">
                          <a:ln>
                            <a:noFill/>
                          </a:ln>
                          <a:solidFill>
                            <a:schemeClr val="tx1"/>
                          </a:solidFill>
                          <a:effectLst/>
                          <a:latin typeface="Times New Roman" pitchFamily="18" charset="0"/>
                          <a:ea typeface="宋体" pitchFamily="2" charset="-122"/>
                        </a:rPr>
                        <a:t>GDPt</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股票</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A</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收益率（</a:t>
                      </a: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sm" len="sm"/>
                      <a:tailEnd type="none" w="sm" len="sm"/>
                    </a:lnL>
                    <a:lnR cap="flat">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 14.3</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6.4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 19.2</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53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  8.9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23.4</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  8.0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15.6</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  5.1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   9.2	</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9690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  2.9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宋体" pitchFamily="2" charset="-122"/>
                        </a:rPr>
                        <a:t>13.0</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5977</TotalTime>
  <Words>2528</Words>
  <Application>Microsoft Office PowerPoint</Application>
  <PresentationFormat>全屏显示(4:3)</PresentationFormat>
  <Paragraphs>197</Paragraphs>
  <Slides>56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58" baseType="lpstr">
      <vt:lpstr>吉祥如意</vt:lpstr>
      <vt:lpstr>Equation</vt:lpstr>
      <vt:lpstr>投资学     第11章（2）</vt:lpstr>
      <vt:lpstr>  概述</vt:lpstr>
      <vt:lpstr>幻灯片 3</vt:lpstr>
      <vt:lpstr>幻灯片 4</vt:lpstr>
      <vt:lpstr>幻灯片 5</vt:lpstr>
      <vt:lpstr>11. 2   因子模型 （Factor model）</vt:lpstr>
      <vt:lpstr>单因子模型</vt:lpstr>
      <vt:lpstr>幻灯片 8</vt:lpstr>
      <vt:lpstr>因子（gdp%）模型回归</vt:lpstr>
      <vt:lpstr>幻灯片 10</vt:lpstr>
      <vt:lpstr>幻灯片 11</vt:lpstr>
      <vt:lpstr>幻灯片 12</vt:lpstr>
      <vt:lpstr>幻灯片 13</vt:lpstr>
      <vt:lpstr>幻灯片 14</vt:lpstr>
      <vt:lpstr>幻灯片 15</vt:lpstr>
      <vt:lpstr>幻灯片 16</vt:lpstr>
      <vt:lpstr>单因子模型的优点</vt:lpstr>
      <vt:lpstr>单因子模型具有两个重要的性质</vt:lpstr>
      <vt:lpstr>幻灯片 19</vt:lpstr>
      <vt:lpstr>多因子模型</vt:lpstr>
      <vt:lpstr>两因子模型</vt:lpstr>
      <vt:lpstr>幻灯片 22</vt:lpstr>
      <vt:lpstr>幻灯片 23</vt:lpstr>
      <vt:lpstr>幻灯片 24</vt:lpstr>
      <vt:lpstr>幻灯片 25</vt:lpstr>
      <vt:lpstr>多因子模型</vt:lpstr>
      <vt:lpstr>套利定价理论（APT）</vt:lpstr>
      <vt:lpstr>幻灯片 28</vt:lpstr>
      <vt:lpstr>APT的基本假设</vt:lpstr>
      <vt:lpstr>构建套利组合（Arbitrage portfolio）</vt:lpstr>
      <vt:lpstr>构建套利组合（Arbitrage portfolio）</vt:lpstr>
      <vt:lpstr>构建套利组合（Arbitrage portfolio）</vt:lpstr>
      <vt:lpstr>幻灯片 33</vt:lpstr>
      <vt:lpstr>套利定价模型的逻辑</vt:lpstr>
      <vt:lpstr>幻灯片 35</vt:lpstr>
      <vt:lpstr>幻灯片 36</vt:lpstr>
      <vt:lpstr>幻灯片 37</vt:lpstr>
      <vt:lpstr>APT的意义</vt:lpstr>
      <vt:lpstr>APT的意义</vt:lpstr>
      <vt:lpstr>幻灯片 40</vt:lpstr>
      <vt:lpstr>APT的另一种表达</vt:lpstr>
      <vt:lpstr>幻灯片 42</vt:lpstr>
      <vt:lpstr>幻灯片 43</vt:lpstr>
      <vt:lpstr>幻灯片 44</vt:lpstr>
      <vt:lpstr>APT与CAPM的比较</vt:lpstr>
      <vt:lpstr>CAPM与APT的区别</vt:lpstr>
      <vt:lpstr>幻灯片 47</vt:lpstr>
      <vt:lpstr>幻灯片 48</vt:lpstr>
      <vt:lpstr>APT对资产组合的指导意义</vt:lpstr>
      <vt:lpstr>讨论：因子的选择</vt:lpstr>
      <vt:lpstr>幻灯片 51</vt:lpstr>
      <vt:lpstr>幻灯片 52</vt:lpstr>
      <vt:lpstr>幻灯片 53</vt:lpstr>
      <vt:lpstr>幻灯片 54</vt:lpstr>
      <vt:lpstr>例子</vt:lpstr>
      <vt:lpstr>幻灯片 56</vt:lpstr>
    </vt:vector>
  </TitlesOfParts>
  <Company>nju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投资学第8章</dc:title>
  <dc:subject>投资理论(4)：因子模型与套利定价理论（APT）</dc:subject>
  <dc:creator>linhui</dc:creator>
  <cp:lastModifiedBy>a</cp:lastModifiedBy>
  <cp:revision>826</cp:revision>
  <dcterms:created xsi:type="dcterms:W3CDTF">2000-10-18T00:15:27Z</dcterms:created>
  <dcterms:modified xsi:type="dcterms:W3CDTF">2018-12-28T04:53:27Z</dcterms:modified>
</cp:coreProperties>
</file>