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420" r:id="rId4"/>
    <p:sldId id="492" r:id="rId6"/>
    <p:sldId id="445" r:id="rId7"/>
    <p:sldId id="462" r:id="rId8"/>
    <p:sldId id="446" r:id="rId9"/>
    <p:sldId id="429" r:id="rId10"/>
    <p:sldId id="451" r:id="rId11"/>
    <p:sldId id="433" r:id="rId12"/>
    <p:sldId id="447" r:id="rId13"/>
    <p:sldId id="476" r:id="rId14"/>
    <p:sldId id="452" r:id="rId15"/>
    <p:sldId id="528" r:id="rId16"/>
    <p:sldId id="477" r:id="rId17"/>
    <p:sldId id="457" r:id="rId18"/>
    <p:sldId id="463" r:id="rId19"/>
    <p:sldId id="464" r:id="rId20"/>
    <p:sldId id="468" r:id="rId21"/>
    <p:sldId id="469" r:id="rId22"/>
    <p:sldId id="470" r:id="rId23"/>
    <p:sldId id="471" r:id="rId24"/>
    <p:sldId id="472" r:id="rId25"/>
    <p:sldId id="473" r:id="rId26"/>
    <p:sldId id="474" r:id="rId27"/>
    <p:sldId id="475" r:id="rId28"/>
    <p:sldId id="478" r:id="rId29"/>
    <p:sldId id="479" r:id="rId30"/>
    <p:sldId id="480" r:id="rId31"/>
    <p:sldId id="482" r:id="rId32"/>
    <p:sldId id="483" r:id="rId33"/>
    <p:sldId id="484" r:id="rId34"/>
    <p:sldId id="485" r:id="rId35"/>
    <p:sldId id="487" r:id="rId36"/>
    <p:sldId id="486" r:id="rId37"/>
    <p:sldId id="488" r:id="rId38"/>
    <p:sldId id="489" r:id="rId39"/>
    <p:sldId id="490" r:id="rId40"/>
    <p:sldId id="491"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1611"/>
    <a:srgbClr val="B7B7B7"/>
    <a:srgbClr val="060AB8"/>
    <a:srgbClr val="00A098"/>
    <a:srgbClr val="5AB86C"/>
    <a:srgbClr val="D9D9D9"/>
    <a:srgbClr val="FFFFFF"/>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47"/>
        <p:guide pos="28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B+F</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
        <p:nvSpPr>
          <p:cNvPr id="5" name="页眉占位符 4"/>
          <p:cNvSpPr>
            <a:spLocks noGrp="1"/>
          </p:cNvSpPr>
          <p:nvPr>
            <p:ph type="hdr" sz="quarter" idx="11"/>
          </p:nvPr>
        </p:nvSpPr>
        <p:spPr/>
        <p:txBody>
          <a:bodyPr/>
          <a:lstStyle/>
          <a:p>
            <a:r>
              <a:rPr lang="zh-CN" altLang="en-US" smtClean="0"/>
              <a:t>计算机</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99BDE4-701F-4D16-9C33-9FA6D2A570CE}" type="slidenum">
              <a:rPr lang="zh-CN" altLang="en-US" smtClean="0"/>
            </a:fld>
            <a:endParaRPr lang="zh-CN" altLang="en-US"/>
          </a:p>
        </p:txBody>
      </p:sp>
      <p:sp>
        <p:nvSpPr>
          <p:cNvPr id="5" name="页眉占位符 4"/>
          <p:cNvSpPr>
            <a:spLocks noGrp="1"/>
          </p:cNvSpPr>
          <p:nvPr>
            <p:ph type="hdr" sz="quarter" idx="11"/>
          </p:nvPr>
        </p:nvSpPr>
        <p:spPr/>
        <p:txBody>
          <a:bodyPr/>
          <a:lstStyle/>
          <a:p>
            <a:r>
              <a:rPr lang="zh-CN" altLang="en-US" smtClean="0"/>
              <a:t>计算机</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lnSpc>
                <a:spcPct val="140000"/>
              </a:lnSpc>
              <a:buClr>
                <a:srgbClr val="CC0066"/>
              </a:buClr>
              <a:buSzTx/>
              <a:buFont typeface="Wingdings" panose="05000000000000000000" pitchFamily="2" charset="2"/>
              <a:buChar char="Ø"/>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lnSpc>
                <a:spcPct val="140000"/>
              </a:lnSpc>
              <a:buClr>
                <a:srgbClr val="CC0066"/>
              </a:buClr>
              <a:buSzTx/>
              <a:buFont typeface="Wingdings" panose="05000000000000000000" pitchFamily="2" charset="2"/>
              <a:buChar char="Ø"/>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lnSpc>
                <a:spcPct val="140000"/>
              </a:lnSpc>
              <a:buClr>
                <a:srgbClr val="CC0066"/>
              </a:buClr>
              <a:buSzTx/>
              <a:buFont typeface="Wingdings" panose="05000000000000000000" pitchFamily="2" charset="2"/>
              <a:buChar char="Ø"/>
            </a:pP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lnSpc>
                <a:spcPct val="140000"/>
              </a:lnSpc>
              <a:buClr>
                <a:srgbClr val="CC0066"/>
              </a:buClr>
              <a:buSzTx/>
              <a:buFont typeface="Wingdings" panose="05000000000000000000" pitchFamily="2" charset="2"/>
              <a:buChar char="Ø"/>
            </a:pP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r>
              <a:rPr lang="en-US" altLang="zh-CN"/>
              <a:t>price reflect value, and mispricings corrected by arbitrageurs</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sym typeface="+mn-ea"/>
              </a:rPr>
              <a:t>Behavioral finance: Finance with normal people</a:t>
            </a:r>
            <a:r>
              <a:rPr lang="en-US" altLang="zh-CN" b="1">
                <a:sym typeface="+mn-ea"/>
              </a:rPr>
              <a:t>_Meir Statman 2014 </a:t>
            </a:r>
            <a:endParaRPr lang="en-US" altLang="zh-CN" b="1"/>
          </a:p>
          <a:p>
            <a:r>
              <a:rPr lang="en-US" altLang="zh-CN" b="1">
                <a:sym typeface="+mn-ea"/>
              </a:rPr>
              <a:t>DOI: 10.1016/j.bir.2014.03.001</a:t>
            </a:r>
            <a:endParaRPr lang="en-US" altLang="zh-CN" b="1"/>
          </a:p>
          <a:p>
            <a:r>
              <a:rPr lang="en-US" altLang="zh-CN">
                <a:sym typeface="+mn-ea"/>
              </a:rPr>
              <a:t>Abstract: </a:t>
            </a:r>
            <a:r>
              <a:rPr lang="zh-CN" altLang="en-US">
                <a:sym typeface="+mn-ea"/>
              </a:rPr>
              <a:t>Behavioral finance is under construction as a solid structure of finance. It incorporates parts of standard finance, replaces others, and includes bridges between theory, evidence, and practice. Behavioral finance substitutes normal people for the rational people in standard finance. It substitutes behavioral portfolio theory for mean-variance portfolio theory, and behavioral asset pricing model for the CAPM and other models where expected returns are determined only by risk. Behavioral finance also distinguishes rational markets from hard-to-beat markets in the discussion of efficient markets, a distinction that is often blurred in standard finance, and it examines why so many investors believe that it is easy to beat the market. Moreover, behavioral finance expands the domain of finance beyond portfolios, asset pricing, and market efficiency and is set to continue that expansion while adhering to the scientific rigor introduced by standard finance.</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r>
              <a:rPr lang="zh-CN" altLang="en-US" dirty="0">
                <a:latin typeface="Times New Roman" panose="02020603050405020304" pitchFamily="18" charset="0"/>
                <a:ea typeface="宋体" panose="02010600030101010101" pitchFamily="2" charset="-122"/>
              </a:rPr>
              <a:t>/总页数</a:t>
            </a:r>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85800" y="6248400"/>
            <a:ext cx="1905000" cy="457200"/>
          </a:xfrm>
        </p:spPr>
        <p:txBody>
          <a:bodyPr/>
          <a:lstStyle/>
          <a:p>
            <a:pPr lvl="0"/>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85800" y="6248400"/>
            <a:ext cx="1905000" cy="457200"/>
          </a:xfrm>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685800" y="6248400"/>
            <a:ext cx="1905000" cy="457200"/>
          </a:xfrm>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685800" y="6248400"/>
            <a:ext cx="1905000" cy="457200"/>
          </a:xfrm>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85800" y="6248400"/>
            <a:ext cx="1905000" cy="457200"/>
          </a:xfrm>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85800" y="6248400"/>
            <a:ext cx="1905000" cy="457200"/>
          </a:xfrm>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85800" y="6248400"/>
            <a:ext cx="1905000" cy="457200"/>
          </a:xfrm>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85800" y="6248400"/>
            <a:ext cx="1905000" cy="457200"/>
          </a:xfrm>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85800" y="6248400"/>
            <a:ext cx="1905000" cy="457200"/>
          </a:xfrm>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85800" y="6248400"/>
            <a:ext cx="1905000" cy="457200"/>
          </a:xfrm>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p>
            <a:pPr lvl="0"/>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a:xfrm>
            <a:off x="685800" y="6248400"/>
            <a:ext cx="1905000" cy="457200"/>
          </a:xfrm>
        </p:spPr>
        <p:txBody>
          <a:bodyPr/>
          <a:lstStyle/>
          <a:p>
            <a:pPr lvl="0"/>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a:xfrm>
            <a:off x="3124200" y="6248400"/>
            <a:ext cx="2895600" cy="457200"/>
          </a:xfrm>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r>
              <a:rPr lang="zh-CN" altLang="en-US" dirty="0">
                <a:latin typeface="Times New Roman" panose="02020603050405020304" pitchFamily="18" charset="0"/>
                <a:ea typeface="宋体" panose="02010600030101010101" pitchFamily="2" charset="-122"/>
              </a:rPr>
              <a:t>第1/x页</a:t>
            </a: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zh-CN" altLang="en-US" dirty="0">
                <a:latin typeface="Times New Roman" panose="02020603050405020304" pitchFamily="18" charset="0"/>
                <a:ea typeface="宋体" panose="02010600030101010101" pitchFamily="2" charset="-122"/>
              </a:rPr>
            </a:fld>
            <a:r>
              <a:rPr lang="zh-CN" altLang="en-US" dirty="0">
                <a:latin typeface="Times New Roman" panose="02020603050405020304" pitchFamily="18" charset="0"/>
                <a:ea typeface="宋体" panose="02010600030101010101" pitchFamily="2" charset="-122"/>
              </a:rPr>
              <a:t>/总页数</a:t>
            </a:r>
            <a:endParaRPr lang="zh-CN" altLang="en-US" dirty="0">
              <a:latin typeface="Times New Roman" panose="02020603050405020304" pitchFamily="18" charset="0"/>
              <a:ea typeface="宋体" panose="02010600030101010101" pitchFamily="2" charset="-122"/>
            </a:endParaRPr>
          </a:p>
        </p:txBody>
      </p:sp>
      <p:sp>
        <p:nvSpPr>
          <p:cNvPr id="5" name="矩形 4"/>
          <p:cNvSpPr/>
          <p:nvPr userDrawn="1"/>
        </p:nvSpPr>
        <p:spPr>
          <a:xfrm>
            <a:off x="0" y="410716"/>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zh-CN" altLang="en-US" dirty="0">
                <a:latin typeface="Times New Roman" panose="02020603050405020304" pitchFamily="18" charset="0"/>
                <a:ea typeface="宋体" panose="02010600030101010101" pitchFamily="2" charset="-122"/>
              </a:rPr>
            </a:fld>
            <a:r>
              <a:rPr lang="zh-CN" altLang="en-US" dirty="0">
                <a:latin typeface="Times New Roman" panose="02020603050405020304" pitchFamily="18" charset="0"/>
                <a:ea typeface="宋体" panose="02010600030101010101" pitchFamily="2" charset="-122"/>
              </a:rPr>
              <a:t>/总页数</a:t>
            </a:r>
            <a:endParaRPr lang="zh-CN" altLang="en-US" dirty="0">
              <a:latin typeface="Times New Roman" panose="02020603050405020304" pitchFamily="18" charset="0"/>
              <a:ea typeface="宋体" panose="02010600030101010101" pitchFamily="2" charset="-122"/>
            </a:endParaRPr>
          </a:p>
        </p:txBody>
      </p:sp>
      <p:sp>
        <p:nvSpPr>
          <p:cNvPr id="5" name="矩形 4"/>
          <p:cNvSpPr/>
          <p:nvPr userDrawn="1"/>
        </p:nvSpPr>
        <p:spPr>
          <a:xfrm>
            <a:off x="0" y="410716"/>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282315" y="723900"/>
            <a:ext cx="5791835" cy="2387600"/>
          </a:xfrm>
        </p:spPr>
        <p:txBody>
          <a:bodyPr/>
          <a:p>
            <a:r>
              <a:rPr lang="zh-CN" altLang="en-US" b="1">
                <a:solidFill>
                  <a:schemeClr val="tx1">
                    <a:lumMod val="85000"/>
                    <a:lumOff val="15000"/>
                  </a:schemeClr>
                </a:solidFill>
                <a:latin typeface="楷体" panose="02010609060101010101" charset="-122"/>
                <a:ea typeface="楷体" panose="02010609060101010101" charset="-122"/>
                <a:cs typeface="楷体" panose="02010609060101010101" charset="-122"/>
              </a:rPr>
              <a:t>行为金融学</a:t>
            </a:r>
            <a:br>
              <a:rPr lang="zh-CN" altLang="en-US">
                <a:solidFill>
                  <a:schemeClr val="tx1">
                    <a:lumMod val="85000"/>
                    <a:lumOff val="15000"/>
                  </a:schemeClr>
                </a:solidFill>
                <a:latin typeface="楷体" panose="02010609060101010101" charset="-122"/>
                <a:ea typeface="楷体" panose="02010609060101010101" charset="-122"/>
                <a:cs typeface="楷体" panose="02010609060101010101" charset="-122"/>
              </a:rPr>
            </a:br>
            <a:r>
              <a:rPr lang="en-US" altLang="zh-CN" i="1">
                <a:solidFill>
                  <a:schemeClr val="tx1">
                    <a:lumMod val="85000"/>
                    <a:lumOff val="15000"/>
                  </a:schemeClr>
                </a:solidFill>
              </a:rPr>
              <a:t>Behavioral Finance</a:t>
            </a:r>
            <a:endParaRPr lang="en-US" altLang="zh-CN" i="1">
              <a:solidFill>
                <a:schemeClr val="tx1">
                  <a:lumMod val="85000"/>
                  <a:lumOff val="15000"/>
                </a:schemeClr>
              </a:solidFill>
            </a:endParaRPr>
          </a:p>
        </p:txBody>
      </p:sp>
      <p:sp>
        <p:nvSpPr>
          <p:cNvPr id="3" name="副标题 2"/>
          <p:cNvSpPr>
            <a:spLocks noGrp="1"/>
          </p:cNvSpPr>
          <p:nvPr>
            <p:ph type="subTitle" idx="1"/>
          </p:nvPr>
        </p:nvSpPr>
        <p:spPr>
          <a:xfrm>
            <a:off x="3627755" y="3568065"/>
            <a:ext cx="5344160" cy="1655445"/>
          </a:xfrm>
        </p:spPr>
        <p:txBody>
          <a:bodyPr/>
          <a:p>
            <a:r>
              <a:rPr lang="zh-CN" altLang="en-US" sz="2400">
                <a:solidFill>
                  <a:schemeClr val="tx1">
                    <a:lumMod val="85000"/>
                    <a:lumOff val="15000"/>
                  </a:schemeClr>
                </a:solidFill>
              </a:rPr>
              <a:t>郭海珍</a:t>
            </a:r>
            <a:endParaRPr lang="zh-CN" altLang="en-US" sz="2400"/>
          </a:p>
          <a:p>
            <a:r>
              <a:rPr lang="en-US" altLang="zh-CN" sz="2400" u="sng">
                <a:solidFill>
                  <a:schemeClr val="accent1"/>
                </a:solidFill>
              </a:rPr>
              <a:t>hzguo@gdut.edu.cn</a:t>
            </a:r>
            <a:endParaRPr lang="zh-CN" altLang="en-US" sz="2400" u="sng">
              <a:solidFill>
                <a:schemeClr val="accent1"/>
              </a:solidFill>
            </a:endParaRPr>
          </a:p>
          <a:p>
            <a:r>
              <a:rPr lang="zh-CN" altLang="en-US" sz="2400">
                <a:solidFill>
                  <a:schemeClr val="tx1">
                    <a:lumMod val="85000"/>
                    <a:lumOff val="15000"/>
                  </a:schemeClr>
                </a:solidFill>
              </a:rPr>
              <a:t>广东工业大学经济与贸易学院</a:t>
            </a:r>
            <a:endParaRPr lang="zh-CN" altLang="en-US" sz="2400">
              <a:solidFill>
                <a:schemeClr val="tx1">
                  <a:lumMod val="85000"/>
                  <a:lumOff val="15000"/>
                </a:schemeClr>
              </a:solidFill>
            </a:endParaRPr>
          </a:p>
          <a:p>
            <a:r>
              <a:rPr lang="en-US" altLang="zh-CN" sz="2400">
                <a:solidFill>
                  <a:schemeClr val="tx1">
                    <a:lumMod val="85000"/>
                    <a:lumOff val="15000"/>
                  </a:schemeClr>
                </a:solidFill>
              </a:rPr>
              <a:t>2020</a:t>
            </a:r>
            <a:r>
              <a:rPr lang="zh-CN" altLang="en-US" sz="2400">
                <a:solidFill>
                  <a:schemeClr val="tx1">
                    <a:lumMod val="85000"/>
                    <a:lumOff val="15000"/>
                  </a:schemeClr>
                </a:solidFill>
              </a:rPr>
              <a:t>年秋</a:t>
            </a:r>
            <a:endParaRPr lang="zh-CN" altLang="en-US" sz="2400">
              <a:solidFill>
                <a:schemeClr val="tx1">
                  <a:lumMod val="85000"/>
                  <a:lumOff val="15000"/>
                </a:schemeClr>
              </a:solidFill>
            </a:endParaRPr>
          </a:p>
        </p:txBody>
      </p:sp>
      <p:pic>
        <p:nvPicPr>
          <p:cNvPr id="46" name="图片 45" descr="7227ae2ddd454248be5d2b2921aa8d33"/>
          <p:cNvPicPr>
            <a:picLocks noChangeAspect="1"/>
          </p:cNvPicPr>
          <p:nvPr/>
        </p:nvPicPr>
        <p:blipFill>
          <a:blip r:embed="rId1" cstate="print"/>
          <a:srcRect l="9447" r="12250"/>
          <a:stretch>
            <a:fillRect/>
          </a:stretch>
        </p:blipFill>
        <p:spPr>
          <a:xfrm>
            <a:off x="397510" y="1132840"/>
            <a:ext cx="3300095" cy="4214495"/>
          </a:xfrm>
          <a:prstGeom prst="rect">
            <a:avLst/>
          </a:prstGeom>
        </p:spPr>
      </p:pic>
      <p:sp>
        <p:nvSpPr>
          <p:cNvPr id="6" name="灯片编号占位符 5"/>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28596" y="1643209"/>
            <a:ext cx="2409956" cy="3168352"/>
            <a:chOff x="1078816" y="964066"/>
            <a:chExt cx="2222812" cy="2923236"/>
          </a:xfrm>
        </p:grpSpPr>
        <p:sp>
          <p:nvSpPr>
            <p:cNvPr id="54"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60"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61"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91440" tIns="45720" rIns="91440" bIns="45720" numCol="1" anchor="t" anchorCtr="0" compatLnSpc="1"/>
            <a:lstStyle/>
            <a:p>
              <a:endParaRPr lang="zh-CN" altLang="en-US"/>
            </a:p>
          </p:txBody>
        </p:sp>
        <p:sp>
          <p:nvSpPr>
            <p:cNvPr id="62"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63"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64"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65"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66"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67"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91440" tIns="45720" rIns="91440" bIns="45720" numCol="1" anchor="t" anchorCtr="0" compatLnSpc="1"/>
            <a:lstStyle/>
            <a:p>
              <a:endParaRPr lang="zh-CN" altLang="en-US"/>
            </a:p>
          </p:txBody>
        </p:sp>
        <p:sp>
          <p:nvSpPr>
            <p:cNvPr id="68"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69"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70"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71"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72"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73"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74"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75"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76"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77"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78"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79"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80"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81"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91440" tIns="45720" rIns="91440" bIns="45720" numCol="1" anchor="t" anchorCtr="0" compatLnSpc="1"/>
            <a:lstStyle/>
            <a:p>
              <a:endParaRPr lang="zh-CN" altLang="en-US"/>
            </a:p>
          </p:txBody>
        </p:sp>
        <p:sp>
          <p:nvSpPr>
            <p:cNvPr id="82"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83"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grpSp>
      <p:sp>
        <p:nvSpPr>
          <p:cNvPr id="84" name="椭圆 83"/>
          <p:cNvSpPr/>
          <p:nvPr/>
        </p:nvSpPr>
        <p:spPr>
          <a:xfrm>
            <a:off x="755576" y="2925103"/>
            <a:ext cx="1262648" cy="1262250"/>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28"/>
          <p:cNvSpPr txBox="1"/>
          <p:nvPr/>
        </p:nvSpPr>
        <p:spPr>
          <a:xfrm>
            <a:off x="827584" y="3357150"/>
            <a:ext cx="1028054" cy="368935"/>
          </a:xfrm>
          <a:prstGeom prst="rect">
            <a:avLst/>
          </a:prstGeom>
          <a:noFill/>
        </p:spPr>
        <p:txBody>
          <a:bodyPr wrap="square" lIns="0" tIns="0" rIns="0" bIns="0" rtlCol="0">
            <a:spAutoFit/>
          </a:bodyPr>
          <a:lstStyle/>
          <a:p>
            <a:pPr algn="ctr"/>
            <a:r>
              <a:rPr lang="zh-CN" altLang="en-US" sz="2400" b="1" dirty="0">
                <a:ln w="6350">
                  <a:noFill/>
                </a:ln>
                <a:solidFill>
                  <a:schemeClr val="accent1"/>
                </a:solidFill>
                <a:latin typeface="宋体" panose="02010600030101010101" pitchFamily="2" charset="-122"/>
                <a:ea typeface="宋体" panose="02010600030101010101" pitchFamily="2" charset="-122"/>
              </a:rPr>
              <a:t>目录</a:t>
            </a:r>
            <a:endParaRPr lang="zh-CN" altLang="en-US" sz="2400" b="1" dirty="0">
              <a:ln w="6350">
                <a:noFill/>
              </a:ln>
              <a:solidFill>
                <a:schemeClr val="bg1">
                  <a:lumMod val="50000"/>
                </a:schemeClr>
              </a:solidFill>
              <a:latin typeface="宋体" panose="02010600030101010101" pitchFamily="2" charset="-122"/>
              <a:ea typeface="宋体" panose="02010600030101010101" pitchFamily="2" charset="-122"/>
              <a:cs typeface="Arial" panose="020B0604020202020204" pitchFamily="34" charset="0"/>
            </a:endParaRPr>
          </a:p>
        </p:txBody>
      </p:sp>
      <p:sp>
        <p:nvSpPr>
          <p:cNvPr id="50" name="内容占位符 2"/>
          <p:cNvSpPr txBox="1"/>
          <p:nvPr/>
        </p:nvSpPr>
        <p:spPr>
          <a:xfrm>
            <a:off x="3071495" y="1285875"/>
            <a:ext cx="5299075" cy="457517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a:latin typeface="宋体" panose="02010600030101010101" pitchFamily="2" charset="-122"/>
                <a:ea typeface="宋体" panose="02010600030101010101" pitchFamily="2" charset="-122"/>
              </a:rPr>
              <a:t>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dirty="0">
                <a:latin typeface="宋体" panose="02010600030101010101" pitchFamily="2" charset="-122"/>
                <a:ea typeface="宋体" panose="02010600030101010101" pitchFamily="2" charset="-122"/>
              </a:rPr>
              <a:t>章 概论</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02</a:t>
            </a:r>
            <a:r>
              <a:rPr lang="zh-CN" altLang="en-US" sz="2000" dirty="0">
                <a:latin typeface="宋体" panose="02010600030101010101" pitchFamily="2" charset="-122"/>
                <a:ea typeface="宋体" panose="02010600030101010101" pitchFamily="2" charset="-122"/>
              </a:rPr>
              <a:t>章 有效市场假说及其面临的质疑</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03</a:t>
            </a:r>
            <a:r>
              <a:rPr lang="zh-CN" altLang="en-US" sz="2000" dirty="0">
                <a:latin typeface="宋体" panose="02010600030101010101" pitchFamily="2" charset="-122"/>
                <a:ea typeface="宋体" panose="02010600030101010101" pitchFamily="2" charset="-122"/>
              </a:rPr>
              <a:t>章 期望效用理论及其受到的挑战</a:t>
            </a:r>
            <a:endParaRPr lang="en-US" altLang="zh-CN" sz="2000" dirty="0">
              <a:latin typeface="宋体" panose="02010600030101010101" pitchFamily="2" charset="-122"/>
              <a:ea typeface="宋体" panose="02010600030101010101" pitchFamily="2" charset="-122"/>
            </a:endParaRPr>
          </a:p>
          <a:p>
            <a:r>
              <a:rPr lang="zh-CN" altLang="en-US"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第</a:t>
            </a:r>
            <a:r>
              <a:rPr lang="en-US" altLang="zh-CN"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rPr>
              <a:t>04</a:t>
            </a:r>
            <a:r>
              <a:rPr lang="zh-CN" altLang="en-US"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章 前景理论</a:t>
            </a:r>
            <a:endParaRPr lang="en-US" altLang="zh-CN"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a:p>
            <a:r>
              <a:rPr lang="zh-CN" altLang="en-US"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第</a:t>
            </a:r>
            <a:r>
              <a:rPr lang="en-US" altLang="zh-CN"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rPr>
              <a:t>05</a:t>
            </a:r>
            <a:r>
              <a:rPr lang="zh-CN" altLang="en-US"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章 判断和决策中的认知偏差</a:t>
            </a:r>
            <a:endParaRPr lang="en-US" altLang="zh-CN"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a:p>
            <a:r>
              <a:rPr lang="zh-CN" altLang="en-US"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第</a:t>
            </a:r>
            <a:r>
              <a:rPr lang="en-US" altLang="zh-CN" sz="2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Times New Roman" panose="02020603050405020304" pitchFamily="18" charset="0"/>
              </a:rPr>
              <a:t>06</a:t>
            </a:r>
            <a:r>
              <a:rPr lang="zh-CN" altLang="en-US"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章 决策中的心理偏差与偏好</a:t>
            </a:r>
            <a:endParaRPr lang="en-US" altLang="zh-CN" sz="2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07</a:t>
            </a:r>
            <a:r>
              <a:rPr lang="zh-CN" altLang="en-US" sz="2000" dirty="0">
                <a:latin typeface="宋体" panose="02010600030101010101" pitchFamily="2" charset="-122"/>
                <a:ea typeface="宋体" panose="02010600030101010101" pitchFamily="2" charset="-122"/>
              </a:rPr>
              <a:t>章 金融市场中的个人投资者行为</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08</a:t>
            </a:r>
            <a:r>
              <a:rPr lang="zh-CN" altLang="en-US" sz="2000" dirty="0">
                <a:latin typeface="宋体" panose="02010600030101010101" pitchFamily="2" charset="-122"/>
                <a:ea typeface="宋体" panose="02010600030101010101" pitchFamily="2" charset="-122"/>
              </a:rPr>
              <a:t>章 金融市场的股票收益率异象</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09</a:t>
            </a:r>
            <a:r>
              <a:rPr lang="zh-CN" altLang="en-US" sz="2000" dirty="0">
                <a:latin typeface="宋体" panose="02010600030101010101" pitchFamily="2" charset="-122"/>
                <a:ea typeface="宋体" panose="02010600030101010101" pitchFamily="2" charset="-122"/>
              </a:rPr>
              <a:t>章 金融市场中的群体行为与金融泡沫</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dirty="0">
                <a:latin typeface="宋体" panose="02010600030101010101" pitchFamily="2" charset="-122"/>
                <a:ea typeface="宋体" panose="02010600030101010101" pitchFamily="2" charset="-122"/>
              </a:rPr>
              <a:t>章 行为公司金融</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11</a:t>
            </a:r>
            <a:r>
              <a:rPr lang="zh-CN" altLang="en-US" sz="2000" dirty="0">
                <a:latin typeface="宋体" panose="02010600030101010101" pitchFamily="2" charset="-122"/>
                <a:ea typeface="宋体" panose="02010600030101010101" pitchFamily="2" charset="-122"/>
              </a:rPr>
              <a:t>章 行为投资策略与管理</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dirty="0">
                <a:latin typeface="宋体" panose="02010600030101010101" pitchFamily="2" charset="-122"/>
                <a:ea typeface="宋体" panose="02010600030101010101" pitchFamily="2" charset="-122"/>
              </a:rPr>
              <a:t>章 行为金融学新进展与研究展望</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43000" y="348615"/>
            <a:ext cx="6858000" cy="907415"/>
          </a:xfrm>
        </p:spPr>
        <p:txBody>
          <a:bodyPr/>
          <a:p>
            <a:r>
              <a:rPr lang="zh-CN" altLang="en-US" b="1" u="sng">
                <a:latin typeface="宋体" panose="02010600030101010101" pitchFamily="2" charset="-122"/>
                <a:ea typeface="宋体" panose="02010600030101010101" pitchFamily="2" charset="-122"/>
                <a:cs typeface="黑体" panose="02010609060101010101" pitchFamily="2" charset="-122"/>
              </a:rPr>
              <a:t>第一篇</a:t>
            </a:r>
            <a:r>
              <a:rPr lang="zh-CN" altLang="en-US">
                <a:latin typeface="黑体" panose="02010609060101010101" pitchFamily="2" charset="-122"/>
                <a:ea typeface="黑体" panose="02010609060101010101" pitchFamily="2" charset="-122"/>
                <a:cs typeface="黑体" panose="02010609060101010101" pitchFamily="2" charset="-122"/>
              </a:rPr>
              <a:t> </a:t>
            </a:r>
            <a:endParaRPr lang="zh-CN" altLang="en-US">
              <a:latin typeface="黑体" panose="02010609060101010101" pitchFamily="2" charset="-122"/>
              <a:ea typeface="黑体" panose="02010609060101010101" pitchFamily="2" charset="-122"/>
              <a:cs typeface="黑体" panose="02010609060101010101" pitchFamily="2" charset="-122"/>
            </a:endParaRPr>
          </a:p>
        </p:txBody>
      </p:sp>
      <p:sp>
        <p:nvSpPr>
          <p:cNvPr id="3" name="副标题 2"/>
          <p:cNvSpPr>
            <a:spLocks noGrp="1"/>
          </p:cNvSpPr>
          <p:nvPr>
            <p:ph type="subTitle" idx="1"/>
          </p:nvPr>
        </p:nvSpPr>
        <p:spPr>
          <a:xfrm>
            <a:off x="596265" y="1536065"/>
            <a:ext cx="7952105" cy="1655445"/>
          </a:xfrm>
        </p:spPr>
        <p:txBody>
          <a:bodyPr/>
          <a:p>
            <a:r>
              <a:rPr lang="zh-CN" altLang="en-US" sz="4000">
                <a:solidFill>
                  <a:schemeClr val="accent1"/>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并非有效的市场：行为金融学导论</a:t>
            </a:r>
            <a:endParaRPr lang="zh-CN" altLang="en-US" sz="4000">
              <a:solidFill>
                <a:schemeClr val="accent1"/>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endParaRPr>
          </a:p>
          <a:p>
            <a:pPr>
              <a:lnSpc>
                <a:spcPct val="70000"/>
              </a:lnSpc>
            </a:pPr>
            <a:r>
              <a:rPr lang="zh-CN" altLang="en-US" sz="3600" i="1">
                <a:solidFill>
                  <a:schemeClr val="tx1">
                    <a:lumMod val="85000"/>
                    <a:lumOff val="15000"/>
                  </a:schemeClr>
                </a:solidFill>
                <a:effectLst/>
                <a:latin typeface="Times New Roman" panose="02020603050405020304" pitchFamily="18" charset="0"/>
                <a:cs typeface="Times New Roman" panose="02020603050405020304" pitchFamily="18" charset="0"/>
              </a:rPr>
              <a:t>Inefficient Markets: Introduction to Behavioral Finance</a:t>
            </a:r>
            <a:endParaRPr lang="zh-CN" altLang="en-US" sz="3600" i="1">
              <a:solidFill>
                <a:schemeClr val="tx1">
                  <a:lumMod val="85000"/>
                  <a:lumOff val="15000"/>
                </a:schemeClr>
              </a:solidFill>
              <a:effectLst/>
              <a:latin typeface="Times New Roman" panose="02020603050405020304" pitchFamily="18" charset="0"/>
              <a:cs typeface="Times New Roman" panose="02020603050405020304" pitchFamily="18" charset="0"/>
            </a:endParaRPr>
          </a:p>
          <a:p>
            <a:endParaRPr lang="zh-CN" altLang="en-US" sz="3600" i="1">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
        <p:nvSpPr>
          <p:cNvPr id="4" name="内容占位符 3"/>
          <p:cNvSpPr/>
          <p:nvPr/>
        </p:nvSpPr>
        <p:spPr>
          <a:xfrm>
            <a:off x="1062990" y="3317240"/>
            <a:ext cx="7265670" cy="198056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5AB86C"/>
              </a:buClr>
              <a:buSzPct val="85000"/>
              <a:buFont typeface="Arial" panose="020B0604020202020204" pitchFamily="34" charset="0"/>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SzPct val="75000"/>
              <a:buFont typeface="Arial" panose="020B0604020202020204" pitchFamily="34" charset="0"/>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charset="0"/>
              <a:buChar char="p"/>
            </a:pPr>
            <a:r>
              <a:rPr lang="en-US" altLang="zh-CN"/>
              <a:t> </a:t>
            </a:r>
            <a:r>
              <a:rPr lang="zh-CN" altLang="en-US"/>
              <a:t>第</a:t>
            </a:r>
            <a:r>
              <a:rPr lang="en-US" altLang="zh-CN"/>
              <a:t>1</a:t>
            </a:r>
            <a:r>
              <a:rPr lang="zh-CN" altLang="en-US"/>
              <a:t>章  概论</a:t>
            </a:r>
            <a:endParaRPr lang="zh-CN" altLang="en-US"/>
          </a:p>
          <a:p>
            <a:pPr>
              <a:buFont typeface="Wingdings" panose="05000000000000000000" charset="0"/>
              <a:buChar char="p"/>
            </a:pPr>
            <a:r>
              <a:rPr lang="zh-CN" altLang="en-US"/>
              <a:t> 第</a:t>
            </a:r>
            <a:r>
              <a:rPr lang="en-US" altLang="zh-CN"/>
              <a:t>2</a:t>
            </a:r>
            <a:r>
              <a:rPr lang="zh-CN" altLang="en-US"/>
              <a:t>章  有效市场假说及其面临的质疑</a:t>
            </a:r>
            <a:endParaRPr lang="zh-CN" altLang="en-US"/>
          </a:p>
          <a:p>
            <a:pPr>
              <a:buFont typeface="Wingdings" panose="05000000000000000000" charset="0"/>
              <a:buChar char="p"/>
            </a:pPr>
            <a:r>
              <a:rPr lang="zh-CN" altLang="en-US"/>
              <a:t> 第</a:t>
            </a:r>
            <a:r>
              <a:rPr lang="en-US" altLang="zh-CN"/>
              <a:t>3</a:t>
            </a:r>
            <a:r>
              <a:rPr lang="zh-CN" altLang="en-US"/>
              <a:t>章  期望效用理论及其受到的挑战</a:t>
            </a:r>
            <a:endParaRPr lang="zh-CN" altLang="en-US"/>
          </a:p>
          <a:p>
            <a:endParaRPr lang="zh-CN" altLang="en-US"/>
          </a:p>
        </p:txBody>
      </p:sp>
      <p:sp>
        <p:nvSpPr>
          <p:cNvPr id="7" name="灯片编号占位符 6"/>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5400000">
            <a:off x="3541639" y="2933358"/>
            <a:ext cx="2222812" cy="2923236"/>
            <a:chOff x="1078816" y="964066"/>
            <a:chExt cx="2222812" cy="2923236"/>
          </a:xfrm>
        </p:grpSpPr>
        <p:sp>
          <p:nvSpPr>
            <p:cNvPr id="21"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22"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23"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91440" tIns="45720" rIns="91440" bIns="45720" numCol="1" anchor="t" anchorCtr="0" compatLnSpc="1"/>
            <a:lstStyle/>
            <a:p>
              <a:endParaRPr lang="zh-CN" altLang="en-US"/>
            </a:p>
          </p:txBody>
        </p:sp>
        <p:sp>
          <p:nvSpPr>
            <p:cNvPr id="24"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25"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26"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27"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28"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29"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91440" tIns="45720" rIns="91440" bIns="45720" numCol="1" anchor="t" anchorCtr="0" compatLnSpc="1"/>
            <a:lstStyle/>
            <a:p>
              <a:endParaRPr lang="zh-CN" altLang="en-US"/>
            </a:p>
          </p:txBody>
        </p:sp>
        <p:sp>
          <p:nvSpPr>
            <p:cNvPr id="30"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31"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2"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3"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34"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a:p>
          </p:txBody>
        </p:sp>
        <p:sp>
          <p:nvSpPr>
            <p:cNvPr id="35"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36"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7"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a:p>
          </p:txBody>
        </p:sp>
        <p:sp>
          <p:nvSpPr>
            <p:cNvPr id="38"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39"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0"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41"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91440" tIns="45720" rIns="91440" bIns="45720" numCol="1" anchor="t" anchorCtr="0" compatLnSpc="1"/>
            <a:lstStyle/>
            <a:p>
              <a:endParaRPr lang="zh-CN" altLang="en-US"/>
            </a:p>
          </p:txBody>
        </p:sp>
        <p:sp>
          <p:nvSpPr>
            <p:cNvPr id="42"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a:p>
          </p:txBody>
        </p:sp>
        <p:sp>
          <p:nvSpPr>
            <p:cNvPr id="43"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91440" tIns="45720" rIns="91440" bIns="45720" numCol="1" anchor="t" anchorCtr="0" compatLnSpc="1"/>
            <a:lstStyle/>
            <a:p>
              <a:endParaRPr lang="zh-CN" altLang="en-US"/>
            </a:p>
          </p:txBody>
        </p:sp>
        <p:sp>
          <p:nvSpPr>
            <p:cNvPr id="44"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a:p>
          </p:txBody>
        </p:sp>
        <p:sp>
          <p:nvSpPr>
            <p:cNvPr id="45"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a:p>
          </p:txBody>
        </p:sp>
      </p:grpSp>
      <p:sp>
        <p:nvSpPr>
          <p:cNvPr id="2" name="文本框 1"/>
          <p:cNvSpPr txBox="1"/>
          <p:nvPr/>
        </p:nvSpPr>
        <p:spPr>
          <a:xfrm>
            <a:off x="1915605" y="1144872"/>
            <a:ext cx="5379999" cy="2306955"/>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第</a:t>
            </a: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600" b="1" dirty="0">
                <a:latin typeface="宋体" panose="02010600030101010101" pitchFamily="2" charset="-122"/>
                <a:ea typeface="宋体" panose="02010600030101010101" pitchFamily="2" charset="-122"/>
              </a:rPr>
              <a:t>章 </a:t>
            </a:r>
            <a:r>
              <a:rPr lang="zh-CN" altLang="en-US" sz="3600" b="1" dirty="0">
                <a:latin typeface="宋体" panose="02010600030101010101" pitchFamily="2" charset="-122"/>
                <a:ea typeface="宋体" panose="02010600030101010101" pitchFamily="2" charset="-122"/>
                <a:sym typeface="+mn-ea"/>
              </a:rPr>
              <a:t>概论：从标准金融学到行为金融学</a:t>
            </a:r>
            <a:endParaRPr lang="zh-CN" altLang="en-US" sz="360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pPr algn="ctr"/>
            <a:endParaRPr lang="zh-CN" altLang="en-US" sz="3600" b="1" dirty="0">
              <a:latin typeface="宋体" panose="02010600030101010101" pitchFamily="2" charset="-122"/>
              <a:ea typeface="宋体" panose="02010600030101010101" pitchFamily="2" charset="-122"/>
            </a:endParaRPr>
          </a:p>
          <a:p>
            <a:pPr algn="ctr"/>
            <a:endParaRPr lang="zh-CN" altLang="en-US" sz="3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1628775" y="2330450"/>
            <a:ext cx="5666740" cy="953135"/>
          </a:xfrm>
          <a:prstGeom prst="rect">
            <a:avLst/>
          </a:prstGeom>
          <a:noFill/>
        </p:spPr>
        <p:txBody>
          <a:bodyPr wrap="square" rtlCol="0" anchor="t">
            <a:spAutoFit/>
          </a:bodyPr>
          <a:p>
            <a:pPr algn="ctr"/>
            <a:r>
              <a:rPr lang="en-US" altLang="zh-CN" sz="2800" i="1">
                <a:solidFill>
                  <a:schemeClr val="tx1">
                    <a:lumMod val="85000"/>
                    <a:lumOff val="15000"/>
                  </a:schemeClr>
                </a:solidFill>
                <a:effectLst/>
                <a:latin typeface="Times New Roman" panose="02020603050405020304" pitchFamily="18" charset="0"/>
                <a:cs typeface="Times New Roman" panose="02020603050405020304" pitchFamily="18" charset="0"/>
                <a:sym typeface="+mn-ea"/>
              </a:rPr>
              <a:t>Overview: From Standard Finance </a:t>
            </a:r>
            <a:r>
              <a:rPr lang="zh-CN" altLang="en-US" sz="2800" i="1">
                <a:solidFill>
                  <a:schemeClr val="tx1">
                    <a:lumMod val="85000"/>
                    <a:lumOff val="15000"/>
                  </a:schemeClr>
                </a:solidFill>
                <a:effectLst/>
                <a:latin typeface="Times New Roman" panose="02020603050405020304" pitchFamily="18" charset="0"/>
                <a:cs typeface="Times New Roman" panose="02020603050405020304" pitchFamily="18" charset="0"/>
                <a:sym typeface="+mn-ea"/>
              </a:rPr>
              <a:t>to Behavioral Finance</a:t>
            </a:r>
            <a:endParaRPr lang="zh-CN" altLang="en-US" sz="2800" i="1"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056777" y="3562636"/>
            <a:ext cx="383553" cy="43088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8" name="椭圆 27"/>
          <p:cNvSpPr/>
          <p:nvPr/>
        </p:nvSpPr>
        <p:spPr>
          <a:xfrm>
            <a:off x="3059317" y="3558509"/>
            <a:ext cx="383553" cy="430887"/>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a:off x="3059921" y="2799387"/>
            <a:ext cx="382949" cy="465387"/>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6" name="椭圆 45"/>
          <p:cNvSpPr/>
          <p:nvPr/>
        </p:nvSpPr>
        <p:spPr>
          <a:xfrm>
            <a:off x="3057446" y="2070663"/>
            <a:ext cx="382949" cy="465386"/>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48" name="组合 47"/>
          <p:cNvGrpSpPr/>
          <p:nvPr/>
        </p:nvGrpSpPr>
        <p:grpSpPr>
          <a:xfrm>
            <a:off x="114742" y="1740590"/>
            <a:ext cx="2664296" cy="3391249"/>
            <a:chOff x="1078816" y="964066"/>
            <a:chExt cx="2222812" cy="2923236"/>
          </a:xfrm>
        </p:grpSpPr>
        <p:sp>
          <p:nvSpPr>
            <p:cNvPr id="54" name="Freeform 7"/>
            <p:cNvSpPr/>
            <p:nvPr/>
          </p:nvSpPr>
          <p:spPr bwMode="auto">
            <a:xfrm>
              <a:off x="1078816" y="2540257"/>
              <a:ext cx="696716" cy="1019561"/>
            </a:xfrm>
            <a:custGeom>
              <a:avLst/>
              <a:gdLst>
                <a:gd name="T0" fmla="*/ 94 w 375"/>
                <a:gd name="T1" fmla="*/ 0 h 549"/>
                <a:gd name="T2" fmla="*/ 11 w 375"/>
                <a:gd name="T3" fmla="*/ 12 h 549"/>
                <a:gd name="T4" fmla="*/ 0 w 375"/>
                <a:gd name="T5" fmla="*/ 127 h 549"/>
                <a:gd name="T6" fmla="*/ 174 w 375"/>
                <a:gd name="T7" fmla="*/ 549 h 549"/>
                <a:gd name="T8" fmla="*/ 375 w 375"/>
                <a:gd name="T9" fmla="*/ 280 h 549"/>
                <a:gd name="T10" fmla="*/ 94 w 375"/>
                <a:gd name="T11" fmla="*/ 0 h 549"/>
              </a:gdLst>
              <a:ahLst/>
              <a:cxnLst>
                <a:cxn ang="0">
                  <a:pos x="T0" y="T1"/>
                </a:cxn>
                <a:cxn ang="0">
                  <a:pos x="T2" y="T3"/>
                </a:cxn>
                <a:cxn ang="0">
                  <a:pos x="T4" y="T5"/>
                </a:cxn>
                <a:cxn ang="0">
                  <a:pos x="T6" y="T7"/>
                </a:cxn>
                <a:cxn ang="0">
                  <a:pos x="T8" y="T9"/>
                </a:cxn>
                <a:cxn ang="0">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chemeClr val="accent3">
                <a:alpha val="70000"/>
              </a:schemeClr>
            </a:solidFill>
            <a:ln>
              <a:noFill/>
            </a:ln>
          </p:spPr>
          <p:txBody>
            <a:bodyPr vert="horz" wrap="square" lIns="91440" tIns="45720" rIns="91440" bIns="45720" numCol="1" anchor="t" anchorCtr="0" compatLnSpc="1"/>
            <a:lstStyle/>
            <a:p>
              <a:endParaRPr lang="zh-CN" altLang="en-US" sz="2400"/>
            </a:p>
          </p:txBody>
        </p:sp>
        <p:sp>
          <p:nvSpPr>
            <p:cNvPr id="60" name="Freeform 8"/>
            <p:cNvSpPr/>
            <p:nvPr/>
          </p:nvSpPr>
          <p:spPr bwMode="auto">
            <a:xfrm>
              <a:off x="1088093" y="2231327"/>
              <a:ext cx="600234" cy="615077"/>
            </a:xfrm>
            <a:custGeom>
              <a:avLst/>
              <a:gdLst>
                <a:gd name="T0" fmla="*/ 158 w 323"/>
                <a:gd name="T1" fmla="*/ 0 h 331"/>
                <a:gd name="T2" fmla="*/ 51 w 323"/>
                <a:gd name="T3" fmla="*/ 38 h 331"/>
                <a:gd name="T4" fmla="*/ 0 w 323"/>
                <a:gd name="T5" fmla="*/ 216 h 331"/>
                <a:gd name="T6" fmla="*/ 158 w 323"/>
                <a:gd name="T7" fmla="*/ 331 h 331"/>
                <a:gd name="T8" fmla="*/ 323 w 323"/>
                <a:gd name="T9" fmla="*/ 166 h 331"/>
                <a:gd name="T10" fmla="*/ 158 w 323"/>
                <a:gd name="T11" fmla="*/ 0 h 331"/>
              </a:gdLst>
              <a:ahLst/>
              <a:cxnLst>
                <a:cxn ang="0">
                  <a:pos x="T0" y="T1"/>
                </a:cxn>
                <a:cxn ang="0">
                  <a:pos x="T2" y="T3"/>
                </a:cxn>
                <a:cxn ang="0">
                  <a:pos x="T4" y="T5"/>
                </a:cxn>
                <a:cxn ang="0">
                  <a:pos x="T6" y="T7"/>
                </a:cxn>
                <a:cxn ang="0">
                  <a:pos x="T8" y="T9"/>
                </a:cxn>
                <a:cxn ang="0">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sz="2400"/>
            </a:p>
          </p:txBody>
        </p:sp>
        <p:sp>
          <p:nvSpPr>
            <p:cNvPr id="61" name="Oval 9"/>
            <p:cNvSpPr>
              <a:spLocks noChangeArrowheads="1"/>
            </p:cNvSpPr>
            <p:nvPr/>
          </p:nvSpPr>
          <p:spPr bwMode="auto">
            <a:xfrm>
              <a:off x="1530616" y="2179723"/>
              <a:ext cx="506964" cy="507925"/>
            </a:xfrm>
            <a:prstGeom prst="ellipse">
              <a:avLst/>
            </a:prstGeom>
            <a:solidFill>
              <a:schemeClr val="accent5">
                <a:alpha val="70000"/>
              </a:schemeClr>
            </a:solidFill>
            <a:ln>
              <a:noFill/>
            </a:ln>
          </p:spPr>
          <p:txBody>
            <a:bodyPr vert="horz" wrap="square" lIns="91440" tIns="45720" rIns="91440" bIns="45720" numCol="1" anchor="t" anchorCtr="0" compatLnSpc="1"/>
            <a:lstStyle/>
            <a:p>
              <a:endParaRPr lang="zh-CN" altLang="en-US" sz="2400"/>
            </a:p>
          </p:txBody>
        </p:sp>
        <p:sp>
          <p:nvSpPr>
            <p:cNvPr id="62" name="Oval 10"/>
            <p:cNvSpPr>
              <a:spLocks noChangeArrowheads="1"/>
            </p:cNvSpPr>
            <p:nvPr/>
          </p:nvSpPr>
          <p:spPr bwMode="auto">
            <a:xfrm>
              <a:off x="2050137" y="1993832"/>
              <a:ext cx="576113" cy="574257"/>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sz="2400"/>
            </a:p>
          </p:txBody>
        </p:sp>
        <p:sp>
          <p:nvSpPr>
            <p:cNvPr id="63" name="Oval 11"/>
            <p:cNvSpPr>
              <a:spLocks noChangeArrowheads="1"/>
            </p:cNvSpPr>
            <p:nvPr/>
          </p:nvSpPr>
          <p:spPr bwMode="auto">
            <a:xfrm>
              <a:off x="1688327" y="1950229"/>
              <a:ext cx="413762" cy="412834"/>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sz="2400"/>
            </a:p>
          </p:txBody>
        </p:sp>
        <p:sp>
          <p:nvSpPr>
            <p:cNvPr id="64" name="Oval 12"/>
            <p:cNvSpPr>
              <a:spLocks noChangeArrowheads="1"/>
            </p:cNvSpPr>
            <p:nvPr/>
          </p:nvSpPr>
          <p:spPr bwMode="auto">
            <a:xfrm>
              <a:off x="1955510" y="1555021"/>
              <a:ext cx="256050" cy="25605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sz="2400"/>
            </a:p>
          </p:txBody>
        </p:sp>
        <p:sp>
          <p:nvSpPr>
            <p:cNvPr id="65" name="Oval 13"/>
            <p:cNvSpPr>
              <a:spLocks noChangeArrowheads="1"/>
            </p:cNvSpPr>
            <p:nvPr/>
          </p:nvSpPr>
          <p:spPr bwMode="auto">
            <a:xfrm>
              <a:off x="2389682" y="1158887"/>
              <a:ext cx="86278" cy="87205"/>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sz="2400"/>
            </a:p>
          </p:txBody>
        </p:sp>
        <p:sp>
          <p:nvSpPr>
            <p:cNvPr id="66" name="Oval 14"/>
            <p:cNvSpPr>
              <a:spLocks noChangeArrowheads="1"/>
            </p:cNvSpPr>
            <p:nvPr/>
          </p:nvSpPr>
          <p:spPr bwMode="auto">
            <a:xfrm>
              <a:off x="1532470" y="1755408"/>
              <a:ext cx="85350" cy="85350"/>
            </a:xfrm>
            <a:prstGeom prst="ellipse">
              <a:avLst/>
            </a:prstGeom>
            <a:solidFill>
              <a:schemeClr val="accent1">
                <a:alpha val="70000"/>
              </a:schemeClr>
            </a:solidFill>
            <a:ln>
              <a:noFill/>
            </a:ln>
          </p:spPr>
          <p:txBody>
            <a:bodyPr vert="horz" wrap="square" lIns="91440" tIns="45720" rIns="91440" bIns="45720" numCol="1" anchor="t" anchorCtr="0" compatLnSpc="1"/>
            <a:lstStyle/>
            <a:p>
              <a:endParaRPr lang="zh-CN" altLang="en-US" sz="2400"/>
            </a:p>
          </p:txBody>
        </p:sp>
        <p:sp>
          <p:nvSpPr>
            <p:cNvPr id="67" name="Oval 15"/>
            <p:cNvSpPr>
              <a:spLocks noChangeArrowheads="1"/>
            </p:cNvSpPr>
            <p:nvPr/>
          </p:nvSpPr>
          <p:spPr bwMode="auto">
            <a:xfrm>
              <a:off x="2068691" y="1905698"/>
              <a:ext cx="87205" cy="88133"/>
            </a:xfrm>
            <a:prstGeom prst="ellipse">
              <a:avLst/>
            </a:prstGeom>
            <a:solidFill>
              <a:schemeClr val="accent1">
                <a:alpha val="80000"/>
              </a:schemeClr>
            </a:solidFill>
            <a:ln>
              <a:noFill/>
            </a:ln>
          </p:spPr>
          <p:txBody>
            <a:bodyPr vert="horz" wrap="square" lIns="91440" tIns="45720" rIns="91440" bIns="45720" numCol="1" anchor="t" anchorCtr="0" compatLnSpc="1"/>
            <a:lstStyle/>
            <a:p>
              <a:endParaRPr lang="zh-CN" altLang="en-US" sz="2400"/>
            </a:p>
          </p:txBody>
        </p:sp>
        <p:sp>
          <p:nvSpPr>
            <p:cNvPr id="68" name="Freeform 16"/>
            <p:cNvSpPr/>
            <p:nvPr/>
          </p:nvSpPr>
          <p:spPr bwMode="auto">
            <a:xfrm>
              <a:off x="1673483" y="1653359"/>
              <a:ext cx="376653" cy="377581"/>
            </a:xfrm>
            <a:custGeom>
              <a:avLst/>
              <a:gdLst>
                <a:gd name="T0" fmla="*/ 201 w 203"/>
                <a:gd name="T1" fmla="*/ 98 h 203"/>
                <a:gd name="T2" fmla="*/ 105 w 203"/>
                <a:gd name="T3" fmla="*/ 201 h 203"/>
                <a:gd name="T4" fmla="*/ 1 w 203"/>
                <a:gd name="T5" fmla="*/ 105 h 203"/>
                <a:gd name="T6" fmla="*/ 98 w 203"/>
                <a:gd name="T7" fmla="*/ 1 h 203"/>
                <a:gd name="T8" fmla="*/ 201 w 203"/>
                <a:gd name="T9" fmla="*/ 98 h 203"/>
              </a:gdLst>
              <a:ahLst/>
              <a:cxnLst>
                <a:cxn ang="0">
                  <a:pos x="T0" y="T1"/>
                </a:cxn>
                <a:cxn ang="0">
                  <a:pos x="T2" y="T3"/>
                </a:cxn>
                <a:cxn ang="0">
                  <a:pos x="T4" y="T5"/>
                </a:cxn>
                <a:cxn ang="0">
                  <a:pos x="T6" y="T7"/>
                </a:cxn>
                <a:cxn ang="0">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sz="2400"/>
            </a:p>
          </p:txBody>
        </p:sp>
        <p:sp>
          <p:nvSpPr>
            <p:cNvPr id="69" name="Oval 17"/>
            <p:cNvSpPr>
              <a:spLocks noChangeArrowheads="1"/>
            </p:cNvSpPr>
            <p:nvPr/>
          </p:nvSpPr>
          <p:spPr bwMode="auto">
            <a:xfrm>
              <a:off x="1504639" y="1901988"/>
              <a:ext cx="141013" cy="143796"/>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sz="2400"/>
            </a:p>
          </p:txBody>
        </p:sp>
        <p:sp>
          <p:nvSpPr>
            <p:cNvPr id="70" name="Oval 18"/>
            <p:cNvSpPr>
              <a:spLocks noChangeArrowheads="1"/>
            </p:cNvSpPr>
            <p:nvPr/>
          </p:nvSpPr>
          <p:spPr bwMode="auto">
            <a:xfrm>
              <a:off x="2167029" y="964066"/>
              <a:ext cx="142869" cy="142868"/>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sz="2400"/>
            </a:p>
          </p:txBody>
        </p:sp>
        <p:sp>
          <p:nvSpPr>
            <p:cNvPr id="71" name="Oval 19"/>
            <p:cNvSpPr>
              <a:spLocks noChangeArrowheads="1"/>
            </p:cNvSpPr>
            <p:nvPr/>
          </p:nvSpPr>
          <p:spPr bwMode="auto">
            <a:xfrm>
              <a:off x="2276500" y="1307321"/>
              <a:ext cx="312641" cy="312641"/>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sz="2400"/>
            </a:p>
          </p:txBody>
        </p:sp>
        <p:sp>
          <p:nvSpPr>
            <p:cNvPr id="72" name="Oval 20"/>
            <p:cNvSpPr>
              <a:spLocks noChangeArrowheads="1"/>
            </p:cNvSpPr>
            <p:nvPr/>
          </p:nvSpPr>
          <p:spPr bwMode="auto">
            <a:xfrm>
              <a:off x="2276500" y="1816638"/>
              <a:ext cx="312641" cy="314496"/>
            </a:xfrm>
            <a:prstGeom prst="ellipse">
              <a:avLst/>
            </a:prstGeom>
            <a:solidFill>
              <a:schemeClr val="accent3">
                <a:alpha val="70000"/>
              </a:schemeClr>
            </a:solidFill>
            <a:ln>
              <a:noFill/>
            </a:ln>
          </p:spPr>
          <p:txBody>
            <a:bodyPr vert="horz" wrap="square" lIns="91440" tIns="45720" rIns="91440" bIns="45720" numCol="1" anchor="t" anchorCtr="0" compatLnSpc="1"/>
            <a:lstStyle/>
            <a:p>
              <a:endParaRPr lang="zh-CN" altLang="en-US" sz="2400"/>
            </a:p>
          </p:txBody>
        </p:sp>
        <p:sp>
          <p:nvSpPr>
            <p:cNvPr id="73" name="Oval 21"/>
            <p:cNvSpPr>
              <a:spLocks noChangeArrowheads="1"/>
            </p:cNvSpPr>
            <p:nvPr/>
          </p:nvSpPr>
          <p:spPr bwMode="auto">
            <a:xfrm>
              <a:off x="2754274" y="1514202"/>
              <a:ext cx="141013" cy="141013"/>
            </a:xfrm>
            <a:prstGeom prst="ellipse">
              <a:avLst/>
            </a:prstGeom>
            <a:solidFill>
              <a:schemeClr val="accent6">
                <a:alpha val="70000"/>
              </a:schemeClr>
            </a:solidFill>
            <a:ln>
              <a:noFill/>
            </a:ln>
          </p:spPr>
          <p:txBody>
            <a:bodyPr vert="horz" wrap="square" lIns="91440" tIns="45720" rIns="91440" bIns="45720" numCol="1" anchor="t" anchorCtr="0" compatLnSpc="1"/>
            <a:lstStyle/>
            <a:p>
              <a:endParaRPr lang="zh-CN" altLang="en-US" sz="2400"/>
            </a:p>
          </p:txBody>
        </p:sp>
        <p:sp>
          <p:nvSpPr>
            <p:cNvPr id="74" name="Freeform 22"/>
            <p:cNvSpPr/>
            <p:nvPr/>
          </p:nvSpPr>
          <p:spPr bwMode="auto">
            <a:xfrm>
              <a:off x="2947240" y="2064338"/>
              <a:ext cx="348822" cy="600233"/>
            </a:xfrm>
            <a:custGeom>
              <a:avLst/>
              <a:gdLst>
                <a:gd name="T0" fmla="*/ 0 w 188"/>
                <a:gd name="T1" fmla="*/ 132 h 323"/>
                <a:gd name="T2" fmla="*/ 188 w 188"/>
                <a:gd name="T3" fmla="*/ 323 h 323"/>
                <a:gd name="T4" fmla="*/ 53 w 188"/>
                <a:gd name="T5" fmla="*/ 0 h 323"/>
                <a:gd name="T6" fmla="*/ 0 w 188"/>
                <a:gd name="T7" fmla="*/ 132 h 323"/>
              </a:gdLst>
              <a:ahLst/>
              <a:cxnLst>
                <a:cxn ang="0">
                  <a:pos x="T0" y="T1"/>
                </a:cxn>
                <a:cxn ang="0">
                  <a:pos x="T2" y="T3"/>
                </a:cxn>
                <a:cxn ang="0">
                  <a:pos x="T4" y="T5"/>
                </a:cxn>
                <a:cxn ang="0">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sz="2400"/>
            </a:p>
          </p:txBody>
        </p:sp>
        <p:sp>
          <p:nvSpPr>
            <p:cNvPr id="75" name="Freeform 23"/>
            <p:cNvSpPr/>
            <p:nvPr/>
          </p:nvSpPr>
          <p:spPr bwMode="auto">
            <a:xfrm>
              <a:off x="2563165" y="2261014"/>
              <a:ext cx="738463" cy="894319"/>
            </a:xfrm>
            <a:custGeom>
              <a:avLst/>
              <a:gdLst>
                <a:gd name="T0" fmla="*/ 0 w 398"/>
                <a:gd name="T1" fmla="*/ 241 h 481"/>
                <a:gd name="T2" fmla="*/ 241 w 398"/>
                <a:gd name="T3" fmla="*/ 481 h 481"/>
                <a:gd name="T4" fmla="*/ 375 w 398"/>
                <a:gd name="T5" fmla="*/ 440 h 481"/>
                <a:gd name="T6" fmla="*/ 398 w 398"/>
                <a:gd name="T7" fmla="*/ 277 h 481"/>
                <a:gd name="T8" fmla="*/ 342 w 398"/>
                <a:gd name="T9" fmla="*/ 22 h 481"/>
                <a:gd name="T10" fmla="*/ 241 w 398"/>
                <a:gd name="T11" fmla="*/ 0 h 481"/>
                <a:gd name="T12" fmla="*/ 0 w 398"/>
                <a:gd name="T13" fmla="*/ 241 h 481"/>
              </a:gdLst>
              <a:ahLst/>
              <a:cxnLst>
                <a:cxn ang="0">
                  <a:pos x="T0" y="T1"/>
                </a:cxn>
                <a:cxn ang="0">
                  <a:pos x="T2" y="T3"/>
                </a:cxn>
                <a:cxn ang="0">
                  <a:pos x="T4" y="T5"/>
                </a:cxn>
                <a:cxn ang="0">
                  <a:pos x="T6" y="T7"/>
                </a:cxn>
                <a:cxn ang="0">
                  <a:pos x="T8" y="T9"/>
                </a:cxn>
                <a:cxn ang="0">
                  <a:pos x="T10" y="T11"/>
                </a:cxn>
                <a:cxn ang="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chemeClr val="accent1">
                <a:alpha val="70000"/>
              </a:schemeClr>
            </a:solidFill>
            <a:ln>
              <a:noFill/>
            </a:ln>
          </p:spPr>
          <p:txBody>
            <a:bodyPr vert="horz" wrap="square" lIns="91440" tIns="45720" rIns="91440" bIns="45720" numCol="1" anchor="t" anchorCtr="0" compatLnSpc="1"/>
            <a:lstStyle/>
            <a:p>
              <a:endParaRPr lang="zh-CN" altLang="en-US" sz="2400"/>
            </a:p>
          </p:txBody>
        </p:sp>
        <p:sp>
          <p:nvSpPr>
            <p:cNvPr id="76" name="Freeform 24"/>
            <p:cNvSpPr/>
            <p:nvPr/>
          </p:nvSpPr>
          <p:spPr bwMode="auto">
            <a:xfrm>
              <a:off x="2574297" y="2261014"/>
              <a:ext cx="415618" cy="355316"/>
            </a:xfrm>
            <a:custGeom>
              <a:avLst/>
              <a:gdLst>
                <a:gd name="T0" fmla="*/ 0 w 224"/>
                <a:gd name="T1" fmla="*/ 188 h 191"/>
                <a:gd name="T2" fmla="*/ 33 w 224"/>
                <a:gd name="T3" fmla="*/ 191 h 191"/>
                <a:gd name="T4" fmla="*/ 224 w 224"/>
                <a:gd name="T5" fmla="*/ 0 h 191"/>
                <a:gd name="T6" fmla="*/ 0 w 224"/>
                <a:gd name="T7" fmla="*/ 188 h 191"/>
              </a:gdLst>
              <a:ahLst/>
              <a:cxnLst>
                <a:cxn ang="0">
                  <a:pos x="T0" y="T1"/>
                </a:cxn>
                <a:cxn ang="0">
                  <a:pos x="T2" y="T3"/>
                </a:cxn>
                <a:cxn ang="0">
                  <a:pos x="T4" y="T5"/>
                </a:cxn>
                <a:cxn ang="0">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sz="2400"/>
            </a:p>
          </p:txBody>
        </p:sp>
        <p:sp>
          <p:nvSpPr>
            <p:cNvPr id="77" name="Freeform 25"/>
            <p:cNvSpPr/>
            <p:nvPr/>
          </p:nvSpPr>
          <p:spPr bwMode="auto">
            <a:xfrm>
              <a:off x="2840364" y="3083913"/>
              <a:ext cx="420165" cy="581208"/>
            </a:xfrm>
            <a:custGeom>
              <a:avLst/>
              <a:gdLst>
                <a:gd name="T0" fmla="*/ 224 w 224"/>
                <a:gd name="T1" fmla="*/ 0 h 310"/>
                <a:gd name="T2" fmla="*/ 0 w 224"/>
                <a:gd name="T3" fmla="*/ 240 h 310"/>
                <a:gd name="T4" fmla="*/ 11 w 224"/>
                <a:gd name="T5" fmla="*/ 310 h 310"/>
                <a:gd name="T6" fmla="*/ 224 w 224"/>
                <a:gd name="T7" fmla="*/ 0 h 310"/>
              </a:gdLst>
              <a:ahLst/>
              <a:cxnLst>
                <a:cxn ang="0">
                  <a:pos x="T0" y="T1"/>
                </a:cxn>
                <a:cxn ang="0">
                  <a:pos x="T2" y="T3"/>
                </a:cxn>
                <a:cxn ang="0">
                  <a:pos x="T4" y="T5"/>
                </a:cxn>
                <a:cxn ang="0">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sz="2400"/>
            </a:p>
          </p:txBody>
        </p:sp>
        <p:sp>
          <p:nvSpPr>
            <p:cNvPr id="78" name="Freeform 26"/>
            <p:cNvSpPr/>
            <p:nvPr/>
          </p:nvSpPr>
          <p:spPr bwMode="auto">
            <a:xfrm>
              <a:off x="1104792" y="3017103"/>
              <a:ext cx="615077" cy="753306"/>
            </a:xfrm>
            <a:custGeom>
              <a:avLst/>
              <a:gdLst>
                <a:gd name="T0" fmla="*/ 22 w 331"/>
                <a:gd name="T1" fmla="*/ 0 h 405"/>
                <a:gd name="T2" fmla="*/ 0 w 331"/>
                <a:gd name="T3" fmla="*/ 0 h 405"/>
                <a:gd name="T4" fmla="*/ 316 w 331"/>
                <a:gd name="T5" fmla="*/ 405 h 405"/>
                <a:gd name="T6" fmla="*/ 331 w 331"/>
                <a:gd name="T7" fmla="*/ 309 h 405"/>
                <a:gd name="T8" fmla="*/ 22 w 331"/>
                <a:gd name="T9" fmla="*/ 0 h 405"/>
              </a:gdLst>
              <a:ahLst/>
              <a:cxnLst>
                <a:cxn ang="0">
                  <a:pos x="T0" y="T1"/>
                </a:cxn>
                <a:cxn ang="0">
                  <a:pos x="T2" y="T3"/>
                </a:cxn>
                <a:cxn ang="0">
                  <a:pos x="T4" y="T5"/>
                </a:cxn>
                <a:cxn ang="0">
                  <a:pos x="T6" y="T7"/>
                </a:cxn>
                <a:cxn ang="0">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chemeClr val="accent4">
                <a:alpha val="70000"/>
              </a:schemeClr>
            </a:solidFill>
            <a:ln>
              <a:noFill/>
            </a:ln>
          </p:spPr>
          <p:txBody>
            <a:bodyPr vert="horz" wrap="square" lIns="91440" tIns="45720" rIns="91440" bIns="45720" numCol="1" anchor="t" anchorCtr="0" compatLnSpc="1"/>
            <a:lstStyle/>
            <a:p>
              <a:endParaRPr lang="zh-CN" altLang="en-US" sz="2400"/>
            </a:p>
          </p:txBody>
        </p:sp>
        <p:sp>
          <p:nvSpPr>
            <p:cNvPr id="79" name="Freeform 27"/>
            <p:cNvSpPr/>
            <p:nvPr/>
          </p:nvSpPr>
          <p:spPr bwMode="auto">
            <a:xfrm>
              <a:off x="1406301" y="2974428"/>
              <a:ext cx="1229226" cy="912874"/>
            </a:xfrm>
            <a:custGeom>
              <a:avLst/>
              <a:gdLst>
                <a:gd name="T0" fmla="*/ 331 w 662"/>
                <a:gd name="T1" fmla="*/ 0 h 491"/>
                <a:gd name="T2" fmla="*/ 0 w 662"/>
                <a:gd name="T3" fmla="*/ 317 h 491"/>
                <a:gd name="T4" fmla="*/ 422 w 662"/>
                <a:gd name="T5" fmla="*/ 491 h 491"/>
                <a:gd name="T6" fmla="*/ 639 w 662"/>
                <a:gd name="T7" fmla="*/ 451 h 491"/>
                <a:gd name="T8" fmla="*/ 662 w 662"/>
                <a:gd name="T9" fmla="*/ 331 h 491"/>
                <a:gd name="T10" fmla="*/ 331 w 662"/>
                <a:gd name="T11" fmla="*/ 0 h 491"/>
              </a:gdLst>
              <a:ahLst/>
              <a:cxnLst>
                <a:cxn ang="0">
                  <a:pos x="T0" y="T1"/>
                </a:cxn>
                <a:cxn ang="0">
                  <a:pos x="T2" y="T3"/>
                </a:cxn>
                <a:cxn ang="0">
                  <a:pos x="T4" y="T5"/>
                </a:cxn>
                <a:cxn ang="0">
                  <a:pos x="T6" y="T7"/>
                </a:cxn>
                <a:cxn ang="0">
                  <a:pos x="T8" y="T9"/>
                </a:cxn>
                <a:cxn ang="0">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chemeClr val="accent6">
                <a:alpha val="70000"/>
              </a:schemeClr>
            </a:solidFill>
            <a:ln>
              <a:noFill/>
            </a:ln>
          </p:spPr>
          <p:txBody>
            <a:bodyPr vert="horz" wrap="square" lIns="91440" tIns="45720" rIns="91440" bIns="45720" numCol="1" anchor="t" anchorCtr="0" compatLnSpc="1"/>
            <a:lstStyle/>
            <a:p>
              <a:endParaRPr lang="zh-CN" altLang="en-US" sz="2400"/>
            </a:p>
          </p:txBody>
        </p:sp>
        <p:sp>
          <p:nvSpPr>
            <p:cNvPr id="80" name="Freeform 28"/>
            <p:cNvSpPr/>
            <p:nvPr/>
          </p:nvSpPr>
          <p:spPr bwMode="auto">
            <a:xfrm>
              <a:off x="2335874" y="2933609"/>
              <a:ext cx="874838" cy="872054"/>
            </a:xfrm>
            <a:custGeom>
              <a:avLst/>
              <a:gdLst>
                <a:gd name="T0" fmla="*/ 471 w 471"/>
                <a:gd name="T1" fmla="*/ 153 h 469"/>
                <a:gd name="T2" fmla="*/ 244 w 471"/>
                <a:gd name="T3" fmla="*/ 0 h 469"/>
                <a:gd name="T4" fmla="*/ 0 w 471"/>
                <a:gd name="T5" fmla="*/ 244 h 469"/>
                <a:gd name="T6" fmla="*/ 149 w 471"/>
                <a:gd name="T7" fmla="*/ 469 h 469"/>
                <a:gd name="T8" fmla="*/ 471 w 471"/>
                <a:gd name="T9" fmla="*/ 153 h 469"/>
              </a:gdLst>
              <a:ahLst/>
              <a:cxnLst>
                <a:cxn ang="0">
                  <a:pos x="T0" y="T1"/>
                </a:cxn>
                <a:cxn ang="0">
                  <a:pos x="T2" y="T3"/>
                </a:cxn>
                <a:cxn ang="0">
                  <a:pos x="T4" y="T5"/>
                </a:cxn>
                <a:cxn ang="0">
                  <a:pos x="T6" y="T7"/>
                </a:cxn>
                <a:cxn ang="0">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000"/>
              </a:srgbClr>
            </a:solidFill>
            <a:ln>
              <a:noFill/>
            </a:ln>
          </p:spPr>
          <p:txBody>
            <a:bodyPr vert="horz" wrap="square" lIns="91440" tIns="45720" rIns="91440" bIns="45720" numCol="1" anchor="t" anchorCtr="0" compatLnSpc="1"/>
            <a:lstStyle/>
            <a:p>
              <a:endParaRPr lang="zh-CN" altLang="en-US" sz="2400"/>
            </a:p>
          </p:txBody>
        </p:sp>
        <p:sp>
          <p:nvSpPr>
            <p:cNvPr id="81" name="Oval 30"/>
            <p:cNvSpPr>
              <a:spLocks noChangeArrowheads="1"/>
            </p:cNvSpPr>
            <p:nvPr/>
          </p:nvSpPr>
          <p:spPr bwMode="auto">
            <a:xfrm>
              <a:off x="2540899" y="1675625"/>
              <a:ext cx="493546" cy="496329"/>
            </a:xfrm>
            <a:prstGeom prst="ellipse">
              <a:avLst/>
            </a:prstGeom>
            <a:solidFill>
              <a:schemeClr val="accent2">
                <a:alpha val="70000"/>
              </a:schemeClr>
            </a:solidFill>
            <a:ln>
              <a:noFill/>
            </a:ln>
          </p:spPr>
          <p:txBody>
            <a:bodyPr vert="horz" wrap="square" lIns="91440" tIns="45720" rIns="91440" bIns="45720" numCol="1" anchor="t" anchorCtr="0" compatLnSpc="1"/>
            <a:lstStyle/>
            <a:p>
              <a:endParaRPr lang="zh-CN" altLang="en-US" sz="2400"/>
            </a:p>
          </p:txBody>
        </p:sp>
        <p:sp>
          <p:nvSpPr>
            <p:cNvPr id="82" name="Oval 11"/>
            <p:cNvSpPr>
              <a:spLocks noChangeArrowheads="1"/>
            </p:cNvSpPr>
            <p:nvPr/>
          </p:nvSpPr>
          <p:spPr bwMode="auto">
            <a:xfrm>
              <a:off x="1833627" y="2696302"/>
              <a:ext cx="557332" cy="556080"/>
            </a:xfrm>
            <a:prstGeom prst="ellipse">
              <a:avLst/>
            </a:prstGeom>
            <a:solidFill>
              <a:schemeClr val="accent4">
                <a:alpha val="70000"/>
              </a:schemeClr>
            </a:solidFill>
            <a:ln>
              <a:noFill/>
            </a:ln>
          </p:spPr>
          <p:txBody>
            <a:bodyPr vert="horz" wrap="square" lIns="91440" tIns="45720" rIns="91440" bIns="45720" numCol="1" anchor="t" anchorCtr="0" compatLnSpc="1"/>
            <a:lstStyle/>
            <a:p>
              <a:endParaRPr lang="zh-CN" altLang="en-US" sz="2400"/>
            </a:p>
          </p:txBody>
        </p:sp>
        <p:sp>
          <p:nvSpPr>
            <p:cNvPr id="83" name="Oval 11"/>
            <p:cNvSpPr>
              <a:spLocks noChangeArrowheads="1"/>
            </p:cNvSpPr>
            <p:nvPr/>
          </p:nvSpPr>
          <p:spPr bwMode="auto">
            <a:xfrm>
              <a:off x="2226489" y="2491874"/>
              <a:ext cx="249471" cy="248912"/>
            </a:xfrm>
            <a:prstGeom prst="ellipse">
              <a:avLst/>
            </a:prstGeom>
            <a:solidFill>
              <a:srgbClr val="00A0E9">
                <a:alpha val="70000"/>
              </a:srgbClr>
            </a:solidFill>
            <a:ln>
              <a:noFill/>
            </a:ln>
          </p:spPr>
          <p:txBody>
            <a:bodyPr vert="horz" wrap="square" lIns="91440" tIns="45720" rIns="91440" bIns="45720" numCol="1" anchor="t" anchorCtr="0" compatLnSpc="1"/>
            <a:lstStyle/>
            <a:p>
              <a:endParaRPr lang="zh-CN" altLang="en-US" sz="2400"/>
            </a:p>
          </p:txBody>
        </p:sp>
      </p:grpSp>
      <p:sp>
        <p:nvSpPr>
          <p:cNvPr id="84" name="椭圆 83"/>
          <p:cNvSpPr/>
          <p:nvPr/>
        </p:nvSpPr>
        <p:spPr>
          <a:xfrm>
            <a:off x="762814" y="3180749"/>
            <a:ext cx="1354104" cy="1329083"/>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5" name="TextBox 28"/>
          <p:cNvSpPr txBox="1"/>
          <p:nvPr/>
        </p:nvSpPr>
        <p:spPr>
          <a:xfrm>
            <a:off x="1043608" y="3645183"/>
            <a:ext cx="864096" cy="492125"/>
          </a:xfrm>
          <a:prstGeom prst="rect">
            <a:avLst/>
          </a:prstGeom>
          <a:noFill/>
        </p:spPr>
        <p:txBody>
          <a:bodyPr wrap="square" lIns="0" tIns="0" rIns="0" bIns="0" rtlCol="0">
            <a:spAutoFit/>
          </a:bodyPr>
          <a:lstStyle/>
          <a:p>
            <a:pPr algn="dist"/>
            <a:r>
              <a:rPr lang="zh-CN" altLang="en-US" sz="2000" dirty="0">
                <a:ln w="6350">
                  <a:noFill/>
                </a:ln>
                <a:solidFill>
                  <a:schemeClr val="accent1"/>
                </a:solidFill>
                <a:latin typeface="微软雅黑" panose="020B0503020204020204" charset="-122"/>
                <a:ea typeface="微软雅黑" panose="020B0503020204020204" charset="-122"/>
              </a:rPr>
              <a:t>目录  </a:t>
            </a:r>
            <a:endParaRPr lang="en-US" altLang="zh-CN" sz="2000" dirty="0">
              <a:ln w="6350">
                <a:noFill/>
              </a:ln>
              <a:solidFill>
                <a:schemeClr val="accent1"/>
              </a:solidFill>
              <a:latin typeface="微软雅黑" panose="020B0503020204020204" charset="-122"/>
              <a:ea typeface="微软雅黑" panose="020B0503020204020204" charset="-122"/>
            </a:endParaRPr>
          </a:p>
          <a:p>
            <a:pPr algn="dist"/>
            <a:r>
              <a:rPr lang="en-US" altLang="zh-CN" sz="1200" dirty="0">
                <a:ln w="6350">
                  <a:noFill/>
                </a:ln>
                <a:solidFill>
                  <a:schemeClr val="bg1">
                    <a:lumMod val="50000"/>
                  </a:schemeClr>
                </a:solidFill>
                <a:latin typeface="微软雅黑" panose="020B0503020204020204" charset="-122"/>
                <a:ea typeface="微软雅黑" panose="020B0503020204020204" charset="-122"/>
                <a:cs typeface="Arial" panose="020B0604020202020204" pitchFamily="34" charset="0"/>
              </a:rPr>
              <a:t>CONTENTS</a:t>
            </a:r>
            <a:endParaRPr lang="zh-CN" altLang="en-US" sz="1200" dirty="0">
              <a:ln w="6350">
                <a:noFill/>
              </a:ln>
              <a:solidFill>
                <a:schemeClr val="bg1">
                  <a:lumMod val="50000"/>
                </a:schemeClr>
              </a:solidFill>
              <a:latin typeface="微软雅黑" panose="020B0503020204020204" charset="-122"/>
              <a:ea typeface="微软雅黑" panose="020B0503020204020204" charset="-122"/>
              <a:cs typeface="Arial" panose="020B0604020202020204" pitchFamily="34" charset="0"/>
            </a:endParaRPr>
          </a:p>
        </p:txBody>
      </p:sp>
      <p:sp>
        <p:nvSpPr>
          <p:cNvPr id="90" name="Freeform 13"/>
          <p:cNvSpPr>
            <a:spLocks noEditPoints="1"/>
          </p:cNvSpPr>
          <p:nvPr/>
        </p:nvSpPr>
        <p:spPr bwMode="auto">
          <a:xfrm>
            <a:off x="4345518" y="1925259"/>
            <a:ext cx="229234" cy="190370"/>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sz="2400"/>
          </a:p>
        </p:txBody>
      </p:sp>
      <p:sp>
        <p:nvSpPr>
          <p:cNvPr id="91" name="矩形 90"/>
          <p:cNvSpPr/>
          <p:nvPr/>
        </p:nvSpPr>
        <p:spPr>
          <a:xfrm>
            <a:off x="3579039" y="3562270"/>
            <a:ext cx="5364480" cy="460375"/>
          </a:xfrm>
          <a:prstGeom prst="rect">
            <a:avLst/>
          </a:prstGeom>
        </p:spPr>
        <p:txBody>
          <a:bodyPr wrap="none">
            <a:spAutoFit/>
          </a:bodyPr>
          <a:lstStyle/>
          <a:p>
            <a:pPr>
              <a:defRPr/>
            </a:pPr>
            <a:r>
              <a:rPr kumimoji="1" lang="zh-CN" altLang="en-US" sz="2400" dirty="0">
                <a:ln w="6350">
                  <a:noFill/>
                </a:ln>
                <a:latin typeface="宋体" panose="02010600030101010101" pitchFamily="2" charset="-122"/>
                <a:ea typeface="宋体" panose="02010600030101010101" pitchFamily="2" charset="-122"/>
                <a:sym typeface="+mn-ea"/>
              </a:rPr>
              <a:t>行为金融学对新古典金融学的理论挑战</a:t>
            </a:r>
            <a:endParaRPr kumimoji="1" lang="zh-CN" altLang="en-US" sz="2400" dirty="0">
              <a:ln w="6350">
                <a:noFill/>
              </a:ln>
              <a:latin typeface="宋体" panose="02010600030101010101" pitchFamily="2" charset="-122"/>
              <a:ea typeface="宋体" panose="02010600030101010101" pitchFamily="2" charset="-122"/>
              <a:sym typeface="+mn-ea"/>
            </a:endParaRPr>
          </a:p>
        </p:txBody>
      </p:sp>
      <p:sp>
        <p:nvSpPr>
          <p:cNvPr id="92" name="矩形 91"/>
          <p:cNvSpPr/>
          <p:nvPr/>
        </p:nvSpPr>
        <p:spPr>
          <a:xfrm>
            <a:off x="3554929" y="2840293"/>
            <a:ext cx="3840480" cy="460375"/>
          </a:xfrm>
          <a:prstGeom prst="rect">
            <a:avLst/>
          </a:prstGeom>
        </p:spPr>
        <p:txBody>
          <a:bodyPr wrap="none">
            <a:spAutoFit/>
          </a:bodyPr>
          <a:lstStyle/>
          <a:p>
            <a:pPr>
              <a:defRPr/>
            </a:pPr>
            <a:r>
              <a:rPr kumimoji="1" lang="zh-CN" altLang="en-US" sz="2400" dirty="0">
                <a:latin typeface="宋体" panose="02010600030101010101" pitchFamily="2" charset="-122"/>
                <a:ea typeface="宋体" panose="02010600030101010101" pitchFamily="2" charset="-122"/>
                <a:sym typeface="+mn-ea"/>
              </a:rPr>
              <a:t>行为金融学的相关学科基础</a:t>
            </a:r>
            <a:endParaRPr kumimoji="1" lang="zh-CN" altLang="en-US" sz="2400" dirty="0">
              <a:ln w="6350">
                <a:noFill/>
              </a:ln>
              <a:solidFill>
                <a:schemeClr val="bg1">
                  <a:lumMod val="50000"/>
                </a:schemeClr>
              </a:solidFill>
              <a:latin typeface="宋体" panose="02010600030101010101" pitchFamily="2" charset="-122"/>
              <a:ea typeface="宋体" panose="02010600030101010101" pitchFamily="2" charset="-122"/>
              <a:sym typeface="+mn-ea"/>
            </a:endParaRPr>
          </a:p>
        </p:txBody>
      </p:sp>
      <p:sp>
        <p:nvSpPr>
          <p:cNvPr id="95" name="矩形 94"/>
          <p:cNvSpPr/>
          <p:nvPr/>
        </p:nvSpPr>
        <p:spPr>
          <a:xfrm>
            <a:off x="3554929" y="2105163"/>
            <a:ext cx="3535680" cy="460375"/>
          </a:xfrm>
          <a:prstGeom prst="rect">
            <a:avLst/>
          </a:prstGeom>
        </p:spPr>
        <p:txBody>
          <a:bodyPr wrap="none">
            <a:spAutoFit/>
          </a:bodyPr>
          <a:lstStyle/>
          <a:p>
            <a:r>
              <a:rPr kumimoji="1" lang="zh-CN" altLang="en-US" sz="2400" dirty="0">
                <a:ln w="6350">
                  <a:noFill/>
                </a:ln>
                <a:latin typeface="宋体" panose="02010600030101010101" pitchFamily="2" charset="-122"/>
                <a:ea typeface="宋体" panose="02010600030101010101" pitchFamily="2" charset="-122"/>
                <a:sym typeface="+mn-ea"/>
              </a:rPr>
              <a:t>行为金融学的历史与发展</a:t>
            </a:r>
            <a:endParaRPr kumimoji="1" lang="zh-CN" altLang="en-US" sz="2400" dirty="0">
              <a:ln w="6350">
                <a:noFill/>
              </a:ln>
              <a:latin typeface="宋体" panose="02010600030101010101" pitchFamily="2" charset="-122"/>
              <a:ea typeface="宋体" panose="02010600030101010101" pitchFamily="2" charset="-122"/>
              <a:sym typeface="+mn-ea"/>
            </a:endParaRPr>
          </a:p>
        </p:txBody>
      </p:sp>
      <p:sp>
        <p:nvSpPr>
          <p:cNvPr id="43" name="椭圆 28"/>
          <p:cNvSpPr/>
          <p:nvPr/>
        </p:nvSpPr>
        <p:spPr>
          <a:xfrm>
            <a:off x="3056842" y="4337452"/>
            <a:ext cx="383553" cy="465386"/>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矩形 90"/>
          <p:cNvSpPr/>
          <p:nvPr/>
        </p:nvSpPr>
        <p:spPr>
          <a:xfrm>
            <a:off x="3579039" y="4359669"/>
            <a:ext cx="3230880" cy="460375"/>
          </a:xfrm>
          <a:prstGeom prst="rect">
            <a:avLst/>
          </a:prstGeom>
        </p:spPr>
        <p:txBody>
          <a:bodyPr wrap="none">
            <a:spAutoFit/>
          </a:bodyPr>
          <a:lstStyle/>
          <a:p>
            <a:pPr>
              <a:defRPr/>
            </a:pPr>
            <a:r>
              <a:rPr kumimoji="1" lang="zh-CN" altLang="en-US" sz="2400" dirty="0">
                <a:latin typeface="宋体" panose="02010600030101010101" pitchFamily="2" charset="-122"/>
                <a:ea typeface="宋体" panose="02010600030101010101" pitchFamily="2" charset="-122"/>
                <a:sym typeface="+mn-ea"/>
              </a:rPr>
              <a:t>行为金融学的理论支柱</a:t>
            </a:r>
            <a:endParaRPr kumimoji="1" lang="zh-CN" altLang="en-US" sz="2400" dirty="0">
              <a:ln w="6350">
                <a:noFill/>
              </a:ln>
              <a:solidFill>
                <a:schemeClr val="bg1">
                  <a:lumMod val="50000"/>
                </a:schemeClr>
              </a:solidFill>
              <a:latin typeface="宋体" panose="02010600030101010101" pitchFamily="2" charset="-122"/>
              <a:ea typeface="宋体" panose="02010600030101010101" pitchFamily="2" charset="-122"/>
              <a:sym typeface="+mn-ea"/>
            </a:endParaRPr>
          </a:p>
        </p:txBody>
      </p:sp>
      <p:sp>
        <p:nvSpPr>
          <p:cNvPr id="3" name="文本框 2"/>
          <p:cNvSpPr txBox="1"/>
          <p:nvPr/>
        </p:nvSpPr>
        <p:spPr>
          <a:xfrm>
            <a:off x="2969260" y="2067560"/>
            <a:ext cx="609600"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1.1</a:t>
            </a:r>
            <a:endParaRPr lang="en-US" altLang="zh-CN" sz="2400" dirty="0">
              <a:latin typeface="Times New Roman" panose="02020603050405020304" pitchFamily="18" charset="0"/>
              <a:cs typeface="Times New Roman" panose="02020603050405020304" pitchFamily="18" charset="0"/>
            </a:endParaRPr>
          </a:p>
        </p:txBody>
      </p:sp>
      <p:sp>
        <p:nvSpPr>
          <p:cNvPr id="51" name="文本框 50"/>
          <p:cNvSpPr txBox="1"/>
          <p:nvPr/>
        </p:nvSpPr>
        <p:spPr>
          <a:xfrm>
            <a:off x="2956610" y="2790420"/>
            <a:ext cx="58401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1.2</a:t>
            </a:r>
            <a:endParaRPr lang="en-US" altLang="zh-CN" sz="2400" dirty="0">
              <a:latin typeface="Times New Roman" panose="02020603050405020304" pitchFamily="18" charset="0"/>
              <a:cs typeface="Times New Roman" panose="02020603050405020304" pitchFamily="18" charset="0"/>
            </a:endParaRPr>
          </a:p>
        </p:txBody>
      </p:sp>
      <p:sp>
        <p:nvSpPr>
          <p:cNvPr id="44" name="文本框 43"/>
          <p:cNvSpPr txBox="1"/>
          <p:nvPr/>
        </p:nvSpPr>
        <p:spPr>
          <a:xfrm>
            <a:off x="2971225" y="3539517"/>
            <a:ext cx="58401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1.3</a:t>
            </a:r>
            <a:endParaRPr lang="en-US" altLang="zh-CN" sz="2400"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2956609" y="4329051"/>
            <a:ext cx="58401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1.4</a:t>
            </a:r>
            <a:endParaRPr lang="en-US" altLang="zh-CN" sz="2400"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69010" y="1768793"/>
            <a:ext cx="6858000" cy="2387600"/>
          </a:xfrm>
        </p:spPr>
        <p:txBody>
          <a:bodyPr/>
          <a:p>
            <a:r>
              <a:rPr lang="zh-CN" altLang="en-US" b="1">
                <a:solidFill>
                  <a:schemeClr val="tx1">
                    <a:lumMod val="85000"/>
                    <a:lumOff val="15000"/>
                  </a:schemeClr>
                </a:solidFill>
                <a:sym typeface="+mn-ea"/>
              </a:rPr>
              <a:t>§1</a:t>
            </a:r>
            <a:r>
              <a:rPr lang="en-US" altLang="zh-CN" b="1">
                <a:solidFill>
                  <a:schemeClr val="tx1">
                    <a:lumMod val="85000"/>
                    <a:lumOff val="15000"/>
                  </a:schemeClr>
                </a:solidFill>
                <a:sym typeface="+mn-ea"/>
              </a:rPr>
              <a:t>.1</a:t>
            </a:r>
            <a:r>
              <a:rPr lang="zh-CN" altLang="en-US" b="1">
                <a:solidFill>
                  <a:schemeClr val="tx1">
                    <a:lumMod val="85000"/>
                    <a:lumOff val="15000"/>
                  </a:schemeClr>
                </a:solidFill>
                <a:sym typeface="+mn-ea"/>
              </a:rPr>
              <a:t> 行为金融学的历史与发展</a:t>
            </a:r>
            <a:br>
              <a:rPr lang="zh-CN" altLang="en-US" b="1">
                <a:solidFill>
                  <a:schemeClr val="tx1">
                    <a:lumMod val="85000"/>
                    <a:lumOff val="15000"/>
                  </a:schemeClr>
                </a:solidFill>
              </a:rPr>
            </a:br>
            <a:endParaRPr lang="zh-CN" altLang="en-US" b="1">
              <a:solidFill>
                <a:schemeClr val="tx1">
                  <a:lumMod val="85000"/>
                  <a:lumOff val="15000"/>
                </a:schemeClr>
              </a:solidFill>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99135" y="583565"/>
            <a:ext cx="7021195" cy="963295"/>
          </a:xfrm>
        </p:spPr>
        <p:txBody>
          <a:bodyPr/>
          <a:p>
            <a:pPr algn="l"/>
            <a:r>
              <a:rPr lang="zh-CN" altLang="en-US" sz="4400" u="sng" dirty="0">
                <a:solidFill>
                  <a:schemeClr val="tx1">
                    <a:lumMod val="85000"/>
                    <a:lumOff val="15000"/>
                  </a:schemeClr>
                </a:solidFill>
                <a:latin typeface="楷体" panose="02010609060101010101" charset="-122"/>
                <a:ea typeface="楷体" panose="02010609060101010101" charset="-122"/>
                <a:sym typeface="+mn-ea"/>
              </a:rPr>
              <a:t>早期的行为金融学思想</a:t>
            </a:r>
            <a:r>
              <a:rPr lang="zh-CN" altLang="en-US" sz="4400">
                <a:latin typeface="黑体" panose="02010609060101010101" pitchFamily="2" charset="-122"/>
                <a:ea typeface="黑体" panose="02010609060101010101" pitchFamily="2" charset="-122"/>
                <a:cs typeface="黑体" panose="02010609060101010101" pitchFamily="2" charset="-122"/>
              </a:rPr>
              <a:t> </a:t>
            </a:r>
            <a:endParaRPr lang="zh-CN" altLang="en-US" sz="4400">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1043940" y="4147185"/>
            <a:ext cx="7056120" cy="460375"/>
          </a:xfrm>
          <a:prstGeom prst="rect">
            <a:avLst/>
          </a:prstGeom>
          <a:noFill/>
        </p:spPr>
        <p:txBody>
          <a:bodyPr wrap="square" rtlCol="0">
            <a:spAutoFit/>
          </a:bodyPr>
          <a:p>
            <a:endParaRPr lang="zh-CN" altLang="en-US" sz="2400"/>
          </a:p>
        </p:txBody>
      </p:sp>
      <p:graphicFrame>
        <p:nvGraphicFramePr>
          <p:cNvPr id="5" name="表格 4"/>
          <p:cNvGraphicFramePr>
            <a:graphicFrameLocks noGrp="1"/>
          </p:cNvGraphicFramePr>
          <p:nvPr>
            <p:custDataLst>
              <p:tags r:id="rId1"/>
            </p:custDataLst>
          </p:nvPr>
        </p:nvGraphicFramePr>
        <p:xfrm>
          <a:off x="468179" y="2201520"/>
          <a:ext cx="8208911" cy="2296160"/>
        </p:xfrm>
        <a:graphic>
          <a:graphicData uri="http://schemas.openxmlformats.org/drawingml/2006/table">
            <a:tbl>
              <a:tblPr firstRow="1" bandRow="1">
                <a:tableStyleId>{5C22544A-7EE6-4342-B048-85BDC9FD1C3A}</a:tableStyleId>
              </a:tblPr>
              <a:tblGrid>
                <a:gridCol w="1192112"/>
                <a:gridCol w="1720231"/>
                <a:gridCol w="2693918"/>
                <a:gridCol w="2602650"/>
              </a:tblGrid>
              <a:tr h="318767">
                <a:tc>
                  <a:txBody>
                    <a:bodyPr/>
                    <a:p>
                      <a:pPr algn="ctr"/>
                      <a:r>
                        <a:rPr lang="zh-CN" altLang="en-US" sz="2000" dirty="0">
                          <a:solidFill>
                            <a:schemeClr val="tx1"/>
                          </a:solidFill>
                          <a:latin typeface="宋体" panose="02010600030101010101" pitchFamily="2" charset="-122"/>
                          <a:ea typeface="宋体" panose="02010600030101010101" pitchFamily="2" charset="-122"/>
                        </a:rPr>
                        <a:t>时间</a:t>
                      </a:r>
                      <a:endParaRPr lang="zh-CN" altLang="en-US" sz="2000" dirty="0">
                        <a:solidFill>
                          <a:schemeClr val="tx1"/>
                        </a:solidFill>
                        <a:latin typeface="宋体" panose="02010600030101010101" pitchFamily="2" charset="-122"/>
                        <a:ea typeface="宋体" panose="02010600030101010101" pitchFamily="2" charset="-122"/>
                      </a:endParaRPr>
                    </a:p>
                  </a:txBody>
                  <a:tcPr anchor="ctr"/>
                </a:tc>
                <a:tc>
                  <a:txBody>
                    <a:bodyPr/>
                    <a:p>
                      <a:pPr algn="ctr"/>
                      <a:r>
                        <a:rPr lang="zh-CN" altLang="en-US" sz="2000" dirty="0">
                          <a:solidFill>
                            <a:schemeClr val="tx1"/>
                          </a:solidFill>
                          <a:latin typeface="宋体" panose="02010600030101010101" pitchFamily="2" charset="-122"/>
                          <a:ea typeface="宋体" panose="02010600030101010101" pitchFamily="2" charset="-122"/>
                        </a:rPr>
                        <a:t>代表人物</a:t>
                      </a:r>
                      <a:endParaRPr lang="zh-CN" altLang="en-US" sz="2000" dirty="0">
                        <a:solidFill>
                          <a:schemeClr val="tx1"/>
                        </a:solidFill>
                        <a:latin typeface="宋体" panose="02010600030101010101" pitchFamily="2" charset="-122"/>
                        <a:ea typeface="宋体" panose="02010600030101010101" pitchFamily="2" charset="-122"/>
                      </a:endParaRPr>
                    </a:p>
                  </a:txBody>
                  <a:tcPr anchor="ctr"/>
                </a:tc>
                <a:tc gridSpan="2">
                  <a:txBody>
                    <a:bodyPr/>
                    <a:p>
                      <a:pPr algn="ctr"/>
                      <a:r>
                        <a:rPr lang="zh-CN" altLang="en-US" sz="2000" dirty="0">
                          <a:solidFill>
                            <a:schemeClr val="tx1"/>
                          </a:solidFill>
                          <a:latin typeface="宋体" panose="02010600030101010101" pitchFamily="2" charset="-122"/>
                          <a:ea typeface="宋体" panose="02010600030101010101" pitchFamily="2" charset="-122"/>
                        </a:rPr>
                        <a:t>成果</a:t>
                      </a:r>
                      <a:endParaRPr lang="zh-CN" altLang="en-US" sz="2000" dirty="0">
                        <a:solidFill>
                          <a:schemeClr val="tx1"/>
                        </a:solidFill>
                        <a:latin typeface="宋体" panose="02010600030101010101" pitchFamily="2" charset="-122"/>
                        <a:ea typeface="宋体" panose="02010600030101010101" pitchFamily="2" charset="-122"/>
                      </a:endParaRPr>
                    </a:p>
                  </a:txBody>
                  <a:tcPr anchor="ctr"/>
                </a:tc>
                <a:tc hMerge="1">
                  <a:tcPr/>
                </a:tc>
              </a:tr>
              <a:tr h="318767">
                <a:tc rowSpan="2">
                  <a:txBody>
                    <a:bodyPr/>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世纪初</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Lebon</a:t>
                      </a:r>
                      <a:endPar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乌合之众</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rowSpan="2">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最早研究投资市场群体行为</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r>
              <a:tr h="440055">
                <a:tc vMerge="1">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Mackey</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非凡的公众错觉和群体疯狂</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vMerge="1">
                  <a:tcPr/>
                </a:tc>
              </a:tr>
              <a:tr h="333901">
                <a:tc>
                  <a:txBody>
                    <a:bodyPr/>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1936</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Keynes</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gridSpan="2">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“选美竞赛” 和“空中楼阁”理论，强调心理预期在人们投资决策中的重要性</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hMerge="1">
                  <a:tcPr/>
                </a:tc>
              </a:tr>
              <a:tr h="333901">
                <a:tc>
                  <a:txBody>
                    <a:bodyPr/>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1951</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p>
                      <a:pPr marL="0" marR="0" lvl="0" indent="0" algn="ctr" defTabSz="914400" rtl="0" eaLnBrk="1" fontAlgn="base" latinLnBrk="0" hangingPunct="1">
                        <a:lnSpc>
                          <a:spcPct val="100000"/>
                        </a:lnSpc>
                        <a:spcBef>
                          <a:spcPct val="0"/>
                        </a:spcBef>
                        <a:spcAft>
                          <a:spcPct val="0"/>
                        </a:spcAft>
                        <a:buClrTx/>
                        <a:buSzPct val="110000"/>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Burrell</a:t>
                      </a:r>
                      <a:endPar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59" marR="68559" marT="34273" marB="34273" anchor="ctr" horzOverflow="overflow"/>
                </a:tc>
                <a:tc gridSpan="2">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开拓了量化投资与人的行为特征结合的金融研究新领域</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hMerge="1">
                  <a:tcPr/>
                </a:tc>
              </a:tr>
              <a:tr h="333901">
                <a:tc>
                  <a:txBody>
                    <a:bodyPr/>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1955</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p>
                      <a:pPr marL="0" marR="0" lvl="0" indent="0" algn="ctr" defTabSz="914400" rtl="0" eaLnBrk="1" fontAlgn="base" latinLnBrk="0" hangingPunct="1">
                        <a:lnSpc>
                          <a:spcPct val="100000"/>
                        </a:lnSpc>
                        <a:spcBef>
                          <a:spcPct val="0"/>
                        </a:spcBef>
                        <a:spcAft>
                          <a:spcPct val="0"/>
                        </a:spcAft>
                        <a:buClrTx/>
                        <a:buSzPct val="110000"/>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Simon</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59" marR="68559" marT="34273" marB="34273" anchor="ctr" horzOverflow="overflow"/>
                </a:tc>
                <a:tc gridSpan="2">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“有限理性”假设</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行为金融学诞生的重要理论基础</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hMerge="1">
                  <a:tcPr/>
                </a:tc>
              </a:tr>
            </a:tbl>
          </a:graphicData>
        </a:graphic>
      </p:graphicFrame>
      <p:sp>
        <p:nvSpPr>
          <p:cNvPr id="3" name="文本框 2"/>
          <p:cNvSpPr txBox="1"/>
          <p:nvPr/>
        </p:nvSpPr>
        <p:spPr>
          <a:xfrm>
            <a:off x="2997200" y="1685925"/>
            <a:ext cx="2424430" cy="460375"/>
          </a:xfrm>
          <a:prstGeom prst="rect">
            <a:avLst/>
          </a:prstGeom>
          <a:noFill/>
          <a:ln>
            <a:solidFill>
              <a:schemeClr val="accent1"/>
            </a:solidFill>
          </a:ln>
        </p:spPr>
        <p:txBody>
          <a:bodyPr wrap="none" rtlCol="0" anchor="t">
            <a:spAutoFit/>
          </a:bodyPr>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mn-ea"/>
              </a:rPr>
              <a:t>20</a:t>
            </a:r>
            <a:r>
              <a:rPr lang="zh-CN" altLang="en-US" sz="2400" b="1" dirty="0">
                <a:latin typeface="宋体" panose="02010600030101010101" pitchFamily="2" charset="-122"/>
                <a:ea typeface="宋体" panose="02010600030101010101" pitchFamily="2" charset="-122"/>
                <a:sym typeface="+mn-ea"/>
              </a:rPr>
              <a:t>世纪初</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mn-ea"/>
              </a:rPr>
              <a:t>-50</a:t>
            </a:r>
            <a:r>
              <a:rPr lang="zh-CN" altLang="en-US" sz="2400" b="1" dirty="0">
                <a:latin typeface="宋体" panose="02010600030101010101" pitchFamily="2" charset="-122"/>
                <a:ea typeface="宋体" panose="02010600030101010101" pitchFamily="2" charset="-122"/>
                <a:sym typeface="+mn-ea"/>
              </a:rPr>
              <a:t>年代</a:t>
            </a:r>
            <a:endParaRPr lang="zh-CN" altLang="en-US" sz="2400"/>
          </a:p>
        </p:txBody>
      </p:sp>
      <p:sp>
        <p:nvSpPr>
          <p:cNvPr id="8" name="灯片编号占位符 7"/>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43940" y="4147185"/>
            <a:ext cx="7056120" cy="460375"/>
          </a:xfrm>
          <a:prstGeom prst="rect">
            <a:avLst/>
          </a:prstGeom>
          <a:noFill/>
        </p:spPr>
        <p:txBody>
          <a:bodyPr wrap="square" rtlCol="0">
            <a:spAutoFit/>
          </a:bodyPr>
          <a:p>
            <a:endParaRPr lang="zh-CN" altLang="en-US" sz="2400"/>
          </a:p>
        </p:txBody>
      </p:sp>
      <p:sp>
        <p:nvSpPr>
          <p:cNvPr id="3" name="文本框 2"/>
          <p:cNvSpPr txBox="1"/>
          <p:nvPr/>
        </p:nvSpPr>
        <p:spPr>
          <a:xfrm>
            <a:off x="3359150" y="1542415"/>
            <a:ext cx="2425700" cy="460375"/>
          </a:xfrm>
          <a:prstGeom prst="rect">
            <a:avLst/>
          </a:prstGeom>
          <a:noFill/>
          <a:ln>
            <a:solidFill>
              <a:schemeClr val="accent1"/>
            </a:solidFill>
          </a:ln>
        </p:spPr>
        <p:txBody>
          <a:bodyPr wrap="none" rtlCol="0" anchor="t">
            <a:spAutoFit/>
          </a:bodyPr>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mn-ea"/>
              </a:rPr>
              <a:t>20</a:t>
            </a:r>
            <a:r>
              <a:rPr lang="zh-CN" altLang="en-US" sz="2400" b="1" dirty="0">
                <a:latin typeface="宋体" panose="02010600030101010101" pitchFamily="2" charset="-122"/>
                <a:ea typeface="宋体" panose="02010600030101010101" pitchFamily="2" charset="-122"/>
                <a:sym typeface="+mn-ea"/>
              </a:rPr>
              <a:t>世纪</a:t>
            </a:r>
            <a:r>
              <a:rPr lang="en-US" altLang="zh-CN" sz="2400" b="1" dirty="0">
                <a:latin typeface="宋体" panose="02010600030101010101" pitchFamily="2" charset="-122"/>
                <a:ea typeface="宋体" panose="02010600030101010101" pitchFamily="2" charset="-122"/>
                <a:sym typeface="+mn-ea"/>
              </a:rPr>
              <a:t>60</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mn-ea"/>
              </a:rPr>
              <a:t>-70</a:t>
            </a:r>
            <a:r>
              <a:rPr lang="zh-CN" altLang="en-US" sz="2400" b="1" dirty="0">
                <a:latin typeface="宋体" panose="02010600030101010101" pitchFamily="2" charset="-122"/>
                <a:ea typeface="宋体" panose="02010600030101010101" pitchFamily="2" charset="-122"/>
                <a:sym typeface="+mn-ea"/>
              </a:rPr>
              <a:t>年代</a:t>
            </a:r>
            <a:endParaRPr lang="zh-CN" altLang="en-US" sz="2400"/>
          </a:p>
        </p:txBody>
      </p:sp>
      <p:graphicFrame>
        <p:nvGraphicFramePr>
          <p:cNvPr id="7" name="表格 6"/>
          <p:cNvGraphicFramePr>
            <a:graphicFrameLocks noGrp="1"/>
          </p:cNvGraphicFramePr>
          <p:nvPr>
            <p:custDataLst>
              <p:tags r:id="rId1"/>
            </p:custDataLst>
          </p:nvPr>
        </p:nvGraphicFramePr>
        <p:xfrm>
          <a:off x="402774" y="2096110"/>
          <a:ext cx="8208912" cy="2468812"/>
        </p:xfrm>
        <a:graphic>
          <a:graphicData uri="http://schemas.openxmlformats.org/drawingml/2006/table">
            <a:tbl>
              <a:tblPr firstRow="1" bandRow="1">
                <a:tableStyleId>{5C22544A-7EE6-4342-B048-85BDC9FD1C3A}</a:tableStyleId>
              </a:tblPr>
              <a:tblGrid>
                <a:gridCol w="1192112"/>
                <a:gridCol w="1720231"/>
                <a:gridCol w="2384225"/>
                <a:gridCol w="2912344"/>
              </a:tblGrid>
              <a:tr h="396240">
                <a:tc>
                  <a:txBody>
                    <a:bodyPr/>
                    <a:p>
                      <a:pPr algn="ctr"/>
                      <a:r>
                        <a:rPr lang="zh-CN" altLang="en-US" sz="2000" dirty="0">
                          <a:solidFill>
                            <a:schemeClr val="tx1"/>
                          </a:solidFill>
                          <a:latin typeface="宋体" panose="02010600030101010101" pitchFamily="2" charset="-122"/>
                          <a:ea typeface="宋体" panose="02010600030101010101" pitchFamily="2" charset="-122"/>
                        </a:rPr>
                        <a:t>时间</a:t>
                      </a:r>
                      <a:endParaRPr lang="zh-CN" altLang="en-US" sz="2000" dirty="0">
                        <a:solidFill>
                          <a:schemeClr val="tx1"/>
                        </a:solidFill>
                        <a:latin typeface="宋体" panose="02010600030101010101" pitchFamily="2" charset="-122"/>
                        <a:ea typeface="宋体" panose="02010600030101010101" pitchFamily="2" charset="-122"/>
                      </a:endParaRPr>
                    </a:p>
                  </a:txBody>
                  <a:tcPr anchor="ctr"/>
                </a:tc>
                <a:tc>
                  <a:txBody>
                    <a:bodyPr/>
                    <a:p>
                      <a:pPr algn="ctr"/>
                      <a:r>
                        <a:rPr lang="zh-CN" altLang="en-US" sz="2000" dirty="0">
                          <a:solidFill>
                            <a:schemeClr val="tx1"/>
                          </a:solidFill>
                          <a:latin typeface="宋体" panose="02010600030101010101" pitchFamily="2" charset="-122"/>
                          <a:ea typeface="宋体" panose="02010600030101010101" pitchFamily="2" charset="-122"/>
                        </a:rPr>
                        <a:t>代表人物</a:t>
                      </a:r>
                      <a:endParaRPr lang="zh-CN" altLang="en-US" sz="2000" dirty="0">
                        <a:solidFill>
                          <a:schemeClr val="tx1"/>
                        </a:solidFill>
                        <a:latin typeface="宋体" panose="02010600030101010101" pitchFamily="2" charset="-122"/>
                        <a:ea typeface="宋体" panose="02010600030101010101" pitchFamily="2" charset="-122"/>
                      </a:endParaRPr>
                    </a:p>
                  </a:txBody>
                  <a:tcPr anchor="ctr"/>
                </a:tc>
                <a:tc gridSpan="2">
                  <a:txBody>
                    <a:bodyPr/>
                    <a:p>
                      <a:pPr algn="ctr"/>
                      <a:r>
                        <a:rPr lang="zh-CN" altLang="en-US" sz="2000" dirty="0">
                          <a:solidFill>
                            <a:schemeClr val="tx1"/>
                          </a:solidFill>
                          <a:latin typeface="宋体" panose="02010600030101010101" pitchFamily="2" charset="-122"/>
                          <a:ea typeface="宋体" panose="02010600030101010101" pitchFamily="2" charset="-122"/>
                        </a:rPr>
                        <a:t>成果</a:t>
                      </a:r>
                      <a:endParaRPr lang="zh-CN" altLang="en-US" sz="2000" dirty="0">
                        <a:solidFill>
                          <a:schemeClr val="tx1"/>
                        </a:solidFill>
                        <a:latin typeface="宋体" panose="02010600030101010101" pitchFamily="2" charset="-122"/>
                        <a:ea typeface="宋体" panose="02010600030101010101" pitchFamily="2" charset="-122"/>
                      </a:endParaRPr>
                    </a:p>
                  </a:txBody>
                  <a:tcPr anchor="ctr"/>
                </a:tc>
                <a:tc hMerge="1">
                  <a:tcPr/>
                </a:tc>
              </a:tr>
              <a:tr h="546457">
                <a:tc rowSpan="2">
                  <a:txBody>
                    <a:bodyPr/>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1960s-1970s</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p>
                      <a:pPr marL="0" marR="0" lvl="0" indent="0" algn="ctr" defTabSz="914400" rtl="0" eaLnBrk="1" fontAlgn="base" latinLnBrk="0" hangingPunct="1">
                        <a:lnSpc>
                          <a:spcPct val="100000"/>
                        </a:lnSpc>
                        <a:spcBef>
                          <a:spcPct val="0"/>
                        </a:spcBef>
                        <a:spcAft>
                          <a:spcPct val="0"/>
                        </a:spcAft>
                        <a:buClrTx/>
                        <a:buSzPct val="110000"/>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Bauman</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59" marR="68559" marT="34273" marB="34273" anchor="ctr" horzOverflow="overflow"/>
                </a:tc>
                <a:tc>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科学投资分析：是科学还是幻想？</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rowSpan="2">
                  <a:txBody>
                    <a:bodyPr/>
                    <a:p>
                      <a:pPr marL="0" marR="0" lvl="0" indent="0" algn="l" defTabSz="914400" rtl="0" eaLnBrk="1" fontAlgn="auto" latinLnBrk="0" hangingPunct="1">
                        <a:lnSpc>
                          <a:spcPct val="100000"/>
                        </a:lnSpc>
                        <a:spcBef>
                          <a:spcPts val="0"/>
                        </a:spcBef>
                        <a:spcAft>
                          <a:spcPts val="0"/>
                        </a:spcAft>
                        <a:buClrTx/>
                        <a:buSzTx/>
                        <a:buFontTx/>
                        <a:buNone/>
                        <a:defRPr/>
                      </a:pPr>
                      <a:r>
                        <a:rPr lang="zh-CN" altLang="zh-CN" sz="2000" kern="1200" dirty="0">
                          <a:solidFill>
                            <a:schemeClr val="dk1"/>
                          </a:solidFill>
                          <a:effectLst/>
                          <a:latin typeface="宋体" panose="02010600030101010101" pitchFamily="2" charset="-122"/>
                          <a:ea typeface="宋体" panose="02010600030101010101" pitchFamily="2" charset="-122"/>
                          <a:cs typeface="+mn-cs"/>
                        </a:rPr>
                        <a:t>呼吁关注非理性心理批评了金融学科片面依靠模型的研究方法</a:t>
                      </a:r>
                      <a:r>
                        <a:rPr lang="en-US" altLang="zh-CN" sz="2000" kern="1200" dirty="0">
                          <a:solidFill>
                            <a:schemeClr val="dk1"/>
                          </a:solidFill>
                          <a:effectLst/>
                          <a:latin typeface="宋体" panose="02010600030101010101" pitchFamily="2" charset="-122"/>
                          <a:ea typeface="宋体" panose="02010600030101010101" pitchFamily="2" charset="-122"/>
                          <a:cs typeface="+mn-cs"/>
                        </a:rPr>
                        <a:t>,</a:t>
                      </a:r>
                      <a:r>
                        <a:rPr lang="zh-CN" altLang="en-US" sz="2000" kern="1200" dirty="0">
                          <a:solidFill>
                            <a:schemeClr val="dk1"/>
                          </a:solidFill>
                          <a:effectLst/>
                          <a:latin typeface="宋体" panose="02010600030101010101" pitchFamily="2" charset="-122"/>
                          <a:ea typeface="宋体" panose="02010600030101010101" pitchFamily="2" charset="-122"/>
                          <a:cs typeface="+mn-cs"/>
                        </a:rPr>
                        <a:t>指出</a:t>
                      </a:r>
                      <a:r>
                        <a:rPr lang="zh-CN" altLang="zh-CN" sz="2000" kern="1200" dirty="0">
                          <a:solidFill>
                            <a:schemeClr val="dk1"/>
                          </a:solidFill>
                          <a:effectLst/>
                          <a:latin typeface="宋体" panose="02010600030101010101" pitchFamily="2" charset="-122"/>
                          <a:ea typeface="宋体" panose="02010600030101010101" pitchFamily="2" charset="-122"/>
                          <a:cs typeface="+mn-cs"/>
                        </a:rPr>
                        <a:t>金融学发展方向</a:t>
                      </a:r>
                      <a:r>
                        <a:rPr lang="zh-CN" altLang="en-US" sz="2000" kern="1200" dirty="0">
                          <a:solidFill>
                            <a:schemeClr val="dk1"/>
                          </a:solidFill>
                          <a:effectLst/>
                          <a:latin typeface="宋体" panose="02010600030101010101" pitchFamily="2" charset="-122"/>
                          <a:ea typeface="宋体" panose="02010600030101010101" pitchFamily="2" charset="-122"/>
                          <a:cs typeface="+mn-cs"/>
                        </a:rPr>
                        <a:t>是</a:t>
                      </a:r>
                      <a:r>
                        <a:rPr lang="zh-CN" altLang="zh-CN" sz="2000" kern="1200" dirty="0">
                          <a:solidFill>
                            <a:schemeClr val="dk1"/>
                          </a:solidFill>
                          <a:effectLst/>
                          <a:latin typeface="宋体" panose="02010600030101010101" pitchFamily="2" charset="-122"/>
                          <a:ea typeface="宋体" panose="02010600030101010101" pitchFamily="2" charset="-122"/>
                          <a:cs typeface="+mn-cs"/>
                        </a:rPr>
                        <a:t>金融学与行为学的结合</a:t>
                      </a:r>
                      <a:endParaRPr kumimoji="0" lang="en-US" altLang="zh-CN" sz="2000" b="0" i="0" u="none" strike="noStrike" kern="1200" cap="none" normalizeH="0" baseline="0" dirty="0">
                        <a:ln>
                          <a:noFill/>
                        </a:ln>
                        <a:solidFill>
                          <a:schemeClr val="dk1"/>
                        </a:solidFill>
                        <a:effectLst/>
                        <a:latin typeface="宋体" panose="02010600030101010101" pitchFamily="2" charset="-122"/>
                        <a:ea typeface="宋体" panose="02010600030101010101" pitchFamily="2" charset="-122"/>
                        <a:cs typeface="+mn-cs"/>
                      </a:endParaRPr>
                    </a:p>
                  </a:txBody>
                  <a:tcPr anchor="ctr"/>
                </a:tc>
              </a:tr>
              <a:tr h="548640">
                <a:tc vMerge="1">
                  <a:tcPr/>
                </a:tc>
                <a:tc>
                  <a:txBody>
                    <a:bodyPr/>
                    <a:p>
                      <a:pPr marL="0" marR="0" lvl="0" indent="0" algn="ctr" defTabSz="914400" rtl="0" eaLnBrk="1" fontAlgn="base" latinLnBrk="0" hangingPunct="1">
                        <a:lnSpc>
                          <a:spcPct val="100000"/>
                        </a:lnSpc>
                        <a:spcBef>
                          <a:spcPct val="0"/>
                        </a:spcBef>
                        <a:spcAft>
                          <a:spcPct val="0"/>
                        </a:spcAft>
                        <a:buClrTx/>
                        <a:buSzPct val="110000"/>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Slovic</a:t>
                      </a:r>
                      <a:endPar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59" marR="68559" marT="34273" marB="34273" anchor="ctr" horzOverflow="overflow"/>
                </a:tc>
                <a:tc>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人类判断行为的心理学研究</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vMerge="1">
                  <a:tcPr anchor="ctr"/>
                </a:tc>
              </a:tr>
              <a:tr h="333901">
                <a:tc>
                  <a:txBody>
                    <a:bodyPr/>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1979</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p>
                      <a:pPr marL="0" marR="0" lvl="0" indent="0" algn="ctr" defTabSz="914400" rtl="0" eaLnBrk="1" fontAlgn="base" latinLnBrk="0" hangingPunct="1">
                        <a:lnSpc>
                          <a:spcPct val="100000"/>
                        </a:lnSpc>
                        <a:spcBef>
                          <a:spcPct val="0"/>
                        </a:spcBef>
                        <a:spcAft>
                          <a:spcPct val="0"/>
                        </a:spcAft>
                        <a:buClrTx/>
                        <a:buSzPct val="110000"/>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Kahneman</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和</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Tversky</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59" marR="68559" marT="34273" marB="34273" anchor="ctr" horzOverflow="overflow"/>
                </a:tc>
                <a:tc gridSpan="2">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前景理论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行为金融学兴起的理论基础、发展的里程碑</a:t>
                      </a:r>
                      <a:endPar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hMerge="1">
                  <a:tcPr/>
                </a:tc>
              </a:tr>
              <a:tr h="523655">
                <a:tc>
                  <a:txBody>
                    <a:bodyPr/>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1982</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p>
                      <a:pPr marL="0" marR="0" lvl="0" indent="0" algn="ctr" defTabSz="914400" rtl="0" eaLnBrk="1" fontAlgn="base" latinLnBrk="0" hangingPunct="1">
                        <a:lnSpc>
                          <a:spcPct val="100000"/>
                        </a:lnSpc>
                        <a:spcBef>
                          <a:spcPct val="0"/>
                        </a:spcBef>
                        <a:spcAft>
                          <a:spcPct val="0"/>
                        </a:spcAft>
                        <a:buClrTx/>
                        <a:buSzPct val="110000"/>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Kahneman</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Slovic</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和</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Tversky</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59" marR="68559" marT="34273" marB="34273" anchor="ctr" horzOverflow="overflow"/>
                </a:tc>
                <a:tc gridSpan="2">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认知偏差</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研究不确定环境下人如何决策</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hMerge="1">
                  <a:tcPr/>
                </a:tc>
              </a:tr>
            </a:tbl>
          </a:graphicData>
        </a:graphic>
      </p:graphicFrame>
      <p:sp>
        <p:nvSpPr>
          <p:cNvPr id="8" name="标题 7"/>
          <p:cNvSpPr>
            <a:spLocks noGrp="1"/>
          </p:cNvSpPr>
          <p:nvPr>
            <p:ph type="ctrTitle"/>
          </p:nvPr>
        </p:nvSpPr>
        <p:spPr>
          <a:xfrm>
            <a:off x="730885" y="485775"/>
            <a:ext cx="7021195" cy="963295"/>
          </a:xfrm>
        </p:spPr>
        <p:txBody>
          <a:bodyPr/>
          <a:p>
            <a:pPr algn="l"/>
            <a:r>
              <a:rPr lang="zh-CN" altLang="en-US" sz="4400" u="sng" dirty="0">
                <a:solidFill>
                  <a:schemeClr val="tx1">
                    <a:lumMod val="85000"/>
                    <a:lumOff val="15000"/>
                  </a:schemeClr>
                </a:solidFill>
                <a:latin typeface="楷体" panose="02010609060101010101" charset="-122"/>
                <a:ea typeface="楷体" panose="02010609060101010101" charset="-122"/>
                <a:sym typeface="+mn-ea"/>
              </a:rPr>
              <a:t>早期的行为金融学思想</a:t>
            </a:r>
            <a:r>
              <a:rPr lang="zh-CN" altLang="en-US" sz="4400">
                <a:latin typeface="黑体" panose="02010609060101010101" pitchFamily="2" charset="-122"/>
                <a:ea typeface="黑体" panose="02010609060101010101" pitchFamily="2" charset="-122"/>
                <a:cs typeface="黑体" panose="02010609060101010101" pitchFamily="2" charset="-122"/>
              </a:rPr>
              <a:t> </a:t>
            </a:r>
            <a:endParaRPr lang="zh-CN" altLang="en-US" sz="4400">
              <a:latin typeface="黑体" panose="02010609060101010101" pitchFamily="2" charset="-122"/>
              <a:ea typeface="黑体" panose="02010609060101010101" pitchFamily="2" charset="-122"/>
              <a:cs typeface="黑体" panose="02010609060101010101" pitchFamily="2" charset="-122"/>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882650" y="777875"/>
            <a:ext cx="7778115" cy="963295"/>
          </a:xfrm>
        </p:spPr>
        <p:txBody>
          <a:bodyPr/>
          <a:p>
            <a:pPr algn="l"/>
            <a:r>
              <a:rPr lang="zh-CN" altLang="en-US" sz="4400" u="sng" dirty="0">
                <a:solidFill>
                  <a:schemeClr val="tx1">
                    <a:lumMod val="85000"/>
                    <a:lumOff val="15000"/>
                  </a:schemeClr>
                </a:solidFill>
                <a:latin typeface="楷体" panose="02010609060101010101" charset="-122"/>
                <a:ea typeface="楷体" panose="02010609060101010101" charset="-122"/>
                <a:sym typeface="+mn-ea"/>
              </a:rPr>
              <a:t>行为金融学的形成和发展期</a:t>
            </a:r>
            <a:r>
              <a:rPr lang="zh-CN" altLang="en-US" sz="4400">
                <a:latin typeface="黑体" panose="02010609060101010101" pitchFamily="2" charset="-122"/>
                <a:ea typeface="黑体" panose="02010609060101010101" pitchFamily="2" charset="-122"/>
                <a:cs typeface="黑体" panose="02010609060101010101" pitchFamily="2" charset="-122"/>
              </a:rPr>
              <a:t> </a:t>
            </a:r>
            <a:endParaRPr lang="zh-CN" altLang="en-US" sz="4400">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1043940" y="4147185"/>
            <a:ext cx="7056120" cy="460375"/>
          </a:xfrm>
          <a:prstGeom prst="rect">
            <a:avLst/>
          </a:prstGeom>
          <a:noFill/>
        </p:spPr>
        <p:txBody>
          <a:bodyPr wrap="square" rtlCol="0">
            <a:spAutoFit/>
          </a:bodyPr>
          <a:p>
            <a:endParaRPr lang="zh-CN" altLang="en-US" sz="2400"/>
          </a:p>
        </p:txBody>
      </p:sp>
      <p:sp>
        <p:nvSpPr>
          <p:cNvPr id="3" name="文本框 2"/>
          <p:cNvSpPr txBox="1"/>
          <p:nvPr/>
        </p:nvSpPr>
        <p:spPr>
          <a:xfrm>
            <a:off x="3629025" y="1828165"/>
            <a:ext cx="2479040" cy="460375"/>
          </a:xfrm>
          <a:prstGeom prst="rect">
            <a:avLst/>
          </a:prstGeom>
          <a:noFill/>
          <a:ln>
            <a:solidFill>
              <a:schemeClr val="accent1"/>
            </a:solidFill>
          </a:ln>
        </p:spPr>
        <p:txBody>
          <a:bodyPr wrap="none" rtlCol="0" anchor="t">
            <a:spAutoFit/>
          </a:bodyPr>
          <a:p>
            <a:r>
              <a:rPr lang="en-US" altLang="zh-CN" sz="24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20</a:t>
            </a:r>
            <a:r>
              <a:rPr lang="zh-CN" altLang="en-US" sz="2400" b="1" noProof="0" dirty="0">
                <a:ln>
                  <a:noFill/>
                </a:ln>
                <a:effectLst/>
                <a:uLnTx/>
                <a:uFillTx/>
                <a:latin typeface="宋体" panose="02010600030101010101" pitchFamily="2" charset="-122"/>
                <a:ea typeface="宋体" panose="02010600030101010101" pitchFamily="2" charset="-122"/>
                <a:sym typeface="+mn-ea"/>
              </a:rPr>
              <a:t>世纪</a:t>
            </a:r>
            <a:r>
              <a:rPr lang="en-US" altLang="zh-CN" sz="2400" b="1" noProof="0" dirty="0">
                <a:ln>
                  <a:noFill/>
                </a:ln>
                <a:effectLst/>
                <a:uLnTx/>
                <a:uFillTx/>
                <a:latin typeface="宋体" panose="02010600030101010101" pitchFamily="2" charset="-122"/>
                <a:ea typeface="宋体" panose="02010600030101010101" pitchFamily="2" charset="-122"/>
                <a:sym typeface="+mn-ea"/>
              </a:rPr>
              <a:t>70-8</a:t>
            </a:r>
            <a:r>
              <a:rPr lang="en-US" altLang="zh-CN" sz="24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0</a:t>
            </a:r>
            <a:r>
              <a:rPr lang="zh-CN" altLang="en-US" sz="2400" b="1" noProof="0" dirty="0">
                <a:ln>
                  <a:noFill/>
                </a:ln>
                <a:effectLst/>
                <a:uLnTx/>
                <a:uFillTx/>
                <a:latin typeface="宋体" panose="02010600030101010101" pitchFamily="2" charset="-122"/>
                <a:ea typeface="宋体" panose="02010600030101010101" pitchFamily="2" charset="-122"/>
                <a:sym typeface="+mn-ea"/>
              </a:rPr>
              <a:t>年代</a:t>
            </a:r>
            <a:endParaRPr lang="zh-CN" altLang="en-US" sz="2400"/>
          </a:p>
        </p:txBody>
      </p:sp>
      <p:sp>
        <p:nvSpPr>
          <p:cNvPr id="5" name="内容占位符 3"/>
          <p:cNvSpPr/>
          <p:nvPr/>
        </p:nvSpPr>
        <p:spPr>
          <a:xfrm>
            <a:off x="1043940" y="2288540"/>
            <a:ext cx="7056120" cy="413258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5AB86C"/>
              </a:buClr>
              <a:buSzPct val="85000"/>
              <a:buFont typeface="Arial" panose="020B0604020202020204" pitchFamily="34" charset="0"/>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SzPct val="75000"/>
              <a:buFont typeface="Arial" panose="020B0604020202020204" pitchFamily="34" charset="0"/>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r>
              <a:rPr lang="zh-CN" altLang="en-US" sz="2800" dirty="0">
                <a:latin typeface="宋体" panose="02010600030101010101" pitchFamily="2" charset="-122"/>
                <a:ea typeface="宋体" panose="02010600030101010101" pitchFamily="2" charset="-122"/>
                <a:sym typeface="+mn-ea"/>
              </a:rPr>
              <a:t>市场异象促使金融经济学家反思新古典资产定价理论的合理性。</a:t>
            </a:r>
            <a:endParaRPr lang="zh-CN" altLang="en-US" sz="2800" dirty="0">
              <a:latin typeface="宋体" panose="02010600030101010101" pitchFamily="2" charset="-122"/>
              <a:ea typeface="宋体" panose="02010600030101010101" pitchFamily="2" charset="-122"/>
              <a:sym typeface="+mn-ea"/>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mn-ea"/>
              </a:rPr>
              <a:t>价值效应</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mn-ea"/>
              </a:rPr>
              <a:t>一月效应</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mn-ea"/>
              </a:rPr>
              <a:t>规模效应</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mn-ea"/>
              </a:rPr>
              <a:t>反转效应</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mn-ea"/>
              </a:rPr>
              <a:t>处置效应</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mn-ea"/>
              </a:rPr>
              <a:t>动量效应</a:t>
            </a:r>
            <a:endParaRPr lang="en-US" altLang="zh-CN">
              <a:latin typeface="宋体" panose="02010600030101010101" pitchFamily="2" charset="-122"/>
              <a:ea typeface="宋体" panose="02010600030101010101" pitchFamily="2" charset="-122"/>
              <a:cs typeface="宋体" panose="02010600030101010101" pitchFamily="2" charset="-122"/>
            </a:endParaRPr>
          </a:p>
          <a:p>
            <a:pPr lvl="1"/>
            <a:endParaRPr lang="zh-CN" altLang="en-US">
              <a:sym typeface="+mn-ea"/>
            </a:endParaRPr>
          </a:p>
          <a:p>
            <a:pPr marL="457200" lvl="1" indent="0">
              <a:buNone/>
            </a:pPr>
            <a:endParaRPr lang="zh-CN" altLang="en-US">
              <a:sym typeface="+mn-ea"/>
            </a:endParaRPr>
          </a:p>
        </p:txBody>
      </p:sp>
      <p:pic>
        <p:nvPicPr>
          <p:cNvPr id="1026" name="Picture 2" descr="http://p3.so.qhmsg.com/bdr/_240_/t017fb891f3f25c5688.jpg"/>
          <p:cNvPicPr>
            <a:picLocks noChangeAspect="1" noChangeArrowheads="1"/>
          </p:cNvPicPr>
          <p:nvPr/>
        </p:nvPicPr>
        <p:blipFill>
          <a:blip r:embed="rId1" cstate="print"/>
          <a:srcRect/>
          <a:stretch>
            <a:fillRect/>
          </a:stretch>
        </p:blipFill>
        <p:spPr bwMode="auto">
          <a:xfrm>
            <a:off x="3808487" y="3350999"/>
            <a:ext cx="4032448" cy="2503232"/>
          </a:xfrm>
          <a:prstGeom prst="rect">
            <a:avLst/>
          </a:prstGeom>
          <a:noFill/>
        </p:spPr>
      </p:pic>
      <p:sp>
        <p:nvSpPr>
          <p:cNvPr id="8" name="灯片编号占位符 7"/>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2"/>
          <p:cNvSpPr>
            <a:spLocks noGrp="1"/>
          </p:cNvSpPr>
          <p:nvPr/>
        </p:nvSpPr>
        <p:spPr>
          <a:xfrm>
            <a:off x="1143000" y="1199515"/>
            <a:ext cx="7143750" cy="430212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zh-CN" altLang="en-US" sz="2800" dirty="0"/>
              <a:t>公平</a:t>
            </a:r>
            <a:endParaRPr lang="en-US" altLang="zh-CN" sz="2800" dirty="0"/>
          </a:p>
          <a:p>
            <a:pPr algn="ctr"/>
            <a:r>
              <a:rPr lang="zh-CN" altLang="en-US" sz="2800" dirty="0"/>
              <a:t>互惠</a:t>
            </a:r>
            <a:endParaRPr lang="en-US" altLang="zh-CN" sz="2800" dirty="0"/>
          </a:p>
          <a:p>
            <a:pPr algn="ctr"/>
            <a:r>
              <a:rPr lang="zh-CN" altLang="en-US" sz="2800" dirty="0"/>
              <a:t>利他</a:t>
            </a:r>
            <a:endParaRPr lang="en-US" altLang="zh-CN" sz="2800" dirty="0"/>
          </a:p>
          <a:p>
            <a:pPr algn="r"/>
            <a:r>
              <a:rPr lang="zh-CN" altLang="en-US" sz="2800" dirty="0"/>
              <a:t>赢者诅咒</a:t>
            </a:r>
            <a:endParaRPr lang="en-US" altLang="zh-CN" sz="2800" dirty="0"/>
          </a:p>
          <a:p>
            <a:pPr algn="r"/>
            <a:r>
              <a:rPr lang="zh-CN" altLang="en-US" sz="2800" dirty="0"/>
              <a:t>禀赋效应</a:t>
            </a:r>
            <a:endParaRPr lang="en-US" altLang="zh-CN" sz="2800" dirty="0"/>
          </a:p>
          <a:p>
            <a:pPr algn="r"/>
            <a:r>
              <a:rPr lang="zh-CN" altLang="en-US" sz="2800" dirty="0"/>
              <a:t>损失规避</a:t>
            </a:r>
            <a:endParaRPr lang="en-US" altLang="zh-CN" sz="2800" dirty="0"/>
          </a:p>
          <a:p>
            <a:pPr algn="r"/>
            <a:r>
              <a:rPr lang="zh-CN" altLang="en-US" sz="2800" dirty="0"/>
              <a:t>偏好反转</a:t>
            </a:r>
            <a:endParaRPr lang="en-US" altLang="zh-CN" sz="2800" dirty="0"/>
          </a:p>
          <a:p>
            <a:pPr algn="r"/>
            <a:r>
              <a:rPr lang="zh-CN" altLang="en-US" sz="2800" dirty="0"/>
              <a:t>心理账户</a:t>
            </a:r>
            <a:endParaRPr lang="en-US" altLang="zh-CN" sz="2800" dirty="0"/>
          </a:p>
          <a:p>
            <a:pPr algn="r"/>
            <a:endParaRPr lang="en-US" altLang="zh-CN" sz="2800" dirty="0"/>
          </a:p>
        </p:txBody>
      </p:sp>
      <p:sp>
        <p:nvSpPr>
          <p:cNvPr id="7" name="左箭头 6"/>
          <p:cNvSpPr/>
          <p:nvPr/>
        </p:nvSpPr>
        <p:spPr>
          <a:xfrm>
            <a:off x="5292080" y="1634852"/>
            <a:ext cx="576064"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7358082" y="1928014"/>
            <a:ext cx="144016"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cstate="print"/>
          <a:srcRect l="16715"/>
          <a:stretch>
            <a:fillRect/>
          </a:stretch>
        </p:blipFill>
        <p:spPr>
          <a:xfrm>
            <a:off x="707680" y="2009415"/>
            <a:ext cx="3214710" cy="2683170"/>
          </a:xfrm>
          <a:prstGeom prst="rect">
            <a:avLst/>
          </a:prstGeom>
          <a:solidFill>
            <a:schemeClr val="accent4">
              <a:lumMod val="20000"/>
              <a:lumOff val="80000"/>
            </a:schemeClr>
          </a:solidFill>
        </p:spPr>
      </p:pic>
      <p:sp>
        <p:nvSpPr>
          <p:cNvPr id="10" name="矩形 9"/>
          <p:cNvSpPr/>
          <p:nvPr/>
        </p:nvSpPr>
        <p:spPr>
          <a:xfrm>
            <a:off x="5868144" y="1490836"/>
            <a:ext cx="3275856" cy="860425"/>
          </a:xfrm>
          <a:prstGeom prst="rect">
            <a:avLst/>
          </a:prstGeom>
        </p:spPr>
        <p:txBody>
          <a:bodyPr wrap="square">
            <a:spAutoFit/>
          </a:bodyPr>
          <a:lstStyle/>
          <a:p>
            <a:pPr>
              <a:lnSpc>
                <a:spcPts val="3000"/>
              </a:lnSpc>
              <a:spcAft>
                <a:spcPts val="1200"/>
              </a:spcAft>
            </a:pPr>
            <a:r>
              <a:rPr lang="zh-CN" altLang="en-US" sz="2800" b="1" dirty="0">
                <a:latin typeface="宋体" panose="02010600030101010101" pitchFamily="2" charset="-122"/>
                <a:ea typeface="宋体" panose="02010600030101010101" pitchFamily="2" charset="-122"/>
              </a:rPr>
              <a:t>心理偏好与行为异象</a:t>
            </a:r>
            <a:endParaRPr lang="zh-CN" altLang="en-US" sz="2800" b="1" dirty="0">
              <a:latin typeface="宋体" panose="02010600030101010101" pitchFamily="2" charset="-122"/>
              <a:ea typeface="宋体" panose="02010600030101010101" pitchFamily="2" charset="-122"/>
            </a:endParaRPr>
          </a:p>
        </p:txBody>
      </p:sp>
      <p:sp>
        <p:nvSpPr>
          <p:cNvPr id="11" name="矩形 10"/>
          <p:cNvSpPr/>
          <p:nvPr/>
        </p:nvSpPr>
        <p:spPr>
          <a:xfrm>
            <a:off x="1317164" y="4843725"/>
            <a:ext cx="2319655" cy="52197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Richard Thaler</a:t>
            </a:r>
            <a:endParaRPr lang="zh-CN" altLang="en-US" sz="2800"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stretch>
            <a:fillRect/>
          </a:stretch>
        </p:blipFill>
        <p:spPr>
          <a:xfrm>
            <a:off x="705164" y="2057983"/>
            <a:ext cx="2304256" cy="3168352"/>
          </a:xfrm>
          <a:prstGeom prst="rect">
            <a:avLst/>
          </a:prstGeom>
        </p:spPr>
      </p:pic>
      <p:sp>
        <p:nvSpPr>
          <p:cNvPr id="14" name="矩形 13"/>
          <p:cNvSpPr/>
          <p:nvPr/>
        </p:nvSpPr>
        <p:spPr>
          <a:xfrm>
            <a:off x="3419872" y="2781087"/>
            <a:ext cx="3024336" cy="1630045"/>
          </a:xfrm>
          <a:prstGeom prst="rect">
            <a:avLst/>
          </a:prstGeom>
          <a:noFill/>
          <a:ln>
            <a:solidFill>
              <a:schemeClr val="accent1"/>
            </a:solidFill>
          </a:ln>
        </p:spPr>
        <p:txBody>
          <a:bodyPr wrap="square">
            <a:spAutoFit/>
          </a:bodyPr>
          <a:lstStyle/>
          <a:p>
            <a:pPr marL="342900" indent="-342900">
              <a:lnSpc>
                <a:spcPts val="3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长期真实的股票价格波动非常剧烈。</a:t>
            </a:r>
            <a:endParaRPr lang="en-US" altLang="zh-CN" sz="2400" dirty="0">
              <a:latin typeface="宋体" panose="02010600030101010101" pitchFamily="2" charset="-122"/>
              <a:ea typeface="宋体" panose="02010600030101010101" pitchFamily="2" charset="-122"/>
            </a:endParaRPr>
          </a:p>
          <a:p>
            <a:pPr marL="342900" indent="-342900">
              <a:lnSpc>
                <a:spcPts val="3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未来股利贴现值远远不能解释</a:t>
            </a:r>
            <a:endParaRPr lang="zh-CN" altLang="en-US" sz="2400" dirty="0">
              <a:latin typeface="宋体" panose="02010600030101010101" pitchFamily="2" charset="-122"/>
              <a:ea typeface="宋体" panose="02010600030101010101" pitchFamily="2" charset="-122"/>
            </a:endParaRPr>
          </a:p>
        </p:txBody>
      </p:sp>
      <p:sp>
        <p:nvSpPr>
          <p:cNvPr id="15" name="右箭头 14"/>
          <p:cNvSpPr/>
          <p:nvPr/>
        </p:nvSpPr>
        <p:spPr>
          <a:xfrm>
            <a:off x="6501130" y="3364865"/>
            <a:ext cx="504190" cy="109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TextBox 16"/>
          <p:cNvSpPr txBox="1"/>
          <p:nvPr/>
        </p:nvSpPr>
        <p:spPr>
          <a:xfrm>
            <a:off x="7004385" y="2811617"/>
            <a:ext cx="1837438" cy="1568450"/>
          </a:xfrm>
          <a:prstGeom prst="rect">
            <a:avLst/>
          </a:prstGeom>
          <a:noFill/>
        </p:spPr>
        <p:txBody>
          <a:bodyPr wrap="square" rtlCol="0">
            <a:spAutoFit/>
          </a:bodyPr>
          <a:lstStyle/>
          <a:p>
            <a:pPr algn="ctr"/>
            <a:r>
              <a:rPr lang="zh-CN" altLang="en-US" sz="2400" dirty="0">
                <a:latin typeface="宋体" panose="02010600030101010101" pitchFamily="2" charset="-122"/>
                <a:ea typeface="宋体" panose="02010600030101010101" pitchFamily="2" charset="-122"/>
              </a:rPr>
              <a:t>撼动了新古典金融学最基础的估值理论。</a:t>
            </a:r>
            <a:endParaRPr lang="zh-CN" altLang="en-US" sz="2400" dirty="0">
              <a:latin typeface="宋体" panose="02010600030101010101" pitchFamily="2" charset="-122"/>
              <a:ea typeface="宋体" panose="02010600030101010101" pitchFamily="2" charset="-122"/>
            </a:endParaRPr>
          </a:p>
        </p:txBody>
      </p:sp>
      <p:sp>
        <p:nvSpPr>
          <p:cNvPr id="19" name="矩形 18"/>
          <p:cNvSpPr/>
          <p:nvPr/>
        </p:nvSpPr>
        <p:spPr>
          <a:xfrm>
            <a:off x="907083" y="5373374"/>
            <a:ext cx="1900555" cy="46037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Robert Shiller</a:t>
            </a:r>
            <a:endParaRPr lang="en-US" altLang="zh-CN"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01395" y="2077085"/>
            <a:ext cx="7117080" cy="1655445"/>
          </a:xfrm>
        </p:spPr>
        <p:txBody>
          <a:bodyPr/>
          <a:p>
            <a:pPr algn="l"/>
            <a:r>
              <a:rPr lang="zh-CN" altLang="en-US" sz="4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从</a:t>
            </a:r>
            <a:r>
              <a:rPr lang="zh-CN" altLang="en-US" sz="4400" b="1">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标准金融学</a:t>
            </a:r>
            <a:r>
              <a:rPr lang="zh-CN" altLang="en-US" sz="4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到</a:t>
            </a:r>
            <a:r>
              <a:rPr lang="zh-CN" altLang="en-US" sz="4400" b="1">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行为金融学</a:t>
            </a:r>
            <a:endParaRPr lang="zh-CN" altLang="en-US" sz="40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endParaRPr>
          </a:p>
          <a:p>
            <a:pPr algn="l">
              <a:lnSpc>
                <a:spcPct val="80000"/>
              </a:lnSpc>
            </a:pPr>
            <a:r>
              <a:rPr lang="en-US" altLang="zh-CN" sz="3200" i="1">
                <a:solidFill>
                  <a:schemeClr val="tx1">
                    <a:lumMod val="85000"/>
                    <a:lumOff val="15000"/>
                  </a:schemeClr>
                </a:solidFill>
                <a:effectLst/>
                <a:latin typeface="Times New Roman" panose="02020603050405020304" pitchFamily="18" charset="0"/>
                <a:cs typeface="Times New Roman" panose="02020603050405020304" pitchFamily="18" charset="0"/>
              </a:rPr>
              <a:t>From Standard Finance </a:t>
            </a:r>
            <a:r>
              <a:rPr lang="zh-CN" altLang="en-US" sz="3200" i="1">
                <a:solidFill>
                  <a:schemeClr val="tx1">
                    <a:lumMod val="85000"/>
                    <a:lumOff val="15000"/>
                  </a:schemeClr>
                </a:solidFill>
                <a:effectLst/>
                <a:latin typeface="Times New Roman" panose="02020603050405020304" pitchFamily="18" charset="0"/>
                <a:cs typeface="Times New Roman" panose="02020603050405020304" pitchFamily="18" charset="0"/>
              </a:rPr>
              <a:t>to Behavioral Finance</a:t>
            </a:r>
            <a:endParaRPr lang="zh-CN" altLang="en-US" sz="3200" i="1">
              <a:solidFill>
                <a:schemeClr val="tx1">
                  <a:lumMod val="85000"/>
                  <a:lumOff val="15000"/>
                </a:schemeClr>
              </a:solidFill>
              <a:effectLst/>
              <a:latin typeface="Times New Roman" panose="02020603050405020304" pitchFamily="18" charset="0"/>
              <a:cs typeface="Times New Roman" panose="02020603050405020304" pitchFamily="18" charset="0"/>
            </a:endParaRPr>
          </a:p>
          <a:p>
            <a:endParaRPr lang="zh-CN" altLang="en-US" sz="3200" i="1">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b="1" dirty="0">
                <a:latin typeface="宋体" panose="02010600030101010101" pitchFamily="2" charset="-122"/>
                <a:ea typeface="宋体" panose="02010600030101010101" pitchFamily="2" charset="-122"/>
              </a:rPr>
              <a:t>定价模型发展</a:t>
            </a:r>
            <a:endParaRPr lang="zh-CN" altLang="en-US" sz="2800" dirty="0"/>
          </a:p>
        </p:txBody>
      </p:sp>
      <p:sp>
        <p:nvSpPr>
          <p:cNvPr id="6" name="矩形 5"/>
          <p:cNvSpPr/>
          <p:nvPr/>
        </p:nvSpPr>
        <p:spPr>
          <a:xfrm>
            <a:off x="1619673" y="3969016"/>
            <a:ext cx="5112567" cy="45719"/>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prstClr val="white"/>
              </a:solidFill>
              <a:effectLst/>
              <a:uLnTx/>
              <a:uFillTx/>
              <a:latin typeface="Century Gothic"/>
              <a:ea typeface="微软雅黑" panose="020B0503020204020204" charset="-122"/>
              <a:cs typeface="+mn-cs"/>
            </a:endParaRPr>
          </a:p>
        </p:txBody>
      </p:sp>
      <p:grpSp>
        <p:nvGrpSpPr>
          <p:cNvPr id="7" name="组 6"/>
          <p:cNvGrpSpPr/>
          <p:nvPr/>
        </p:nvGrpSpPr>
        <p:grpSpPr>
          <a:xfrm>
            <a:off x="2051720" y="2061007"/>
            <a:ext cx="1903815" cy="1989545"/>
            <a:chOff x="919303" y="1335286"/>
            <a:chExt cx="2604580" cy="2378920"/>
          </a:xfrm>
        </p:grpSpPr>
        <p:sp>
          <p:nvSpPr>
            <p:cNvPr id="8" name="椭圆 7"/>
            <p:cNvSpPr/>
            <p:nvPr/>
          </p:nvSpPr>
          <p:spPr>
            <a:xfrm>
              <a:off x="1309942" y="3492533"/>
              <a:ext cx="221673" cy="22167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chemeClr val="accent1">
                    <a:lumMod val="60000"/>
                    <a:lumOff val="40000"/>
                  </a:schemeClr>
                </a:solidFill>
                <a:effectLst/>
                <a:uLnTx/>
                <a:uFillTx/>
                <a:latin typeface="Century Gothic"/>
                <a:ea typeface="微软雅黑" panose="020B0503020204020204" charset="-122"/>
                <a:cs typeface="+mn-cs"/>
              </a:endParaRPr>
            </a:p>
          </p:txBody>
        </p:sp>
        <p:sp>
          <p:nvSpPr>
            <p:cNvPr id="9" name="任意形状 37"/>
            <p:cNvSpPr/>
            <p:nvPr/>
          </p:nvSpPr>
          <p:spPr>
            <a:xfrm flipV="1">
              <a:off x="919303" y="1335286"/>
              <a:ext cx="2604580" cy="1815145"/>
            </a:xfrm>
            <a:custGeom>
              <a:avLst/>
              <a:gdLst>
                <a:gd name="connsiteX0" fmla="*/ 0 w 1953435"/>
                <a:gd name="connsiteY0" fmla="*/ 1361359 h 1361359"/>
                <a:gd name="connsiteX1" fmla="*/ 1953435 w 1953435"/>
                <a:gd name="connsiteY1" fmla="*/ 1361359 h 1361359"/>
                <a:gd name="connsiteX2" fmla="*/ 1953435 w 1953435"/>
                <a:gd name="connsiteY2" fmla="*/ 145918 h 1361359"/>
                <a:gd name="connsiteX3" fmla="*/ 472409 w 1953435"/>
                <a:gd name="connsiteY3" fmla="*/ 145918 h 1361359"/>
                <a:gd name="connsiteX4" fmla="*/ 376106 w 1953435"/>
                <a:gd name="connsiteY4" fmla="*/ 0 h 1361359"/>
                <a:gd name="connsiteX5" fmla="*/ 279802 w 1953435"/>
                <a:gd name="connsiteY5" fmla="*/ 145918 h 1361359"/>
                <a:gd name="connsiteX6" fmla="*/ 0 w 1953435"/>
                <a:gd name="connsiteY6" fmla="*/ 145918 h 136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3435" h="1361359">
                  <a:moveTo>
                    <a:pt x="0" y="1361359"/>
                  </a:moveTo>
                  <a:lnTo>
                    <a:pt x="1953435" y="1361359"/>
                  </a:lnTo>
                  <a:lnTo>
                    <a:pt x="1953435" y="145918"/>
                  </a:lnTo>
                  <a:lnTo>
                    <a:pt x="472409" y="145918"/>
                  </a:lnTo>
                  <a:lnTo>
                    <a:pt x="376106" y="0"/>
                  </a:lnTo>
                  <a:lnTo>
                    <a:pt x="279802" y="145918"/>
                  </a:lnTo>
                  <a:lnTo>
                    <a:pt x="0" y="145918"/>
                  </a:lnTo>
                  <a:close/>
                </a:path>
              </a:pathLst>
            </a:cu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schemeClr val="accent1">
                    <a:lumMod val="60000"/>
                    <a:lumOff val="40000"/>
                  </a:schemeClr>
                </a:solidFill>
                <a:effectLst/>
                <a:uLnTx/>
                <a:uFillTx/>
                <a:latin typeface="Century Gothic"/>
                <a:ea typeface="微软雅黑" panose="020B0503020204020204" charset="-122"/>
                <a:cs typeface="+mn-cs"/>
              </a:endParaRPr>
            </a:p>
          </p:txBody>
        </p:sp>
        <p:cxnSp>
          <p:nvCxnSpPr>
            <p:cNvPr id="10" name="直线连接符 8"/>
            <p:cNvCxnSpPr>
              <a:stCxn id="9" idx="4"/>
              <a:endCxn id="8" idx="0"/>
            </p:cNvCxnSpPr>
            <p:nvPr/>
          </p:nvCxnSpPr>
          <p:spPr>
            <a:xfrm>
              <a:off x="1420778" y="3150431"/>
              <a:ext cx="1" cy="342101"/>
            </a:xfrm>
            <a:prstGeom prst="line">
              <a:avLst/>
            </a:prstGeom>
          </p:spPr>
          <p:style>
            <a:lnRef idx="2">
              <a:schemeClr val="accent1"/>
            </a:lnRef>
            <a:fillRef idx="1">
              <a:schemeClr val="lt1"/>
            </a:fillRef>
            <a:effectRef idx="0">
              <a:schemeClr val="accent1"/>
            </a:effectRef>
            <a:fontRef idx="minor">
              <a:schemeClr val="dk1"/>
            </a:fontRef>
          </p:style>
        </p:cxnSp>
      </p:grpSp>
      <p:grpSp>
        <p:nvGrpSpPr>
          <p:cNvPr id="11" name="组 7"/>
          <p:cNvGrpSpPr/>
          <p:nvPr/>
        </p:nvGrpSpPr>
        <p:grpSpPr>
          <a:xfrm>
            <a:off x="3347864" y="3933216"/>
            <a:ext cx="1656184" cy="1440160"/>
            <a:chOff x="3483128" y="3492533"/>
            <a:chExt cx="2604580" cy="2386340"/>
          </a:xfrm>
        </p:grpSpPr>
        <p:sp>
          <p:nvSpPr>
            <p:cNvPr id="12" name="椭圆 11"/>
            <p:cNvSpPr/>
            <p:nvPr/>
          </p:nvSpPr>
          <p:spPr>
            <a:xfrm>
              <a:off x="3869698" y="3492533"/>
              <a:ext cx="221673" cy="22167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prstClr val="white"/>
                </a:solidFill>
                <a:effectLst/>
                <a:uLnTx/>
                <a:uFillTx/>
                <a:latin typeface="Century Gothic"/>
                <a:ea typeface="微软雅黑" panose="020B0503020204020204" charset="-122"/>
                <a:cs typeface="+mn-cs"/>
              </a:endParaRPr>
            </a:p>
          </p:txBody>
        </p:sp>
        <p:sp>
          <p:nvSpPr>
            <p:cNvPr id="13" name="任意形状 40"/>
            <p:cNvSpPr/>
            <p:nvPr/>
          </p:nvSpPr>
          <p:spPr>
            <a:xfrm>
              <a:off x="3483128" y="4063728"/>
              <a:ext cx="2604580" cy="1815145"/>
            </a:xfrm>
            <a:custGeom>
              <a:avLst/>
              <a:gdLst>
                <a:gd name="connsiteX0" fmla="*/ 0 w 1953435"/>
                <a:gd name="connsiteY0" fmla="*/ 1361359 h 1361359"/>
                <a:gd name="connsiteX1" fmla="*/ 1953435 w 1953435"/>
                <a:gd name="connsiteY1" fmla="*/ 1361359 h 1361359"/>
                <a:gd name="connsiteX2" fmla="*/ 1953435 w 1953435"/>
                <a:gd name="connsiteY2" fmla="*/ 145918 h 1361359"/>
                <a:gd name="connsiteX3" fmla="*/ 472409 w 1953435"/>
                <a:gd name="connsiteY3" fmla="*/ 145918 h 1361359"/>
                <a:gd name="connsiteX4" fmla="*/ 376106 w 1953435"/>
                <a:gd name="connsiteY4" fmla="*/ 0 h 1361359"/>
                <a:gd name="connsiteX5" fmla="*/ 279802 w 1953435"/>
                <a:gd name="connsiteY5" fmla="*/ 145918 h 1361359"/>
                <a:gd name="connsiteX6" fmla="*/ 0 w 1953435"/>
                <a:gd name="connsiteY6" fmla="*/ 145918 h 136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3435" h="1361359">
                  <a:moveTo>
                    <a:pt x="0" y="1361359"/>
                  </a:moveTo>
                  <a:lnTo>
                    <a:pt x="1953435" y="1361359"/>
                  </a:lnTo>
                  <a:lnTo>
                    <a:pt x="1953435" y="145918"/>
                  </a:lnTo>
                  <a:lnTo>
                    <a:pt x="472409" y="145918"/>
                  </a:lnTo>
                  <a:lnTo>
                    <a:pt x="376106" y="0"/>
                  </a:lnTo>
                  <a:lnTo>
                    <a:pt x="279802" y="145918"/>
                  </a:lnTo>
                  <a:lnTo>
                    <a:pt x="0" y="145918"/>
                  </a:lnTo>
                  <a:close/>
                </a:path>
              </a:pathLst>
            </a:cu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prstClr val="white"/>
                </a:solidFill>
                <a:effectLst/>
                <a:uLnTx/>
                <a:uFillTx/>
                <a:latin typeface="Century Gothic"/>
                <a:ea typeface="微软雅黑" panose="020B0503020204020204" charset="-122"/>
                <a:cs typeface="+mn-cs"/>
              </a:endParaRPr>
            </a:p>
          </p:txBody>
        </p:sp>
        <p:cxnSp>
          <p:nvCxnSpPr>
            <p:cNvPr id="14" name="直线连接符 74"/>
            <p:cNvCxnSpPr>
              <a:stCxn id="12" idx="4"/>
              <a:endCxn id="13" idx="4"/>
            </p:cNvCxnSpPr>
            <p:nvPr/>
          </p:nvCxnSpPr>
          <p:spPr>
            <a:xfrm>
              <a:off x="3980535" y="3714206"/>
              <a:ext cx="4068" cy="349521"/>
            </a:xfrm>
            <a:prstGeom prst="line">
              <a:avLst/>
            </a:prstGeom>
          </p:spPr>
          <p:style>
            <a:lnRef idx="3">
              <a:schemeClr val="lt1"/>
            </a:lnRef>
            <a:fillRef idx="1">
              <a:schemeClr val="accent2"/>
            </a:fillRef>
            <a:effectRef idx="1">
              <a:schemeClr val="accent2"/>
            </a:effectRef>
            <a:fontRef idx="minor">
              <a:schemeClr val="lt1"/>
            </a:fontRef>
          </p:style>
        </p:cxnSp>
      </p:grpSp>
      <p:grpSp>
        <p:nvGrpSpPr>
          <p:cNvPr id="15" name="组 5"/>
          <p:cNvGrpSpPr/>
          <p:nvPr/>
        </p:nvGrpSpPr>
        <p:grpSpPr>
          <a:xfrm>
            <a:off x="4727446" y="2277413"/>
            <a:ext cx="1815978" cy="1797988"/>
            <a:chOff x="6033171" y="1335286"/>
            <a:chExt cx="2604580" cy="2378920"/>
          </a:xfrm>
        </p:grpSpPr>
        <p:sp>
          <p:nvSpPr>
            <p:cNvPr id="16" name="椭圆 15"/>
            <p:cNvSpPr/>
            <p:nvPr/>
          </p:nvSpPr>
          <p:spPr>
            <a:xfrm>
              <a:off x="6429454" y="3492533"/>
              <a:ext cx="221673" cy="221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prstClr val="white"/>
                </a:solidFill>
                <a:effectLst/>
                <a:uLnTx/>
                <a:uFillTx/>
                <a:latin typeface="Century Gothic"/>
                <a:ea typeface="微软雅黑" panose="020B0503020204020204" charset="-122"/>
                <a:cs typeface="+mn-cs"/>
              </a:endParaRPr>
            </a:p>
          </p:txBody>
        </p:sp>
        <p:sp>
          <p:nvSpPr>
            <p:cNvPr id="17" name="任意形状 39"/>
            <p:cNvSpPr/>
            <p:nvPr/>
          </p:nvSpPr>
          <p:spPr>
            <a:xfrm flipV="1">
              <a:off x="6033171" y="1335286"/>
              <a:ext cx="2604580" cy="1815145"/>
            </a:xfrm>
            <a:custGeom>
              <a:avLst/>
              <a:gdLst>
                <a:gd name="connsiteX0" fmla="*/ 0 w 1953435"/>
                <a:gd name="connsiteY0" fmla="*/ 1361359 h 1361359"/>
                <a:gd name="connsiteX1" fmla="*/ 1953435 w 1953435"/>
                <a:gd name="connsiteY1" fmla="*/ 1361359 h 1361359"/>
                <a:gd name="connsiteX2" fmla="*/ 1953435 w 1953435"/>
                <a:gd name="connsiteY2" fmla="*/ 145918 h 1361359"/>
                <a:gd name="connsiteX3" fmla="*/ 472409 w 1953435"/>
                <a:gd name="connsiteY3" fmla="*/ 145918 h 1361359"/>
                <a:gd name="connsiteX4" fmla="*/ 376106 w 1953435"/>
                <a:gd name="connsiteY4" fmla="*/ 0 h 1361359"/>
                <a:gd name="connsiteX5" fmla="*/ 279802 w 1953435"/>
                <a:gd name="connsiteY5" fmla="*/ 145918 h 1361359"/>
                <a:gd name="connsiteX6" fmla="*/ 0 w 1953435"/>
                <a:gd name="connsiteY6" fmla="*/ 145918 h 136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3435" h="1361359">
                  <a:moveTo>
                    <a:pt x="0" y="1361359"/>
                  </a:moveTo>
                  <a:lnTo>
                    <a:pt x="1953435" y="1361359"/>
                  </a:lnTo>
                  <a:lnTo>
                    <a:pt x="1953435" y="145918"/>
                  </a:lnTo>
                  <a:lnTo>
                    <a:pt x="472409" y="145918"/>
                  </a:lnTo>
                  <a:lnTo>
                    <a:pt x="376106" y="0"/>
                  </a:lnTo>
                  <a:lnTo>
                    <a:pt x="279802" y="145918"/>
                  </a:lnTo>
                  <a:lnTo>
                    <a:pt x="0" y="14591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6565"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a:ln>
                  <a:noFill/>
                </a:ln>
                <a:solidFill>
                  <a:prstClr val="white"/>
                </a:solidFill>
                <a:effectLst/>
                <a:uLnTx/>
                <a:uFillTx/>
                <a:latin typeface="Century Gothic"/>
                <a:ea typeface="微软雅黑" panose="020B0503020204020204" charset="-122"/>
                <a:cs typeface="+mn-cs"/>
              </a:endParaRPr>
            </a:p>
          </p:txBody>
        </p:sp>
        <p:cxnSp>
          <p:nvCxnSpPr>
            <p:cNvPr id="18" name="直线连接符 75"/>
            <p:cNvCxnSpPr>
              <a:stCxn id="17" idx="4"/>
              <a:endCxn id="16" idx="0"/>
            </p:cNvCxnSpPr>
            <p:nvPr/>
          </p:nvCxnSpPr>
          <p:spPr>
            <a:xfrm>
              <a:off x="6534645" y="3150431"/>
              <a:ext cx="5645" cy="342101"/>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sp>
        <p:nvSpPr>
          <p:cNvPr id="19" name="矩形 18"/>
          <p:cNvSpPr/>
          <p:nvPr/>
        </p:nvSpPr>
        <p:spPr>
          <a:xfrm>
            <a:off x="2132320" y="4091641"/>
            <a:ext cx="943751" cy="337185"/>
          </a:xfrm>
          <a:prstGeom prst="rect">
            <a:avLst/>
          </a:prstGeom>
        </p:spPr>
        <p:txBody>
          <a:bodyPr wrap="square">
            <a:spAutoFit/>
          </a:bodyPr>
          <a:lstStyle/>
          <a:p>
            <a:pPr defTabSz="456565"/>
            <a:r>
              <a:rPr lang="en-US" altLang="zh-CN" sz="1600" b="1" dirty="0">
                <a:solidFill>
                  <a:prstClr val="black"/>
                </a:solidFill>
                <a:latin typeface="Century Gothic"/>
                <a:ea typeface="微软雅黑" panose="020B0503020204020204" charset="-122"/>
              </a:rPr>
              <a:t>1985</a:t>
            </a:r>
            <a:r>
              <a:rPr lang="zh-CN" altLang="en-US" sz="1600" b="1" dirty="0">
                <a:solidFill>
                  <a:prstClr val="black"/>
                </a:solidFill>
                <a:latin typeface="Century Gothic"/>
                <a:ea typeface="微软雅黑" panose="020B0503020204020204" charset="-122"/>
              </a:rPr>
              <a:t>年</a:t>
            </a:r>
            <a:endParaRPr lang="zh-CN" altLang="en-US" sz="1200" b="1" dirty="0">
              <a:solidFill>
                <a:prstClr val="black"/>
              </a:solidFill>
              <a:latin typeface="Century Gothic"/>
              <a:ea typeface="微软雅黑" panose="020B0503020204020204" charset="-122"/>
            </a:endParaRPr>
          </a:p>
        </p:txBody>
      </p:sp>
      <p:sp>
        <p:nvSpPr>
          <p:cNvPr id="20" name="矩形 19"/>
          <p:cNvSpPr/>
          <p:nvPr/>
        </p:nvSpPr>
        <p:spPr>
          <a:xfrm>
            <a:off x="3347864" y="3645183"/>
            <a:ext cx="1051921" cy="337185"/>
          </a:xfrm>
          <a:prstGeom prst="rect">
            <a:avLst/>
          </a:prstGeom>
        </p:spPr>
        <p:txBody>
          <a:bodyPr wrap="square">
            <a:spAutoFit/>
          </a:bodyPr>
          <a:lstStyle/>
          <a:p>
            <a:pPr defTabSz="456565"/>
            <a:r>
              <a:rPr lang="en-US" altLang="zh-CN" sz="1600" b="1" dirty="0">
                <a:solidFill>
                  <a:prstClr val="black"/>
                </a:solidFill>
                <a:latin typeface="Century Gothic"/>
                <a:ea typeface="微软雅黑" panose="020B0503020204020204" charset="-122"/>
              </a:rPr>
              <a:t>1990</a:t>
            </a:r>
            <a:r>
              <a:rPr lang="zh-CN" altLang="en-US" sz="1400" b="1" dirty="0">
                <a:solidFill>
                  <a:prstClr val="black"/>
                </a:solidFill>
                <a:latin typeface="Century Gothic"/>
                <a:ea typeface="微软雅黑" panose="020B0503020204020204" charset="-122"/>
              </a:rPr>
              <a:t>年</a:t>
            </a:r>
            <a:endParaRPr lang="zh-CN" altLang="en-US" sz="1200" b="1" dirty="0">
              <a:solidFill>
                <a:prstClr val="black"/>
              </a:solidFill>
              <a:latin typeface="Century Gothic"/>
              <a:ea typeface="微软雅黑" panose="020B0503020204020204" charset="-122"/>
            </a:endParaRPr>
          </a:p>
        </p:txBody>
      </p:sp>
      <p:sp>
        <p:nvSpPr>
          <p:cNvPr id="21" name="矩形 20"/>
          <p:cNvSpPr/>
          <p:nvPr/>
        </p:nvSpPr>
        <p:spPr>
          <a:xfrm>
            <a:off x="4644008" y="4077231"/>
            <a:ext cx="1077728" cy="337185"/>
          </a:xfrm>
          <a:prstGeom prst="rect">
            <a:avLst/>
          </a:prstGeom>
        </p:spPr>
        <p:txBody>
          <a:bodyPr wrap="square">
            <a:spAutoFit/>
          </a:bodyPr>
          <a:lstStyle/>
          <a:p>
            <a:pPr defTabSz="456565"/>
            <a:r>
              <a:rPr lang="en-US" altLang="zh-CN" sz="1600" b="1" dirty="0">
                <a:solidFill>
                  <a:prstClr val="black"/>
                </a:solidFill>
                <a:latin typeface="Century Gothic"/>
                <a:ea typeface="微软雅黑" panose="020B0503020204020204" charset="-122"/>
              </a:rPr>
              <a:t>1997</a:t>
            </a:r>
            <a:r>
              <a:rPr lang="zh-CN" altLang="en-US" sz="1600" b="1" dirty="0">
                <a:solidFill>
                  <a:prstClr val="black"/>
                </a:solidFill>
                <a:latin typeface="Century Gothic"/>
                <a:ea typeface="微软雅黑" panose="020B0503020204020204" charset="-122"/>
              </a:rPr>
              <a:t>年</a:t>
            </a:r>
            <a:endParaRPr lang="zh-CN" altLang="en-US" sz="1200" b="1" dirty="0">
              <a:solidFill>
                <a:prstClr val="black"/>
              </a:solidFill>
              <a:latin typeface="Century Gothic"/>
              <a:ea typeface="微软雅黑" panose="020B0503020204020204" charset="-122"/>
            </a:endParaRPr>
          </a:p>
        </p:txBody>
      </p:sp>
      <p:sp>
        <p:nvSpPr>
          <p:cNvPr id="22" name="矩形 21"/>
          <p:cNvSpPr/>
          <p:nvPr/>
        </p:nvSpPr>
        <p:spPr>
          <a:xfrm>
            <a:off x="1979712" y="2133015"/>
            <a:ext cx="2016224" cy="1198880"/>
          </a:xfrm>
          <a:prstGeom prst="rect">
            <a:avLst/>
          </a:prstGeom>
        </p:spPr>
        <p:txBody>
          <a:bodyPr wrap="square">
            <a:spAutoFit/>
          </a:bodyPr>
          <a:lstStyle/>
          <a:p>
            <a:pPr algn="just" defTabSz="456565"/>
            <a:r>
              <a:rPr lang="en-US" altLang="zh-CN" dirty="0">
                <a:latin typeface="Times New Roman" panose="02020603050405020304" pitchFamily="18" charset="0"/>
                <a:ea typeface="宋体" panose="02010600030101010101" pitchFamily="2" charset="-122"/>
                <a:cs typeface="Times New Roman" panose="02020603050405020304" pitchFamily="18" charset="0"/>
              </a:rPr>
              <a:t>Black</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：金融市场中存在噪声，</a:t>
            </a:r>
            <a:r>
              <a:rPr lang="zh-CN" altLang="en-US" dirty="0">
                <a:latin typeface="宋体" panose="02010600030101010101" pitchFamily="2" charset="-122"/>
                <a:ea typeface="宋体" panose="02010600030101010101" pitchFamily="2" charset="-122"/>
              </a:rPr>
              <a:t>金融资产价格会严重偏离基础价值</a:t>
            </a:r>
            <a:r>
              <a:rPr lang="zh-CN" altLang="en-US" dirty="0">
                <a:solidFill>
                  <a:srgbClr val="FFFFFF"/>
                </a:solidFill>
                <a:latin typeface="宋体" panose="02010600030101010101" pitchFamily="2" charset="-122"/>
                <a:ea typeface="宋体" panose="02010600030101010101" pitchFamily="2" charset="-122"/>
              </a:rPr>
              <a:t>。</a:t>
            </a:r>
            <a:endParaRPr lang="zh-CN" altLang="en-US" dirty="0">
              <a:solidFill>
                <a:srgbClr val="FFFFFF"/>
              </a:solidFill>
              <a:latin typeface="宋体" panose="02010600030101010101" pitchFamily="2" charset="-122"/>
              <a:ea typeface="宋体" panose="02010600030101010101" pitchFamily="2" charset="-122"/>
            </a:endParaRPr>
          </a:p>
        </p:txBody>
      </p:sp>
      <p:sp>
        <p:nvSpPr>
          <p:cNvPr id="23" name="矩形 22"/>
          <p:cNvSpPr/>
          <p:nvPr/>
        </p:nvSpPr>
        <p:spPr>
          <a:xfrm>
            <a:off x="3347864" y="4437271"/>
            <a:ext cx="1678795" cy="922020"/>
          </a:xfrm>
          <a:prstGeom prst="rect">
            <a:avLst/>
          </a:prstGeom>
        </p:spPr>
        <p:txBody>
          <a:bodyPr wrap="square">
            <a:spAutoFit/>
          </a:bodyPr>
          <a:lstStyle/>
          <a:p>
            <a:pPr defTabSz="456565"/>
            <a:r>
              <a:rPr lang="en-US" altLang="zh-CN" dirty="0">
                <a:latin typeface="Times New Roman" panose="02020603050405020304" pitchFamily="18" charset="0"/>
                <a:ea typeface="宋体" panose="02010600030101010101" pitchFamily="2" charset="-122"/>
                <a:cs typeface="Times New Roman" panose="02020603050405020304" pitchFamily="18" charset="0"/>
              </a:rPr>
              <a:t>De long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rPr>
              <a:t>将噪声交易者风险引入定价模型</a:t>
            </a:r>
            <a:endParaRPr lang="zh-CN" altLang="en-US" dirty="0">
              <a:solidFill>
                <a:prstClr val="white"/>
              </a:solidFill>
              <a:latin typeface="宋体" panose="02010600030101010101" pitchFamily="2" charset="-122"/>
              <a:ea typeface="宋体" panose="02010600030101010101" pitchFamily="2" charset="-122"/>
            </a:endParaRPr>
          </a:p>
        </p:txBody>
      </p:sp>
      <p:sp>
        <p:nvSpPr>
          <p:cNvPr id="24" name="矩形 23"/>
          <p:cNvSpPr/>
          <p:nvPr/>
        </p:nvSpPr>
        <p:spPr>
          <a:xfrm>
            <a:off x="4716016" y="2277031"/>
            <a:ext cx="1800200" cy="922020"/>
          </a:xfrm>
          <a:prstGeom prst="rect">
            <a:avLst/>
          </a:prstGeom>
        </p:spPr>
        <p:txBody>
          <a:bodyPr wrap="square">
            <a:spAutoFit/>
          </a:bodyPr>
          <a:lstStyle/>
          <a:p>
            <a:pPr defTabSz="456565"/>
            <a:r>
              <a:rPr lang="en-US" altLang="zh-CN" dirty="0" err="1">
                <a:solidFill>
                  <a:prstClr val="white"/>
                </a:solidFill>
                <a:latin typeface="Times New Roman" panose="02020603050405020304" pitchFamily="18" charset="0"/>
                <a:ea typeface="宋体" panose="02010600030101010101" pitchFamily="2" charset="-122"/>
                <a:cs typeface="Times New Roman" panose="02020603050405020304" pitchFamily="18" charset="0"/>
              </a:rPr>
              <a:t>Shleifer</a:t>
            </a:r>
            <a:r>
              <a:rPr lang="zh-CN" altLang="en-US"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prstClr val="white"/>
                </a:solidFill>
                <a:latin typeface="Times New Roman" panose="02020603050405020304" pitchFamily="18" charset="0"/>
                <a:ea typeface="宋体" panose="02010600030101010101" pitchFamily="2" charset="-122"/>
                <a:cs typeface="Times New Roman" panose="02020603050405020304" pitchFamily="18" charset="0"/>
              </a:rPr>
              <a:t>Vishny</a:t>
            </a:r>
            <a:r>
              <a:rPr lang="zh-CN" altLang="en-US"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：噪声交易风险阻碍了套利</a:t>
            </a:r>
            <a:endParaRPr lang="zh-CN" altLang="en-US" dirty="0">
              <a:solidFill>
                <a:prstClr val="white"/>
              </a:solidFill>
              <a:latin typeface="宋体" panose="02010600030101010101" pitchFamily="2" charset="-122"/>
              <a:ea typeface="宋体" panose="02010600030101010101" pitchFamily="2" charset="-122"/>
            </a:endParaRPr>
          </a:p>
        </p:txBody>
      </p:sp>
      <p:sp>
        <p:nvSpPr>
          <p:cNvPr id="25" name="对话气泡: 矩形 37"/>
          <p:cNvSpPr/>
          <p:nvPr/>
        </p:nvSpPr>
        <p:spPr>
          <a:xfrm rot="5400000">
            <a:off x="6804248" y="3285143"/>
            <a:ext cx="2016224" cy="1728192"/>
          </a:xfrm>
          <a:prstGeom prst="wedgeRectCallout">
            <a:avLst>
              <a:gd name="adj1" fmla="val -7802"/>
              <a:gd name="adj2" fmla="val 6134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21318" y="3199164"/>
            <a:ext cx="1152128" cy="1630045"/>
          </a:xfrm>
          <a:prstGeom prst="rect">
            <a:avLst/>
          </a:prstGeom>
          <a:noFill/>
        </p:spPr>
        <p:txBody>
          <a:bodyPr wrap="square" rtlCol="0">
            <a:spAutoFit/>
          </a:bodyPr>
          <a:lstStyle/>
          <a:p>
            <a:pPr algn="ctr"/>
            <a:r>
              <a:rPr lang="zh-CN" altLang="en-US" sz="2000" dirty="0">
                <a:latin typeface="宋体" panose="02010600030101010101" pitchFamily="2" charset="-122"/>
                <a:ea typeface="宋体" panose="02010600030101010101" pitchFamily="2" charset="-122"/>
              </a:rPr>
              <a:t>挑战新古典资产定价的合理性</a:t>
            </a:r>
            <a:endParaRPr lang="zh-CN" altLang="en-US" sz="2000" dirty="0">
              <a:latin typeface="宋体" panose="02010600030101010101" pitchFamily="2" charset="-122"/>
              <a:ea typeface="宋体" panose="02010600030101010101" pitchFamily="2" charset="-122"/>
            </a:endParaRPr>
          </a:p>
        </p:txBody>
      </p:sp>
      <p:sp>
        <p:nvSpPr>
          <p:cNvPr id="27" name="对话气泡: 矩形 37"/>
          <p:cNvSpPr/>
          <p:nvPr/>
        </p:nvSpPr>
        <p:spPr>
          <a:xfrm rot="16200000">
            <a:off x="-54073" y="3527112"/>
            <a:ext cx="2101852" cy="1058618"/>
          </a:xfrm>
          <a:prstGeom prst="wedgeRectCallout">
            <a:avLst>
              <a:gd name="adj1" fmla="val -7802"/>
              <a:gd name="adj2" fmla="val 6134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6948264" y="3285142"/>
            <a:ext cx="1728192" cy="1630045"/>
          </a:xfrm>
          <a:prstGeom prst="rect">
            <a:avLst/>
          </a:prstGeom>
          <a:noFill/>
        </p:spPr>
        <p:txBody>
          <a:bodyPr wrap="square" rtlCol="0">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定价模型发展：</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Barberis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(1998)</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Daniel(1998)</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Hong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Stein(1999)</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457200" y="2057983"/>
            <a:ext cx="8229600" cy="3393425"/>
          </a:xfrm>
          <a:prstGeom prst="rect">
            <a:avLst/>
          </a:prstGeom>
        </p:spPr>
        <p:txBody>
          <a:bodyPr>
            <a:normAutofit/>
          </a:bodyPr>
          <a:lstStyle/>
          <a:p>
            <a:pPr marL="342900" lvl="0" indent="-342900">
              <a:spcBef>
                <a:spcPct val="20000"/>
              </a:spcBef>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注重投资者心理对投资组合和交易决策的影响</a:t>
            </a:r>
            <a:endParaRPr kumimoji="0" lang="en-US" altLang="zh-CN" sz="28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lvl="1" indent="-285750">
              <a:spcBef>
                <a:spcPct val="20000"/>
              </a:spcBef>
              <a:buFont typeface="Arial" panose="020B0604020202020204" pitchFamily="34" charset="0"/>
              <a:buChar cha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French</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Porterba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Huberman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投资者股票组合分散不足、具有本土偏好</a:t>
            </a:r>
            <a:endPar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lvl="1" indent="-285750">
              <a:spcBef>
                <a:spcPct val="20000"/>
              </a:spcBef>
              <a:buFont typeface="Arial" panose="020B0604020202020204" pitchFamily="34" charset="0"/>
              <a:buChar char="•"/>
            </a:pP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Bernartzi</a:t>
            </a:r>
            <a:r>
              <a:rPr lang="zh-CN" altLang="en-US" sz="2400" dirty="0">
                <a:latin typeface="宋体" panose="02010600030101010101" pitchFamily="2" charset="-122"/>
                <a:ea typeface="宋体" panose="02010600030101010101" pitchFamily="2" charset="-122"/>
              </a:rPr>
              <a:t>和</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Thaler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人们投资组合的分散方式非常幼稚。</a:t>
            </a:r>
            <a:endPar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lvl="1" indent="-285750">
              <a:spcBef>
                <a:spcPct val="20000"/>
              </a:spcBef>
              <a:buFont typeface="Arial" panose="020B0604020202020204" pitchFamily="34" charset="0"/>
              <a:buChar char="•"/>
            </a:pP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Odean</a:t>
            </a:r>
            <a:r>
              <a:rPr lang="zh-CN" altLang="en-US"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Baber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个体投资者倾向于过度交易，过度交易的原因在于过度自信</a:t>
            </a:r>
            <a:endPar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 name="矩形 2"/>
          <p:cNvSpPr/>
          <p:nvPr/>
        </p:nvSpPr>
        <p:spPr>
          <a:xfrm>
            <a:off x="2771800" y="1268919"/>
            <a:ext cx="3482594" cy="521970"/>
          </a:xfrm>
          <a:prstGeom prst="rect">
            <a:avLst/>
          </a:prstGeom>
          <a:ln>
            <a:solidFill>
              <a:schemeClr val="accent1"/>
            </a:solidFill>
          </a:ln>
        </p:spPr>
        <p:txBody>
          <a:bodyPr wrap="square">
            <a:spAutoFit/>
          </a:bodyPr>
          <a:lstStyle/>
          <a:p>
            <a:pPr 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2800" b="1" dirty="0">
                <a:latin typeface="宋体" panose="02010600030101010101" pitchFamily="2" charset="-122"/>
                <a:ea typeface="宋体" panose="02010600030101010101" pitchFamily="2" charset="-122"/>
              </a:rPr>
              <a:t>世纪</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90</a:t>
            </a:r>
            <a:r>
              <a:rPr lang="zh-CN" altLang="en-US" sz="2800" b="1" dirty="0">
                <a:latin typeface="宋体" panose="02010600030101010101" pitchFamily="2" charset="-122"/>
                <a:ea typeface="宋体" panose="02010600030101010101" pitchFamily="2" charset="-122"/>
              </a:rPr>
              <a:t>年代</a:t>
            </a:r>
            <a:endParaRPr lang="en-US" altLang="zh-CN" sz="2800" b="1" dirty="0">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457200" y="2057983"/>
            <a:ext cx="8229600" cy="3393425"/>
          </a:xfrm>
          <a:prstGeom prst="rect">
            <a:avLst/>
          </a:prstGeom>
        </p:spPr>
        <p:txBody>
          <a:bodyPr>
            <a:normAutofit/>
          </a:bodyPr>
          <a:lstStyle/>
          <a:p>
            <a:pPr marL="342900" lvl="0" indent="-342900">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行为公司金融诞生</a:t>
            </a:r>
            <a:endParaRPr kumimoji="0" lang="en-US" altLang="zh-CN" sz="240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 name="矩形 2"/>
          <p:cNvSpPr/>
          <p:nvPr/>
        </p:nvSpPr>
        <p:spPr>
          <a:xfrm>
            <a:off x="4580652" y="1752789"/>
            <a:ext cx="2016224" cy="521970"/>
          </a:xfrm>
          <a:prstGeom prst="rect">
            <a:avLst/>
          </a:prstGeom>
          <a:ln>
            <a:solidFill>
              <a:schemeClr val="accent1"/>
            </a:solidFill>
          </a:ln>
        </p:spPr>
        <p:txBody>
          <a:bodyPr wrap="square">
            <a:spAutoFit/>
          </a:bodyPr>
          <a:lstStyle/>
          <a:p>
            <a:pPr 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21</a:t>
            </a:r>
            <a:r>
              <a:rPr lang="zh-CN" altLang="en-US" sz="2800" b="1" dirty="0">
                <a:latin typeface="宋体" panose="02010600030101010101" pitchFamily="2" charset="-122"/>
                <a:ea typeface="宋体" panose="02010600030101010101" pitchFamily="2" charset="-122"/>
              </a:rPr>
              <a:t>世纪</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以来</a:t>
            </a:r>
            <a:endParaRPr lang="en-US" altLang="zh-CN" sz="2800" b="1" dirty="0">
              <a:latin typeface="宋体" panose="02010600030101010101" pitchFamily="2" charset="-122"/>
              <a:ea typeface="宋体" panose="02010600030101010101" pitchFamily="2" charset="-122"/>
            </a:endParaRPr>
          </a:p>
        </p:txBody>
      </p:sp>
      <p:grpSp>
        <p:nvGrpSpPr>
          <p:cNvPr id="4" name="组合 3"/>
          <p:cNvGrpSpPr/>
          <p:nvPr/>
        </p:nvGrpSpPr>
        <p:grpSpPr>
          <a:xfrm>
            <a:off x="2915816" y="3069119"/>
            <a:ext cx="2817484" cy="1512168"/>
            <a:chOff x="1124000" y="1211188"/>
            <a:chExt cx="2817484" cy="1512168"/>
          </a:xfrm>
        </p:grpSpPr>
        <p:sp>
          <p:nvSpPr>
            <p:cNvPr id="5" name="任意多边形: 形状 5"/>
            <p:cNvSpPr/>
            <p:nvPr/>
          </p:nvSpPr>
          <p:spPr>
            <a:xfrm>
              <a:off x="2429316" y="1211188"/>
              <a:ext cx="1512168" cy="1512168"/>
            </a:xfrm>
            <a:custGeom>
              <a:avLst/>
              <a:gdLst>
                <a:gd name="connsiteX0" fmla="*/ 756084 w 1512168"/>
                <a:gd name="connsiteY0" fmla="*/ 319674 h 1512168"/>
                <a:gd name="connsiteX1" fmla="*/ 333966 w 1512168"/>
                <a:gd name="connsiteY1" fmla="*/ 756084 h 1512168"/>
                <a:gd name="connsiteX2" fmla="*/ 756084 w 1512168"/>
                <a:gd name="connsiteY2" fmla="*/ 1192494 h 1512168"/>
                <a:gd name="connsiteX3" fmla="*/ 1178202 w 1512168"/>
                <a:gd name="connsiteY3" fmla="*/ 756084 h 1512168"/>
                <a:gd name="connsiteX4" fmla="*/ 756084 w 1512168"/>
                <a:gd name="connsiteY4" fmla="*/ 319674 h 1512168"/>
                <a:gd name="connsiteX5" fmla="*/ 756084 w 1512168"/>
                <a:gd name="connsiteY5" fmla="*/ 216024 h 1512168"/>
                <a:gd name="connsiteX6" fmla="*/ 1281852 w 1512168"/>
                <a:gd name="connsiteY6" fmla="*/ 756084 h 1512168"/>
                <a:gd name="connsiteX7" fmla="*/ 756084 w 1512168"/>
                <a:gd name="connsiteY7" fmla="*/ 1296144 h 1512168"/>
                <a:gd name="connsiteX8" fmla="*/ 230316 w 1512168"/>
                <a:gd name="connsiteY8" fmla="*/ 756084 h 1512168"/>
                <a:gd name="connsiteX9" fmla="*/ 756084 w 1512168"/>
                <a:gd name="connsiteY9" fmla="*/ 216024 h 1512168"/>
                <a:gd name="connsiteX10" fmla="*/ 756084 w 1512168"/>
                <a:gd name="connsiteY10" fmla="*/ 111084 h 1512168"/>
                <a:gd name="connsiteX11" fmla="*/ 111084 w 1512168"/>
                <a:gd name="connsiteY11" fmla="*/ 756084 h 1512168"/>
                <a:gd name="connsiteX12" fmla="*/ 756084 w 1512168"/>
                <a:gd name="connsiteY12" fmla="*/ 1401084 h 1512168"/>
                <a:gd name="connsiteX13" fmla="*/ 1401084 w 1512168"/>
                <a:gd name="connsiteY13" fmla="*/ 756084 h 1512168"/>
                <a:gd name="connsiteX14" fmla="*/ 756084 w 1512168"/>
                <a:gd name="connsiteY14" fmla="*/ 111084 h 1512168"/>
                <a:gd name="connsiteX15" fmla="*/ 756084 w 1512168"/>
                <a:gd name="connsiteY15" fmla="*/ 0 h 1512168"/>
                <a:gd name="connsiteX16" fmla="*/ 1512168 w 1512168"/>
                <a:gd name="connsiteY16" fmla="*/ 756084 h 1512168"/>
                <a:gd name="connsiteX17" fmla="*/ 756084 w 1512168"/>
                <a:gd name="connsiteY17" fmla="*/ 1512168 h 1512168"/>
                <a:gd name="connsiteX18" fmla="*/ 0 w 1512168"/>
                <a:gd name="connsiteY18" fmla="*/ 756084 h 1512168"/>
                <a:gd name="connsiteX19" fmla="*/ 756084 w 1512168"/>
                <a:gd name="connsiteY19" fmla="*/ 0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2168" h="1512168">
                  <a:moveTo>
                    <a:pt x="756084" y="319674"/>
                  </a:moveTo>
                  <a:cubicBezTo>
                    <a:pt x="522955" y="319674"/>
                    <a:pt x="333966" y="515061"/>
                    <a:pt x="333966" y="756084"/>
                  </a:cubicBezTo>
                  <a:cubicBezTo>
                    <a:pt x="333966" y="997107"/>
                    <a:pt x="522955" y="1192494"/>
                    <a:pt x="756084" y="1192494"/>
                  </a:cubicBezTo>
                  <a:cubicBezTo>
                    <a:pt x="989213" y="1192494"/>
                    <a:pt x="1178202" y="997107"/>
                    <a:pt x="1178202" y="756084"/>
                  </a:cubicBezTo>
                  <a:cubicBezTo>
                    <a:pt x="1178202" y="515061"/>
                    <a:pt x="989213" y="319674"/>
                    <a:pt x="756084" y="319674"/>
                  </a:cubicBezTo>
                  <a:close/>
                  <a:moveTo>
                    <a:pt x="756084" y="216024"/>
                  </a:moveTo>
                  <a:cubicBezTo>
                    <a:pt x="1046458" y="216024"/>
                    <a:pt x="1281852" y="457817"/>
                    <a:pt x="1281852" y="756084"/>
                  </a:cubicBezTo>
                  <a:cubicBezTo>
                    <a:pt x="1281852" y="1054351"/>
                    <a:pt x="1046458" y="1296144"/>
                    <a:pt x="756084" y="1296144"/>
                  </a:cubicBezTo>
                  <a:cubicBezTo>
                    <a:pt x="465710" y="1296144"/>
                    <a:pt x="230316" y="1054351"/>
                    <a:pt x="230316" y="756084"/>
                  </a:cubicBezTo>
                  <a:cubicBezTo>
                    <a:pt x="230316" y="457817"/>
                    <a:pt x="465710" y="216024"/>
                    <a:pt x="756084" y="216024"/>
                  </a:cubicBezTo>
                  <a:close/>
                  <a:moveTo>
                    <a:pt x="756084" y="111084"/>
                  </a:moveTo>
                  <a:cubicBezTo>
                    <a:pt x="399860" y="111084"/>
                    <a:pt x="111084" y="399860"/>
                    <a:pt x="111084" y="756084"/>
                  </a:cubicBezTo>
                  <a:cubicBezTo>
                    <a:pt x="111084" y="1112308"/>
                    <a:pt x="399860" y="1401084"/>
                    <a:pt x="756084" y="1401084"/>
                  </a:cubicBezTo>
                  <a:cubicBezTo>
                    <a:pt x="1112308" y="1401084"/>
                    <a:pt x="1401084" y="1112308"/>
                    <a:pt x="1401084" y="756084"/>
                  </a:cubicBezTo>
                  <a:cubicBezTo>
                    <a:pt x="1401084" y="399860"/>
                    <a:pt x="1112308" y="111084"/>
                    <a:pt x="756084" y="111084"/>
                  </a:cubicBezTo>
                  <a:close/>
                  <a:moveTo>
                    <a:pt x="756084" y="0"/>
                  </a:moveTo>
                  <a:cubicBezTo>
                    <a:pt x="1173658" y="0"/>
                    <a:pt x="1512168" y="338510"/>
                    <a:pt x="1512168" y="756084"/>
                  </a:cubicBezTo>
                  <a:cubicBezTo>
                    <a:pt x="1512168" y="1173658"/>
                    <a:pt x="1173658" y="1512168"/>
                    <a:pt x="756084" y="1512168"/>
                  </a:cubicBezTo>
                  <a:cubicBezTo>
                    <a:pt x="338510" y="1512168"/>
                    <a:pt x="0" y="1173658"/>
                    <a:pt x="0" y="756084"/>
                  </a:cubicBezTo>
                  <a:cubicBezTo>
                    <a:pt x="0" y="338510"/>
                    <a:pt x="338510" y="0"/>
                    <a:pt x="756084"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形状 6"/>
            <p:cNvSpPr/>
            <p:nvPr/>
          </p:nvSpPr>
          <p:spPr>
            <a:xfrm>
              <a:off x="1124000" y="1211188"/>
              <a:ext cx="1512168" cy="1512168"/>
            </a:xfrm>
            <a:custGeom>
              <a:avLst/>
              <a:gdLst>
                <a:gd name="connsiteX0" fmla="*/ 756084 w 1512168"/>
                <a:gd name="connsiteY0" fmla="*/ 319674 h 1512168"/>
                <a:gd name="connsiteX1" fmla="*/ 333966 w 1512168"/>
                <a:gd name="connsiteY1" fmla="*/ 756084 h 1512168"/>
                <a:gd name="connsiteX2" fmla="*/ 756084 w 1512168"/>
                <a:gd name="connsiteY2" fmla="*/ 1192494 h 1512168"/>
                <a:gd name="connsiteX3" fmla="*/ 1178202 w 1512168"/>
                <a:gd name="connsiteY3" fmla="*/ 756084 h 1512168"/>
                <a:gd name="connsiteX4" fmla="*/ 756084 w 1512168"/>
                <a:gd name="connsiteY4" fmla="*/ 319674 h 1512168"/>
                <a:gd name="connsiteX5" fmla="*/ 756084 w 1512168"/>
                <a:gd name="connsiteY5" fmla="*/ 216024 h 1512168"/>
                <a:gd name="connsiteX6" fmla="*/ 1281852 w 1512168"/>
                <a:gd name="connsiteY6" fmla="*/ 756084 h 1512168"/>
                <a:gd name="connsiteX7" fmla="*/ 756084 w 1512168"/>
                <a:gd name="connsiteY7" fmla="*/ 1296144 h 1512168"/>
                <a:gd name="connsiteX8" fmla="*/ 230316 w 1512168"/>
                <a:gd name="connsiteY8" fmla="*/ 756084 h 1512168"/>
                <a:gd name="connsiteX9" fmla="*/ 756084 w 1512168"/>
                <a:gd name="connsiteY9" fmla="*/ 216024 h 1512168"/>
                <a:gd name="connsiteX10" fmla="*/ 756084 w 1512168"/>
                <a:gd name="connsiteY10" fmla="*/ 111084 h 1512168"/>
                <a:gd name="connsiteX11" fmla="*/ 111084 w 1512168"/>
                <a:gd name="connsiteY11" fmla="*/ 756084 h 1512168"/>
                <a:gd name="connsiteX12" fmla="*/ 756084 w 1512168"/>
                <a:gd name="connsiteY12" fmla="*/ 1401084 h 1512168"/>
                <a:gd name="connsiteX13" fmla="*/ 1401084 w 1512168"/>
                <a:gd name="connsiteY13" fmla="*/ 756084 h 1512168"/>
                <a:gd name="connsiteX14" fmla="*/ 756084 w 1512168"/>
                <a:gd name="connsiteY14" fmla="*/ 111084 h 1512168"/>
                <a:gd name="connsiteX15" fmla="*/ 756084 w 1512168"/>
                <a:gd name="connsiteY15" fmla="*/ 0 h 1512168"/>
                <a:gd name="connsiteX16" fmla="*/ 1512168 w 1512168"/>
                <a:gd name="connsiteY16" fmla="*/ 756084 h 1512168"/>
                <a:gd name="connsiteX17" fmla="*/ 756084 w 1512168"/>
                <a:gd name="connsiteY17" fmla="*/ 1512168 h 1512168"/>
                <a:gd name="connsiteX18" fmla="*/ 0 w 1512168"/>
                <a:gd name="connsiteY18" fmla="*/ 756084 h 1512168"/>
                <a:gd name="connsiteX19" fmla="*/ 756084 w 1512168"/>
                <a:gd name="connsiteY19" fmla="*/ 0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2168" h="1512168">
                  <a:moveTo>
                    <a:pt x="756084" y="319674"/>
                  </a:moveTo>
                  <a:cubicBezTo>
                    <a:pt x="522955" y="319674"/>
                    <a:pt x="333966" y="515061"/>
                    <a:pt x="333966" y="756084"/>
                  </a:cubicBezTo>
                  <a:cubicBezTo>
                    <a:pt x="333966" y="997107"/>
                    <a:pt x="522955" y="1192494"/>
                    <a:pt x="756084" y="1192494"/>
                  </a:cubicBezTo>
                  <a:cubicBezTo>
                    <a:pt x="989213" y="1192494"/>
                    <a:pt x="1178202" y="997107"/>
                    <a:pt x="1178202" y="756084"/>
                  </a:cubicBezTo>
                  <a:cubicBezTo>
                    <a:pt x="1178202" y="515061"/>
                    <a:pt x="989213" y="319674"/>
                    <a:pt x="756084" y="319674"/>
                  </a:cubicBezTo>
                  <a:close/>
                  <a:moveTo>
                    <a:pt x="756084" y="216024"/>
                  </a:moveTo>
                  <a:cubicBezTo>
                    <a:pt x="1046458" y="216024"/>
                    <a:pt x="1281852" y="457817"/>
                    <a:pt x="1281852" y="756084"/>
                  </a:cubicBezTo>
                  <a:cubicBezTo>
                    <a:pt x="1281852" y="1054351"/>
                    <a:pt x="1046458" y="1296144"/>
                    <a:pt x="756084" y="1296144"/>
                  </a:cubicBezTo>
                  <a:cubicBezTo>
                    <a:pt x="465710" y="1296144"/>
                    <a:pt x="230316" y="1054351"/>
                    <a:pt x="230316" y="756084"/>
                  </a:cubicBezTo>
                  <a:cubicBezTo>
                    <a:pt x="230316" y="457817"/>
                    <a:pt x="465710" y="216024"/>
                    <a:pt x="756084" y="216024"/>
                  </a:cubicBezTo>
                  <a:close/>
                  <a:moveTo>
                    <a:pt x="756084" y="111084"/>
                  </a:moveTo>
                  <a:cubicBezTo>
                    <a:pt x="399860" y="111084"/>
                    <a:pt x="111084" y="399860"/>
                    <a:pt x="111084" y="756084"/>
                  </a:cubicBezTo>
                  <a:cubicBezTo>
                    <a:pt x="111084" y="1112308"/>
                    <a:pt x="399860" y="1401084"/>
                    <a:pt x="756084" y="1401084"/>
                  </a:cubicBezTo>
                  <a:cubicBezTo>
                    <a:pt x="1112308" y="1401084"/>
                    <a:pt x="1401084" y="1112308"/>
                    <a:pt x="1401084" y="756084"/>
                  </a:cubicBezTo>
                  <a:cubicBezTo>
                    <a:pt x="1401084" y="399860"/>
                    <a:pt x="1112308" y="111084"/>
                    <a:pt x="756084" y="111084"/>
                  </a:cubicBezTo>
                  <a:close/>
                  <a:moveTo>
                    <a:pt x="756084" y="0"/>
                  </a:moveTo>
                  <a:cubicBezTo>
                    <a:pt x="1173658" y="0"/>
                    <a:pt x="1512168" y="338510"/>
                    <a:pt x="1512168" y="756084"/>
                  </a:cubicBezTo>
                  <a:cubicBezTo>
                    <a:pt x="1512168" y="1173658"/>
                    <a:pt x="1173658" y="1512168"/>
                    <a:pt x="756084" y="1512168"/>
                  </a:cubicBezTo>
                  <a:cubicBezTo>
                    <a:pt x="338510" y="1512168"/>
                    <a:pt x="0" y="1173658"/>
                    <a:pt x="0" y="756084"/>
                  </a:cubicBezTo>
                  <a:cubicBezTo>
                    <a:pt x="0" y="338510"/>
                    <a:pt x="338510" y="0"/>
                    <a:pt x="756084"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1"/>
            <p:cNvSpPr txBox="1"/>
            <p:nvPr/>
          </p:nvSpPr>
          <p:spPr>
            <a:xfrm>
              <a:off x="2636168" y="1787252"/>
              <a:ext cx="1080120" cy="368300"/>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心理学</a:t>
              </a:r>
              <a:endParaRPr lang="zh-CN" altLang="en-US" dirty="0">
                <a:latin typeface="宋体" panose="02010600030101010101" pitchFamily="2" charset="-122"/>
                <a:ea typeface="宋体" panose="02010600030101010101" pitchFamily="2" charset="-122"/>
              </a:endParaRPr>
            </a:p>
          </p:txBody>
        </p:sp>
        <p:sp>
          <p:nvSpPr>
            <p:cNvPr id="8" name="文本框 8"/>
            <p:cNvSpPr txBox="1"/>
            <p:nvPr/>
          </p:nvSpPr>
          <p:spPr>
            <a:xfrm>
              <a:off x="1412032" y="1715244"/>
              <a:ext cx="885825" cy="447126"/>
            </a:xfrm>
            <a:custGeom>
              <a:avLst/>
              <a:gdLst/>
              <a:ahLst/>
              <a:cxnLst/>
              <a:rect l="l" t="t" r="r" b="b"/>
              <a:pathLst>
                <a:path w="885825" h="447126">
                  <a:moveTo>
                    <a:pt x="493811" y="382833"/>
                  </a:moveTo>
                  <a:cubicBezTo>
                    <a:pt x="512861" y="394144"/>
                    <a:pt x="523131" y="401734"/>
                    <a:pt x="524619" y="405603"/>
                  </a:cubicBezTo>
                  <a:cubicBezTo>
                    <a:pt x="526107" y="409473"/>
                    <a:pt x="526851" y="412598"/>
                    <a:pt x="526851" y="414980"/>
                  </a:cubicBezTo>
                  <a:cubicBezTo>
                    <a:pt x="526851" y="419147"/>
                    <a:pt x="525809" y="422719"/>
                    <a:pt x="523726" y="425695"/>
                  </a:cubicBezTo>
                  <a:cubicBezTo>
                    <a:pt x="521642" y="428672"/>
                    <a:pt x="520005" y="430160"/>
                    <a:pt x="518814" y="430160"/>
                  </a:cubicBezTo>
                  <a:cubicBezTo>
                    <a:pt x="516433" y="430160"/>
                    <a:pt x="514350" y="426886"/>
                    <a:pt x="512564" y="420337"/>
                  </a:cubicBezTo>
                  <a:cubicBezTo>
                    <a:pt x="509587" y="410812"/>
                    <a:pt x="502443" y="399204"/>
                    <a:pt x="491132" y="385512"/>
                  </a:cubicBezTo>
                  <a:close/>
                  <a:moveTo>
                    <a:pt x="711696" y="349793"/>
                  </a:moveTo>
                  <a:cubicBezTo>
                    <a:pt x="721221" y="356937"/>
                    <a:pt x="726579" y="362592"/>
                    <a:pt x="727769" y="366759"/>
                  </a:cubicBezTo>
                  <a:cubicBezTo>
                    <a:pt x="728960" y="370926"/>
                    <a:pt x="728364" y="374201"/>
                    <a:pt x="725983" y="376582"/>
                  </a:cubicBezTo>
                  <a:cubicBezTo>
                    <a:pt x="723602" y="378963"/>
                    <a:pt x="721816" y="380154"/>
                    <a:pt x="720625" y="380154"/>
                  </a:cubicBezTo>
                  <a:cubicBezTo>
                    <a:pt x="719435" y="380154"/>
                    <a:pt x="718542" y="378070"/>
                    <a:pt x="717947" y="373903"/>
                  </a:cubicBezTo>
                  <a:cubicBezTo>
                    <a:pt x="716756" y="367355"/>
                    <a:pt x="714077" y="359913"/>
                    <a:pt x="709910" y="351579"/>
                  </a:cubicBezTo>
                  <a:close/>
                  <a:moveTo>
                    <a:pt x="743843" y="348007"/>
                  </a:moveTo>
                  <a:lnTo>
                    <a:pt x="759916" y="356937"/>
                  </a:lnTo>
                  <a:lnTo>
                    <a:pt x="753665" y="360508"/>
                  </a:lnTo>
                  <a:cubicBezTo>
                    <a:pt x="748903" y="368247"/>
                    <a:pt x="744736" y="375689"/>
                    <a:pt x="741164" y="382833"/>
                  </a:cubicBezTo>
                  <a:lnTo>
                    <a:pt x="748307" y="382833"/>
                  </a:lnTo>
                  <a:lnTo>
                    <a:pt x="756344" y="374796"/>
                  </a:lnTo>
                  <a:lnTo>
                    <a:pt x="767060" y="388190"/>
                  </a:lnTo>
                  <a:lnTo>
                    <a:pt x="738485" y="388190"/>
                  </a:lnTo>
                  <a:cubicBezTo>
                    <a:pt x="738485" y="404264"/>
                    <a:pt x="738782" y="417361"/>
                    <a:pt x="739378" y="427481"/>
                  </a:cubicBezTo>
                  <a:lnTo>
                    <a:pt x="726876" y="434625"/>
                  </a:lnTo>
                  <a:cubicBezTo>
                    <a:pt x="727472" y="424505"/>
                    <a:pt x="727769" y="409026"/>
                    <a:pt x="727769" y="388190"/>
                  </a:cubicBezTo>
                  <a:cubicBezTo>
                    <a:pt x="720625" y="388190"/>
                    <a:pt x="714672" y="389083"/>
                    <a:pt x="709910" y="390869"/>
                  </a:cubicBezTo>
                  <a:lnTo>
                    <a:pt x="702766" y="382833"/>
                  </a:lnTo>
                  <a:lnTo>
                    <a:pt x="736699" y="382833"/>
                  </a:lnTo>
                  <a:cubicBezTo>
                    <a:pt x="741461" y="366164"/>
                    <a:pt x="743843" y="354555"/>
                    <a:pt x="743843" y="348007"/>
                  </a:cubicBezTo>
                  <a:close/>
                  <a:moveTo>
                    <a:pt x="271462" y="336398"/>
                  </a:moveTo>
                  <a:lnTo>
                    <a:pt x="271462" y="381047"/>
                  </a:lnTo>
                  <a:lnTo>
                    <a:pt x="331291" y="381047"/>
                  </a:lnTo>
                  <a:lnTo>
                    <a:pt x="331291" y="336398"/>
                  </a:lnTo>
                  <a:close/>
                  <a:moveTo>
                    <a:pt x="772418" y="327469"/>
                  </a:moveTo>
                  <a:lnTo>
                    <a:pt x="785812" y="337291"/>
                  </a:lnTo>
                  <a:lnTo>
                    <a:pt x="779561" y="343542"/>
                  </a:lnTo>
                  <a:lnTo>
                    <a:pt x="779561" y="424802"/>
                  </a:lnTo>
                  <a:cubicBezTo>
                    <a:pt x="780157" y="434327"/>
                    <a:pt x="774799" y="440876"/>
                    <a:pt x="763488" y="444447"/>
                  </a:cubicBezTo>
                  <a:cubicBezTo>
                    <a:pt x="762893" y="437899"/>
                    <a:pt x="756642" y="432839"/>
                    <a:pt x="744736" y="429267"/>
                  </a:cubicBezTo>
                  <a:lnTo>
                    <a:pt x="744736" y="425695"/>
                  </a:lnTo>
                  <a:cubicBezTo>
                    <a:pt x="753665" y="426886"/>
                    <a:pt x="759916" y="427481"/>
                    <a:pt x="763488" y="427481"/>
                  </a:cubicBezTo>
                  <a:cubicBezTo>
                    <a:pt x="767060" y="427481"/>
                    <a:pt x="768846" y="425397"/>
                    <a:pt x="768846" y="421230"/>
                  </a:cubicBezTo>
                  <a:lnTo>
                    <a:pt x="768846" y="341756"/>
                  </a:lnTo>
                  <a:lnTo>
                    <a:pt x="699194" y="341756"/>
                  </a:lnTo>
                  <a:lnTo>
                    <a:pt x="699194" y="439983"/>
                  </a:lnTo>
                  <a:lnTo>
                    <a:pt x="687586" y="447126"/>
                  </a:lnTo>
                  <a:cubicBezTo>
                    <a:pt x="688181" y="437601"/>
                    <a:pt x="688479" y="418551"/>
                    <a:pt x="688479" y="389976"/>
                  </a:cubicBezTo>
                  <a:cubicBezTo>
                    <a:pt x="688479" y="361401"/>
                    <a:pt x="688181" y="341458"/>
                    <a:pt x="687586" y="330147"/>
                  </a:cubicBezTo>
                  <a:lnTo>
                    <a:pt x="699194" y="336398"/>
                  </a:lnTo>
                  <a:lnTo>
                    <a:pt x="767060" y="336398"/>
                  </a:lnTo>
                  <a:close/>
                  <a:moveTo>
                    <a:pt x="335756" y="322111"/>
                  </a:moveTo>
                  <a:lnTo>
                    <a:pt x="350936" y="333719"/>
                  </a:lnTo>
                  <a:lnTo>
                    <a:pt x="343793" y="339077"/>
                  </a:lnTo>
                  <a:lnTo>
                    <a:pt x="343793" y="376582"/>
                  </a:lnTo>
                  <a:cubicBezTo>
                    <a:pt x="343793" y="383726"/>
                    <a:pt x="344090" y="390572"/>
                    <a:pt x="344686" y="397120"/>
                  </a:cubicBezTo>
                  <a:lnTo>
                    <a:pt x="331291" y="402478"/>
                  </a:lnTo>
                  <a:lnTo>
                    <a:pt x="331291" y="386405"/>
                  </a:lnTo>
                  <a:lnTo>
                    <a:pt x="271462" y="386405"/>
                  </a:lnTo>
                  <a:lnTo>
                    <a:pt x="271462" y="401585"/>
                  </a:lnTo>
                  <a:lnTo>
                    <a:pt x="258068" y="407836"/>
                  </a:lnTo>
                  <a:cubicBezTo>
                    <a:pt x="258663" y="400097"/>
                    <a:pt x="258961" y="386702"/>
                    <a:pt x="258961" y="367652"/>
                  </a:cubicBezTo>
                  <a:cubicBezTo>
                    <a:pt x="258961" y="348602"/>
                    <a:pt x="258663" y="333719"/>
                    <a:pt x="258068" y="323004"/>
                  </a:cubicBezTo>
                  <a:lnTo>
                    <a:pt x="271462" y="331040"/>
                  </a:lnTo>
                  <a:lnTo>
                    <a:pt x="329505" y="331040"/>
                  </a:lnTo>
                  <a:close/>
                  <a:moveTo>
                    <a:pt x="595610" y="319432"/>
                  </a:moveTo>
                  <a:lnTo>
                    <a:pt x="609897" y="334612"/>
                  </a:lnTo>
                  <a:lnTo>
                    <a:pt x="558105" y="334612"/>
                  </a:lnTo>
                  <a:lnTo>
                    <a:pt x="558105" y="367652"/>
                  </a:lnTo>
                  <a:lnTo>
                    <a:pt x="610790" y="367652"/>
                  </a:lnTo>
                  <a:lnTo>
                    <a:pt x="621506" y="356937"/>
                  </a:lnTo>
                  <a:lnTo>
                    <a:pt x="636686" y="373010"/>
                  </a:lnTo>
                  <a:lnTo>
                    <a:pt x="558105" y="373010"/>
                  </a:lnTo>
                  <a:lnTo>
                    <a:pt x="558105" y="432839"/>
                  </a:lnTo>
                  <a:lnTo>
                    <a:pt x="574179" y="432839"/>
                  </a:lnTo>
                  <a:cubicBezTo>
                    <a:pt x="587275" y="406645"/>
                    <a:pt x="595014" y="388786"/>
                    <a:pt x="597396" y="379261"/>
                  </a:cubicBezTo>
                  <a:lnTo>
                    <a:pt x="617041" y="392655"/>
                  </a:lnTo>
                  <a:lnTo>
                    <a:pt x="607218" y="396227"/>
                  </a:lnTo>
                  <a:cubicBezTo>
                    <a:pt x="598289" y="408729"/>
                    <a:pt x="589061" y="420933"/>
                    <a:pt x="579536" y="432839"/>
                  </a:cubicBezTo>
                  <a:lnTo>
                    <a:pt x="630436" y="432839"/>
                  </a:lnTo>
                  <a:lnTo>
                    <a:pt x="642044" y="421230"/>
                  </a:lnTo>
                  <a:lnTo>
                    <a:pt x="658118" y="438197"/>
                  </a:lnTo>
                  <a:lnTo>
                    <a:pt x="482203" y="438197"/>
                  </a:lnTo>
                  <a:cubicBezTo>
                    <a:pt x="474464" y="438197"/>
                    <a:pt x="467320" y="439090"/>
                    <a:pt x="460772" y="440876"/>
                  </a:cubicBezTo>
                  <a:lnTo>
                    <a:pt x="452735" y="432839"/>
                  </a:lnTo>
                  <a:lnTo>
                    <a:pt x="545604" y="432839"/>
                  </a:lnTo>
                  <a:lnTo>
                    <a:pt x="545604" y="373010"/>
                  </a:lnTo>
                  <a:lnTo>
                    <a:pt x="503634" y="373010"/>
                  </a:lnTo>
                  <a:cubicBezTo>
                    <a:pt x="495895" y="373010"/>
                    <a:pt x="488751" y="373903"/>
                    <a:pt x="482203" y="375689"/>
                  </a:cubicBezTo>
                  <a:lnTo>
                    <a:pt x="474166" y="367652"/>
                  </a:lnTo>
                  <a:lnTo>
                    <a:pt x="545604" y="367652"/>
                  </a:lnTo>
                  <a:lnTo>
                    <a:pt x="545604" y="334612"/>
                  </a:lnTo>
                  <a:lnTo>
                    <a:pt x="530423" y="334612"/>
                  </a:lnTo>
                  <a:cubicBezTo>
                    <a:pt x="522684" y="334612"/>
                    <a:pt x="515540" y="335505"/>
                    <a:pt x="508992" y="337291"/>
                  </a:cubicBezTo>
                  <a:lnTo>
                    <a:pt x="500955" y="329255"/>
                  </a:lnTo>
                  <a:lnTo>
                    <a:pt x="585787" y="329255"/>
                  </a:lnTo>
                  <a:close/>
                  <a:moveTo>
                    <a:pt x="93761" y="319432"/>
                  </a:moveTo>
                  <a:lnTo>
                    <a:pt x="113407" y="334612"/>
                  </a:lnTo>
                  <a:lnTo>
                    <a:pt x="103584" y="339077"/>
                  </a:lnTo>
                  <a:cubicBezTo>
                    <a:pt x="81557" y="372415"/>
                    <a:pt x="60424" y="399204"/>
                    <a:pt x="40183" y="419444"/>
                  </a:cubicBezTo>
                  <a:lnTo>
                    <a:pt x="145553" y="417658"/>
                  </a:lnTo>
                  <a:cubicBezTo>
                    <a:pt x="139005" y="405752"/>
                    <a:pt x="129480" y="392060"/>
                    <a:pt x="116978" y="376582"/>
                  </a:cubicBezTo>
                  <a:lnTo>
                    <a:pt x="119657" y="373903"/>
                  </a:lnTo>
                  <a:cubicBezTo>
                    <a:pt x="141684" y="391762"/>
                    <a:pt x="155227" y="404562"/>
                    <a:pt x="160287" y="412301"/>
                  </a:cubicBezTo>
                  <a:cubicBezTo>
                    <a:pt x="165348" y="420040"/>
                    <a:pt x="167878" y="425993"/>
                    <a:pt x="167878" y="430160"/>
                  </a:cubicBezTo>
                  <a:cubicBezTo>
                    <a:pt x="167878" y="433732"/>
                    <a:pt x="166538" y="437155"/>
                    <a:pt x="163859" y="440429"/>
                  </a:cubicBezTo>
                  <a:cubicBezTo>
                    <a:pt x="161180" y="443703"/>
                    <a:pt x="159246" y="445340"/>
                    <a:pt x="158055" y="445340"/>
                  </a:cubicBezTo>
                  <a:cubicBezTo>
                    <a:pt x="156864" y="445340"/>
                    <a:pt x="155376" y="443257"/>
                    <a:pt x="153590" y="439090"/>
                  </a:cubicBezTo>
                  <a:cubicBezTo>
                    <a:pt x="151209" y="431946"/>
                    <a:pt x="149125" y="426290"/>
                    <a:pt x="147339" y="422123"/>
                  </a:cubicBezTo>
                  <a:cubicBezTo>
                    <a:pt x="90189" y="426290"/>
                    <a:pt x="57745" y="429267"/>
                    <a:pt x="50006" y="431053"/>
                  </a:cubicBezTo>
                  <a:cubicBezTo>
                    <a:pt x="42267" y="432839"/>
                    <a:pt x="36314" y="435220"/>
                    <a:pt x="32146" y="438197"/>
                  </a:cubicBezTo>
                  <a:lnTo>
                    <a:pt x="22324" y="419444"/>
                  </a:lnTo>
                  <a:cubicBezTo>
                    <a:pt x="27086" y="419444"/>
                    <a:pt x="33039" y="415575"/>
                    <a:pt x="40183" y="407836"/>
                  </a:cubicBezTo>
                  <a:cubicBezTo>
                    <a:pt x="47327" y="400097"/>
                    <a:pt x="57001" y="387000"/>
                    <a:pt x="69205" y="368545"/>
                  </a:cubicBezTo>
                  <a:cubicBezTo>
                    <a:pt x="81409" y="350090"/>
                    <a:pt x="89594" y="333719"/>
                    <a:pt x="93761" y="319432"/>
                  </a:cubicBezTo>
                  <a:close/>
                  <a:moveTo>
                    <a:pt x="839390" y="299787"/>
                  </a:moveTo>
                  <a:lnTo>
                    <a:pt x="839390" y="359615"/>
                  </a:lnTo>
                  <a:lnTo>
                    <a:pt x="864393" y="359615"/>
                  </a:lnTo>
                  <a:lnTo>
                    <a:pt x="864393" y="299787"/>
                  </a:lnTo>
                  <a:close/>
                  <a:moveTo>
                    <a:pt x="803672" y="299787"/>
                  </a:moveTo>
                  <a:lnTo>
                    <a:pt x="803672" y="359615"/>
                  </a:lnTo>
                  <a:lnTo>
                    <a:pt x="828675" y="359615"/>
                  </a:lnTo>
                  <a:lnTo>
                    <a:pt x="828675" y="299787"/>
                  </a:lnTo>
                  <a:close/>
                  <a:moveTo>
                    <a:pt x="357187" y="287285"/>
                  </a:moveTo>
                  <a:lnTo>
                    <a:pt x="374154" y="304251"/>
                  </a:lnTo>
                  <a:lnTo>
                    <a:pt x="258961" y="304251"/>
                  </a:lnTo>
                  <a:cubicBezTo>
                    <a:pt x="250626" y="304251"/>
                    <a:pt x="243780" y="305144"/>
                    <a:pt x="238422" y="306930"/>
                  </a:cubicBezTo>
                  <a:lnTo>
                    <a:pt x="230386" y="298894"/>
                  </a:lnTo>
                  <a:lnTo>
                    <a:pt x="345579" y="298894"/>
                  </a:lnTo>
                  <a:close/>
                  <a:moveTo>
                    <a:pt x="713482" y="285499"/>
                  </a:moveTo>
                  <a:lnTo>
                    <a:pt x="713482" y="311395"/>
                  </a:lnTo>
                  <a:lnTo>
                    <a:pt x="756344" y="311395"/>
                  </a:lnTo>
                  <a:lnTo>
                    <a:pt x="756344" y="285499"/>
                  </a:lnTo>
                  <a:close/>
                  <a:moveTo>
                    <a:pt x="760809" y="272997"/>
                  </a:moveTo>
                  <a:lnTo>
                    <a:pt x="773311" y="283713"/>
                  </a:lnTo>
                  <a:lnTo>
                    <a:pt x="767060" y="288178"/>
                  </a:lnTo>
                  <a:cubicBezTo>
                    <a:pt x="767060" y="301275"/>
                    <a:pt x="767357" y="311693"/>
                    <a:pt x="767953" y="319432"/>
                  </a:cubicBezTo>
                  <a:lnTo>
                    <a:pt x="756344" y="324790"/>
                  </a:lnTo>
                  <a:lnTo>
                    <a:pt x="756344" y="316753"/>
                  </a:lnTo>
                  <a:lnTo>
                    <a:pt x="713482" y="316753"/>
                  </a:lnTo>
                  <a:lnTo>
                    <a:pt x="713482" y="323004"/>
                  </a:lnTo>
                  <a:lnTo>
                    <a:pt x="701873" y="327469"/>
                  </a:lnTo>
                  <a:cubicBezTo>
                    <a:pt x="702468" y="320325"/>
                    <a:pt x="702766" y="311990"/>
                    <a:pt x="702766" y="302465"/>
                  </a:cubicBezTo>
                  <a:cubicBezTo>
                    <a:pt x="702766" y="292940"/>
                    <a:pt x="702468" y="283415"/>
                    <a:pt x="701873" y="273890"/>
                  </a:cubicBezTo>
                  <a:lnTo>
                    <a:pt x="713482" y="280141"/>
                  </a:lnTo>
                  <a:lnTo>
                    <a:pt x="754558" y="280141"/>
                  </a:lnTo>
                  <a:close/>
                  <a:moveTo>
                    <a:pt x="776882" y="247994"/>
                  </a:moveTo>
                  <a:lnTo>
                    <a:pt x="791170" y="264068"/>
                  </a:lnTo>
                  <a:lnTo>
                    <a:pt x="709017" y="264068"/>
                  </a:lnTo>
                  <a:cubicBezTo>
                    <a:pt x="704254" y="264068"/>
                    <a:pt x="698599" y="264961"/>
                    <a:pt x="692050" y="266747"/>
                  </a:cubicBezTo>
                  <a:lnTo>
                    <a:pt x="684014" y="258710"/>
                  </a:lnTo>
                  <a:lnTo>
                    <a:pt x="766167" y="258710"/>
                  </a:lnTo>
                  <a:close/>
                  <a:moveTo>
                    <a:pt x="394692" y="247101"/>
                  </a:moveTo>
                  <a:lnTo>
                    <a:pt x="409872" y="258710"/>
                  </a:lnTo>
                  <a:lnTo>
                    <a:pt x="402729" y="264068"/>
                  </a:lnTo>
                  <a:lnTo>
                    <a:pt x="402729" y="418551"/>
                  </a:lnTo>
                  <a:cubicBezTo>
                    <a:pt x="403324" y="432244"/>
                    <a:pt x="396775" y="441471"/>
                    <a:pt x="383083" y="446233"/>
                  </a:cubicBezTo>
                  <a:cubicBezTo>
                    <a:pt x="383083" y="439090"/>
                    <a:pt x="372665" y="432541"/>
                    <a:pt x="351829" y="426588"/>
                  </a:cubicBezTo>
                  <a:lnTo>
                    <a:pt x="351829" y="422123"/>
                  </a:lnTo>
                  <a:cubicBezTo>
                    <a:pt x="366117" y="423909"/>
                    <a:pt x="376088" y="424802"/>
                    <a:pt x="381744" y="424802"/>
                  </a:cubicBezTo>
                  <a:cubicBezTo>
                    <a:pt x="387399" y="424802"/>
                    <a:pt x="390227" y="421230"/>
                    <a:pt x="390227" y="414087"/>
                  </a:cubicBezTo>
                  <a:lnTo>
                    <a:pt x="390227" y="261389"/>
                  </a:lnTo>
                  <a:lnTo>
                    <a:pt x="276820" y="261389"/>
                  </a:lnTo>
                  <a:cubicBezTo>
                    <a:pt x="269081" y="261389"/>
                    <a:pt x="261937" y="262282"/>
                    <a:pt x="255389" y="264068"/>
                  </a:cubicBezTo>
                  <a:lnTo>
                    <a:pt x="247352" y="256031"/>
                  </a:lnTo>
                  <a:lnTo>
                    <a:pt x="388441" y="256031"/>
                  </a:lnTo>
                  <a:close/>
                  <a:moveTo>
                    <a:pt x="68758" y="247101"/>
                  </a:moveTo>
                  <a:lnTo>
                    <a:pt x="89296" y="260496"/>
                  </a:lnTo>
                  <a:lnTo>
                    <a:pt x="79474" y="265854"/>
                  </a:lnTo>
                  <a:cubicBezTo>
                    <a:pt x="59828" y="307526"/>
                    <a:pt x="34230" y="338780"/>
                    <a:pt x="2678" y="359615"/>
                  </a:cubicBezTo>
                  <a:lnTo>
                    <a:pt x="0" y="356937"/>
                  </a:lnTo>
                  <a:cubicBezTo>
                    <a:pt x="22026" y="336101"/>
                    <a:pt x="38546" y="315711"/>
                    <a:pt x="49559" y="295768"/>
                  </a:cubicBezTo>
                  <a:cubicBezTo>
                    <a:pt x="60573" y="275825"/>
                    <a:pt x="66972" y="259603"/>
                    <a:pt x="68758" y="247101"/>
                  </a:cubicBezTo>
                  <a:close/>
                  <a:moveTo>
                    <a:pt x="110728" y="240851"/>
                  </a:moveTo>
                  <a:lnTo>
                    <a:pt x="128587" y="247101"/>
                  </a:lnTo>
                  <a:lnTo>
                    <a:pt x="120550" y="252459"/>
                  </a:lnTo>
                  <a:cubicBezTo>
                    <a:pt x="125908" y="270914"/>
                    <a:pt x="135284" y="288922"/>
                    <a:pt x="148679" y="306484"/>
                  </a:cubicBezTo>
                  <a:cubicBezTo>
                    <a:pt x="162073" y="324046"/>
                    <a:pt x="178891" y="336101"/>
                    <a:pt x="199132" y="342649"/>
                  </a:cubicBezTo>
                  <a:lnTo>
                    <a:pt x="199132" y="345328"/>
                  </a:lnTo>
                  <a:cubicBezTo>
                    <a:pt x="189607" y="345328"/>
                    <a:pt x="182761" y="348900"/>
                    <a:pt x="178593" y="356044"/>
                  </a:cubicBezTo>
                  <a:cubicBezTo>
                    <a:pt x="161925" y="342947"/>
                    <a:pt x="147488" y="326873"/>
                    <a:pt x="135284" y="307823"/>
                  </a:cubicBezTo>
                  <a:cubicBezTo>
                    <a:pt x="123080" y="288773"/>
                    <a:pt x="114895" y="266449"/>
                    <a:pt x="110728" y="240851"/>
                  </a:cubicBezTo>
                  <a:close/>
                  <a:moveTo>
                    <a:pt x="827782" y="239065"/>
                  </a:moveTo>
                  <a:lnTo>
                    <a:pt x="846534" y="247994"/>
                  </a:lnTo>
                  <a:lnTo>
                    <a:pt x="839390" y="254245"/>
                  </a:lnTo>
                  <a:lnTo>
                    <a:pt x="839390" y="294429"/>
                  </a:lnTo>
                  <a:lnTo>
                    <a:pt x="862607" y="294429"/>
                  </a:lnTo>
                  <a:lnTo>
                    <a:pt x="867965" y="286392"/>
                  </a:lnTo>
                  <a:lnTo>
                    <a:pt x="881360" y="297108"/>
                  </a:lnTo>
                  <a:lnTo>
                    <a:pt x="875109" y="302465"/>
                  </a:lnTo>
                  <a:cubicBezTo>
                    <a:pt x="875109" y="338780"/>
                    <a:pt x="875407" y="361401"/>
                    <a:pt x="876002" y="370331"/>
                  </a:cubicBezTo>
                  <a:lnTo>
                    <a:pt x="864393" y="375689"/>
                  </a:lnTo>
                  <a:lnTo>
                    <a:pt x="864393" y="364973"/>
                  </a:lnTo>
                  <a:lnTo>
                    <a:pt x="839390" y="364973"/>
                  </a:lnTo>
                  <a:lnTo>
                    <a:pt x="839390" y="421230"/>
                  </a:lnTo>
                  <a:lnTo>
                    <a:pt x="867965" y="418551"/>
                  </a:lnTo>
                  <a:cubicBezTo>
                    <a:pt x="865584" y="412003"/>
                    <a:pt x="861417" y="403966"/>
                    <a:pt x="855464" y="394441"/>
                  </a:cubicBezTo>
                  <a:lnTo>
                    <a:pt x="858143" y="392655"/>
                  </a:lnTo>
                  <a:cubicBezTo>
                    <a:pt x="870049" y="402776"/>
                    <a:pt x="877639" y="410366"/>
                    <a:pt x="880913" y="415426"/>
                  </a:cubicBezTo>
                  <a:cubicBezTo>
                    <a:pt x="884188" y="420486"/>
                    <a:pt x="885825" y="424802"/>
                    <a:pt x="885825" y="428374"/>
                  </a:cubicBezTo>
                  <a:cubicBezTo>
                    <a:pt x="885825" y="431351"/>
                    <a:pt x="884634" y="434476"/>
                    <a:pt x="882253" y="437750"/>
                  </a:cubicBezTo>
                  <a:cubicBezTo>
                    <a:pt x="879872" y="441024"/>
                    <a:pt x="878383" y="442662"/>
                    <a:pt x="877788" y="442662"/>
                  </a:cubicBezTo>
                  <a:cubicBezTo>
                    <a:pt x="877193" y="442662"/>
                    <a:pt x="876597" y="441471"/>
                    <a:pt x="876002" y="439090"/>
                  </a:cubicBezTo>
                  <a:cubicBezTo>
                    <a:pt x="874811" y="434327"/>
                    <a:pt x="873025" y="428969"/>
                    <a:pt x="870644" y="423016"/>
                  </a:cubicBezTo>
                  <a:cubicBezTo>
                    <a:pt x="840283" y="427779"/>
                    <a:pt x="816471" y="432541"/>
                    <a:pt x="799207" y="437304"/>
                  </a:cubicBezTo>
                  <a:lnTo>
                    <a:pt x="792956" y="442662"/>
                  </a:lnTo>
                  <a:lnTo>
                    <a:pt x="784026" y="427481"/>
                  </a:lnTo>
                  <a:cubicBezTo>
                    <a:pt x="792956" y="426290"/>
                    <a:pt x="807839" y="424802"/>
                    <a:pt x="828675" y="423016"/>
                  </a:cubicBezTo>
                  <a:lnTo>
                    <a:pt x="828675" y="364973"/>
                  </a:lnTo>
                  <a:lnTo>
                    <a:pt x="803672" y="364973"/>
                  </a:lnTo>
                  <a:lnTo>
                    <a:pt x="803672" y="373903"/>
                  </a:lnTo>
                  <a:lnTo>
                    <a:pt x="792063" y="378368"/>
                  </a:lnTo>
                  <a:cubicBezTo>
                    <a:pt x="792658" y="368843"/>
                    <a:pt x="792956" y="353513"/>
                    <a:pt x="792956" y="332380"/>
                  </a:cubicBezTo>
                  <a:cubicBezTo>
                    <a:pt x="792956" y="311246"/>
                    <a:pt x="792658" y="296215"/>
                    <a:pt x="792063" y="287285"/>
                  </a:cubicBezTo>
                  <a:lnTo>
                    <a:pt x="803672" y="294429"/>
                  </a:lnTo>
                  <a:lnTo>
                    <a:pt x="828675" y="294429"/>
                  </a:lnTo>
                  <a:cubicBezTo>
                    <a:pt x="828675" y="270021"/>
                    <a:pt x="828377" y="251566"/>
                    <a:pt x="827782" y="239065"/>
                  </a:cubicBezTo>
                  <a:close/>
                  <a:moveTo>
                    <a:pt x="545604" y="238172"/>
                  </a:moveTo>
                  <a:lnTo>
                    <a:pt x="564356" y="250673"/>
                  </a:lnTo>
                  <a:lnTo>
                    <a:pt x="556319" y="255138"/>
                  </a:lnTo>
                  <a:cubicBezTo>
                    <a:pt x="584299" y="295619"/>
                    <a:pt x="618827" y="318241"/>
                    <a:pt x="659904" y="323004"/>
                  </a:cubicBezTo>
                  <a:lnTo>
                    <a:pt x="659904" y="326576"/>
                  </a:lnTo>
                  <a:cubicBezTo>
                    <a:pt x="651569" y="327171"/>
                    <a:pt x="645914" y="331338"/>
                    <a:pt x="642937" y="339077"/>
                  </a:cubicBezTo>
                  <a:cubicBezTo>
                    <a:pt x="604242" y="324790"/>
                    <a:pt x="574179" y="298001"/>
                    <a:pt x="552747" y="258710"/>
                  </a:cubicBezTo>
                  <a:cubicBezTo>
                    <a:pt x="530721" y="299787"/>
                    <a:pt x="497383" y="328957"/>
                    <a:pt x="452735" y="346221"/>
                  </a:cubicBezTo>
                  <a:lnTo>
                    <a:pt x="451842" y="342649"/>
                  </a:lnTo>
                  <a:cubicBezTo>
                    <a:pt x="492918" y="323004"/>
                    <a:pt x="524172" y="288178"/>
                    <a:pt x="545604" y="238172"/>
                  </a:cubicBezTo>
                  <a:close/>
                  <a:moveTo>
                    <a:pt x="488987" y="151805"/>
                  </a:moveTo>
                  <a:lnTo>
                    <a:pt x="489880" y="155377"/>
                  </a:lnTo>
                  <a:cubicBezTo>
                    <a:pt x="477378" y="159544"/>
                    <a:pt x="463388" y="164456"/>
                    <a:pt x="447910" y="170111"/>
                  </a:cubicBezTo>
                  <a:cubicBezTo>
                    <a:pt x="432432" y="175767"/>
                    <a:pt x="422014" y="181571"/>
                    <a:pt x="416656" y="187524"/>
                  </a:cubicBezTo>
                  <a:lnTo>
                    <a:pt x="407727" y="168772"/>
                  </a:lnTo>
                  <a:cubicBezTo>
                    <a:pt x="413680" y="168176"/>
                    <a:pt x="423056" y="166539"/>
                    <a:pt x="435855" y="163860"/>
                  </a:cubicBezTo>
                  <a:cubicBezTo>
                    <a:pt x="448654" y="161181"/>
                    <a:pt x="466365" y="157163"/>
                    <a:pt x="488987" y="151805"/>
                  </a:cubicBezTo>
                  <a:close/>
                  <a:moveTo>
                    <a:pt x="591678" y="24111"/>
                  </a:moveTo>
                  <a:lnTo>
                    <a:pt x="606859" y="41970"/>
                  </a:lnTo>
                  <a:lnTo>
                    <a:pt x="536314" y="41970"/>
                  </a:lnTo>
                  <a:lnTo>
                    <a:pt x="549709" y="52686"/>
                  </a:lnTo>
                  <a:cubicBezTo>
                    <a:pt x="543756" y="54472"/>
                    <a:pt x="537505" y="58639"/>
                    <a:pt x="530956" y="65187"/>
                  </a:cubicBezTo>
                  <a:cubicBezTo>
                    <a:pt x="524408" y="71736"/>
                    <a:pt x="515181" y="82154"/>
                    <a:pt x="503274" y="96441"/>
                  </a:cubicBezTo>
                  <a:lnTo>
                    <a:pt x="577391" y="92869"/>
                  </a:lnTo>
                  <a:cubicBezTo>
                    <a:pt x="570842" y="85130"/>
                    <a:pt x="563401" y="77391"/>
                    <a:pt x="555067" y="69652"/>
                  </a:cubicBezTo>
                  <a:lnTo>
                    <a:pt x="556852" y="66973"/>
                  </a:lnTo>
                  <a:cubicBezTo>
                    <a:pt x="566973" y="71736"/>
                    <a:pt x="576051" y="76498"/>
                    <a:pt x="584088" y="81261"/>
                  </a:cubicBezTo>
                  <a:cubicBezTo>
                    <a:pt x="592125" y="86023"/>
                    <a:pt x="596590" y="89595"/>
                    <a:pt x="597483" y="91976"/>
                  </a:cubicBezTo>
                  <a:cubicBezTo>
                    <a:pt x="598376" y="94357"/>
                    <a:pt x="598822" y="96739"/>
                    <a:pt x="598822" y="99120"/>
                  </a:cubicBezTo>
                  <a:cubicBezTo>
                    <a:pt x="598822" y="102692"/>
                    <a:pt x="598078" y="105966"/>
                    <a:pt x="596590" y="108943"/>
                  </a:cubicBezTo>
                  <a:cubicBezTo>
                    <a:pt x="595101" y="111919"/>
                    <a:pt x="593762" y="113407"/>
                    <a:pt x="592571" y="113407"/>
                  </a:cubicBezTo>
                  <a:cubicBezTo>
                    <a:pt x="591976" y="113407"/>
                    <a:pt x="591083" y="112217"/>
                    <a:pt x="589892" y="109836"/>
                  </a:cubicBezTo>
                  <a:cubicBezTo>
                    <a:pt x="587511" y="106264"/>
                    <a:pt x="584535" y="102097"/>
                    <a:pt x="580963" y="97334"/>
                  </a:cubicBezTo>
                  <a:lnTo>
                    <a:pt x="563996" y="99286"/>
                  </a:lnTo>
                  <a:lnTo>
                    <a:pt x="563996" y="124123"/>
                  </a:lnTo>
                  <a:lnTo>
                    <a:pt x="563996" y="180380"/>
                  </a:lnTo>
                  <a:cubicBezTo>
                    <a:pt x="563401" y="188119"/>
                    <a:pt x="567866" y="191691"/>
                    <a:pt x="577391" y="191096"/>
                  </a:cubicBezTo>
                  <a:lnTo>
                    <a:pt x="584535" y="191096"/>
                  </a:lnTo>
                  <a:cubicBezTo>
                    <a:pt x="590488" y="191096"/>
                    <a:pt x="593762" y="188566"/>
                    <a:pt x="594357" y="183506"/>
                  </a:cubicBezTo>
                  <a:cubicBezTo>
                    <a:pt x="594952" y="178446"/>
                    <a:pt x="595548" y="169665"/>
                    <a:pt x="596143" y="157163"/>
                  </a:cubicBezTo>
                  <a:lnTo>
                    <a:pt x="600608" y="157163"/>
                  </a:lnTo>
                  <a:cubicBezTo>
                    <a:pt x="600608" y="166688"/>
                    <a:pt x="601203" y="174278"/>
                    <a:pt x="602394" y="179934"/>
                  </a:cubicBezTo>
                  <a:cubicBezTo>
                    <a:pt x="603584" y="185589"/>
                    <a:pt x="606263" y="188715"/>
                    <a:pt x="610431" y="189310"/>
                  </a:cubicBezTo>
                  <a:cubicBezTo>
                    <a:pt x="607454" y="197644"/>
                    <a:pt x="601501" y="201812"/>
                    <a:pt x="592571" y="201812"/>
                  </a:cubicBezTo>
                  <a:lnTo>
                    <a:pt x="570247" y="201812"/>
                  </a:lnTo>
                  <a:cubicBezTo>
                    <a:pt x="558341" y="202407"/>
                    <a:pt x="552388" y="197049"/>
                    <a:pt x="552388" y="185738"/>
                  </a:cubicBezTo>
                  <a:lnTo>
                    <a:pt x="552388" y="100621"/>
                  </a:lnTo>
                  <a:lnTo>
                    <a:pt x="530939" y="103089"/>
                  </a:lnTo>
                  <a:lnTo>
                    <a:pt x="530063" y="123230"/>
                  </a:lnTo>
                  <a:cubicBezTo>
                    <a:pt x="528277" y="152401"/>
                    <a:pt x="522027" y="172195"/>
                    <a:pt x="511311" y="182613"/>
                  </a:cubicBezTo>
                  <a:cubicBezTo>
                    <a:pt x="500595" y="193031"/>
                    <a:pt x="484224" y="201514"/>
                    <a:pt x="462198" y="208062"/>
                  </a:cubicBezTo>
                  <a:lnTo>
                    <a:pt x="461305" y="205383"/>
                  </a:lnTo>
                  <a:cubicBezTo>
                    <a:pt x="477974" y="197049"/>
                    <a:pt x="490177" y="189012"/>
                    <a:pt x="497917" y="181273"/>
                  </a:cubicBezTo>
                  <a:cubicBezTo>
                    <a:pt x="505656" y="173534"/>
                    <a:pt x="510865" y="163860"/>
                    <a:pt x="513543" y="152252"/>
                  </a:cubicBezTo>
                  <a:cubicBezTo>
                    <a:pt x="514883" y="146447"/>
                    <a:pt x="515888" y="139638"/>
                    <a:pt x="516557" y="131825"/>
                  </a:cubicBezTo>
                  <a:lnTo>
                    <a:pt x="517547" y="105759"/>
                  </a:lnTo>
                  <a:lnTo>
                    <a:pt x="510083" y="107268"/>
                  </a:lnTo>
                  <a:cubicBezTo>
                    <a:pt x="504353" y="108980"/>
                    <a:pt x="499702" y="111026"/>
                    <a:pt x="496131" y="113407"/>
                  </a:cubicBezTo>
                  <a:lnTo>
                    <a:pt x="488094" y="96441"/>
                  </a:lnTo>
                  <a:cubicBezTo>
                    <a:pt x="494642" y="94655"/>
                    <a:pt x="502530" y="87809"/>
                    <a:pt x="511758" y="75903"/>
                  </a:cubicBezTo>
                  <a:cubicBezTo>
                    <a:pt x="520985" y="63997"/>
                    <a:pt x="527682" y="52686"/>
                    <a:pt x="531849" y="41970"/>
                  </a:cubicBezTo>
                  <a:lnTo>
                    <a:pt x="512204" y="41970"/>
                  </a:lnTo>
                  <a:cubicBezTo>
                    <a:pt x="504465" y="41970"/>
                    <a:pt x="497321" y="42863"/>
                    <a:pt x="490773" y="44649"/>
                  </a:cubicBezTo>
                  <a:lnTo>
                    <a:pt x="482736" y="36612"/>
                  </a:lnTo>
                  <a:lnTo>
                    <a:pt x="579177" y="36612"/>
                  </a:lnTo>
                  <a:close/>
                  <a:moveTo>
                    <a:pt x="299677" y="893"/>
                  </a:moveTo>
                  <a:lnTo>
                    <a:pt x="320216" y="10716"/>
                  </a:lnTo>
                  <a:lnTo>
                    <a:pt x="312179" y="16967"/>
                  </a:lnTo>
                  <a:cubicBezTo>
                    <a:pt x="309798" y="27682"/>
                    <a:pt x="307417" y="38993"/>
                    <a:pt x="305035" y="50900"/>
                  </a:cubicBezTo>
                  <a:lnTo>
                    <a:pt x="345219" y="50900"/>
                  </a:lnTo>
                  <a:lnTo>
                    <a:pt x="355042" y="41077"/>
                  </a:lnTo>
                  <a:lnTo>
                    <a:pt x="370222" y="56257"/>
                  </a:lnTo>
                  <a:lnTo>
                    <a:pt x="304142" y="56257"/>
                  </a:lnTo>
                  <a:cubicBezTo>
                    <a:pt x="301761" y="66973"/>
                    <a:pt x="299380" y="78879"/>
                    <a:pt x="296999" y="91976"/>
                  </a:cubicBezTo>
                  <a:lnTo>
                    <a:pt x="354149" y="91976"/>
                  </a:lnTo>
                  <a:lnTo>
                    <a:pt x="364864" y="81261"/>
                  </a:lnTo>
                  <a:lnTo>
                    <a:pt x="380938" y="97334"/>
                  </a:lnTo>
                  <a:lnTo>
                    <a:pt x="296106" y="97334"/>
                  </a:lnTo>
                  <a:cubicBezTo>
                    <a:pt x="293724" y="107454"/>
                    <a:pt x="291343" y="117872"/>
                    <a:pt x="288962" y="128588"/>
                  </a:cubicBezTo>
                  <a:lnTo>
                    <a:pt x="339861" y="128588"/>
                  </a:lnTo>
                  <a:lnTo>
                    <a:pt x="348791" y="118765"/>
                  </a:lnTo>
                  <a:lnTo>
                    <a:pt x="365757" y="134839"/>
                  </a:lnTo>
                  <a:cubicBezTo>
                    <a:pt x="359209" y="134839"/>
                    <a:pt x="351767" y="139006"/>
                    <a:pt x="343433" y="147340"/>
                  </a:cubicBezTo>
                  <a:cubicBezTo>
                    <a:pt x="335099" y="155675"/>
                    <a:pt x="325871" y="165497"/>
                    <a:pt x="315751" y="176808"/>
                  </a:cubicBezTo>
                  <a:cubicBezTo>
                    <a:pt x="329443" y="182166"/>
                    <a:pt x="337926" y="186780"/>
                    <a:pt x="341201" y="190649"/>
                  </a:cubicBezTo>
                  <a:cubicBezTo>
                    <a:pt x="344475" y="194519"/>
                    <a:pt x="346112" y="197942"/>
                    <a:pt x="346112" y="200919"/>
                  </a:cubicBezTo>
                  <a:cubicBezTo>
                    <a:pt x="346112" y="202109"/>
                    <a:pt x="345665" y="204044"/>
                    <a:pt x="344772" y="206723"/>
                  </a:cubicBezTo>
                  <a:cubicBezTo>
                    <a:pt x="343879" y="209402"/>
                    <a:pt x="342540" y="210741"/>
                    <a:pt x="340754" y="210741"/>
                  </a:cubicBezTo>
                  <a:cubicBezTo>
                    <a:pt x="338968" y="210741"/>
                    <a:pt x="336885" y="209253"/>
                    <a:pt x="334503" y="206276"/>
                  </a:cubicBezTo>
                  <a:cubicBezTo>
                    <a:pt x="329145" y="200919"/>
                    <a:pt x="320811" y="194519"/>
                    <a:pt x="309500" y="187078"/>
                  </a:cubicBezTo>
                  <a:cubicBezTo>
                    <a:pt x="298189" y="179636"/>
                    <a:pt x="285092" y="172344"/>
                    <a:pt x="270209" y="165200"/>
                  </a:cubicBezTo>
                  <a:lnTo>
                    <a:pt x="271102" y="161628"/>
                  </a:lnTo>
                  <a:cubicBezTo>
                    <a:pt x="290152" y="167581"/>
                    <a:pt x="303547" y="172046"/>
                    <a:pt x="311286" y="175022"/>
                  </a:cubicBezTo>
                  <a:lnTo>
                    <a:pt x="339861" y="133946"/>
                  </a:lnTo>
                  <a:lnTo>
                    <a:pt x="288962" y="133946"/>
                  </a:lnTo>
                  <a:lnTo>
                    <a:pt x="281818" y="141983"/>
                  </a:lnTo>
                  <a:lnTo>
                    <a:pt x="269316" y="130374"/>
                  </a:lnTo>
                  <a:lnTo>
                    <a:pt x="276460" y="125016"/>
                  </a:lnTo>
                  <a:cubicBezTo>
                    <a:pt x="278842" y="117872"/>
                    <a:pt x="281223" y="108645"/>
                    <a:pt x="283604" y="97334"/>
                  </a:cubicBezTo>
                  <a:lnTo>
                    <a:pt x="264852" y="97334"/>
                  </a:lnTo>
                  <a:cubicBezTo>
                    <a:pt x="257113" y="97334"/>
                    <a:pt x="249969" y="98227"/>
                    <a:pt x="243420" y="100013"/>
                  </a:cubicBezTo>
                  <a:lnTo>
                    <a:pt x="235384" y="91976"/>
                  </a:lnTo>
                  <a:lnTo>
                    <a:pt x="284497" y="91976"/>
                  </a:lnTo>
                  <a:cubicBezTo>
                    <a:pt x="286878" y="80070"/>
                    <a:pt x="289260" y="68164"/>
                    <a:pt x="291641" y="56257"/>
                  </a:cubicBezTo>
                  <a:lnTo>
                    <a:pt x="274674" y="56257"/>
                  </a:lnTo>
                  <a:cubicBezTo>
                    <a:pt x="266935" y="56257"/>
                    <a:pt x="259791" y="57150"/>
                    <a:pt x="253243" y="58936"/>
                  </a:cubicBezTo>
                  <a:lnTo>
                    <a:pt x="245206" y="50900"/>
                  </a:lnTo>
                  <a:lnTo>
                    <a:pt x="292534" y="50900"/>
                  </a:lnTo>
                  <a:cubicBezTo>
                    <a:pt x="296106" y="33636"/>
                    <a:pt x="298487" y="16967"/>
                    <a:pt x="299677" y="893"/>
                  </a:cubicBezTo>
                  <a:close/>
                  <a:moveTo>
                    <a:pt x="230919" y="893"/>
                  </a:moveTo>
                  <a:lnTo>
                    <a:pt x="250564" y="13395"/>
                  </a:lnTo>
                  <a:cubicBezTo>
                    <a:pt x="245802" y="15776"/>
                    <a:pt x="241932" y="20241"/>
                    <a:pt x="238956" y="26790"/>
                  </a:cubicBezTo>
                  <a:cubicBezTo>
                    <a:pt x="235384" y="33933"/>
                    <a:pt x="230026" y="44947"/>
                    <a:pt x="222882" y="59829"/>
                  </a:cubicBezTo>
                  <a:lnTo>
                    <a:pt x="235384" y="66973"/>
                  </a:lnTo>
                  <a:lnTo>
                    <a:pt x="227347" y="73224"/>
                  </a:lnTo>
                  <a:lnTo>
                    <a:pt x="227347" y="161628"/>
                  </a:lnTo>
                  <a:cubicBezTo>
                    <a:pt x="227347" y="168772"/>
                    <a:pt x="227645" y="182762"/>
                    <a:pt x="228240" y="203597"/>
                  </a:cubicBezTo>
                  <a:lnTo>
                    <a:pt x="213059" y="208955"/>
                  </a:lnTo>
                  <a:cubicBezTo>
                    <a:pt x="213655" y="188119"/>
                    <a:pt x="213952" y="172939"/>
                    <a:pt x="213952" y="163414"/>
                  </a:cubicBezTo>
                  <a:lnTo>
                    <a:pt x="213952" y="75010"/>
                  </a:lnTo>
                  <a:cubicBezTo>
                    <a:pt x="199070" y="98227"/>
                    <a:pt x="185675" y="115491"/>
                    <a:pt x="173769" y="126802"/>
                  </a:cubicBezTo>
                  <a:lnTo>
                    <a:pt x="171090" y="124123"/>
                  </a:lnTo>
                  <a:cubicBezTo>
                    <a:pt x="181210" y="111622"/>
                    <a:pt x="191926" y="94655"/>
                    <a:pt x="203237" y="73224"/>
                  </a:cubicBezTo>
                  <a:cubicBezTo>
                    <a:pt x="214548" y="51793"/>
                    <a:pt x="223775" y="27682"/>
                    <a:pt x="230919" y="893"/>
                  </a:cubicBezTo>
                  <a:close/>
                  <a:moveTo>
                    <a:pt x="525599" y="0"/>
                  </a:moveTo>
                  <a:cubicBezTo>
                    <a:pt x="540481" y="7144"/>
                    <a:pt x="548816" y="12949"/>
                    <a:pt x="550602" y="17413"/>
                  </a:cubicBezTo>
                  <a:cubicBezTo>
                    <a:pt x="552388" y="21878"/>
                    <a:pt x="551792" y="26045"/>
                    <a:pt x="548816" y="29915"/>
                  </a:cubicBezTo>
                  <a:cubicBezTo>
                    <a:pt x="545839" y="33784"/>
                    <a:pt x="543756" y="35719"/>
                    <a:pt x="542565" y="35719"/>
                  </a:cubicBezTo>
                  <a:cubicBezTo>
                    <a:pt x="540779" y="35719"/>
                    <a:pt x="539291" y="33040"/>
                    <a:pt x="538100" y="27682"/>
                  </a:cubicBezTo>
                  <a:cubicBezTo>
                    <a:pt x="535719" y="19348"/>
                    <a:pt x="530956" y="11014"/>
                    <a:pt x="523813" y="2679"/>
                  </a:cubicBezTo>
                  <a:close/>
                  <a:moveTo>
                    <a:pt x="451482" y="0"/>
                  </a:moveTo>
                  <a:lnTo>
                    <a:pt x="468449" y="11609"/>
                  </a:lnTo>
                  <a:cubicBezTo>
                    <a:pt x="463686" y="14586"/>
                    <a:pt x="458328" y="20539"/>
                    <a:pt x="452375" y="29468"/>
                  </a:cubicBezTo>
                  <a:cubicBezTo>
                    <a:pt x="446422" y="38993"/>
                    <a:pt x="436302" y="52983"/>
                    <a:pt x="422014" y="71438"/>
                  </a:cubicBezTo>
                  <a:cubicBezTo>
                    <a:pt x="437492" y="70247"/>
                    <a:pt x="450292" y="69354"/>
                    <a:pt x="460412" y="68759"/>
                  </a:cubicBezTo>
                  <a:cubicBezTo>
                    <a:pt x="465174" y="62211"/>
                    <a:pt x="469937" y="53579"/>
                    <a:pt x="474699" y="42863"/>
                  </a:cubicBezTo>
                  <a:lnTo>
                    <a:pt x="490773" y="55365"/>
                  </a:lnTo>
                  <a:cubicBezTo>
                    <a:pt x="485415" y="57746"/>
                    <a:pt x="477676" y="65187"/>
                    <a:pt x="467556" y="77689"/>
                  </a:cubicBezTo>
                  <a:cubicBezTo>
                    <a:pt x="456840" y="90190"/>
                    <a:pt x="443743" y="104775"/>
                    <a:pt x="428265" y="121444"/>
                  </a:cubicBezTo>
                  <a:cubicBezTo>
                    <a:pt x="434813" y="120849"/>
                    <a:pt x="454161" y="118468"/>
                    <a:pt x="486308" y="114300"/>
                  </a:cubicBezTo>
                  <a:lnTo>
                    <a:pt x="487201" y="117872"/>
                  </a:lnTo>
                  <a:cubicBezTo>
                    <a:pt x="472913" y="120849"/>
                    <a:pt x="459817" y="124123"/>
                    <a:pt x="447910" y="127695"/>
                  </a:cubicBezTo>
                  <a:cubicBezTo>
                    <a:pt x="436004" y="131267"/>
                    <a:pt x="427074" y="135434"/>
                    <a:pt x="421121" y="140197"/>
                  </a:cubicBezTo>
                  <a:lnTo>
                    <a:pt x="410406" y="121444"/>
                  </a:lnTo>
                  <a:cubicBezTo>
                    <a:pt x="415763" y="120254"/>
                    <a:pt x="423205" y="114449"/>
                    <a:pt x="432730" y="104031"/>
                  </a:cubicBezTo>
                  <a:cubicBezTo>
                    <a:pt x="442255" y="93613"/>
                    <a:pt x="450589" y="83344"/>
                    <a:pt x="457733" y="73224"/>
                  </a:cubicBezTo>
                  <a:cubicBezTo>
                    <a:pt x="448803" y="75010"/>
                    <a:pt x="441064" y="76647"/>
                    <a:pt x="434516" y="78135"/>
                  </a:cubicBezTo>
                  <a:cubicBezTo>
                    <a:pt x="427967" y="79624"/>
                    <a:pt x="421717" y="82451"/>
                    <a:pt x="415763" y="86618"/>
                  </a:cubicBezTo>
                  <a:lnTo>
                    <a:pt x="406834" y="71438"/>
                  </a:lnTo>
                  <a:cubicBezTo>
                    <a:pt x="413382" y="69652"/>
                    <a:pt x="421121" y="61466"/>
                    <a:pt x="430051" y="46881"/>
                  </a:cubicBezTo>
                  <a:cubicBezTo>
                    <a:pt x="438981" y="32296"/>
                    <a:pt x="446124" y="16669"/>
                    <a:pt x="45148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latin typeface="宋体" panose="02010600030101010101" pitchFamily="2" charset="-122"/>
                <a:ea typeface="宋体" panose="02010600030101010101" pitchFamily="2" charset="-122"/>
              </a:endParaRPr>
            </a:p>
          </p:txBody>
        </p:sp>
      </p:grpSp>
      <p:sp>
        <p:nvSpPr>
          <p:cNvPr id="10" name="右大括号 9"/>
          <p:cNvSpPr/>
          <p:nvPr/>
        </p:nvSpPr>
        <p:spPr>
          <a:xfrm>
            <a:off x="2267744" y="2781087"/>
            <a:ext cx="504056" cy="21602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179512" y="2637071"/>
            <a:ext cx="2016224" cy="368300"/>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理性行为</a:t>
            </a:r>
            <a:endParaRPr lang="zh-CN" altLang="en-US" dirty="0">
              <a:latin typeface="宋体" panose="02010600030101010101" pitchFamily="2" charset="-122"/>
              <a:ea typeface="宋体" panose="02010600030101010101" pitchFamily="2" charset="-122"/>
            </a:endParaRPr>
          </a:p>
        </p:txBody>
      </p:sp>
      <p:sp>
        <p:nvSpPr>
          <p:cNvPr id="12" name="TextBox 11"/>
          <p:cNvSpPr txBox="1"/>
          <p:nvPr/>
        </p:nvSpPr>
        <p:spPr>
          <a:xfrm>
            <a:off x="539552" y="3573175"/>
            <a:ext cx="1656184" cy="645160"/>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资本资产定价模型</a:t>
            </a:r>
            <a:endParaRPr lang="zh-CN" altLang="en-US" dirty="0">
              <a:latin typeface="宋体" panose="02010600030101010101" pitchFamily="2" charset="-122"/>
              <a:ea typeface="宋体" panose="02010600030101010101" pitchFamily="2" charset="-122"/>
            </a:endParaRPr>
          </a:p>
        </p:txBody>
      </p:sp>
      <p:sp>
        <p:nvSpPr>
          <p:cNvPr id="13" name="TextBox 12"/>
          <p:cNvSpPr txBox="1"/>
          <p:nvPr/>
        </p:nvSpPr>
        <p:spPr>
          <a:xfrm>
            <a:off x="467544" y="4725303"/>
            <a:ext cx="1728192" cy="368300"/>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有效市场假说</a:t>
            </a:r>
            <a:endParaRPr lang="zh-CN" altLang="en-US" dirty="0">
              <a:latin typeface="宋体" panose="02010600030101010101" pitchFamily="2" charset="-122"/>
              <a:ea typeface="宋体" panose="02010600030101010101" pitchFamily="2" charset="-122"/>
            </a:endParaRPr>
          </a:p>
        </p:txBody>
      </p:sp>
      <p:sp>
        <p:nvSpPr>
          <p:cNvPr id="14" name="左大括号 13"/>
          <p:cNvSpPr/>
          <p:nvPr/>
        </p:nvSpPr>
        <p:spPr>
          <a:xfrm>
            <a:off x="5796136" y="3573175"/>
            <a:ext cx="504056" cy="432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6372200" y="3357150"/>
            <a:ext cx="2304256" cy="645160"/>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公司管理层的非理性</a:t>
            </a:r>
            <a:endParaRPr lang="en-US" altLang="zh-CN" dirty="0">
              <a:latin typeface="宋体" panose="02010600030101010101" pitchFamily="2" charset="-122"/>
              <a:ea typeface="宋体" panose="02010600030101010101" pitchFamily="2" charset="-122"/>
            </a:endParaRPr>
          </a:p>
          <a:p>
            <a:pPr algn="ctr"/>
            <a:endParaRPr lang="zh-CN" altLang="en-US" dirty="0">
              <a:latin typeface="宋体" panose="02010600030101010101" pitchFamily="2" charset="-122"/>
              <a:ea typeface="宋体" panose="02010600030101010101" pitchFamily="2" charset="-122"/>
            </a:endParaRPr>
          </a:p>
        </p:txBody>
      </p:sp>
      <p:sp>
        <p:nvSpPr>
          <p:cNvPr id="16" name="TextBox 15"/>
          <p:cNvSpPr txBox="1"/>
          <p:nvPr/>
        </p:nvSpPr>
        <p:spPr>
          <a:xfrm>
            <a:off x="6372200" y="3861207"/>
            <a:ext cx="2304256" cy="368300"/>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股票市场的非有效性</a:t>
            </a:r>
            <a:endParaRPr lang="zh-CN" altLang="en-US" dirty="0">
              <a:latin typeface="宋体" panose="02010600030101010101" pitchFamily="2" charset="-122"/>
              <a:ea typeface="宋体" panose="02010600030101010101" pitchFamily="2" charset="-122"/>
            </a:endParaRPr>
          </a:p>
        </p:txBody>
      </p:sp>
      <p:sp>
        <p:nvSpPr>
          <p:cNvPr id="17" name="五边形 16"/>
          <p:cNvSpPr/>
          <p:nvPr/>
        </p:nvSpPr>
        <p:spPr>
          <a:xfrm rot="5400000">
            <a:off x="7182290" y="4419269"/>
            <a:ext cx="432048" cy="252028"/>
          </a:xfrm>
          <a:prstGeom prst="homePlate">
            <a:avLst>
              <a:gd name="adj" fmla="val 25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429388" y="4857919"/>
            <a:ext cx="2019300" cy="460375"/>
          </a:xfrm>
          <a:prstGeom prst="rect">
            <a:avLst/>
          </a:prstGeom>
        </p:spPr>
        <p:txBody>
          <a:bodyPr wrap="none">
            <a:spAutoFit/>
          </a:bodyPr>
          <a:lstStyle/>
          <a:p>
            <a:pPr marL="342900" indent="-342900"/>
            <a:r>
              <a:rPr lang="zh-CN" altLang="en-US" sz="2400" b="1" dirty="0">
                <a:latin typeface="宋体" panose="02010600030101010101" pitchFamily="2" charset="-122"/>
                <a:ea typeface="宋体" panose="02010600030101010101" pitchFamily="2" charset="-122"/>
              </a:rPr>
              <a:t>行为公司金融</a:t>
            </a:r>
            <a:endParaRPr lang="en-US" altLang="zh-CN" sz="2400" b="1" dirty="0">
              <a:latin typeface="宋体" panose="02010600030101010101" pitchFamily="2" charset="-122"/>
              <a:ea typeface="宋体" panose="02010600030101010101" pitchFamily="2" charset="-122"/>
            </a:endParaRPr>
          </a:p>
        </p:txBody>
      </p:sp>
      <p:sp>
        <p:nvSpPr>
          <p:cNvPr id="9" name="标题 1"/>
          <p:cNvSpPr>
            <a:spLocks noGrp="1"/>
          </p:cNvSpPr>
          <p:nvPr/>
        </p:nvSpPr>
        <p:spPr>
          <a:xfrm>
            <a:off x="683260" y="572135"/>
            <a:ext cx="7778115" cy="963295"/>
          </a:xfrm>
          <a:prstGeom prst="rect">
            <a:avLst/>
          </a:prstGeom>
          <a:noFill/>
          <a:ln w="9525">
            <a:noFill/>
          </a:ln>
        </p:spPr>
        <p:txBody>
          <a:bodyPr anchor="b"/>
          <a:lstStyle>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algn="l"/>
            <a:r>
              <a:rPr lang="zh-CN" altLang="en-US" sz="4400" u="sng" dirty="0">
                <a:solidFill>
                  <a:schemeClr val="tx1">
                    <a:lumMod val="85000"/>
                    <a:lumOff val="15000"/>
                  </a:schemeClr>
                </a:solidFill>
                <a:latin typeface="楷体" panose="02010609060101010101" charset="-122"/>
                <a:ea typeface="楷体" panose="02010609060101010101" charset="-122"/>
                <a:sym typeface="+mn-ea"/>
              </a:rPr>
              <a:t>行为金融学的新进展</a:t>
            </a:r>
            <a:r>
              <a:rPr lang="zh-CN" altLang="en-US" sz="4400">
                <a:latin typeface="黑体" panose="02010609060101010101" pitchFamily="2" charset="-122"/>
                <a:ea typeface="黑体" panose="02010609060101010101" pitchFamily="2" charset="-122"/>
                <a:cs typeface="黑体" panose="02010609060101010101" pitchFamily="2" charset="-122"/>
              </a:rPr>
              <a:t> </a:t>
            </a:r>
            <a:endParaRPr lang="zh-CN" altLang="en-US" sz="4400">
              <a:latin typeface="黑体" panose="02010609060101010101" pitchFamily="2" charset="-122"/>
              <a:ea typeface="黑体" panose="02010609060101010101" pitchFamily="2" charset="-122"/>
              <a:cs typeface="黑体" panose="02010609060101010101" pitchFamily="2" charset="-122"/>
            </a:endParaRPr>
          </a:p>
        </p:txBody>
      </p:sp>
      <p:sp>
        <p:nvSpPr>
          <p:cNvPr id="21" name="灯片编号占位符 20"/>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785786" y="1500333"/>
            <a:ext cx="5929354" cy="500066"/>
          </a:xfrm>
          <a:prstGeom prst="rect">
            <a:avLst/>
          </a:prstGeom>
        </p:spPr>
        <p:txBody>
          <a:bodyPr>
            <a:normAutofit/>
          </a:bodyPr>
          <a:lstStyle/>
          <a:p>
            <a:pPr marL="342900" indent="-342900">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宏观行为金融形成</a:t>
            </a:r>
            <a:endParaRPr lang="zh-CN" altLang="en-US" sz="2400" dirty="0">
              <a:latin typeface="宋体" panose="02010600030101010101" pitchFamily="2" charset="-122"/>
              <a:ea typeface="宋体" panose="02010600030101010101" pitchFamily="2" charset="-122"/>
            </a:endParaRPr>
          </a:p>
          <a:p>
            <a:pPr marL="342900" lvl="0" indent="-342900">
              <a:spcBef>
                <a:spcPct val="20000"/>
              </a:spcBef>
              <a:buFont typeface="Arial" panose="020B0604020202020204" pitchFamily="34" charset="0"/>
              <a:buChar char="•"/>
            </a:pPr>
            <a:endPar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pic>
        <p:nvPicPr>
          <p:cNvPr id="19" name="图片 18"/>
          <p:cNvPicPr>
            <a:picLocks noChangeAspect="1"/>
          </p:cNvPicPr>
          <p:nvPr/>
        </p:nvPicPr>
        <p:blipFill rotWithShape="1">
          <a:blip r:embed="rId1" cstate="print"/>
          <a:srcRect l="6070" r="8841"/>
          <a:stretch>
            <a:fillRect/>
          </a:stretch>
        </p:blipFill>
        <p:spPr>
          <a:xfrm>
            <a:off x="785786" y="2214713"/>
            <a:ext cx="3261497" cy="2936233"/>
          </a:xfrm>
          <a:prstGeom prst="rect">
            <a:avLst/>
          </a:prstGeom>
        </p:spPr>
      </p:pic>
      <p:sp>
        <p:nvSpPr>
          <p:cNvPr id="20" name="矩形 19"/>
          <p:cNvSpPr/>
          <p:nvPr/>
        </p:nvSpPr>
        <p:spPr>
          <a:xfrm>
            <a:off x="4857752" y="3429159"/>
            <a:ext cx="2998824" cy="906780"/>
          </a:xfrm>
          <a:prstGeom prst="rect">
            <a:avLst/>
          </a:prstGeom>
        </p:spPr>
        <p:txBody>
          <a:bodyPr wrap="square">
            <a:spAutoFit/>
          </a:bodyPr>
          <a:lstStyle/>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解释宏观金融现象</a:t>
            </a:r>
            <a:endParaRPr lang="en-US" altLang="zh-CN" sz="2400" dirty="0">
              <a:latin typeface="宋体" panose="02010600030101010101" pitchFamily="2" charset="-122"/>
              <a:ea typeface="宋体" panose="02010600030101010101" pitchFamily="2" charset="-122"/>
            </a:endParaRPr>
          </a:p>
          <a:p>
            <a:pPr marL="342900" indent="-342900">
              <a:spcBef>
                <a:spcPts val="6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引导政策</a:t>
            </a:r>
            <a:endParaRPr lang="zh-CN" altLang="en-US" sz="2400" dirty="0">
              <a:latin typeface="宋体" panose="02010600030101010101" pitchFamily="2" charset="-122"/>
              <a:ea typeface="宋体" panose="02010600030101010101" pitchFamily="2" charset="-122"/>
            </a:endParaRPr>
          </a:p>
        </p:txBody>
      </p:sp>
      <p:sp>
        <p:nvSpPr>
          <p:cNvPr id="21" name="矩形 20"/>
          <p:cNvSpPr/>
          <p:nvPr/>
        </p:nvSpPr>
        <p:spPr>
          <a:xfrm>
            <a:off x="4500562" y="2571903"/>
            <a:ext cx="3230880" cy="460375"/>
          </a:xfrm>
          <a:prstGeom prst="rect">
            <a:avLst/>
          </a:prstGeom>
        </p:spPr>
        <p:txBody>
          <a:bodyPr wrap="none">
            <a:spAutoFit/>
          </a:bodyPr>
          <a:lstStyle/>
          <a:p>
            <a:r>
              <a:rPr lang="zh-CN" altLang="en-US" sz="2400" dirty="0">
                <a:latin typeface="宋体" panose="02010600030101010101" pitchFamily="2" charset="-122"/>
                <a:ea typeface="宋体" panose="02010600030101010101" pitchFamily="2" charset="-122"/>
              </a:rPr>
              <a:t>行为金融学肩负使命：</a:t>
            </a:r>
            <a:endParaRPr lang="zh-CN" altLang="en-US" sz="2400"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428596" y="1571771"/>
            <a:ext cx="6429420" cy="585358"/>
          </a:xfrm>
          <a:prstGeom prst="rect">
            <a:avLst/>
          </a:prstGeom>
        </p:spPr>
        <p:txBody>
          <a:bodyPr>
            <a:normAutofit/>
          </a:bodyPr>
          <a:lstStyle/>
          <a:p>
            <a:pPr marL="342900" indent="-342900">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行为的金融监管理论发展</a:t>
            </a:r>
            <a:endParaRPr lang="zh-CN" altLang="en-US" sz="2400" dirty="0">
              <a:latin typeface="宋体" panose="02010600030101010101" pitchFamily="2" charset="-122"/>
              <a:ea typeface="宋体" panose="02010600030101010101" pitchFamily="2" charset="-122"/>
            </a:endParaRPr>
          </a:p>
          <a:p>
            <a:pPr marL="342900" lvl="0" indent="-342900">
              <a:spcBef>
                <a:spcPct val="20000"/>
              </a:spcBef>
              <a:buFont typeface="Arial" panose="020B0604020202020204" pitchFamily="34" charset="0"/>
              <a:buChar char="•"/>
            </a:pPr>
            <a:endPar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1" name="矩形 20"/>
          <p:cNvSpPr/>
          <p:nvPr/>
        </p:nvSpPr>
        <p:spPr>
          <a:xfrm>
            <a:off x="4500562" y="2286150"/>
            <a:ext cx="3528392" cy="3046095"/>
          </a:xfrm>
          <a:prstGeom prst="rect">
            <a:avLst/>
          </a:prstGeom>
        </p:spPr>
        <p:txBody>
          <a:bodyPr wrap="square">
            <a:spAutoFit/>
          </a:bodyPr>
          <a:lstStyle/>
          <a:p>
            <a:r>
              <a:rPr lang="zh-CN" altLang="en-US" sz="2400" dirty="0">
                <a:latin typeface="宋体" panose="02010600030101010101" pitchFamily="2" charset="-122"/>
                <a:ea typeface="宋体" panose="02010600030101010101" pitchFamily="2" charset="-122"/>
              </a:rPr>
              <a:t>奥巴马政府将美国顶尖的“行为主义经济学”精英学者聚集起来，组成了一个被</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时代杂志</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所称的“行为科学梦幻智囊团”，诞生了行为监管领域著作</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助推</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pic>
        <p:nvPicPr>
          <p:cNvPr id="6" name="Picture 4" descr="https://img3.doubanio.com/view/subject/l/public/s4114740.jpg"/>
          <p:cNvPicPr>
            <a:picLocks noChangeAspect="1" noChangeArrowheads="1"/>
          </p:cNvPicPr>
          <p:nvPr/>
        </p:nvPicPr>
        <p:blipFill>
          <a:blip r:embed="rId1" cstate="print"/>
          <a:srcRect/>
          <a:stretch>
            <a:fillRect/>
          </a:stretch>
        </p:blipFill>
        <p:spPr bwMode="auto">
          <a:xfrm>
            <a:off x="1500166" y="2357589"/>
            <a:ext cx="2286016" cy="2851966"/>
          </a:xfrm>
          <a:prstGeom prst="rect">
            <a:avLst/>
          </a:prstGeom>
          <a:noFill/>
        </p:spPr>
      </p:pic>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69010" y="1768793"/>
            <a:ext cx="6858000" cy="2387600"/>
          </a:xfrm>
        </p:spPr>
        <p:txBody>
          <a:bodyPr/>
          <a:p>
            <a:r>
              <a:rPr lang="zh-CN" altLang="en-US" b="1">
                <a:solidFill>
                  <a:schemeClr val="tx1">
                    <a:lumMod val="85000"/>
                    <a:lumOff val="15000"/>
                  </a:schemeClr>
                </a:solidFill>
                <a:sym typeface="+mn-ea"/>
              </a:rPr>
              <a:t>§1</a:t>
            </a:r>
            <a:r>
              <a:rPr lang="en-US" altLang="zh-CN" b="1">
                <a:solidFill>
                  <a:schemeClr val="tx1">
                    <a:lumMod val="85000"/>
                    <a:lumOff val="15000"/>
                  </a:schemeClr>
                </a:solidFill>
                <a:sym typeface="+mn-ea"/>
              </a:rPr>
              <a:t>.2</a:t>
            </a:r>
            <a:r>
              <a:rPr lang="zh-CN" altLang="en-US" b="1">
                <a:solidFill>
                  <a:schemeClr val="tx1">
                    <a:lumMod val="85000"/>
                    <a:lumOff val="15000"/>
                  </a:schemeClr>
                </a:solidFill>
                <a:sym typeface="+mn-ea"/>
              </a:rPr>
              <a:t> 行为金融学相关学科基础</a:t>
            </a:r>
            <a:endParaRPr lang="zh-CN" altLang="en-US" b="1">
              <a:solidFill>
                <a:schemeClr val="tx1">
                  <a:lumMod val="85000"/>
                  <a:lumOff val="15000"/>
                </a:schemeClr>
              </a:solidFill>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7375" y="554990"/>
            <a:ext cx="7772400" cy="1143000"/>
          </a:xfrm>
        </p:spPr>
        <p:txBody>
          <a:bodyPr>
            <a:normAutofit/>
          </a:bodyPr>
          <a:lstStyle/>
          <a:p>
            <a:pPr algn="l"/>
            <a:r>
              <a:rPr lang="zh-CN" altLang="en-US" u="sng" dirty="0">
                <a:latin typeface="楷体" panose="02010609060101010101" charset="-122"/>
                <a:ea typeface="楷体" panose="02010609060101010101" charset="-122"/>
                <a:cs typeface="Times New Roman" panose="02020603050405020304" pitchFamily="18" charset="0"/>
              </a:rPr>
              <a:t>行为金融学与心理学</a:t>
            </a:r>
            <a:endParaRPr lang="zh-CN" altLang="en-US" u="sng" dirty="0">
              <a:latin typeface="楷体" panose="02010609060101010101" charset="-122"/>
              <a:ea typeface="楷体" panose="02010609060101010101" charset="-122"/>
              <a:cs typeface="Times New Roman" panose="02020603050405020304" pitchFamily="18" charset="0"/>
            </a:endParaRPr>
          </a:p>
        </p:txBody>
      </p:sp>
      <p:grpSp>
        <p:nvGrpSpPr>
          <p:cNvPr id="6" name="组合 5"/>
          <p:cNvGrpSpPr/>
          <p:nvPr/>
        </p:nvGrpSpPr>
        <p:grpSpPr>
          <a:xfrm>
            <a:off x="3283916" y="2483318"/>
            <a:ext cx="1838375" cy="1817059"/>
            <a:chOff x="2882997" y="1263845"/>
            <a:chExt cx="2697115" cy="2665842"/>
          </a:xfrm>
        </p:grpSpPr>
        <p:sp>
          <p:nvSpPr>
            <p:cNvPr id="7" name="椭圆 6"/>
            <p:cNvSpPr/>
            <p:nvPr/>
          </p:nvSpPr>
          <p:spPr>
            <a:xfrm>
              <a:off x="2915816" y="1263845"/>
              <a:ext cx="2664296" cy="2664296"/>
            </a:xfrm>
            <a:prstGeom prst="ellipse">
              <a:avLst/>
            </a:prstGeom>
            <a:noFill/>
            <a:ln w="28575" cap="flat" cmpd="sng" algn="ctr">
              <a:solidFill>
                <a:schemeClr val="accent2"/>
              </a:solidFill>
              <a:prstDash val="solid"/>
            </a:ln>
            <a:effectLst/>
          </p:spPr>
          <p:txBody>
            <a:bodyPr rtlCol="0" anchor="ctr"/>
            <a:lstStyle/>
            <a:p>
              <a:pPr algn="ctr" defTabSz="685165">
                <a:defRPr/>
              </a:pPr>
              <a:endParaRPr lang="zh-CN" altLang="en-US" sz="1200" kern="0">
                <a:solidFill>
                  <a:sysClr val="window" lastClr="FFFFFF"/>
                </a:solidFill>
                <a:latin typeface="Calibri" panose="020F0502020204030204"/>
                <a:ea typeface="宋体" panose="02010600030101010101" pitchFamily="2" charset="-122"/>
              </a:endParaRPr>
            </a:p>
          </p:txBody>
        </p:sp>
        <p:sp>
          <p:nvSpPr>
            <p:cNvPr id="8" name="椭圆 7"/>
            <p:cNvSpPr/>
            <p:nvPr/>
          </p:nvSpPr>
          <p:spPr>
            <a:xfrm>
              <a:off x="5378912" y="2974108"/>
              <a:ext cx="201200" cy="201200"/>
            </a:xfrm>
            <a:prstGeom prst="ellipse">
              <a:avLst/>
            </a:prstGeom>
            <a:solidFill>
              <a:sysClr val="window" lastClr="FFFFFF"/>
            </a:solidFill>
            <a:ln w="25400" cap="flat" cmpd="sng" algn="ctr">
              <a:solidFill>
                <a:schemeClr val="accent2"/>
              </a:solidFill>
              <a:prstDash val="solid"/>
            </a:ln>
            <a:effectLst/>
          </p:spPr>
          <p:txBody>
            <a:bodyPr rtlCol="0" anchor="ctr"/>
            <a:lstStyle/>
            <a:p>
              <a:pPr algn="ctr" defTabSz="685165">
                <a:defRPr/>
              </a:pPr>
              <a:endParaRPr lang="zh-CN" altLang="en-US" sz="1200" kern="0">
                <a:solidFill>
                  <a:sysClr val="window" lastClr="FFFFFF"/>
                </a:solidFill>
                <a:latin typeface="Calibri" panose="020F0502020204030204"/>
                <a:ea typeface="宋体" panose="02010600030101010101" pitchFamily="2" charset="-122"/>
              </a:endParaRPr>
            </a:p>
          </p:txBody>
        </p:sp>
        <p:sp>
          <p:nvSpPr>
            <p:cNvPr id="9" name="椭圆 8"/>
            <p:cNvSpPr/>
            <p:nvPr/>
          </p:nvSpPr>
          <p:spPr>
            <a:xfrm>
              <a:off x="4644008" y="1284212"/>
              <a:ext cx="175334" cy="175334"/>
            </a:xfrm>
            <a:prstGeom prst="ellipse">
              <a:avLst/>
            </a:prstGeom>
            <a:solidFill>
              <a:sysClr val="window" lastClr="FFFFFF"/>
            </a:solidFill>
            <a:ln w="25400" cap="flat" cmpd="sng" algn="ctr">
              <a:solidFill>
                <a:schemeClr val="accent2"/>
              </a:solidFill>
              <a:prstDash val="solid"/>
            </a:ln>
            <a:effectLst/>
          </p:spPr>
          <p:txBody>
            <a:bodyPr rtlCol="0" anchor="ctr"/>
            <a:lstStyle/>
            <a:p>
              <a:pPr algn="ctr" defTabSz="685165">
                <a:defRPr/>
              </a:pPr>
              <a:endParaRPr lang="zh-CN" altLang="en-US" sz="1200" kern="0">
                <a:solidFill>
                  <a:sysClr val="window" lastClr="FFFFFF"/>
                </a:solidFill>
                <a:latin typeface="Calibri" panose="020F0502020204030204"/>
                <a:ea typeface="宋体" panose="02010600030101010101" pitchFamily="2" charset="-122"/>
              </a:endParaRPr>
            </a:p>
          </p:txBody>
        </p:sp>
        <p:sp>
          <p:nvSpPr>
            <p:cNvPr id="10" name="椭圆 9"/>
            <p:cNvSpPr/>
            <p:nvPr/>
          </p:nvSpPr>
          <p:spPr>
            <a:xfrm>
              <a:off x="3709886" y="3754353"/>
              <a:ext cx="175334" cy="175334"/>
            </a:xfrm>
            <a:prstGeom prst="ellipse">
              <a:avLst/>
            </a:prstGeom>
            <a:solidFill>
              <a:sysClr val="window" lastClr="FFFFFF"/>
            </a:solidFill>
            <a:ln w="25400" cap="flat" cmpd="sng" algn="ctr">
              <a:solidFill>
                <a:schemeClr val="accent2"/>
              </a:solidFill>
              <a:prstDash val="solid"/>
            </a:ln>
            <a:effectLst/>
          </p:spPr>
          <p:txBody>
            <a:bodyPr rtlCol="0" anchor="ctr"/>
            <a:lstStyle/>
            <a:p>
              <a:pPr algn="ctr" defTabSz="685165">
                <a:defRPr/>
              </a:pPr>
              <a:endParaRPr lang="zh-CN" altLang="en-US" sz="1200" kern="0">
                <a:solidFill>
                  <a:sysClr val="window" lastClr="FFFFFF"/>
                </a:solidFill>
                <a:latin typeface="Calibri" panose="020F0502020204030204"/>
                <a:ea typeface="宋体" panose="02010600030101010101" pitchFamily="2" charset="-122"/>
              </a:endParaRPr>
            </a:p>
          </p:txBody>
        </p:sp>
        <p:sp>
          <p:nvSpPr>
            <p:cNvPr id="11" name="椭圆 10"/>
            <p:cNvSpPr/>
            <p:nvPr/>
          </p:nvSpPr>
          <p:spPr>
            <a:xfrm>
              <a:off x="2882997" y="2131209"/>
              <a:ext cx="175334" cy="175334"/>
            </a:xfrm>
            <a:prstGeom prst="ellipse">
              <a:avLst/>
            </a:prstGeom>
            <a:solidFill>
              <a:sysClr val="window" lastClr="FFFFFF"/>
            </a:solidFill>
            <a:ln w="25400" cap="flat" cmpd="sng" algn="ctr">
              <a:solidFill>
                <a:schemeClr val="accent2"/>
              </a:solidFill>
              <a:prstDash val="solid"/>
            </a:ln>
            <a:effectLst/>
          </p:spPr>
          <p:txBody>
            <a:bodyPr rtlCol="0" anchor="ctr"/>
            <a:lstStyle/>
            <a:p>
              <a:pPr algn="ctr" defTabSz="685165">
                <a:defRPr/>
              </a:pPr>
              <a:endParaRPr lang="zh-CN" altLang="en-US" sz="1200" kern="0">
                <a:solidFill>
                  <a:sysClr val="window" lastClr="FFFFFF"/>
                </a:solidFill>
                <a:latin typeface="Calibri" panose="020F0502020204030204"/>
                <a:ea typeface="宋体" panose="02010600030101010101" pitchFamily="2" charset="-122"/>
              </a:endParaRPr>
            </a:p>
          </p:txBody>
        </p:sp>
      </p:grpSp>
      <p:sp>
        <p:nvSpPr>
          <p:cNvPr id="12" name="六边形 11"/>
          <p:cNvSpPr/>
          <p:nvPr/>
        </p:nvSpPr>
        <p:spPr>
          <a:xfrm rot="20402482">
            <a:off x="4386567" y="3978446"/>
            <a:ext cx="448215" cy="403919"/>
          </a:xfrm>
          <a:prstGeom prst="hexagon">
            <a:avLst/>
          </a:prstGeom>
          <a:solidFill>
            <a:schemeClr val="accent2"/>
          </a:solidFill>
          <a:ln w="25400" cap="flat" cmpd="sng" algn="ctr">
            <a:noFill/>
            <a:prstDash val="solid"/>
          </a:ln>
          <a:effectLst/>
        </p:spPr>
        <p:txBody>
          <a:bodyPr rtlCol="0" anchor="ctr"/>
          <a:lstStyle/>
          <a:p>
            <a:pPr algn="ctr" defTabSz="685165">
              <a:defRPr/>
            </a:pPr>
            <a:r>
              <a:rPr lang="en-US" altLang="zh-CN" sz="1200" kern="0" dirty="0">
                <a:solidFill>
                  <a:sysClr val="window" lastClr="FFFFFF"/>
                </a:solidFill>
                <a:latin typeface="Calibri" panose="020F0502020204030204"/>
                <a:ea typeface="宋体" panose="02010600030101010101" pitchFamily="2" charset="-122"/>
              </a:rPr>
              <a:t>03</a:t>
            </a:r>
            <a:endParaRPr lang="zh-CN" altLang="en-US" sz="1200" kern="0" dirty="0">
              <a:solidFill>
                <a:sysClr val="window" lastClr="FFFFFF"/>
              </a:solidFill>
              <a:latin typeface="Calibri" panose="020F0502020204030204"/>
              <a:ea typeface="宋体" panose="02010600030101010101" pitchFamily="2" charset="-122"/>
            </a:endParaRPr>
          </a:p>
        </p:txBody>
      </p:sp>
      <p:sp>
        <p:nvSpPr>
          <p:cNvPr id="13" name="六边形 12"/>
          <p:cNvSpPr/>
          <p:nvPr/>
        </p:nvSpPr>
        <p:spPr>
          <a:xfrm rot="20402482">
            <a:off x="3583917" y="2414749"/>
            <a:ext cx="448215" cy="403919"/>
          </a:xfrm>
          <a:prstGeom prst="hexagon">
            <a:avLst/>
          </a:prstGeom>
          <a:solidFill>
            <a:schemeClr val="accent2"/>
          </a:solidFill>
          <a:ln w="25400" cap="flat" cmpd="sng" algn="ctr">
            <a:noFill/>
            <a:prstDash val="solid"/>
          </a:ln>
          <a:effectLst/>
        </p:spPr>
        <p:txBody>
          <a:bodyPr rtlCol="0" anchor="ctr"/>
          <a:lstStyle/>
          <a:p>
            <a:pPr algn="ctr" defTabSz="685165">
              <a:defRPr/>
            </a:pPr>
            <a:r>
              <a:rPr lang="en-US" altLang="zh-CN" sz="1200" kern="0" dirty="0">
                <a:solidFill>
                  <a:sysClr val="window" lastClr="FFFFFF"/>
                </a:solidFill>
                <a:latin typeface="Calibri" panose="020F0502020204030204"/>
                <a:ea typeface="宋体" panose="02010600030101010101" pitchFamily="2" charset="-122"/>
              </a:rPr>
              <a:t>01</a:t>
            </a:r>
            <a:endParaRPr lang="zh-CN" altLang="en-US" sz="1200" kern="0" dirty="0">
              <a:solidFill>
                <a:sysClr val="window" lastClr="FFFFFF"/>
              </a:solidFill>
              <a:latin typeface="Calibri" panose="020F0502020204030204"/>
              <a:ea typeface="宋体" panose="02010600030101010101" pitchFamily="2" charset="-122"/>
            </a:endParaRPr>
          </a:p>
        </p:txBody>
      </p:sp>
      <p:sp>
        <p:nvSpPr>
          <p:cNvPr id="14" name="六边形 13"/>
          <p:cNvSpPr/>
          <p:nvPr/>
        </p:nvSpPr>
        <p:spPr>
          <a:xfrm rot="20305270">
            <a:off x="4829612" y="2814012"/>
            <a:ext cx="448215" cy="403919"/>
          </a:xfrm>
          <a:prstGeom prst="hexagon">
            <a:avLst/>
          </a:prstGeom>
          <a:solidFill>
            <a:schemeClr val="accent2"/>
          </a:solidFill>
          <a:ln w="25400" cap="flat" cmpd="sng" algn="ctr">
            <a:noFill/>
            <a:prstDash val="solid"/>
          </a:ln>
          <a:effectLst/>
        </p:spPr>
        <p:txBody>
          <a:bodyPr rtlCol="0" anchor="ctr"/>
          <a:lstStyle/>
          <a:p>
            <a:pPr algn="ctr" defTabSz="685165">
              <a:defRPr/>
            </a:pPr>
            <a:r>
              <a:rPr lang="en-US" altLang="zh-CN" sz="1200" kern="0" dirty="0">
                <a:solidFill>
                  <a:sysClr val="window" lastClr="FFFFFF"/>
                </a:solidFill>
                <a:latin typeface="Calibri" panose="020F0502020204030204"/>
                <a:ea typeface="宋体" panose="02010600030101010101" pitchFamily="2" charset="-122"/>
              </a:rPr>
              <a:t>02</a:t>
            </a:r>
            <a:endParaRPr lang="zh-CN" altLang="en-US" sz="1200" kern="0" dirty="0">
              <a:solidFill>
                <a:sysClr val="window" lastClr="FFFFFF"/>
              </a:solidFill>
              <a:latin typeface="Calibri" panose="020F0502020204030204"/>
              <a:ea typeface="宋体" panose="02010600030101010101" pitchFamily="2" charset="-122"/>
            </a:endParaRPr>
          </a:p>
        </p:txBody>
      </p:sp>
      <p:sp>
        <p:nvSpPr>
          <p:cNvPr id="15" name="六边形 14"/>
          <p:cNvSpPr/>
          <p:nvPr/>
        </p:nvSpPr>
        <p:spPr>
          <a:xfrm rot="19463434">
            <a:off x="3201687" y="3584226"/>
            <a:ext cx="448215" cy="403919"/>
          </a:xfrm>
          <a:prstGeom prst="hexagon">
            <a:avLst/>
          </a:prstGeom>
          <a:solidFill>
            <a:schemeClr val="accent2"/>
          </a:solidFill>
          <a:ln w="25400" cap="flat" cmpd="sng" algn="ctr">
            <a:noFill/>
            <a:prstDash val="solid"/>
          </a:ln>
          <a:effectLst/>
        </p:spPr>
        <p:txBody>
          <a:bodyPr rtlCol="0" anchor="ctr"/>
          <a:lstStyle/>
          <a:p>
            <a:pPr algn="ctr" defTabSz="685165">
              <a:defRPr/>
            </a:pPr>
            <a:r>
              <a:rPr lang="en-US" altLang="zh-CN" sz="1200" kern="0" dirty="0">
                <a:solidFill>
                  <a:sysClr val="window" lastClr="FFFFFF"/>
                </a:solidFill>
                <a:latin typeface="Calibri" panose="020F0502020204030204"/>
                <a:ea typeface="宋体" panose="02010600030101010101" pitchFamily="2" charset="-122"/>
              </a:rPr>
              <a:t>04</a:t>
            </a:r>
            <a:endParaRPr lang="zh-CN" altLang="en-US" sz="1200" kern="0" dirty="0">
              <a:solidFill>
                <a:sysClr val="window" lastClr="FFFFFF"/>
              </a:solidFill>
              <a:latin typeface="Calibri" panose="020F0502020204030204"/>
              <a:ea typeface="宋体" panose="02010600030101010101" pitchFamily="2" charset="-122"/>
            </a:endParaRPr>
          </a:p>
        </p:txBody>
      </p:sp>
      <p:sp>
        <p:nvSpPr>
          <p:cNvPr id="16" name="任意多边形 36"/>
          <p:cNvSpPr/>
          <p:nvPr/>
        </p:nvSpPr>
        <p:spPr>
          <a:xfrm>
            <a:off x="551801" y="4013522"/>
            <a:ext cx="2722901" cy="558269"/>
          </a:xfrm>
          <a:custGeom>
            <a:avLst/>
            <a:gdLst>
              <a:gd name="connsiteX0" fmla="*/ 2782389 w 2782389"/>
              <a:gd name="connsiteY0" fmla="*/ 0 h 3696789"/>
              <a:gd name="connsiteX1" fmla="*/ 2782389 w 2782389"/>
              <a:gd name="connsiteY1" fmla="*/ 0 h 3696789"/>
              <a:gd name="connsiteX2" fmla="*/ 613954 w 2782389"/>
              <a:gd name="connsiteY2" fmla="*/ 13063 h 3696789"/>
              <a:gd name="connsiteX3" fmla="*/ 0 w 2782389"/>
              <a:gd name="connsiteY3" fmla="*/ 3696789 h 3696789"/>
              <a:gd name="connsiteX0-1" fmla="*/ 2207623 w 2207623"/>
              <a:gd name="connsiteY0-2" fmla="*/ 0 h 2129246"/>
              <a:gd name="connsiteX1-3" fmla="*/ 2207623 w 2207623"/>
              <a:gd name="connsiteY1-4" fmla="*/ 0 h 2129246"/>
              <a:gd name="connsiteX2-5" fmla="*/ 39188 w 2207623"/>
              <a:gd name="connsiteY2-6" fmla="*/ 13063 h 2129246"/>
              <a:gd name="connsiteX3-7" fmla="*/ 0 w 2207623"/>
              <a:gd name="connsiteY3-8" fmla="*/ 2129246 h 2129246"/>
              <a:gd name="connsiteX0-9" fmla="*/ 2168435 w 2168435"/>
              <a:gd name="connsiteY0-10" fmla="*/ 0 h 2129246"/>
              <a:gd name="connsiteX1-11" fmla="*/ 2168435 w 2168435"/>
              <a:gd name="connsiteY1-12" fmla="*/ 0 h 2129246"/>
              <a:gd name="connsiteX2-13" fmla="*/ 0 w 2168435"/>
              <a:gd name="connsiteY2-14" fmla="*/ 13063 h 2129246"/>
              <a:gd name="connsiteX3-15" fmla="*/ 0 w 2168435"/>
              <a:gd name="connsiteY3-16" fmla="*/ 2129246 h 2129246"/>
              <a:gd name="connsiteX0-17" fmla="*/ 2168435 w 2168435"/>
              <a:gd name="connsiteY0-18" fmla="*/ 0 h 2283736"/>
              <a:gd name="connsiteX1-19" fmla="*/ 2168435 w 2168435"/>
              <a:gd name="connsiteY1-20" fmla="*/ 0 h 2283736"/>
              <a:gd name="connsiteX2-21" fmla="*/ 0 w 2168435"/>
              <a:gd name="connsiteY2-22" fmla="*/ 13063 h 2283736"/>
              <a:gd name="connsiteX3-23" fmla="*/ 0 w 2168435"/>
              <a:gd name="connsiteY3-24" fmla="*/ 2129246 h 2283736"/>
              <a:gd name="connsiteX4" fmla="*/ 13063 w 2168435"/>
              <a:gd name="connsiteY4" fmla="*/ 2121294 h 2283736"/>
              <a:gd name="connsiteX0-25" fmla="*/ 2169282 w 2169282"/>
              <a:gd name="connsiteY0-26" fmla="*/ 0 h 2378433"/>
              <a:gd name="connsiteX1-27" fmla="*/ 2169282 w 2169282"/>
              <a:gd name="connsiteY1-28" fmla="*/ 0 h 2378433"/>
              <a:gd name="connsiteX2-29" fmla="*/ 847 w 2169282"/>
              <a:gd name="connsiteY2-30" fmla="*/ 13063 h 2378433"/>
              <a:gd name="connsiteX3-31" fmla="*/ 847 w 2169282"/>
              <a:gd name="connsiteY3-32" fmla="*/ 2129246 h 2378433"/>
              <a:gd name="connsiteX4-33" fmla="*/ 847 w 2169282"/>
              <a:gd name="connsiteY4-34" fmla="*/ 2356426 h 2378433"/>
              <a:gd name="connsiteX0-35" fmla="*/ 2168435 w 2730137"/>
              <a:gd name="connsiteY0-36" fmla="*/ 0 h 2298205"/>
              <a:gd name="connsiteX1-37" fmla="*/ 2168435 w 2730137"/>
              <a:gd name="connsiteY1-38" fmla="*/ 0 h 2298205"/>
              <a:gd name="connsiteX2-39" fmla="*/ 0 w 2730137"/>
              <a:gd name="connsiteY2-40" fmla="*/ 13063 h 2298205"/>
              <a:gd name="connsiteX3-41" fmla="*/ 0 w 2730137"/>
              <a:gd name="connsiteY3-42" fmla="*/ 2129246 h 2298205"/>
              <a:gd name="connsiteX4-43" fmla="*/ 2730137 w 2730137"/>
              <a:gd name="connsiteY4-44" fmla="*/ 2173546 h 2298205"/>
              <a:gd name="connsiteX0-45" fmla="*/ 2168467 w 2730169"/>
              <a:gd name="connsiteY0-46" fmla="*/ 0 h 2173604"/>
              <a:gd name="connsiteX1-47" fmla="*/ 2168467 w 2730169"/>
              <a:gd name="connsiteY1-48" fmla="*/ 0 h 2173604"/>
              <a:gd name="connsiteX2-49" fmla="*/ 32 w 2730169"/>
              <a:gd name="connsiteY2-50" fmla="*/ 13063 h 2173604"/>
              <a:gd name="connsiteX3-51" fmla="*/ 32 w 2730169"/>
              <a:gd name="connsiteY3-52" fmla="*/ 2129246 h 2173604"/>
              <a:gd name="connsiteX4-53" fmla="*/ 2730169 w 2730169"/>
              <a:gd name="connsiteY4-54" fmla="*/ 2173546 h 2173604"/>
              <a:gd name="connsiteX0-55" fmla="*/ 2168468 w 2664856"/>
              <a:gd name="connsiteY0-56" fmla="*/ 0 h 2131886"/>
              <a:gd name="connsiteX1-57" fmla="*/ 2168468 w 2664856"/>
              <a:gd name="connsiteY1-58" fmla="*/ 0 h 2131886"/>
              <a:gd name="connsiteX2-59" fmla="*/ 33 w 2664856"/>
              <a:gd name="connsiteY2-60" fmla="*/ 13063 h 2131886"/>
              <a:gd name="connsiteX3-61" fmla="*/ 33 w 2664856"/>
              <a:gd name="connsiteY3-62" fmla="*/ 2129246 h 2131886"/>
              <a:gd name="connsiteX4-63" fmla="*/ 2664856 w 2664856"/>
              <a:gd name="connsiteY4-64" fmla="*/ 2108231 h 2131886"/>
              <a:gd name="connsiteX0-65" fmla="*/ 2168461 w 3461683"/>
              <a:gd name="connsiteY0-66" fmla="*/ 0 h 2147635"/>
              <a:gd name="connsiteX1-67" fmla="*/ 2168461 w 3461683"/>
              <a:gd name="connsiteY1-68" fmla="*/ 0 h 2147635"/>
              <a:gd name="connsiteX2-69" fmla="*/ 26 w 3461683"/>
              <a:gd name="connsiteY2-70" fmla="*/ 13063 h 2147635"/>
              <a:gd name="connsiteX3-71" fmla="*/ 26 w 3461683"/>
              <a:gd name="connsiteY3-72" fmla="*/ 2129246 h 2147635"/>
              <a:gd name="connsiteX4-73" fmla="*/ 3461683 w 3461683"/>
              <a:gd name="connsiteY4-74" fmla="*/ 2147420 h 2147635"/>
              <a:gd name="connsiteX0-75" fmla="*/ 2168461 w 3718102"/>
              <a:gd name="connsiteY0-76" fmla="*/ 0 h 2147635"/>
              <a:gd name="connsiteX1-77" fmla="*/ 2168461 w 3718102"/>
              <a:gd name="connsiteY1-78" fmla="*/ 0 h 2147635"/>
              <a:gd name="connsiteX2-79" fmla="*/ 26 w 3718102"/>
              <a:gd name="connsiteY2-80" fmla="*/ 13063 h 2147635"/>
              <a:gd name="connsiteX3-81" fmla="*/ 26 w 3718102"/>
              <a:gd name="connsiteY3-82" fmla="*/ 2129246 h 2147635"/>
              <a:gd name="connsiteX4-83" fmla="*/ 3461683 w 3718102"/>
              <a:gd name="connsiteY4-84" fmla="*/ 2147420 h 2147635"/>
              <a:gd name="connsiteX5" fmla="*/ 3461683 w 3718102"/>
              <a:gd name="connsiteY5" fmla="*/ 2134357 h 2147635"/>
              <a:gd name="connsiteX0-85" fmla="*/ 2168461 w 3781024"/>
              <a:gd name="connsiteY0-86" fmla="*/ 0 h 3597400"/>
              <a:gd name="connsiteX1-87" fmla="*/ 2168461 w 3781024"/>
              <a:gd name="connsiteY1-88" fmla="*/ 0 h 3597400"/>
              <a:gd name="connsiteX2-89" fmla="*/ 26 w 3781024"/>
              <a:gd name="connsiteY2-90" fmla="*/ 13063 h 3597400"/>
              <a:gd name="connsiteX3-91" fmla="*/ 26 w 3781024"/>
              <a:gd name="connsiteY3-92" fmla="*/ 2129246 h 3597400"/>
              <a:gd name="connsiteX4-93" fmla="*/ 3461683 w 3781024"/>
              <a:gd name="connsiteY4-94" fmla="*/ 2147420 h 3597400"/>
              <a:gd name="connsiteX5-95" fmla="*/ 3657626 w 3781024"/>
              <a:gd name="connsiteY5-96" fmla="*/ 3597397 h 3597400"/>
              <a:gd name="connsiteX0-97" fmla="*/ 2168461 w 3657626"/>
              <a:gd name="connsiteY0-98" fmla="*/ 0 h 3597400"/>
              <a:gd name="connsiteX1-99" fmla="*/ 2168461 w 3657626"/>
              <a:gd name="connsiteY1-100" fmla="*/ 0 h 3597400"/>
              <a:gd name="connsiteX2-101" fmla="*/ 26 w 3657626"/>
              <a:gd name="connsiteY2-102" fmla="*/ 13063 h 3597400"/>
              <a:gd name="connsiteX3-103" fmla="*/ 26 w 3657626"/>
              <a:gd name="connsiteY3-104" fmla="*/ 2129246 h 3597400"/>
              <a:gd name="connsiteX4-105" fmla="*/ 3461683 w 3657626"/>
              <a:gd name="connsiteY4-106" fmla="*/ 2147420 h 3597400"/>
              <a:gd name="connsiteX5-107" fmla="*/ 3657626 w 3657626"/>
              <a:gd name="connsiteY5-108" fmla="*/ 3597397 h 3597400"/>
              <a:gd name="connsiteX0-109" fmla="*/ 2168461 w 3500872"/>
              <a:gd name="connsiteY0-110" fmla="*/ 0 h 3610463"/>
              <a:gd name="connsiteX1-111" fmla="*/ 2168461 w 3500872"/>
              <a:gd name="connsiteY1-112" fmla="*/ 0 h 3610463"/>
              <a:gd name="connsiteX2-113" fmla="*/ 26 w 3500872"/>
              <a:gd name="connsiteY2-114" fmla="*/ 13063 h 3610463"/>
              <a:gd name="connsiteX3-115" fmla="*/ 26 w 3500872"/>
              <a:gd name="connsiteY3-116" fmla="*/ 2129246 h 3610463"/>
              <a:gd name="connsiteX4-117" fmla="*/ 3461683 w 3500872"/>
              <a:gd name="connsiteY4-118" fmla="*/ 2147420 h 3610463"/>
              <a:gd name="connsiteX5-119" fmla="*/ 3500872 w 3500872"/>
              <a:gd name="connsiteY5-120" fmla="*/ 3610460 h 3610463"/>
              <a:gd name="connsiteX0-121" fmla="*/ 2168461 w 3461683"/>
              <a:gd name="connsiteY0-122" fmla="*/ 0 h 3597400"/>
              <a:gd name="connsiteX1-123" fmla="*/ 2168461 w 3461683"/>
              <a:gd name="connsiteY1-124" fmla="*/ 0 h 3597400"/>
              <a:gd name="connsiteX2-125" fmla="*/ 26 w 3461683"/>
              <a:gd name="connsiteY2-126" fmla="*/ 13063 h 3597400"/>
              <a:gd name="connsiteX3-127" fmla="*/ 26 w 3461683"/>
              <a:gd name="connsiteY3-128" fmla="*/ 2129246 h 3597400"/>
              <a:gd name="connsiteX4-129" fmla="*/ 3461683 w 3461683"/>
              <a:gd name="connsiteY4-130" fmla="*/ 2147420 h 3597400"/>
              <a:gd name="connsiteX5-131" fmla="*/ 3461683 w 3461683"/>
              <a:gd name="connsiteY5-132" fmla="*/ 3597397 h 3597400"/>
              <a:gd name="connsiteX0-133" fmla="*/ 2168461 w 3474746"/>
              <a:gd name="connsiteY0-134" fmla="*/ 0 h 3584337"/>
              <a:gd name="connsiteX1-135" fmla="*/ 2168461 w 3474746"/>
              <a:gd name="connsiteY1-136" fmla="*/ 0 h 3584337"/>
              <a:gd name="connsiteX2-137" fmla="*/ 26 w 3474746"/>
              <a:gd name="connsiteY2-138" fmla="*/ 13063 h 3584337"/>
              <a:gd name="connsiteX3-139" fmla="*/ 26 w 3474746"/>
              <a:gd name="connsiteY3-140" fmla="*/ 2129246 h 3584337"/>
              <a:gd name="connsiteX4-141" fmla="*/ 3461683 w 3474746"/>
              <a:gd name="connsiteY4-142" fmla="*/ 2147420 h 3584337"/>
              <a:gd name="connsiteX5-143" fmla="*/ 3474746 w 3474746"/>
              <a:gd name="connsiteY5-144" fmla="*/ 3584334 h 3584337"/>
              <a:gd name="connsiteX0-145" fmla="*/ 2168461 w 3461683"/>
              <a:gd name="connsiteY0-146" fmla="*/ 0 h 2147635"/>
              <a:gd name="connsiteX1-147" fmla="*/ 2168461 w 3461683"/>
              <a:gd name="connsiteY1-148" fmla="*/ 0 h 2147635"/>
              <a:gd name="connsiteX2-149" fmla="*/ 26 w 3461683"/>
              <a:gd name="connsiteY2-150" fmla="*/ 13063 h 2147635"/>
              <a:gd name="connsiteX3-151" fmla="*/ 26 w 3461683"/>
              <a:gd name="connsiteY3-152" fmla="*/ 2129246 h 2147635"/>
              <a:gd name="connsiteX4-153" fmla="*/ 3461683 w 3461683"/>
              <a:gd name="connsiteY4-154" fmla="*/ 2147420 h 2147635"/>
              <a:gd name="connsiteX0-155" fmla="*/ 2168461 w 3461683"/>
              <a:gd name="connsiteY0-156" fmla="*/ 0 h 2147635"/>
              <a:gd name="connsiteX1-157" fmla="*/ 2168461 w 3461683"/>
              <a:gd name="connsiteY1-158" fmla="*/ 0 h 2147635"/>
              <a:gd name="connsiteX2-159" fmla="*/ 26 w 3461683"/>
              <a:gd name="connsiteY2-160" fmla="*/ 13063 h 2147635"/>
              <a:gd name="connsiteX3-161" fmla="*/ 26 w 3461683"/>
              <a:gd name="connsiteY3-162" fmla="*/ 2129246 h 2147635"/>
              <a:gd name="connsiteX4-163" fmla="*/ 3461683 w 3461683"/>
              <a:gd name="connsiteY4-164" fmla="*/ 2147420 h 2147635"/>
              <a:gd name="connsiteX0-165" fmla="*/ 2168461 w 3461683"/>
              <a:gd name="connsiteY0-166" fmla="*/ 0 h 2147635"/>
              <a:gd name="connsiteX1-167" fmla="*/ 2168461 w 3461683"/>
              <a:gd name="connsiteY1-168" fmla="*/ 0 h 2147635"/>
              <a:gd name="connsiteX2-169" fmla="*/ 26 w 3461683"/>
              <a:gd name="connsiteY2-170" fmla="*/ 13063 h 2147635"/>
              <a:gd name="connsiteX3-171" fmla="*/ 26 w 3461683"/>
              <a:gd name="connsiteY3-172" fmla="*/ 2129246 h 2147635"/>
              <a:gd name="connsiteX4-173" fmla="*/ 3461683 w 3461683"/>
              <a:gd name="connsiteY4-174" fmla="*/ 2147420 h 2147635"/>
              <a:gd name="connsiteX0-175" fmla="*/ 2168435 w 2168435"/>
              <a:gd name="connsiteY0-176" fmla="*/ 0 h 2129246"/>
              <a:gd name="connsiteX1-177" fmla="*/ 2168435 w 2168435"/>
              <a:gd name="connsiteY1-178" fmla="*/ 0 h 2129246"/>
              <a:gd name="connsiteX2-179" fmla="*/ 0 w 2168435"/>
              <a:gd name="connsiteY2-180" fmla="*/ 13063 h 2129246"/>
              <a:gd name="connsiteX3-181" fmla="*/ 0 w 2168435"/>
              <a:gd name="connsiteY3-182" fmla="*/ 2129246 h 2129246"/>
              <a:gd name="connsiteX0-183" fmla="*/ 2168435 w 2168435"/>
              <a:gd name="connsiteY0-184" fmla="*/ 0 h 1753326"/>
              <a:gd name="connsiteX1-185" fmla="*/ 2168435 w 2168435"/>
              <a:gd name="connsiteY1-186" fmla="*/ 0 h 1753326"/>
              <a:gd name="connsiteX2-187" fmla="*/ 0 w 2168435"/>
              <a:gd name="connsiteY2-188" fmla="*/ 13063 h 1753326"/>
              <a:gd name="connsiteX3-189" fmla="*/ 0 w 2168435"/>
              <a:gd name="connsiteY3-190" fmla="*/ 1753326 h 1753326"/>
              <a:gd name="connsiteX0-191" fmla="*/ 2168435 w 2168435"/>
              <a:gd name="connsiteY0-192" fmla="*/ 0 h 819048"/>
              <a:gd name="connsiteX1-193" fmla="*/ 2168435 w 2168435"/>
              <a:gd name="connsiteY1-194" fmla="*/ 0 h 819048"/>
              <a:gd name="connsiteX2-195" fmla="*/ 0 w 2168435"/>
              <a:gd name="connsiteY2-196" fmla="*/ 13063 h 819048"/>
              <a:gd name="connsiteX3-197" fmla="*/ 0 w 2168435"/>
              <a:gd name="connsiteY3-198" fmla="*/ 819048 h 819048"/>
            </a:gdLst>
            <a:ahLst/>
            <a:cxnLst>
              <a:cxn ang="0">
                <a:pos x="connsiteX0-191" y="connsiteY0-192"/>
              </a:cxn>
              <a:cxn ang="0">
                <a:pos x="connsiteX1-193" y="connsiteY1-194"/>
              </a:cxn>
              <a:cxn ang="0">
                <a:pos x="connsiteX2-195" y="connsiteY2-196"/>
              </a:cxn>
              <a:cxn ang="0">
                <a:pos x="connsiteX3-197" y="connsiteY3-198"/>
              </a:cxn>
            </a:cxnLst>
            <a:rect l="l" t="t" r="r" b="b"/>
            <a:pathLst>
              <a:path w="2168435" h="819048">
                <a:moveTo>
                  <a:pt x="2168435" y="0"/>
                </a:moveTo>
                <a:lnTo>
                  <a:pt x="2168435" y="0"/>
                </a:lnTo>
                <a:cubicBezTo>
                  <a:pt x="1097451" y="26775"/>
                  <a:pt x="1820146" y="13063"/>
                  <a:pt x="0" y="13063"/>
                </a:cubicBezTo>
                <a:lnTo>
                  <a:pt x="0" y="819048"/>
                </a:lnTo>
              </a:path>
            </a:pathLst>
          </a:custGeom>
          <a:noFill/>
          <a:ln w="25400" cap="flat" cmpd="sng" algn="ctr">
            <a:solidFill>
              <a:sysClr val="window" lastClr="FFFFFF">
                <a:lumMod val="65000"/>
              </a:sysClr>
            </a:solidFill>
            <a:prstDash val="sysDot"/>
          </a:ln>
          <a:effectLst/>
        </p:spPr>
        <p:txBody>
          <a:bodyPr rtlCol="0" anchor="ctr"/>
          <a:lstStyle/>
          <a:p>
            <a:pPr algn="ctr" defTabSz="685165">
              <a:defRPr/>
            </a:pPr>
            <a:endParaRPr lang="zh-CN" altLang="en-US" sz="1200" kern="0">
              <a:solidFill>
                <a:sysClr val="window" lastClr="FFFFFF"/>
              </a:solidFill>
              <a:latin typeface="Calibri" panose="020F0502020204030204"/>
              <a:ea typeface="宋体" panose="02010600030101010101" pitchFamily="2" charset="-122"/>
            </a:endParaRPr>
          </a:p>
        </p:txBody>
      </p:sp>
      <p:sp>
        <p:nvSpPr>
          <p:cNvPr id="17" name="TextBox 37"/>
          <p:cNvSpPr txBox="1"/>
          <p:nvPr/>
        </p:nvSpPr>
        <p:spPr>
          <a:xfrm>
            <a:off x="587672" y="4064278"/>
            <a:ext cx="2598054" cy="1076325"/>
          </a:xfrm>
          <a:prstGeom prst="rect">
            <a:avLst/>
          </a:prstGeom>
          <a:noFill/>
        </p:spPr>
        <p:txBody>
          <a:bodyPr wrap="square" rtlCol="0">
            <a:spAutoFit/>
          </a:bodyPr>
          <a:lstStyle>
            <a:defPPr>
              <a:defRPr lang="zh-CN"/>
            </a:defPPr>
            <a:lvl1pPr algn="just">
              <a:defRPr sz="1100">
                <a:solidFill>
                  <a:schemeClr val="tx1">
                    <a:lumMod val="65000"/>
                    <a:lumOff val="35000"/>
                  </a:schemeClr>
                </a:solidFill>
                <a:latin typeface="微软雅黑" panose="020B0503020204020204" charset="-122"/>
                <a:ea typeface="微软雅黑" panose="020B0503020204020204" charset="-122"/>
              </a:defRPr>
            </a:lvl1pPr>
          </a:lstStyle>
          <a:p>
            <a:pPr defTabSz="685165">
              <a:defRPr/>
            </a:pPr>
            <a:r>
              <a:rPr lang="zh-CN" altLang="en-US" sz="1600" kern="0" dirty="0">
                <a:solidFill>
                  <a:sysClr val="windowText" lastClr="000000">
                    <a:lumMod val="65000"/>
                    <a:lumOff val="35000"/>
                  </a:sysClr>
                </a:solidFill>
                <a:latin typeface="宋体" panose="02010600030101010101" pitchFamily="2" charset="-122"/>
                <a:ea typeface="宋体" panose="02010600030101010101" pitchFamily="2" charset="-122"/>
              </a:rPr>
              <a:t>其研究成果中的过度乐观、保守主义和情绪性效应等可用以解决金融市场中的问题。</a:t>
            </a:r>
            <a:endParaRPr lang="en-US" altLang="zh-CN" sz="1600" kern="0" dirty="0">
              <a:solidFill>
                <a:sysClr val="windowText" lastClr="000000">
                  <a:lumMod val="65000"/>
                  <a:lumOff val="35000"/>
                </a:sysClr>
              </a:solidFill>
              <a:latin typeface="宋体" panose="02010600030101010101" pitchFamily="2" charset="-122"/>
              <a:ea typeface="宋体" panose="02010600030101010101" pitchFamily="2" charset="-122"/>
            </a:endParaRPr>
          </a:p>
        </p:txBody>
      </p:sp>
      <p:sp>
        <p:nvSpPr>
          <p:cNvPr id="18" name="任意多边形 38"/>
          <p:cNvSpPr/>
          <p:nvPr/>
        </p:nvSpPr>
        <p:spPr>
          <a:xfrm>
            <a:off x="476413" y="2463648"/>
            <a:ext cx="2905935" cy="639521"/>
          </a:xfrm>
          <a:custGeom>
            <a:avLst/>
            <a:gdLst>
              <a:gd name="connsiteX0" fmla="*/ 3370217 w 3370217"/>
              <a:gd name="connsiteY0" fmla="*/ 0 h 2011680"/>
              <a:gd name="connsiteX1" fmla="*/ 666206 w 3370217"/>
              <a:gd name="connsiteY1" fmla="*/ 0 h 2011680"/>
              <a:gd name="connsiteX2" fmla="*/ 0 w 3370217"/>
              <a:gd name="connsiteY2" fmla="*/ 2011680 h 2011680"/>
              <a:gd name="connsiteX0-1" fmla="*/ 3012408 w 3012408"/>
              <a:gd name="connsiteY0-2" fmla="*/ 0 h 938254"/>
              <a:gd name="connsiteX1-3" fmla="*/ 308397 w 3012408"/>
              <a:gd name="connsiteY1-4" fmla="*/ 0 h 938254"/>
              <a:gd name="connsiteX2-5" fmla="*/ 0 w 3012408"/>
              <a:gd name="connsiteY2-6" fmla="*/ 938254 h 938254"/>
            </a:gdLst>
            <a:ahLst/>
            <a:cxnLst>
              <a:cxn ang="0">
                <a:pos x="connsiteX0-1" y="connsiteY0-2"/>
              </a:cxn>
              <a:cxn ang="0">
                <a:pos x="connsiteX1-3" y="connsiteY1-4"/>
              </a:cxn>
              <a:cxn ang="0">
                <a:pos x="connsiteX2-5" y="connsiteY2-6"/>
              </a:cxn>
            </a:cxnLst>
            <a:rect l="l" t="t" r="r" b="b"/>
            <a:pathLst>
              <a:path w="3012408" h="938254">
                <a:moveTo>
                  <a:pt x="3012408" y="0"/>
                </a:moveTo>
                <a:lnTo>
                  <a:pt x="308397" y="0"/>
                </a:lnTo>
                <a:cubicBezTo>
                  <a:pt x="86328" y="670560"/>
                  <a:pt x="222069" y="267694"/>
                  <a:pt x="0" y="938254"/>
                </a:cubicBezTo>
              </a:path>
            </a:pathLst>
          </a:custGeom>
          <a:noFill/>
          <a:ln w="25400" cap="flat" cmpd="sng" algn="ctr">
            <a:solidFill>
              <a:sysClr val="window" lastClr="FFFFFF">
                <a:lumMod val="65000"/>
              </a:sysClr>
            </a:solidFill>
            <a:prstDash val="sysDot"/>
          </a:ln>
          <a:effectLst/>
        </p:spPr>
        <p:txBody>
          <a:bodyPr rtlCol="0" anchor="ctr"/>
          <a:lstStyle/>
          <a:p>
            <a:pPr algn="ctr" defTabSz="685165">
              <a:defRPr/>
            </a:pPr>
            <a:endParaRPr lang="zh-CN" altLang="en-US" sz="1200" kern="0">
              <a:solidFill>
                <a:sysClr val="window" lastClr="FFFFFF"/>
              </a:solidFill>
              <a:latin typeface="Calibri" panose="020F0502020204030204"/>
              <a:ea typeface="宋体" panose="02010600030101010101" pitchFamily="2" charset="-122"/>
            </a:endParaRPr>
          </a:p>
        </p:txBody>
      </p:sp>
      <p:sp>
        <p:nvSpPr>
          <p:cNvPr id="19" name="TextBox 39"/>
          <p:cNvSpPr txBox="1"/>
          <p:nvPr/>
        </p:nvSpPr>
        <p:spPr>
          <a:xfrm>
            <a:off x="701172" y="2515718"/>
            <a:ext cx="2646631" cy="829945"/>
          </a:xfrm>
          <a:prstGeom prst="rect">
            <a:avLst/>
          </a:prstGeom>
          <a:noFill/>
        </p:spPr>
        <p:txBody>
          <a:bodyPr wrap="square" rtlCol="0">
            <a:spAutoFit/>
          </a:bodyPr>
          <a:lstStyle/>
          <a:p>
            <a:pPr algn="just" defTabSz="685165">
              <a:defRPr/>
            </a:pPr>
            <a:r>
              <a:rPr lang="zh-CN" altLang="en-US" sz="1600" kern="0" dirty="0">
                <a:solidFill>
                  <a:sysClr val="windowText" lastClr="000000">
                    <a:lumMod val="65000"/>
                    <a:lumOff val="35000"/>
                  </a:sysClr>
                </a:solidFill>
                <a:latin typeface="宋体" panose="02010600030101010101" pitchFamily="2" charset="-122"/>
                <a:ea typeface="宋体" panose="02010600030101010101" pitchFamily="2" charset="-122"/>
              </a:rPr>
              <a:t>关于经济心理与行为研究的学科，强调经济个体的非理性方面及其重要影响。</a:t>
            </a:r>
            <a:endParaRPr lang="en-US" altLang="zh-CN" sz="1600" kern="0" dirty="0">
              <a:solidFill>
                <a:sysClr val="windowText" lastClr="000000">
                  <a:lumMod val="65000"/>
                  <a:lumOff val="35000"/>
                </a:sysClr>
              </a:solidFill>
              <a:latin typeface="宋体" panose="02010600030101010101" pitchFamily="2" charset="-122"/>
              <a:ea typeface="宋体" panose="02010600030101010101" pitchFamily="2" charset="-122"/>
            </a:endParaRPr>
          </a:p>
        </p:txBody>
      </p:sp>
      <p:sp>
        <p:nvSpPr>
          <p:cNvPr id="20" name="任意多边形 40"/>
          <p:cNvSpPr/>
          <p:nvPr/>
        </p:nvSpPr>
        <p:spPr>
          <a:xfrm>
            <a:off x="5107000" y="2708021"/>
            <a:ext cx="3371036" cy="532655"/>
          </a:xfrm>
          <a:custGeom>
            <a:avLst/>
            <a:gdLst>
              <a:gd name="connsiteX0" fmla="*/ 0 w 3383280"/>
              <a:gd name="connsiteY0" fmla="*/ 0 h 1867989"/>
              <a:gd name="connsiteX1" fmla="*/ 2286000 w 3383280"/>
              <a:gd name="connsiteY1" fmla="*/ 0 h 1867989"/>
              <a:gd name="connsiteX2" fmla="*/ 3383280 w 3383280"/>
              <a:gd name="connsiteY2" fmla="*/ 1867989 h 1867989"/>
              <a:gd name="connsiteX0-1" fmla="*/ 0 w 2786932"/>
              <a:gd name="connsiteY0-2" fmla="*/ 0 h 936515"/>
              <a:gd name="connsiteX1-3" fmla="*/ 2286000 w 2786932"/>
              <a:gd name="connsiteY1-4" fmla="*/ 0 h 936515"/>
              <a:gd name="connsiteX2-5" fmla="*/ 2786932 w 2786932"/>
              <a:gd name="connsiteY2-6" fmla="*/ 936515 h 936515"/>
            </a:gdLst>
            <a:ahLst/>
            <a:cxnLst>
              <a:cxn ang="0">
                <a:pos x="connsiteX0-1" y="connsiteY0-2"/>
              </a:cxn>
              <a:cxn ang="0">
                <a:pos x="connsiteX1-3" y="connsiteY1-4"/>
              </a:cxn>
              <a:cxn ang="0">
                <a:pos x="connsiteX2-5" y="connsiteY2-6"/>
              </a:cxn>
            </a:cxnLst>
            <a:rect l="l" t="t" r="r" b="b"/>
            <a:pathLst>
              <a:path w="2786932" h="936515">
                <a:moveTo>
                  <a:pt x="0" y="0"/>
                </a:moveTo>
                <a:lnTo>
                  <a:pt x="2286000" y="0"/>
                </a:lnTo>
                <a:cubicBezTo>
                  <a:pt x="2651760" y="622663"/>
                  <a:pt x="2421172" y="313852"/>
                  <a:pt x="2786932" y="936515"/>
                </a:cubicBezTo>
              </a:path>
            </a:pathLst>
          </a:custGeom>
          <a:noFill/>
          <a:ln w="25400" cap="flat" cmpd="sng" algn="ctr">
            <a:solidFill>
              <a:sysClr val="window" lastClr="FFFFFF">
                <a:lumMod val="65000"/>
              </a:sysClr>
            </a:solidFill>
            <a:prstDash val="sysDot"/>
          </a:ln>
          <a:effectLst/>
        </p:spPr>
        <p:txBody>
          <a:bodyPr rtlCol="0" anchor="ctr"/>
          <a:lstStyle/>
          <a:p>
            <a:pPr algn="ctr" defTabSz="685165">
              <a:defRPr/>
            </a:pPr>
            <a:endParaRPr lang="zh-CN" altLang="en-US" sz="1200" kern="0">
              <a:solidFill>
                <a:sysClr val="window" lastClr="FFFFFF"/>
              </a:solidFill>
              <a:latin typeface="Calibri" panose="020F0502020204030204"/>
              <a:ea typeface="宋体" panose="02010600030101010101" pitchFamily="2" charset="-122"/>
            </a:endParaRPr>
          </a:p>
        </p:txBody>
      </p:sp>
      <p:sp>
        <p:nvSpPr>
          <p:cNvPr id="21" name="任意多边形 41"/>
          <p:cNvSpPr/>
          <p:nvPr/>
        </p:nvSpPr>
        <p:spPr>
          <a:xfrm>
            <a:off x="4435105" y="4477116"/>
            <a:ext cx="2889722" cy="432843"/>
          </a:xfrm>
          <a:custGeom>
            <a:avLst/>
            <a:gdLst>
              <a:gd name="connsiteX0" fmla="*/ 0 w 3984172"/>
              <a:gd name="connsiteY0" fmla="*/ 13063 h 2926080"/>
              <a:gd name="connsiteX1" fmla="*/ 2586446 w 3984172"/>
              <a:gd name="connsiteY1" fmla="*/ 0 h 2926080"/>
              <a:gd name="connsiteX2" fmla="*/ 3984172 w 3984172"/>
              <a:gd name="connsiteY2" fmla="*/ 2926080 h 2926080"/>
              <a:gd name="connsiteX0-1" fmla="*/ 0 w 2599509"/>
              <a:gd name="connsiteY0-2" fmla="*/ 13063 h 1476103"/>
              <a:gd name="connsiteX1-3" fmla="*/ 2586446 w 2599509"/>
              <a:gd name="connsiteY1-4" fmla="*/ 0 h 1476103"/>
              <a:gd name="connsiteX2-5" fmla="*/ 2599509 w 2599509"/>
              <a:gd name="connsiteY2-6" fmla="*/ 1476103 h 1476103"/>
              <a:gd name="connsiteX0-7" fmla="*/ 0 w 2600476"/>
              <a:gd name="connsiteY0-8" fmla="*/ 13063 h 1585444"/>
              <a:gd name="connsiteX1-9" fmla="*/ 2586446 w 2600476"/>
              <a:gd name="connsiteY1-10" fmla="*/ 0 h 1585444"/>
              <a:gd name="connsiteX2-11" fmla="*/ 2599509 w 2600476"/>
              <a:gd name="connsiteY2-12" fmla="*/ 1476103 h 1585444"/>
              <a:gd name="connsiteX3" fmla="*/ 2599510 w 2600476"/>
              <a:gd name="connsiteY3" fmla="*/ 1476104 h 1585444"/>
              <a:gd name="connsiteX0-13" fmla="*/ 0 w 2600476"/>
              <a:gd name="connsiteY0-14" fmla="*/ 13063 h 1687088"/>
              <a:gd name="connsiteX1-15" fmla="*/ 2586446 w 2600476"/>
              <a:gd name="connsiteY1-16" fmla="*/ 0 h 1687088"/>
              <a:gd name="connsiteX2-17" fmla="*/ 2599509 w 2600476"/>
              <a:gd name="connsiteY2-18" fmla="*/ 1476103 h 1687088"/>
              <a:gd name="connsiteX3-19" fmla="*/ 2599510 w 2600476"/>
              <a:gd name="connsiteY3-20" fmla="*/ 1685109 h 1687088"/>
              <a:gd name="connsiteX0-21" fmla="*/ 0 w 3958047"/>
              <a:gd name="connsiteY0-22" fmla="*/ 13063 h 1666247"/>
              <a:gd name="connsiteX1-23" fmla="*/ 2586446 w 3958047"/>
              <a:gd name="connsiteY1-24" fmla="*/ 0 h 1666247"/>
              <a:gd name="connsiteX2-25" fmla="*/ 2599509 w 3958047"/>
              <a:gd name="connsiteY2-26" fmla="*/ 1476103 h 1666247"/>
              <a:gd name="connsiteX3-27" fmla="*/ 3958047 w 3958047"/>
              <a:gd name="connsiteY3-28" fmla="*/ 1658984 h 1666247"/>
              <a:gd name="connsiteX0-29" fmla="*/ 0 w 3958047"/>
              <a:gd name="connsiteY0-30" fmla="*/ 13063 h 1658984"/>
              <a:gd name="connsiteX1-31" fmla="*/ 2586446 w 3958047"/>
              <a:gd name="connsiteY1-32" fmla="*/ 0 h 1658984"/>
              <a:gd name="connsiteX2-33" fmla="*/ 2599509 w 3958047"/>
              <a:gd name="connsiteY2-34" fmla="*/ 1476103 h 1658984"/>
              <a:gd name="connsiteX3-35" fmla="*/ 3958047 w 3958047"/>
              <a:gd name="connsiteY3-36" fmla="*/ 1658984 h 1658984"/>
              <a:gd name="connsiteX0-37" fmla="*/ 0 w 3958047"/>
              <a:gd name="connsiteY0-38" fmla="*/ 13063 h 1515292"/>
              <a:gd name="connsiteX1-39" fmla="*/ 2586446 w 3958047"/>
              <a:gd name="connsiteY1-40" fmla="*/ 0 h 1515292"/>
              <a:gd name="connsiteX2-41" fmla="*/ 2599509 w 3958047"/>
              <a:gd name="connsiteY2-42" fmla="*/ 1476103 h 1515292"/>
              <a:gd name="connsiteX3-43" fmla="*/ 3958047 w 3958047"/>
              <a:gd name="connsiteY3-44" fmla="*/ 1515292 h 1515292"/>
              <a:gd name="connsiteX0-45" fmla="*/ 0 w 2599509"/>
              <a:gd name="connsiteY0-46" fmla="*/ 13063 h 1476103"/>
              <a:gd name="connsiteX1-47" fmla="*/ 2586446 w 2599509"/>
              <a:gd name="connsiteY1-48" fmla="*/ 0 h 1476103"/>
              <a:gd name="connsiteX2-49" fmla="*/ 2599509 w 2599509"/>
              <a:gd name="connsiteY2-50" fmla="*/ 1476103 h 1476103"/>
              <a:gd name="connsiteX0-51" fmla="*/ 0 w 2589349"/>
              <a:gd name="connsiteY0-52" fmla="*/ 13063 h 1191623"/>
              <a:gd name="connsiteX1-53" fmla="*/ 2586446 w 2589349"/>
              <a:gd name="connsiteY1-54" fmla="*/ 0 h 1191623"/>
              <a:gd name="connsiteX2-55" fmla="*/ 2589349 w 2589349"/>
              <a:gd name="connsiteY2-56" fmla="*/ 1191623 h 1191623"/>
              <a:gd name="connsiteX0-57" fmla="*/ 0 w 2589349"/>
              <a:gd name="connsiteY0-58" fmla="*/ 13063 h 635032"/>
              <a:gd name="connsiteX1-59" fmla="*/ 2586446 w 2589349"/>
              <a:gd name="connsiteY1-60" fmla="*/ 0 h 635032"/>
              <a:gd name="connsiteX2-61" fmla="*/ 2589349 w 2589349"/>
              <a:gd name="connsiteY2-62" fmla="*/ 635032 h 635032"/>
            </a:gdLst>
            <a:ahLst/>
            <a:cxnLst>
              <a:cxn ang="0">
                <a:pos x="connsiteX0-57" y="connsiteY0-58"/>
              </a:cxn>
              <a:cxn ang="0">
                <a:pos x="connsiteX1-59" y="connsiteY1-60"/>
              </a:cxn>
              <a:cxn ang="0">
                <a:pos x="connsiteX2-61" y="connsiteY2-62"/>
              </a:cxn>
            </a:cxnLst>
            <a:rect l="l" t="t" r="r" b="b"/>
            <a:pathLst>
              <a:path w="2589349" h="635032">
                <a:moveTo>
                  <a:pt x="0" y="13063"/>
                </a:moveTo>
                <a:lnTo>
                  <a:pt x="2586446" y="0"/>
                </a:lnTo>
                <a:cubicBezTo>
                  <a:pt x="2587414" y="397208"/>
                  <a:pt x="2588381" y="237824"/>
                  <a:pt x="2589349" y="635032"/>
                </a:cubicBezTo>
              </a:path>
            </a:pathLst>
          </a:custGeom>
          <a:noFill/>
          <a:ln w="25400" cap="flat" cmpd="sng" algn="ctr">
            <a:solidFill>
              <a:sysClr val="window" lastClr="FFFFFF">
                <a:lumMod val="65000"/>
              </a:sysClr>
            </a:solidFill>
            <a:prstDash val="sysDot"/>
          </a:ln>
          <a:effectLst/>
        </p:spPr>
        <p:txBody>
          <a:bodyPr rtlCol="0" anchor="ctr"/>
          <a:lstStyle/>
          <a:p>
            <a:pPr algn="ctr" defTabSz="685165">
              <a:defRPr/>
            </a:pPr>
            <a:endParaRPr lang="zh-CN" altLang="en-US" sz="1200" kern="0">
              <a:solidFill>
                <a:sysClr val="window" lastClr="FFFFFF"/>
              </a:solidFill>
              <a:latin typeface="Calibri" panose="020F0502020204030204"/>
              <a:ea typeface="宋体" panose="02010600030101010101" pitchFamily="2" charset="-122"/>
            </a:endParaRPr>
          </a:p>
        </p:txBody>
      </p:sp>
      <p:sp>
        <p:nvSpPr>
          <p:cNvPr id="22" name="TextBox 42"/>
          <p:cNvSpPr txBox="1"/>
          <p:nvPr/>
        </p:nvSpPr>
        <p:spPr>
          <a:xfrm>
            <a:off x="5232659" y="2702685"/>
            <a:ext cx="2889722" cy="1322070"/>
          </a:xfrm>
          <a:prstGeom prst="rect">
            <a:avLst/>
          </a:prstGeom>
          <a:noFill/>
        </p:spPr>
        <p:txBody>
          <a:bodyPr wrap="square" rtlCol="0">
            <a:spAutoFit/>
          </a:bodyPr>
          <a:lstStyle>
            <a:defPPr>
              <a:defRPr lang="zh-CN"/>
            </a:defPPr>
            <a:lvl1pPr algn="just">
              <a:defRPr sz="1100">
                <a:solidFill>
                  <a:schemeClr val="tx1">
                    <a:lumMod val="65000"/>
                    <a:lumOff val="35000"/>
                  </a:schemeClr>
                </a:solidFill>
                <a:latin typeface="微软雅黑" panose="020B0503020204020204" charset="-122"/>
                <a:ea typeface="微软雅黑" panose="020B0503020204020204" charset="-122"/>
              </a:defRPr>
            </a:lvl1pPr>
          </a:lstStyle>
          <a:p>
            <a:pPr defTabSz="685165">
              <a:defRPr/>
            </a:pPr>
            <a:r>
              <a:rPr lang="zh-CN" altLang="en-US" sz="1600" kern="0" dirty="0">
                <a:solidFill>
                  <a:sysClr val="windowText" lastClr="000000">
                    <a:lumMod val="65000"/>
                    <a:lumOff val="35000"/>
                  </a:sysClr>
                </a:solidFill>
                <a:latin typeface="宋体" panose="02010600030101010101" pitchFamily="2" charset="-122"/>
                <a:ea typeface="宋体" panose="02010600030101010101" pitchFamily="2" charset="-122"/>
              </a:rPr>
              <a:t>现代认知心理学是与行为金融学关系最密切的心理学科。研究成果中的启发式推理方法、确认性偏差和框定依赖等可用以解决金融市场中的问题。</a:t>
            </a:r>
            <a:endParaRPr lang="en-US" altLang="zh-CN" sz="1600" kern="0" dirty="0">
              <a:solidFill>
                <a:sysClr val="windowText" lastClr="000000">
                  <a:lumMod val="65000"/>
                  <a:lumOff val="35000"/>
                </a:sysClr>
              </a:solidFill>
              <a:latin typeface="宋体" panose="02010600030101010101" pitchFamily="2" charset="-122"/>
              <a:ea typeface="宋体" panose="02010600030101010101" pitchFamily="2" charset="-122"/>
            </a:endParaRPr>
          </a:p>
        </p:txBody>
      </p:sp>
      <p:sp>
        <p:nvSpPr>
          <p:cNvPr id="23" name="TextBox 43"/>
          <p:cNvSpPr txBox="1"/>
          <p:nvPr/>
        </p:nvSpPr>
        <p:spPr>
          <a:xfrm>
            <a:off x="4486757" y="4526353"/>
            <a:ext cx="2838069" cy="829945"/>
          </a:xfrm>
          <a:prstGeom prst="rect">
            <a:avLst/>
          </a:prstGeom>
          <a:noFill/>
        </p:spPr>
        <p:txBody>
          <a:bodyPr wrap="square" rtlCol="0">
            <a:spAutoFit/>
          </a:bodyPr>
          <a:lstStyle>
            <a:defPPr>
              <a:defRPr lang="zh-CN"/>
            </a:defPPr>
            <a:lvl1pPr algn="just">
              <a:defRPr sz="1100">
                <a:solidFill>
                  <a:schemeClr val="tx1">
                    <a:lumMod val="65000"/>
                    <a:lumOff val="35000"/>
                  </a:schemeClr>
                </a:solidFill>
                <a:latin typeface="微软雅黑" panose="020B0503020204020204" charset="-122"/>
                <a:ea typeface="微软雅黑" panose="020B0503020204020204" charset="-122"/>
              </a:defRPr>
            </a:lvl1pPr>
          </a:lstStyle>
          <a:p>
            <a:pPr lvl="0" algn="l" defTabSz="685165">
              <a:defRPr/>
            </a:pPr>
            <a:r>
              <a:rPr lang="zh-CN" altLang="en-US" sz="1600" kern="0" dirty="0">
                <a:solidFill>
                  <a:sysClr val="windowText" lastClr="000000">
                    <a:lumMod val="65000"/>
                    <a:lumOff val="35000"/>
                  </a:sysClr>
                </a:solidFill>
                <a:latin typeface="宋体" panose="02010600030101010101" pitchFamily="2" charset="-122"/>
                <a:ea typeface="宋体" panose="02010600030101010101" pitchFamily="2" charset="-122"/>
              </a:rPr>
              <a:t>其研究成果中的信息窜流、羊群效应和心理干扰等可用以解决金融市场中的问题。</a:t>
            </a:r>
            <a:endParaRPr lang="en-US" altLang="zh-CN" sz="1600" kern="0" dirty="0">
              <a:solidFill>
                <a:sysClr val="windowText" lastClr="000000">
                  <a:lumMod val="65000"/>
                  <a:lumOff val="35000"/>
                </a:sysClr>
              </a:solidFill>
              <a:latin typeface="宋体" panose="02010600030101010101" pitchFamily="2" charset="-122"/>
              <a:ea typeface="宋体" panose="02010600030101010101" pitchFamily="2" charset="-122"/>
            </a:endParaRPr>
          </a:p>
        </p:txBody>
      </p:sp>
      <p:sp>
        <p:nvSpPr>
          <p:cNvPr id="24" name="TextBox 44"/>
          <p:cNvSpPr txBox="1"/>
          <p:nvPr/>
        </p:nvSpPr>
        <p:spPr>
          <a:xfrm>
            <a:off x="1623591" y="2061007"/>
            <a:ext cx="1459230" cy="398780"/>
          </a:xfrm>
          <a:prstGeom prst="rect">
            <a:avLst/>
          </a:prstGeom>
          <a:noFill/>
        </p:spPr>
        <p:txBody>
          <a:bodyPr wrap="none" rtlCol="0">
            <a:spAutoFit/>
          </a:bodyPr>
          <a:lstStyle>
            <a:defPPr>
              <a:defRPr lang="zh-CN"/>
            </a:defPPr>
            <a:lvl1pPr lvl="0" algn="ctr">
              <a:defRPr sz="2000" b="0" kern="0">
                <a:solidFill>
                  <a:srgbClr val="0070C0"/>
                </a:solidFill>
                <a:latin typeface="微软雅黑" panose="020B0503020204020204" charset="-122"/>
                <a:ea typeface="微软雅黑" panose="020B0503020204020204" charset="-122"/>
              </a:defRPr>
            </a:lvl1pPr>
          </a:lstStyle>
          <a:p>
            <a:pPr defTabSz="685165">
              <a:defRPr/>
            </a:pPr>
            <a:r>
              <a:rPr lang="zh-CN" altLang="en-US" b="1" dirty="0">
                <a:solidFill>
                  <a:schemeClr val="tx1"/>
                </a:solidFill>
                <a:latin typeface="宋体" panose="02010600030101010101" pitchFamily="2" charset="-122"/>
                <a:ea typeface="宋体" panose="02010600030101010101" pitchFamily="2" charset="-122"/>
              </a:rPr>
              <a:t>经济心理学</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25" name="TextBox 45"/>
          <p:cNvSpPr txBox="1"/>
          <p:nvPr/>
        </p:nvSpPr>
        <p:spPr>
          <a:xfrm>
            <a:off x="4992947" y="2325556"/>
            <a:ext cx="1674866" cy="398780"/>
          </a:xfrm>
          <a:prstGeom prst="rect">
            <a:avLst/>
          </a:prstGeom>
          <a:noFill/>
        </p:spPr>
        <p:txBody>
          <a:bodyPr wrap="square" rtlCol="0">
            <a:spAutoFit/>
          </a:bodyPr>
          <a:lstStyle>
            <a:defPPr>
              <a:defRPr lang="zh-CN"/>
            </a:defPPr>
            <a:lvl1pPr>
              <a:defRPr sz="2400" b="1">
                <a:solidFill>
                  <a:schemeClr val="bg1">
                    <a:lumMod val="50000"/>
                  </a:schemeClr>
                </a:solidFill>
              </a:defRPr>
            </a:lvl1pPr>
          </a:lstStyle>
          <a:p>
            <a:pPr lvl="0" algn="ctr">
              <a:defRPr/>
            </a:pPr>
            <a:r>
              <a:rPr lang="zh-CN" altLang="en-US" sz="2000" kern="0" dirty="0">
                <a:solidFill>
                  <a:schemeClr val="tx1"/>
                </a:solidFill>
                <a:latin typeface="宋体" panose="02010600030101010101" pitchFamily="2" charset="-122"/>
                <a:ea typeface="宋体" panose="02010600030101010101" pitchFamily="2" charset="-122"/>
              </a:rPr>
              <a:t>认知心理学</a:t>
            </a:r>
            <a:endParaRPr lang="zh-CN" altLang="en-US" sz="2000" kern="0" dirty="0">
              <a:solidFill>
                <a:schemeClr val="tx1"/>
              </a:solidFill>
              <a:latin typeface="宋体" panose="02010600030101010101" pitchFamily="2" charset="-122"/>
              <a:ea typeface="宋体" panose="02010600030101010101" pitchFamily="2" charset="-122"/>
            </a:endParaRPr>
          </a:p>
        </p:txBody>
      </p:sp>
      <p:sp>
        <p:nvSpPr>
          <p:cNvPr id="26" name="TextBox 46"/>
          <p:cNvSpPr txBox="1"/>
          <p:nvPr/>
        </p:nvSpPr>
        <p:spPr>
          <a:xfrm>
            <a:off x="4803074" y="4113150"/>
            <a:ext cx="1459230" cy="398780"/>
          </a:xfrm>
          <a:prstGeom prst="rect">
            <a:avLst/>
          </a:prstGeom>
          <a:noFill/>
        </p:spPr>
        <p:txBody>
          <a:bodyPr wrap="none" rtlCol="0">
            <a:spAutoFit/>
          </a:bodyPr>
          <a:lstStyle>
            <a:defPPr>
              <a:defRPr lang="zh-CN"/>
            </a:defPPr>
            <a:lvl1pPr lvl="0" algn="ctr">
              <a:defRPr sz="2000" b="0" kern="0">
                <a:solidFill>
                  <a:srgbClr val="0070C0"/>
                </a:solidFill>
                <a:latin typeface="微软雅黑" panose="020B0503020204020204" charset="-122"/>
                <a:ea typeface="微软雅黑" panose="020B0503020204020204" charset="-122"/>
              </a:defRPr>
            </a:lvl1pPr>
          </a:lstStyle>
          <a:p>
            <a:pPr defTabSz="685165">
              <a:defRPr/>
            </a:pPr>
            <a:r>
              <a:rPr lang="zh-CN" altLang="en-US" b="1" dirty="0">
                <a:solidFill>
                  <a:schemeClr val="tx1"/>
                </a:solidFill>
                <a:latin typeface="宋体" panose="02010600030101010101" pitchFamily="2" charset="-122"/>
                <a:ea typeface="宋体" panose="02010600030101010101" pitchFamily="2" charset="-122"/>
              </a:rPr>
              <a:t>情感心理学</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27" name="TextBox 47"/>
          <p:cNvSpPr txBox="1"/>
          <p:nvPr/>
        </p:nvSpPr>
        <p:spPr>
          <a:xfrm>
            <a:off x="1808530" y="3626244"/>
            <a:ext cx="1459230" cy="398780"/>
          </a:xfrm>
          <a:prstGeom prst="rect">
            <a:avLst/>
          </a:prstGeom>
          <a:noFill/>
        </p:spPr>
        <p:txBody>
          <a:bodyPr wrap="none" rtlCol="0">
            <a:spAutoFit/>
          </a:bodyPr>
          <a:lstStyle>
            <a:defPPr>
              <a:defRPr lang="zh-CN"/>
            </a:defPPr>
            <a:lvl1pPr lvl="0" algn="ctr">
              <a:defRPr sz="2000" b="0" kern="0">
                <a:solidFill>
                  <a:srgbClr val="0070C0"/>
                </a:solidFill>
                <a:latin typeface="微软雅黑" panose="020B0503020204020204" charset="-122"/>
                <a:ea typeface="微软雅黑" panose="020B0503020204020204" charset="-122"/>
              </a:defRPr>
            </a:lvl1pPr>
          </a:lstStyle>
          <a:p>
            <a:pPr defTabSz="685165">
              <a:defRPr/>
            </a:pPr>
            <a:r>
              <a:rPr lang="zh-CN" altLang="en-US" b="1" dirty="0">
                <a:solidFill>
                  <a:schemeClr val="tx1"/>
                </a:solidFill>
                <a:latin typeface="宋体" panose="02010600030101010101" pitchFamily="2" charset="-122"/>
                <a:ea typeface="宋体" panose="02010600030101010101" pitchFamily="2" charset="-122"/>
              </a:rPr>
              <a:t>社会心理学</a:t>
            </a:r>
            <a:endParaRPr lang="zh-CN" altLang="en-US" b="1" dirty="0">
              <a:solidFill>
                <a:schemeClr val="tx1"/>
              </a:solidFill>
              <a:latin typeface="宋体" panose="02010600030101010101" pitchFamily="2" charset="-122"/>
              <a:ea typeface="宋体" panose="02010600030101010101" pitchFamily="2" charset="-122"/>
            </a:endParaRPr>
          </a:p>
        </p:txBody>
      </p:sp>
      <p:grpSp>
        <p:nvGrpSpPr>
          <p:cNvPr id="28" name="组合 27"/>
          <p:cNvGrpSpPr/>
          <p:nvPr/>
        </p:nvGrpSpPr>
        <p:grpSpPr>
          <a:xfrm>
            <a:off x="3594420" y="2864740"/>
            <a:ext cx="1198880" cy="1013773"/>
            <a:chOff x="3338544" y="1823438"/>
            <a:chExt cx="1758899" cy="1487325"/>
          </a:xfrm>
        </p:grpSpPr>
        <p:sp>
          <p:nvSpPr>
            <p:cNvPr id="29" name="椭圆 28"/>
            <p:cNvSpPr/>
            <p:nvPr/>
          </p:nvSpPr>
          <p:spPr>
            <a:xfrm>
              <a:off x="3491880" y="1823438"/>
              <a:ext cx="1487325" cy="1487325"/>
            </a:xfrm>
            <a:prstGeom prst="ellipse">
              <a:avLst/>
            </a:prstGeom>
            <a:noFill/>
            <a:ln w="25400" cap="flat" cmpd="sng" algn="ctr">
              <a:solidFill>
                <a:sysClr val="window" lastClr="FFFFFF">
                  <a:lumMod val="65000"/>
                </a:sysClr>
              </a:solidFill>
              <a:prstDash val="sysDot"/>
            </a:ln>
            <a:effectLst/>
          </p:spPr>
          <p:txBody>
            <a:bodyPr rtlCol="0" anchor="ctr"/>
            <a:lstStyle/>
            <a:p>
              <a:pPr algn="ctr" defTabSz="685165">
                <a:defRPr/>
              </a:pPr>
              <a:endParaRPr lang="zh-CN" altLang="en-US" sz="1200" kern="0">
                <a:solidFill>
                  <a:sysClr val="window" lastClr="FFFFFF"/>
                </a:solidFill>
                <a:latin typeface="Calibri" panose="020F0502020204030204"/>
                <a:ea typeface="宋体" panose="02010600030101010101" pitchFamily="2" charset="-122"/>
              </a:endParaRPr>
            </a:p>
          </p:txBody>
        </p:sp>
        <p:sp>
          <p:nvSpPr>
            <p:cNvPr id="30" name="TextBox 50"/>
            <p:cNvSpPr txBox="1"/>
            <p:nvPr/>
          </p:nvSpPr>
          <p:spPr>
            <a:xfrm>
              <a:off x="3338544" y="2361225"/>
              <a:ext cx="1758899" cy="494690"/>
            </a:xfrm>
            <a:prstGeom prst="rect">
              <a:avLst/>
            </a:prstGeom>
            <a:noFill/>
          </p:spPr>
          <p:txBody>
            <a:bodyPr wrap="none" rtlCol="0">
              <a:spAutoFit/>
            </a:bodyPr>
            <a:lstStyle/>
            <a:p>
              <a:pPr algn="ctr" defTabSz="685165">
                <a:defRPr/>
              </a:pPr>
              <a:r>
                <a:rPr lang="zh-CN" altLang="en-US" sz="1600" b="1" kern="0" dirty="0">
                  <a:latin typeface="微软雅黑" panose="020B0503020204020204" charset="-122"/>
                  <a:ea typeface="微软雅黑" panose="020B0503020204020204" charset="-122"/>
                </a:rPr>
                <a:t>相关心理学</a:t>
              </a:r>
              <a:endParaRPr lang="zh-CN" altLang="en-US" sz="1600" b="1" kern="0" dirty="0">
                <a:latin typeface="微软雅黑" panose="020B0503020204020204" charset="-122"/>
                <a:ea typeface="微软雅黑" panose="020B0503020204020204" charset="-122"/>
              </a:endParaRPr>
            </a:p>
          </p:txBody>
        </p:sp>
      </p:grpSp>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400" u="sng" dirty="0">
                <a:latin typeface="楷体" panose="02010609060101010101" charset="-122"/>
                <a:ea typeface="楷体" panose="02010609060101010101" charset="-122"/>
                <a:cs typeface="Times New Roman" panose="02020603050405020304" pitchFamily="18" charset="0"/>
              </a:rPr>
              <a:t>行为金融学与实验经济学</a:t>
            </a:r>
            <a:endParaRPr lang="zh-CN" altLang="en-US" sz="4400" u="sng" dirty="0">
              <a:latin typeface="楷体" panose="02010609060101010101" charset="-122"/>
              <a:ea typeface="楷体" panose="02010609060101010101" charset="-122"/>
              <a:cs typeface="Times New Roman" panose="02020603050405020304" pitchFamily="18" charset="0"/>
            </a:endParaRPr>
          </a:p>
        </p:txBody>
      </p:sp>
      <p:sp>
        <p:nvSpPr>
          <p:cNvPr id="3" name="内容占位符 2"/>
          <p:cNvSpPr>
            <a:spLocks noGrp="1"/>
          </p:cNvSpPr>
          <p:nvPr>
            <p:ph idx="1"/>
          </p:nvPr>
        </p:nvSpPr>
        <p:spPr>
          <a:xfrm>
            <a:off x="457200" y="2057983"/>
            <a:ext cx="8229600" cy="3819448"/>
          </a:xfrm>
        </p:spPr>
        <p:txBody>
          <a:bodyPr>
            <a:normAutofit/>
          </a:bodyPr>
          <a:lstStyle/>
          <a:p>
            <a:r>
              <a:rPr lang="zh-CN" altLang="en-US" sz="2400" dirty="0">
                <a:latin typeface="宋体" panose="02010600030101010101" pitchFamily="2" charset="-122"/>
                <a:ea typeface="宋体" panose="02010600030101010101" pitchFamily="2" charset="-122"/>
              </a:rPr>
              <a:t>实验经济学</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在可控的条件下，针对某一现象，通过控制某些条件，观察决策者的行为并分析实验结果，以检验、比较和完善经济理论。</a:t>
            </a:r>
            <a:endParaRPr lang="zh-CN" altLang="en-US" sz="2000" dirty="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rotWithShape="1">
          <a:blip r:embed="rId1" cstate="print"/>
          <a:srcRect l="5048" t="11163" r="4624" b="14412"/>
          <a:stretch>
            <a:fillRect/>
          </a:stretch>
        </p:blipFill>
        <p:spPr>
          <a:xfrm>
            <a:off x="6091863" y="3938429"/>
            <a:ext cx="2952328" cy="2038145"/>
          </a:xfrm>
          <a:prstGeom prst="rect">
            <a:avLst/>
          </a:prstGeom>
        </p:spPr>
      </p:pic>
      <p:sp>
        <p:nvSpPr>
          <p:cNvPr id="4" name="内容占位符 2"/>
          <p:cNvSpPr>
            <a:spLocks noGrp="1"/>
          </p:cNvSpPr>
          <p:nvPr/>
        </p:nvSpPr>
        <p:spPr>
          <a:xfrm>
            <a:off x="294640" y="4135755"/>
            <a:ext cx="8229600" cy="1947545"/>
          </a:xfrm>
          <a:prstGeom prst="rect">
            <a:avLst/>
          </a:prstGeom>
          <a:noFill/>
          <a:ln w="9525">
            <a:noFill/>
          </a:ln>
        </p:spPr>
        <p:txBody>
          <a:bodyPr>
            <a:normAutofit/>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zh-CN" altLang="en-US" sz="2400" dirty="0">
                <a:latin typeface="宋体" panose="02010600030101010101" pitchFamily="2" charset="-122"/>
                <a:ea typeface="宋体" panose="02010600030101010101" pitchFamily="2" charset="-122"/>
              </a:rPr>
              <a:t>实验经济学为行为金融学提供了方法论</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根据实验现象推测假设模型</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对模型进行实证检验</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采用合适的模型对异常现象做出解释</a:t>
            </a:r>
            <a:endParaRPr lang="en-US" altLang="zh-CN" sz="2400" b="1" dirty="0">
              <a:latin typeface="宋体" panose="02010600030101010101" pitchFamily="2" charset="-122"/>
              <a:ea typeface="宋体" panose="02010600030101010101" pitchFamily="2" charset="-122"/>
            </a:endParaRPr>
          </a:p>
        </p:txBody>
      </p:sp>
      <p:sp>
        <p:nvSpPr>
          <p:cNvPr id="7" name="灯片编号占位符 6"/>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ClrTx/>
              <a:buSzTx/>
              <a:buFontTx/>
            </a:pPr>
            <a:r>
              <a:rPr lang="zh-CN" altLang="en-US" sz="4400" u="sng" dirty="0">
                <a:latin typeface="楷体" panose="02010609060101010101" charset="-122"/>
                <a:ea typeface="楷体" panose="02010609060101010101" charset="-122"/>
                <a:cs typeface="Times New Roman" panose="02020603050405020304" pitchFamily="18" charset="0"/>
              </a:rPr>
              <a:t>行为金融学与行为经济学</a:t>
            </a:r>
            <a:endParaRPr lang="zh-CN" altLang="en-US" sz="4400" u="sng" dirty="0">
              <a:latin typeface="楷体" panose="02010609060101010101" charset="-122"/>
              <a:ea typeface="楷体" panose="02010609060101010101" charset="-122"/>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zh-CN" altLang="en-US" sz="2400" b="1" dirty="0">
                <a:latin typeface="宋体" panose="02010600030101010101" pitchFamily="2" charset="-122"/>
                <a:ea typeface="宋体" panose="02010600030101010101" pitchFamily="2" charset="-122"/>
              </a:rPr>
              <a:t>行为经济学</a:t>
            </a:r>
            <a:endParaRPr lang="en-US" altLang="zh-CN" sz="2400" b="1"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研究消费者和企业经理人的行为</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研究行为决策过程</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重视人的因素</a:t>
            </a:r>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p:txBody>
      </p:sp>
      <p:grpSp>
        <p:nvGrpSpPr>
          <p:cNvPr id="32" name="组合 31"/>
          <p:cNvGrpSpPr/>
          <p:nvPr/>
        </p:nvGrpSpPr>
        <p:grpSpPr>
          <a:xfrm>
            <a:off x="5796136" y="2277031"/>
            <a:ext cx="2399924" cy="2392044"/>
            <a:chOff x="899593" y="1634849"/>
            <a:chExt cx="2399924" cy="2392044"/>
          </a:xfrm>
        </p:grpSpPr>
        <p:sp>
          <p:nvSpPr>
            <p:cNvPr id="33" name="任意多边形: 形状 6"/>
            <p:cNvSpPr/>
            <p:nvPr/>
          </p:nvSpPr>
          <p:spPr>
            <a:xfrm>
              <a:off x="899593" y="1634849"/>
              <a:ext cx="2399924" cy="2392044"/>
            </a:xfrm>
            <a:custGeom>
              <a:avLst/>
              <a:gdLst>
                <a:gd name="connsiteX0" fmla="*/ 0 w 2399924"/>
                <a:gd name="connsiteY0" fmla="*/ 1196022 h 2392044"/>
                <a:gd name="connsiteX1" fmla="*/ 1199962 w 2399924"/>
                <a:gd name="connsiteY1" fmla="*/ 0 h 2392044"/>
                <a:gd name="connsiteX2" fmla="*/ 2399924 w 2399924"/>
                <a:gd name="connsiteY2" fmla="*/ 1196022 h 2392044"/>
                <a:gd name="connsiteX3" fmla="*/ 1199962 w 2399924"/>
                <a:gd name="connsiteY3" fmla="*/ 2392044 h 2392044"/>
                <a:gd name="connsiteX4" fmla="*/ 0 w 2399924"/>
                <a:gd name="connsiteY4" fmla="*/ 1196022 h 2392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924" h="2392044">
                  <a:moveTo>
                    <a:pt x="0" y="1196022"/>
                  </a:moveTo>
                  <a:cubicBezTo>
                    <a:pt x="0" y="535477"/>
                    <a:pt x="537241" y="0"/>
                    <a:pt x="1199962" y="0"/>
                  </a:cubicBezTo>
                  <a:cubicBezTo>
                    <a:pt x="1862683" y="0"/>
                    <a:pt x="2399924" y="535477"/>
                    <a:pt x="2399924" y="1196022"/>
                  </a:cubicBezTo>
                  <a:cubicBezTo>
                    <a:pt x="2399924" y="1856567"/>
                    <a:pt x="1862683" y="2392044"/>
                    <a:pt x="1199962" y="2392044"/>
                  </a:cubicBezTo>
                  <a:cubicBezTo>
                    <a:pt x="537241" y="2392044"/>
                    <a:pt x="0" y="1856567"/>
                    <a:pt x="0" y="1196022"/>
                  </a:cubicBezTo>
                  <a:close/>
                </a:path>
              </a:pathLst>
            </a:custGeom>
            <a:noFill/>
            <a:ln w="6350">
              <a:solidFill>
                <a:schemeClr val="tx1"/>
              </a:solidFill>
            </a:ln>
          </p:spPr>
          <p:style>
            <a:lnRef idx="0">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662438" tIns="271860" rIns="662438" bIns="1898449" numCol="1" spcCol="1270" anchor="ctr" anchorCtr="0">
              <a:noAutofit/>
            </a:bodyPr>
            <a:lstStyle/>
            <a:p>
              <a:pPr marL="0" lvl="0" indent="0" algn="ctr" defTabSz="577850">
                <a:lnSpc>
                  <a:spcPct val="90000"/>
                </a:lnSpc>
                <a:spcBef>
                  <a:spcPct val="0"/>
                </a:spcBef>
                <a:spcAft>
                  <a:spcPct val="35000"/>
                </a:spcAft>
                <a:buNone/>
              </a:pPr>
              <a:r>
                <a:rPr lang="en-US" altLang="zh-CN" sz="1300" kern="1200" baseline="0" dirty="0"/>
                <a:t>  </a:t>
              </a:r>
              <a:endParaRPr lang="zh-CN" altLang="en-US" sz="1300" kern="1200" dirty="0"/>
            </a:p>
          </p:txBody>
        </p:sp>
        <p:sp>
          <p:nvSpPr>
            <p:cNvPr id="34" name="任意多边形: 形状 7"/>
            <p:cNvSpPr/>
            <p:nvPr/>
          </p:nvSpPr>
          <p:spPr>
            <a:xfrm>
              <a:off x="1427303" y="2714965"/>
              <a:ext cx="1350092" cy="1299741"/>
            </a:xfrm>
            <a:custGeom>
              <a:avLst/>
              <a:gdLst>
                <a:gd name="connsiteX0" fmla="*/ 0 w 1350092"/>
                <a:gd name="connsiteY0" fmla="*/ 649871 h 1299741"/>
                <a:gd name="connsiteX1" fmla="*/ 675046 w 1350092"/>
                <a:gd name="connsiteY1" fmla="*/ 0 h 1299741"/>
                <a:gd name="connsiteX2" fmla="*/ 1350092 w 1350092"/>
                <a:gd name="connsiteY2" fmla="*/ 649871 h 1299741"/>
                <a:gd name="connsiteX3" fmla="*/ 675046 w 1350092"/>
                <a:gd name="connsiteY3" fmla="*/ 1299742 h 1299741"/>
                <a:gd name="connsiteX4" fmla="*/ 0 w 1350092"/>
                <a:gd name="connsiteY4" fmla="*/ 649871 h 1299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092" h="1299741">
                  <a:moveTo>
                    <a:pt x="0" y="649871"/>
                  </a:moveTo>
                  <a:cubicBezTo>
                    <a:pt x="0" y="290957"/>
                    <a:pt x="302228" y="0"/>
                    <a:pt x="675046" y="0"/>
                  </a:cubicBezTo>
                  <a:cubicBezTo>
                    <a:pt x="1047864" y="0"/>
                    <a:pt x="1350092" y="290957"/>
                    <a:pt x="1350092" y="649871"/>
                  </a:cubicBezTo>
                  <a:cubicBezTo>
                    <a:pt x="1350092" y="1008785"/>
                    <a:pt x="1047864" y="1299742"/>
                    <a:pt x="675046" y="1299742"/>
                  </a:cubicBezTo>
                  <a:cubicBezTo>
                    <a:pt x="302228" y="1299742"/>
                    <a:pt x="0" y="1008785"/>
                    <a:pt x="0" y="649871"/>
                  </a:cubicBezTo>
                  <a:close/>
                </a:path>
              </a:pathLst>
            </a:custGeom>
            <a:noFill/>
            <a:ln>
              <a:solidFill>
                <a:schemeClr val="tx1"/>
              </a:solidFill>
            </a:ln>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90173" tIns="417391" rIns="290172" bIns="417392" numCol="1" spcCol="1270" anchor="ctr" anchorCtr="0">
              <a:noAutofit/>
            </a:bodyPr>
            <a:lstStyle/>
            <a:p>
              <a:pPr marL="0" lvl="0" indent="0" algn="ctr" defTabSz="577850">
                <a:lnSpc>
                  <a:spcPct val="90000"/>
                </a:lnSpc>
                <a:spcBef>
                  <a:spcPct val="0"/>
                </a:spcBef>
                <a:spcAft>
                  <a:spcPct val="35000"/>
                </a:spcAft>
                <a:buNone/>
              </a:pPr>
              <a:r>
                <a:rPr lang="en-US" altLang="zh-CN" sz="1300" kern="1200" baseline="0" dirty="0"/>
                <a:t>  </a:t>
              </a:r>
              <a:endParaRPr lang="zh-CN" altLang="en-US" sz="1300" kern="1200" dirty="0"/>
            </a:p>
          </p:txBody>
        </p:sp>
        <p:sp>
          <p:nvSpPr>
            <p:cNvPr id="35" name="文本框 8"/>
            <p:cNvSpPr txBox="1"/>
            <p:nvPr/>
          </p:nvSpPr>
          <p:spPr>
            <a:xfrm>
              <a:off x="1448678" y="2139967"/>
              <a:ext cx="1539145"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行为经济学</a:t>
              </a:r>
              <a:endParaRPr lang="zh-CN" altLang="en-US" sz="2000" dirty="0">
                <a:latin typeface="宋体" panose="02010600030101010101" pitchFamily="2" charset="-122"/>
                <a:ea typeface="宋体" panose="02010600030101010101" pitchFamily="2" charset="-122"/>
              </a:endParaRPr>
            </a:p>
          </p:txBody>
        </p:sp>
        <p:sp>
          <p:nvSpPr>
            <p:cNvPr id="36" name="文本框 9"/>
            <p:cNvSpPr txBox="1"/>
            <p:nvPr/>
          </p:nvSpPr>
          <p:spPr>
            <a:xfrm>
              <a:off x="1403648" y="3189207"/>
              <a:ext cx="1584176"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行为金融学</a:t>
              </a:r>
              <a:endParaRPr lang="zh-CN" altLang="en-US" sz="2000" dirty="0">
                <a:latin typeface="宋体" panose="02010600030101010101" pitchFamily="2" charset="-122"/>
                <a:ea typeface="宋体" panose="02010600030101010101" pitchFamily="2" charset="-122"/>
              </a:endParaRPr>
            </a:p>
          </p:txBody>
        </p:sp>
      </p:grpSp>
      <p:sp>
        <p:nvSpPr>
          <p:cNvPr id="37" name="文本框 11"/>
          <p:cNvSpPr txBox="1"/>
          <p:nvPr/>
        </p:nvSpPr>
        <p:spPr>
          <a:xfrm>
            <a:off x="6660231" y="4880629"/>
            <a:ext cx="864096" cy="33718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关系图</a:t>
            </a:r>
            <a:endParaRPr lang="zh-CN" altLang="en-US" sz="1600" dirty="0">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VernonHeadShotcolo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44470" y="2061008"/>
            <a:ext cx="1964525" cy="280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ph_kahnem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061007"/>
            <a:ext cx="2016224" cy="280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467544" y="5085342"/>
            <a:ext cx="216023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110000"/>
              <a:buChar char="•"/>
              <a:defRPr sz="2800" b="1">
                <a:solidFill>
                  <a:schemeClr val="tx1"/>
                </a:solidFill>
                <a:latin typeface="Verdana" panose="020B0604030504040204" pitchFamily="34" charset="0"/>
              </a:defRPr>
            </a:lvl1pPr>
            <a:lvl2pPr marL="742950" indent="-285750">
              <a:spcBef>
                <a:spcPct val="20000"/>
              </a:spcBef>
              <a:buClr>
                <a:schemeClr val="hlink"/>
              </a:buClr>
              <a:buSzPct val="120000"/>
              <a:buChar char="•"/>
              <a:defRPr sz="2400">
                <a:solidFill>
                  <a:schemeClr val="tx1"/>
                </a:solidFill>
                <a:latin typeface="Verdana" panose="020B0604030504040204" pitchFamily="34" charset="0"/>
              </a:defRPr>
            </a:lvl2pPr>
            <a:lvl3pPr marL="1143000" indent="-228600">
              <a:spcBef>
                <a:spcPct val="20000"/>
              </a:spcBef>
              <a:buClr>
                <a:schemeClr val="tx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zh-CN" sz="2000" b="0" dirty="0">
                <a:latin typeface="Times New Roman" panose="02020603050405020304" pitchFamily="18" charset="0"/>
                <a:ea typeface="华文楷体" pitchFamily="2" charset="-122"/>
                <a:cs typeface="Times New Roman" panose="02020603050405020304" pitchFamily="18" charset="0"/>
              </a:rPr>
              <a:t>Daniel Kahneman</a:t>
            </a:r>
            <a:r>
              <a:rPr lang="zh-CN" altLang="en-US" sz="2000" b="0" dirty="0">
                <a:latin typeface="Times New Roman" panose="02020603050405020304" pitchFamily="18" charset="0"/>
                <a:ea typeface="华文楷体" pitchFamily="2" charset="-122"/>
                <a:cs typeface="Times New Roman" panose="02020603050405020304" pitchFamily="18" charset="0"/>
              </a:rPr>
              <a:t> </a:t>
            </a:r>
            <a:endParaRPr lang="zh-CN" altLang="en-US" sz="2000" b="0" dirty="0">
              <a:latin typeface="Times New Roman" panose="02020603050405020304" pitchFamily="18" charset="0"/>
              <a:ea typeface="华文楷体" pitchFamily="2" charset="-122"/>
              <a:cs typeface="Times New Roman" panose="02020603050405020304" pitchFamily="18" charset="0"/>
            </a:endParaRPr>
          </a:p>
        </p:txBody>
      </p:sp>
      <p:sp>
        <p:nvSpPr>
          <p:cNvPr id="7" name="Rectangle 4"/>
          <p:cNvSpPr>
            <a:spLocks noChangeArrowheads="1"/>
          </p:cNvSpPr>
          <p:nvPr/>
        </p:nvSpPr>
        <p:spPr bwMode="auto">
          <a:xfrm>
            <a:off x="3039730" y="5085342"/>
            <a:ext cx="2037564"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110000"/>
              <a:buChar char="•"/>
              <a:defRPr sz="2800" b="1">
                <a:solidFill>
                  <a:schemeClr val="tx1"/>
                </a:solidFill>
                <a:latin typeface="Verdana" panose="020B0604030504040204" pitchFamily="34" charset="0"/>
              </a:defRPr>
            </a:lvl1pPr>
            <a:lvl2pPr marL="742950" indent="-285750">
              <a:spcBef>
                <a:spcPct val="20000"/>
              </a:spcBef>
              <a:buClr>
                <a:schemeClr val="hlink"/>
              </a:buClr>
              <a:buSzPct val="120000"/>
              <a:buChar char="•"/>
              <a:defRPr sz="2400">
                <a:solidFill>
                  <a:schemeClr val="tx1"/>
                </a:solidFill>
                <a:latin typeface="Verdana" panose="020B0604030504040204" pitchFamily="34" charset="0"/>
              </a:defRPr>
            </a:lvl2pPr>
            <a:lvl3pPr marL="1143000" indent="-228600">
              <a:spcBef>
                <a:spcPct val="20000"/>
              </a:spcBef>
              <a:buClr>
                <a:schemeClr val="tx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n-US" altLang="zh-CN" sz="2000" b="0" dirty="0">
                <a:latin typeface="Times New Roman" panose="02020603050405020304" pitchFamily="18" charset="0"/>
                <a:ea typeface="华文楷体" pitchFamily="2" charset="-122"/>
                <a:cs typeface="Times New Roman" panose="02020603050405020304" pitchFamily="18" charset="0"/>
              </a:rPr>
              <a:t>Vernon Smith</a:t>
            </a:r>
            <a:endParaRPr lang="zh-CN" altLang="en-US" sz="2000" b="0" dirty="0">
              <a:latin typeface="Times New Roman" panose="02020603050405020304" pitchFamily="18" charset="0"/>
              <a:ea typeface="华文楷体" pitchFamily="2" charset="-122"/>
              <a:cs typeface="Times New Roman" panose="02020603050405020304" pitchFamily="18" charset="0"/>
            </a:endParaRPr>
          </a:p>
        </p:txBody>
      </p:sp>
      <p:sp>
        <p:nvSpPr>
          <p:cNvPr id="8" name="矩形 7"/>
          <p:cNvSpPr/>
          <p:nvPr/>
        </p:nvSpPr>
        <p:spPr>
          <a:xfrm>
            <a:off x="5004048" y="2421047"/>
            <a:ext cx="3600400" cy="230695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2002</a:t>
            </a:r>
            <a:r>
              <a:rPr lang="zh-CN" altLang="en-US" sz="2400" dirty="0">
                <a:latin typeface="宋体" panose="02010600030101010101" pitchFamily="2" charset="-122"/>
                <a:ea typeface="宋体" panose="02010600030101010101" pitchFamily="2" charset="-122"/>
              </a:rPr>
              <a:t>年度诺贝尔经济学奖授予心理学家卡尼曼和实验经济学家史斯密</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“经济人”角色慢慢地被普通的“社会人”所替代</a:t>
            </a:r>
            <a:endParaRPr lang="zh-CN" altLang="en-US" sz="2400" dirty="0">
              <a:latin typeface="宋体" panose="02010600030101010101" pitchFamily="2" charset="-122"/>
              <a:ea typeface="宋体" panose="02010600030101010101" pitchFamily="2" charset="-122"/>
            </a:endParaRPr>
          </a:p>
        </p:txBody>
      </p:sp>
      <p:sp>
        <p:nvSpPr>
          <p:cNvPr id="9" name="灯片编号占位符 8"/>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69010" y="335280"/>
            <a:ext cx="6858000" cy="2001520"/>
          </a:xfrm>
        </p:spPr>
        <p:txBody>
          <a:bodyPr/>
          <a:p>
            <a:pPr algn="l"/>
            <a:r>
              <a:rPr lang="en-US" altLang="zh-CN" sz="4400" u="sng">
                <a:solidFill>
                  <a:schemeClr val="tx1">
                    <a:lumMod val="85000"/>
                    <a:lumOff val="15000"/>
                  </a:schemeClr>
                </a:solidFill>
                <a:latin typeface="Times New Roman" panose="02020603050405020304" pitchFamily="18" charset="0"/>
                <a:ea typeface="楷体" panose="02010609060101010101" charset="-122"/>
                <a:cs typeface="Times New Roman" panose="02020603050405020304" pitchFamily="18" charset="0"/>
                <a:sym typeface="+mn-ea"/>
              </a:rPr>
              <a:t>Q1</a:t>
            </a:r>
            <a:r>
              <a:rPr lang="zh-CN" altLang="en-US" sz="4400" u="sng">
                <a:solidFill>
                  <a:schemeClr val="tx1">
                    <a:lumMod val="85000"/>
                    <a:lumOff val="15000"/>
                  </a:schemeClr>
                </a:solidFill>
                <a:latin typeface="Times New Roman" panose="02020603050405020304" pitchFamily="18" charset="0"/>
                <a:ea typeface="楷体" panose="02010609060101010101" charset="-122"/>
                <a:cs typeface="Times New Roman" panose="02020603050405020304" pitchFamily="18" charset="0"/>
                <a:sym typeface="+mn-ea"/>
              </a:rPr>
              <a:t>：行为金融学，为什么？</a:t>
            </a:r>
            <a:r>
              <a:rPr lang="zh-CN" altLang="en-US" sz="4400">
                <a:latin typeface="黑体" panose="02010609060101010101" pitchFamily="2" charset="-122"/>
                <a:ea typeface="黑体" panose="02010609060101010101" pitchFamily="2" charset="-122"/>
                <a:cs typeface="黑体" panose="02010609060101010101" pitchFamily="2" charset="-122"/>
              </a:rPr>
              <a:t> </a:t>
            </a:r>
            <a:endParaRPr lang="zh-CN" altLang="en-US" sz="4400">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1043940" y="4147185"/>
            <a:ext cx="7056120" cy="460375"/>
          </a:xfrm>
          <a:prstGeom prst="rect">
            <a:avLst/>
          </a:prstGeom>
          <a:noFill/>
        </p:spPr>
        <p:txBody>
          <a:bodyPr wrap="square" rtlCol="0">
            <a:spAutoFit/>
          </a:bodyPr>
          <a:p>
            <a:endParaRPr lang="zh-CN" altLang="en-US" sz="2400"/>
          </a:p>
        </p:txBody>
      </p:sp>
      <p:sp>
        <p:nvSpPr>
          <p:cNvPr id="6" name="内容占位符 3"/>
          <p:cNvSpPr/>
          <p:nvPr/>
        </p:nvSpPr>
        <p:spPr>
          <a:xfrm>
            <a:off x="1056640" y="2654935"/>
            <a:ext cx="7044055" cy="233807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5AB86C"/>
              </a:buClr>
              <a:buSzPct val="85000"/>
              <a:buFont typeface="Arial" panose="020B0604020202020204" pitchFamily="34" charset="0"/>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SzPct val="75000"/>
              <a:buFont typeface="Arial" panose="020B0604020202020204" pitchFamily="34" charset="0"/>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r>
              <a:rPr lang="zh-CN" altLang="en-US">
                <a:sym typeface="+mn-ea"/>
              </a:rPr>
              <a:t>不断涌现的谜题和异象</a:t>
            </a:r>
            <a:endParaRPr lang="zh-CN" altLang="en-US"/>
          </a:p>
          <a:p>
            <a:pPr lvl="0"/>
            <a:r>
              <a:rPr lang="zh-CN" altLang="en-US">
                <a:sym typeface="+mn-ea"/>
              </a:rPr>
              <a:t>标准</a:t>
            </a:r>
            <a:r>
              <a:rPr lang="en-US" altLang="zh-CN">
                <a:sym typeface="+mn-ea"/>
              </a:rPr>
              <a:t>/</a:t>
            </a:r>
            <a:r>
              <a:rPr lang="zh-CN" altLang="en-US">
                <a:sym typeface="+mn-ea"/>
              </a:rPr>
              <a:t>经典</a:t>
            </a:r>
            <a:r>
              <a:rPr lang="en-US" altLang="zh-CN">
                <a:sym typeface="+mn-ea"/>
              </a:rPr>
              <a:t>/</a:t>
            </a:r>
            <a:r>
              <a:rPr lang="zh-CN" altLang="en-US">
                <a:sym typeface="+mn-ea"/>
              </a:rPr>
              <a:t>传统金融学理论面临的质疑与挑战</a:t>
            </a:r>
            <a:endParaRPr lang="zh-CN" altLang="en-US">
              <a:sym typeface="+mn-ea"/>
            </a:endParaRPr>
          </a:p>
          <a:p>
            <a:pPr lvl="0"/>
            <a:r>
              <a:rPr lang="zh-CN" altLang="en-US">
                <a:sym typeface="+mn-ea"/>
              </a:rPr>
              <a:t>并非有效的市场</a:t>
            </a:r>
            <a:r>
              <a:rPr lang="en-US" altLang="zh-CN">
                <a:sym typeface="+mn-ea"/>
              </a:rPr>
              <a:t>←</a:t>
            </a:r>
            <a:r>
              <a:rPr lang="en-US" altLang="zh-CN">
                <a:solidFill>
                  <a:schemeClr val="accent1"/>
                </a:solidFill>
                <a:effectLst>
                  <a:outerShdw blurRad="38100" dist="25400" dir="5400000" algn="ctr" rotWithShape="0">
                    <a:srgbClr val="6E747A">
                      <a:alpha val="43000"/>
                    </a:srgbClr>
                  </a:outerShdw>
                </a:effectLst>
                <a:sym typeface="+mn-ea"/>
              </a:rPr>
              <a:t>“</a:t>
            </a:r>
            <a:r>
              <a:rPr lang="zh-CN" altLang="en-US">
                <a:solidFill>
                  <a:schemeClr val="accent1"/>
                </a:solidFill>
                <a:effectLst>
                  <a:outerShdw blurRad="38100" dist="25400" dir="5400000" algn="ctr" rotWithShape="0">
                    <a:srgbClr val="6E747A">
                      <a:alpha val="43000"/>
                    </a:srgbClr>
                  </a:outerShdw>
                </a:effectLst>
                <a:sym typeface="+mn-ea"/>
              </a:rPr>
              <a:t>非理性</a:t>
            </a:r>
            <a:r>
              <a:rPr lang="en-US" altLang="zh-CN">
                <a:solidFill>
                  <a:schemeClr val="accent1"/>
                </a:solidFill>
                <a:effectLst>
                  <a:outerShdw blurRad="38100" dist="25400" dir="5400000" algn="ctr" rotWithShape="0">
                    <a:srgbClr val="6E747A">
                      <a:alpha val="43000"/>
                    </a:srgbClr>
                  </a:outerShdw>
                </a:effectLst>
                <a:sym typeface="+mn-ea"/>
              </a:rPr>
              <a:t>”</a:t>
            </a:r>
            <a:r>
              <a:rPr lang="zh-CN" altLang="en-US">
                <a:solidFill>
                  <a:schemeClr val="accent1"/>
                </a:solidFill>
                <a:effectLst>
                  <a:outerShdw blurRad="38100" dist="25400" dir="5400000" algn="ctr" rotWithShape="0">
                    <a:srgbClr val="6E747A">
                      <a:alpha val="43000"/>
                    </a:srgbClr>
                  </a:outerShdw>
                </a:effectLst>
                <a:sym typeface="+mn-ea"/>
              </a:rPr>
              <a:t>的正常人</a:t>
            </a:r>
            <a:endParaRPr lang="zh-CN" altLang="en-US">
              <a:solidFill>
                <a:schemeClr val="accent1"/>
              </a:solidFill>
              <a:effectLst>
                <a:outerShdw blurRad="38100" dist="25400" dir="5400000" algn="ctr" rotWithShape="0">
                  <a:srgbClr val="6E747A">
                    <a:alpha val="43000"/>
                  </a:srgbClr>
                </a:outerShdw>
              </a:effectLst>
              <a:sym typeface="+mn-ea"/>
            </a:endParaRPr>
          </a:p>
          <a:p>
            <a:pPr marL="0" indent="0">
              <a:buNone/>
            </a:pPr>
            <a:endParaRPr lang="zh-CN" altLang="en-US">
              <a:solidFill>
                <a:schemeClr val="accent1"/>
              </a:solidFill>
              <a:effectLst>
                <a:outerShdw blurRad="38100" dist="25400" dir="5400000" algn="ctr" rotWithShape="0">
                  <a:srgbClr val="6E747A">
                    <a:alpha val="43000"/>
                  </a:srgbClr>
                </a:outerShdw>
              </a:effectLst>
              <a:sym typeface="+mn-ea"/>
            </a:endParaRPr>
          </a:p>
        </p:txBody>
      </p:sp>
      <p:sp>
        <p:nvSpPr>
          <p:cNvPr id="7" name="灯片编号占位符 6"/>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stretch>
            <a:fillRect/>
          </a:stretch>
        </p:blipFill>
        <p:spPr>
          <a:xfrm>
            <a:off x="571472" y="2357589"/>
            <a:ext cx="2603688" cy="2603688"/>
          </a:xfrm>
          <a:prstGeom prst="rect">
            <a:avLst/>
          </a:prstGeom>
        </p:spPr>
      </p:pic>
      <p:sp>
        <p:nvSpPr>
          <p:cNvPr id="5" name="矩形 4"/>
          <p:cNvSpPr/>
          <p:nvPr/>
        </p:nvSpPr>
        <p:spPr>
          <a:xfrm>
            <a:off x="3428992" y="2429027"/>
            <a:ext cx="4680520" cy="2306955"/>
          </a:xfrm>
          <a:prstGeom prst="rect">
            <a:avLst/>
          </a:prstGeom>
        </p:spPr>
        <p:txBody>
          <a:bodyPr wrap="square">
            <a:spAutoFit/>
          </a:bodyPr>
          <a:lstStyle/>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行为经济学仍然认经济人理性在传统解释范围内的有效性。</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理性与理性之外的其余部分结合起来，才能构成人类行为的整体。</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是一种更高理性的表现。</a:t>
            </a:r>
            <a:endParaRPr lang="zh-CN" altLang="en-US" sz="2400" dirty="0">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69010" y="1768793"/>
            <a:ext cx="6858000" cy="2387600"/>
          </a:xfrm>
        </p:spPr>
        <p:txBody>
          <a:bodyPr/>
          <a:p>
            <a:r>
              <a:rPr lang="zh-CN" altLang="en-US" b="1">
                <a:solidFill>
                  <a:schemeClr val="tx1">
                    <a:lumMod val="85000"/>
                    <a:lumOff val="15000"/>
                  </a:schemeClr>
                </a:solidFill>
                <a:sym typeface="+mn-ea"/>
              </a:rPr>
              <a:t>§1</a:t>
            </a:r>
            <a:r>
              <a:rPr lang="en-US" altLang="zh-CN" b="1">
                <a:solidFill>
                  <a:schemeClr val="tx1">
                    <a:lumMod val="85000"/>
                    <a:lumOff val="15000"/>
                  </a:schemeClr>
                </a:solidFill>
                <a:sym typeface="+mn-ea"/>
              </a:rPr>
              <a:t>.3</a:t>
            </a:r>
            <a:r>
              <a:rPr lang="zh-CN" altLang="en-US" b="1">
                <a:solidFill>
                  <a:schemeClr val="tx1">
                    <a:lumMod val="85000"/>
                    <a:lumOff val="15000"/>
                  </a:schemeClr>
                </a:solidFill>
                <a:sym typeface="+mn-ea"/>
              </a:rPr>
              <a:t> 行为金融学对新古典金融学的理论挑战</a:t>
            </a:r>
            <a:endParaRPr lang="zh-CN" altLang="en-US" b="1">
              <a:solidFill>
                <a:schemeClr val="tx1">
                  <a:lumMod val="85000"/>
                  <a:lumOff val="15000"/>
                </a:schemeClr>
              </a:solidFill>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4400" u="sng" dirty="0">
                <a:latin typeface="楷体" panose="02010609060101010101" charset="-122"/>
                <a:ea typeface="楷体" panose="02010609060101010101" charset="-122"/>
                <a:cs typeface="Times New Roman" panose="02020603050405020304" pitchFamily="18" charset="0"/>
              </a:rPr>
              <a:t>行为金融学对新古典金融学的理论挑战</a:t>
            </a:r>
            <a:endParaRPr lang="zh-CN" altLang="en-US" sz="4400" u="sng" dirty="0">
              <a:latin typeface="楷体" panose="02010609060101010101" charset="-122"/>
              <a:ea typeface="楷体" panose="02010609060101010101" charset="-122"/>
              <a:cs typeface="Times New Roman" panose="02020603050405020304" pitchFamily="18" charset="0"/>
            </a:endParaRPr>
          </a:p>
        </p:txBody>
      </p:sp>
      <p:graphicFrame>
        <p:nvGraphicFramePr>
          <p:cNvPr id="9" name="内容占位符 8"/>
          <p:cNvGraphicFramePr>
            <a:graphicFrameLocks noGrp="1"/>
          </p:cNvGraphicFramePr>
          <p:nvPr>
            <p:ph idx="1"/>
          </p:nvPr>
        </p:nvGraphicFramePr>
        <p:xfrm>
          <a:off x="457200" y="2058353"/>
          <a:ext cx="7900670" cy="3657600"/>
        </p:xfrm>
        <a:graphic>
          <a:graphicData uri="http://schemas.openxmlformats.org/drawingml/2006/table">
            <a:tbl>
              <a:tblPr firstRow="1" bandRow="1">
                <a:tableStyleId>{5C22544A-7EE6-4342-B048-85BDC9FD1C3A}</a:tableStyleId>
              </a:tblPr>
              <a:tblGrid>
                <a:gridCol w="3950335"/>
                <a:gridCol w="3950335"/>
              </a:tblGrid>
              <a:tr h="430314">
                <a:tc>
                  <a:txBody>
                    <a:bodyPr/>
                    <a:lstStyle/>
                    <a:p>
                      <a:pPr algn="ctr"/>
                      <a:r>
                        <a:rPr lang="zh-CN" altLang="en-US" sz="2400" dirty="0">
                          <a:latin typeface="宋体" panose="02010600030101010101" pitchFamily="2" charset="-122"/>
                          <a:ea typeface="宋体" panose="02010600030101010101" pitchFamily="2" charset="-122"/>
                        </a:rPr>
                        <a:t>新古典金融学</a:t>
                      </a:r>
                      <a:endParaRPr lang="zh-CN" altLang="en-US" sz="2400" dirty="0">
                        <a:latin typeface="宋体" panose="02010600030101010101" pitchFamily="2" charset="-122"/>
                        <a:ea typeface="宋体" panose="02010600030101010101" pitchFamily="2" charset="-122"/>
                      </a:endParaRPr>
                    </a:p>
                  </a:txBody>
                  <a:tcPr/>
                </a:tc>
                <a:tc>
                  <a:txBody>
                    <a:bodyPr/>
                    <a:lstStyle/>
                    <a:p>
                      <a:pPr algn="ctr"/>
                      <a:r>
                        <a:rPr lang="zh-CN" altLang="en-US" sz="2400" dirty="0">
                          <a:latin typeface="宋体" panose="02010600030101010101" pitchFamily="2" charset="-122"/>
                          <a:ea typeface="宋体" panose="02010600030101010101" pitchFamily="2" charset="-122"/>
                        </a:rPr>
                        <a:t>行为金融学</a:t>
                      </a:r>
                      <a:endParaRPr lang="zh-CN" altLang="en-US" sz="2400" dirty="0">
                        <a:latin typeface="宋体" panose="02010600030101010101" pitchFamily="2" charset="-122"/>
                        <a:ea typeface="宋体" panose="02010600030101010101" pitchFamily="2" charset="-122"/>
                      </a:endParaRPr>
                    </a:p>
                  </a:txBody>
                  <a:tcPr/>
                </a:tc>
              </a:tr>
              <a:tr h="430314">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b="1" dirty="0">
                          <a:latin typeface="宋体" panose="02010600030101010101" pitchFamily="2" charset="-122"/>
                          <a:ea typeface="宋体" panose="02010600030101010101" pitchFamily="2" charset="-122"/>
                        </a:rPr>
                        <a:t>“经济人”假设</a:t>
                      </a:r>
                      <a:endParaRPr lang="en-US" altLang="zh-CN" sz="2400" b="1" dirty="0">
                        <a:latin typeface="宋体" panose="02010600030101010101" pitchFamily="2" charset="-122"/>
                        <a:ea typeface="宋体" panose="02010600030101010101" pitchFamily="2" charset="-122"/>
                      </a:endParaRPr>
                    </a:p>
                  </a:txBody>
                  <a:tcPr/>
                </a:tc>
                <a:tc hMerge="1">
                  <a:tcPr/>
                </a:tc>
              </a:tr>
              <a:tr h="430314">
                <a:tc>
                  <a:txBody>
                    <a:bodyPr/>
                    <a:lstStyle/>
                    <a:p>
                      <a:pPr marL="0" marR="0" lvl="1" indent="0" algn="ctr" defTabSz="914400" rtl="0" eaLnBrk="1" fontAlgn="auto" latinLnBrk="0" hangingPunct="1">
                        <a:lnSpc>
                          <a:spcPct val="100000"/>
                        </a:lnSpc>
                        <a:spcBef>
                          <a:spcPts val="0"/>
                        </a:spcBef>
                        <a:spcAft>
                          <a:spcPts val="0"/>
                        </a:spcAft>
                        <a:buClrTx/>
                        <a:buSzTx/>
                        <a:buFontTx/>
                        <a:buNone/>
                        <a:defRPr/>
                      </a:pPr>
                      <a:r>
                        <a:rPr lang="zh-CN" altLang="en-US" sz="2400" dirty="0">
                          <a:latin typeface="宋体" panose="02010600030101010101" pitchFamily="2" charset="-122"/>
                          <a:ea typeface="宋体" panose="02010600030101010101" pitchFamily="2" charset="-122"/>
                        </a:rPr>
                        <a:t>自利</a:t>
                      </a:r>
                      <a:endParaRPr lang="en-US" altLang="zh-CN" sz="2400" dirty="0">
                        <a:latin typeface="宋体" panose="02010600030101010101" pitchFamily="2" charset="-122"/>
                        <a:ea typeface="宋体" panose="02010600030101010101" pitchFamily="2" charset="-122"/>
                      </a:endParaRPr>
                    </a:p>
                  </a:txBody>
                  <a:tcPr/>
                </a:tc>
                <a:tc>
                  <a:txBody>
                    <a:bodyPr/>
                    <a:lstStyle/>
                    <a:p>
                      <a:pPr algn="ctr"/>
                      <a:r>
                        <a:rPr lang="zh-CN" altLang="en-US" sz="2400" dirty="0">
                          <a:latin typeface="宋体" panose="02010600030101010101" pitchFamily="2" charset="-122"/>
                          <a:ea typeface="宋体" panose="02010600030101010101" pitchFamily="2" charset="-122"/>
                        </a:rPr>
                        <a:t>并非完全自利</a:t>
                      </a:r>
                      <a:endParaRPr lang="zh-CN" altLang="en-US" sz="2400" dirty="0"/>
                    </a:p>
                  </a:txBody>
                  <a:tcPr/>
                </a:tc>
              </a:tr>
              <a:tr h="430314">
                <a:tc>
                  <a:txBody>
                    <a:bodyPr/>
                    <a:lstStyle/>
                    <a:p>
                      <a:pPr algn="ctr"/>
                      <a:r>
                        <a:rPr lang="zh-CN" altLang="en-US" sz="2400" dirty="0">
                          <a:latin typeface="宋体" panose="02010600030101010101" pitchFamily="2" charset="-122"/>
                          <a:ea typeface="宋体" panose="02010600030101010101" pitchFamily="2" charset="-122"/>
                        </a:rPr>
                        <a:t>以效用最大化为目标</a:t>
                      </a:r>
                      <a:endParaRPr lang="zh-CN" altLang="en-US" sz="2400" dirty="0"/>
                    </a:p>
                  </a:txBody>
                  <a:tcPr/>
                </a:tc>
                <a:tc>
                  <a:txBody>
                    <a:bodyPr/>
                    <a:lstStyle/>
                    <a:p>
                      <a:pPr algn="ctr"/>
                      <a:r>
                        <a:rPr lang="zh-CN" altLang="en-US" sz="2400" dirty="0">
                          <a:latin typeface="宋体" panose="02010600030101010101" pitchFamily="2" charset="-122"/>
                          <a:ea typeface="宋体" panose="02010600030101010101" pitchFamily="2" charset="-122"/>
                        </a:rPr>
                        <a:t>理性程度有限</a:t>
                      </a:r>
                      <a:endParaRPr lang="zh-CN" altLang="en-US" sz="2400" dirty="0"/>
                    </a:p>
                  </a:txBody>
                  <a:tcPr/>
                </a:tc>
              </a:tr>
              <a:tr h="430314">
                <a:tc>
                  <a:txBody>
                    <a:bodyPr/>
                    <a:lstStyle/>
                    <a:p>
                      <a:pPr algn="ctr"/>
                      <a:r>
                        <a:rPr lang="zh-CN" altLang="en-US" sz="2400" dirty="0">
                          <a:latin typeface="宋体" panose="02010600030101010101" pitchFamily="2" charset="-122"/>
                          <a:ea typeface="宋体" panose="02010600030101010101" pitchFamily="2" charset="-122"/>
                        </a:rPr>
                        <a:t>对市场做出无偏估计</a:t>
                      </a:r>
                      <a:endParaRPr lang="zh-CN" altLang="en-US" sz="2400" dirty="0"/>
                    </a:p>
                  </a:txBody>
                  <a:tcPr/>
                </a:tc>
                <a:tc>
                  <a:txBody>
                    <a:bodyPr/>
                    <a:lstStyle/>
                    <a:p>
                      <a:pPr algn="ctr"/>
                      <a:r>
                        <a:rPr lang="zh-CN" altLang="en-US" sz="2400" dirty="0">
                          <a:latin typeface="宋体" panose="02010600030101010101" pitchFamily="2" charset="-122"/>
                          <a:ea typeface="宋体" panose="02010600030101010101" pitchFamily="2" charset="-122"/>
                        </a:rPr>
                        <a:t>不能做出完全无偏估计</a:t>
                      </a:r>
                      <a:endParaRPr lang="zh-CN" altLang="en-US" sz="2400" dirty="0"/>
                    </a:p>
                  </a:txBody>
                  <a:tcPr/>
                </a:tc>
              </a:tr>
              <a:tr h="430314">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b="1" dirty="0">
                          <a:latin typeface="宋体" panose="02010600030101010101" pitchFamily="2" charset="-122"/>
                          <a:ea typeface="宋体" panose="02010600030101010101" pitchFamily="2" charset="-122"/>
                        </a:rPr>
                        <a:t>“理性人”假设</a:t>
                      </a:r>
                      <a:endParaRPr lang="en-US" altLang="zh-CN" sz="2400" b="1" dirty="0">
                        <a:latin typeface="宋体" panose="02010600030101010101" pitchFamily="2" charset="-122"/>
                        <a:ea typeface="宋体" panose="02010600030101010101" pitchFamily="2" charset="-122"/>
                      </a:endParaRPr>
                    </a:p>
                  </a:txBody>
                  <a:tcPr/>
                </a:tc>
                <a:tc hMerge="1">
                  <a:tcPr/>
                </a:tc>
              </a:tr>
              <a:tr h="430314">
                <a:tc>
                  <a:txBody>
                    <a:bodyPr/>
                    <a:lstStyle/>
                    <a:p>
                      <a:pPr marL="0" marR="0" lvl="1" indent="0" algn="ctr" defTabSz="914400" rtl="0" eaLnBrk="1" fontAlgn="auto" latinLnBrk="0" hangingPunct="1">
                        <a:lnSpc>
                          <a:spcPct val="100000"/>
                        </a:lnSpc>
                        <a:spcBef>
                          <a:spcPts val="0"/>
                        </a:spcBef>
                        <a:spcAft>
                          <a:spcPts val="0"/>
                        </a:spcAft>
                        <a:buClrTx/>
                        <a:buSzTx/>
                        <a:buFontTx/>
                        <a:buNone/>
                        <a:defRPr/>
                      </a:pPr>
                      <a:r>
                        <a:rPr lang="zh-CN" altLang="en-US" sz="2400" dirty="0">
                          <a:latin typeface="宋体" panose="02010600030101010101" pitchFamily="2" charset="-122"/>
                          <a:ea typeface="宋体" panose="02010600030101010101" pitchFamily="2" charset="-122"/>
                        </a:rPr>
                        <a:t>按照贝叶斯法则来更新信念</a:t>
                      </a:r>
                      <a:endParaRPr lang="en-US" altLang="zh-CN" sz="2400" dirty="0">
                        <a:latin typeface="宋体" panose="02010600030101010101" pitchFamily="2" charset="-122"/>
                        <a:ea typeface="宋体" panose="02010600030101010101" pitchFamily="2" charset="-122"/>
                      </a:endParaRPr>
                    </a:p>
                  </a:txBody>
                  <a:tcPr/>
                </a:tc>
                <a:tc>
                  <a:txBody>
                    <a:bodyPr/>
                    <a:lstStyle/>
                    <a:p>
                      <a:pPr algn="ctr"/>
                      <a:r>
                        <a:rPr lang="zh-CN" altLang="en-US" sz="2400" dirty="0">
                          <a:latin typeface="宋体" panose="02010600030101010101" pitchFamily="2" charset="-122"/>
                          <a:ea typeface="宋体" panose="02010600030101010101" pitchFamily="2" charset="-122"/>
                        </a:rPr>
                        <a:t>有限理性</a:t>
                      </a:r>
                      <a:endParaRPr lang="zh-CN" altLang="en-US" sz="2400" dirty="0"/>
                    </a:p>
                  </a:txBody>
                  <a:tcPr/>
                </a:tc>
              </a:tr>
              <a:tr h="430314">
                <a:tc>
                  <a:txBody>
                    <a:bodyPr/>
                    <a:lstStyle/>
                    <a:p>
                      <a:pPr marL="0" marR="0" lvl="1" indent="0" algn="ctr" defTabSz="914400" rtl="0" eaLnBrk="1" fontAlgn="auto" latinLnBrk="0" hangingPunct="1">
                        <a:lnSpc>
                          <a:spcPct val="100000"/>
                        </a:lnSpc>
                        <a:spcBef>
                          <a:spcPts val="0"/>
                        </a:spcBef>
                        <a:spcAft>
                          <a:spcPts val="0"/>
                        </a:spcAft>
                        <a:buClrTx/>
                        <a:buSzTx/>
                        <a:buFontTx/>
                        <a:buNone/>
                        <a:defRPr/>
                      </a:pPr>
                      <a:r>
                        <a:rPr lang="zh-CN" altLang="en-US" sz="2400" dirty="0">
                          <a:latin typeface="宋体" panose="02010600030101010101" pitchFamily="2" charset="-122"/>
                          <a:ea typeface="宋体" panose="02010600030101010101" pitchFamily="2" charset="-122"/>
                        </a:rPr>
                        <a:t>追求期望效用最大化</a:t>
                      </a:r>
                      <a:endParaRPr lang="en-US" altLang="zh-CN" sz="2400" dirty="0">
                        <a:latin typeface="宋体" panose="02010600030101010101" pitchFamily="2" charset="-122"/>
                        <a:ea typeface="宋体" panose="02010600030101010101" pitchFamily="2" charset="-122"/>
                      </a:endParaRPr>
                    </a:p>
                  </a:txBody>
                  <a:tcPr/>
                </a:tc>
                <a:tc>
                  <a:txBody>
                    <a:bodyPr/>
                    <a:lstStyle/>
                    <a:p>
                      <a:pPr algn="ctr"/>
                      <a:r>
                        <a:rPr lang="zh-CN" altLang="en-US" sz="2400" dirty="0">
                          <a:latin typeface="宋体" panose="02010600030101010101" pitchFamily="2" charset="-122"/>
                          <a:ea typeface="宋体" panose="02010600030101010101" pitchFamily="2" charset="-122"/>
                        </a:rPr>
                        <a:t>受制于心理规律与行为偏差</a:t>
                      </a:r>
                      <a:endParaRPr lang="zh-CN" altLang="en-US" sz="2400" dirty="0"/>
                    </a:p>
                  </a:txBody>
                  <a:tcPr/>
                </a:tc>
              </a:tr>
            </a:tbl>
          </a:graphicData>
        </a:graphic>
      </p:graphicFrame>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69010" y="1768793"/>
            <a:ext cx="6858000" cy="2387600"/>
          </a:xfrm>
        </p:spPr>
        <p:txBody>
          <a:bodyPr/>
          <a:p>
            <a:r>
              <a:rPr lang="zh-CN" altLang="en-US" b="1">
                <a:solidFill>
                  <a:schemeClr val="tx1">
                    <a:lumMod val="85000"/>
                    <a:lumOff val="15000"/>
                  </a:schemeClr>
                </a:solidFill>
                <a:sym typeface="+mn-ea"/>
              </a:rPr>
              <a:t>§1</a:t>
            </a:r>
            <a:r>
              <a:rPr lang="en-US" altLang="zh-CN" b="1">
                <a:solidFill>
                  <a:schemeClr val="tx1">
                    <a:lumMod val="85000"/>
                    <a:lumOff val="15000"/>
                  </a:schemeClr>
                </a:solidFill>
                <a:sym typeface="+mn-ea"/>
              </a:rPr>
              <a:t>.4</a:t>
            </a:r>
            <a:r>
              <a:rPr lang="zh-CN" altLang="en-US" b="1">
                <a:solidFill>
                  <a:schemeClr val="tx1">
                    <a:lumMod val="85000"/>
                    <a:lumOff val="15000"/>
                  </a:schemeClr>
                </a:solidFill>
                <a:sym typeface="+mn-ea"/>
              </a:rPr>
              <a:t> 行为金融学的理论支柱</a:t>
            </a:r>
            <a:endParaRPr lang="zh-CN" altLang="en-US" b="1">
              <a:solidFill>
                <a:schemeClr val="tx1">
                  <a:lumMod val="85000"/>
                  <a:lumOff val="15000"/>
                </a:schemeClr>
              </a:solidFill>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0395" y="490855"/>
            <a:ext cx="7772400" cy="1143000"/>
          </a:xfrm>
        </p:spPr>
        <p:txBody>
          <a:bodyPr>
            <a:normAutofit/>
          </a:bodyPr>
          <a:lstStyle/>
          <a:p>
            <a:pPr algn="l">
              <a:buClrTx/>
              <a:buSzTx/>
              <a:buFontTx/>
            </a:pPr>
            <a:r>
              <a:rPr lang="zh-CN" altLang="en-US" sz="4400" u="sng" dirty="0">
                <a:latin typeface="楷体" panose="02010609060101010101" charset="-122"/>
                <a:ea typeface="楷体" panose="02010609060101010101" charset="-122"/>
                <a:cs typeface="Times New Roman" panose="02020603050405020304" pitchFamily="18" charset="0"/>
              </a:rPr>
              <a:t>行为金融的两大支柱</a:t>
            </a:r>
            <a:endParaRPr lang="zh-CN" altLang="en-US" sz="4400" u="sng" dirty="0">
              <a:latin typeface="楷体" panose="02010609060101010101" charset="-122"/>
              <a:ea typeface="楷体" panose="02010609060101010101" charset="-122"/>
              <a:cs typeface="Times New Roman" panose="02020603050405020304" pitchFamily="18" charset="0"/>
            </a:endParaRPr>
          </a:p>
        </p:txBody>
      </p:sp>
      <p:pic>
        <p:nvPicPr>
          <p:cNvPr id="1026" name="Picture 2"/>
          <p:cNvPicPr>
            <a:picLocks noChangeAspect="1" noChangeArrowheads="1"/>
          </p:cNvPicPr>
          <p:nvPr/>
        </p:nvPicPr>
        <p:blipFill>
          <a:blip r:embed="rId1" cstate="print"/>
          <a:srcRect/>
          <a:stretch>
            <a:fillRect/>
          </a:stretch>
        </p:blipFill>
        <p:spPr bwMode="auto">
          <a:xfrm>
            <a:off x="2877185" y="3886200"/>
            <a:ext cx="4658995" cy="2971800"/>
          </a:xfrm>
          <a:prstGeom prst="rect">
            <a:avLst/>
          </a:prstGeom>
          <a:noFill/>
          <a:ln w="9525">
            <a:noFill/>
            <a:miter lim="800000"/>
            <a:headEnd/>
            <a:tailEnd/>
          </a:ln>
        </p:spPr>
      </p:pic>
      <p:sp>
        <p:nvSpPr>
          <p:cNvPr id="3" name="文本框 2"/>
          <p:cNvSpPr txBox="1"/>
          <p:nvPr/>
        </p:nvSpPr>
        <p:spPr>
          <a:xfrm>
            <a:off x="543560" y="1492885"/>
            <a:ext cx="7343140" cy="2676525"/>
          </a:xfrm>
          <a:prstGeom prst="rect">
            <a:avLst/>
          </a:prstGeom>
          <a:noFill/>
        </p:spPr>
        <p:txBody>
          <a:bodyPr wrap="square" rtlCol="0" anchor="t">
            <a:spAutoFit/>
          </a:bodyPr>
          <a:p>
            <a:pPr marL="342900" indent="-342900" algn="l">
              <a:buFont typeface="Arial" panose="020B0604020202020204" pitchFamily="34" charset="0"/>
              <a:buChar char="•"/>
            </a:pPr>
            <a:r>
              <a:rPr sz="2400" dirty="0">
                <a:solidFill>
                  <a:srgbClr val="000000"/>
                </a:solidFill>
                <a:latin typeface="Times New Roman" panose="02020603050405020304" pitchFamily="18" charset="0"/>
                <a:cs typeface="Times New Roman" panose="02020603050405020304" pitchFamily="18" charset="0"/>
                <a:sym typeface="+mn-ea"/>
              </a:rPr>
              <a:t>The field has two building blocks: </a:t>
            </a:r>
            <a:endParaRPr sz="2400" dirty="0">
              <a:solidFill>
                <a:srgbClr val="000000"/>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sz="2400" b="1" i="1" dirty="0">
                <a:solidFill>
                  <a:srgbClr val="000000"/>
                </a:solidFill>
                <a:latin typeface="Times New Roman" panose="02020603050405020304" pitchFamily="18" charset="0"/>
                <a:cs typeface="Times New Roman" panose="02020603050405020304" pitchFamily="18" charset="0"/>
                <a:sym typeface="+mn-ea"/>
              </a:rPr>
              <a:t>limits to arbitrage</a:t>
            </a:r>
            <a:r>
              <a:rPr sz="2400" dirty="0">
                <a:solidFill>
                  <a:srgbClr val="000000"/>
                </a:solidFill>
                <a:latin typeface="Times New Roman" panose="02020603050405020304" pitchFamily="18" charset="0"/>
                <a:cs typeface="Times New Roman" panose="02020603050405020304" pitchFamily="18" charset="0"/>
                <a:sym typeface="+mn-ea"/>
              </a:rPr>
              <a:t>, which argues that it can be difficult for rational traders to undo the dislocations caused by less rational traders; </a:t>
            </a:r>
            <a:endParaRPr sz="2400" dirty="0">
              <a:solidFill>
                <a:srgbClr val="000000"/>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sz="2400" b="1" i="1" dirty="0">
                <a:solidFill>
                  <a:srgbClr val="000000"/>
                </a:solidFill>
                <a:latin typeface="Times New Roman" panose="02020603050405020304" pitchFamily="18" charset="0"/>
                <a:cs typeface="Times New Roman" panose="02020603050405020304" pitchFamily="18" charset="0"/>
                <a:sym typeface="+mn-ea"/>
              </a:rPr>
              <a:t>psychology</a:t>
            </a:r>
            <a:r>
              <a:rPr sz="2400" dirty="0">
                <a:solidFill>
                  <a:srgbClr val="000000"/>
                </a:solidFill>
                <a:latin typeface="Times New Roman" panose="02020603050405020304" pitchFamily="18" charset="0"/>
                <a:cs typeface="Times New Roman" panose="02020603050405020304" pitchFamily="18" charset="0"/>
                <a:sym typeface="+mn-ea"/>
              </a:rPr>
              <a:t>, which catalogues the kinds of deviations from full rationality we might expect to see. </a:t>
            </a:r>
            <a:endParaRPr lang="zh-CN" altLang="en-US" sz="240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ClrTx/>
              <a:buSzTx/>
              <a:buFontTx/>
            </a:pPr>
            <a:r>
              <a:rPr lang="zh-CN" altLang="en-US" sz="4400" u="sng" dirty="0">
                <a:latin typeface="楷体" panose="02010609060101010101" charset="-122"/>
                <a:ea typeface="楷体" panose="02010609060101010101" charset="-122"/>
                <a:cs typeface="Times New Roman" panose="02020603050405020304" pitchFamily="18" charset="0"/>
              </a:rPr>
              <a:t>有限套利</a:t>
            </a:r>
            <a:endParaRPr lang="zh-CN" altLang="en-US" sz="4400" u="sng" dirty="0">
              <a:latin typeface="楷体" panose="02010609060101010101" charset="-122"/>
              <a:ea typeface="楷体" panose="02010609060101010101" charset="-122"/>
              <a:cs typeface="Times New Roman" panose="02020603050405020304" pitchFamily="18" charset="0"/>
            </a:endParaRPr>
          </a:p>
        </p:txBody>
      </p:sp>
      <p:sp>
        <p:nvSpPr>
          <p:cNvPr id="3" name="内容占位符 2"/>
          <p:cNvSpPr>
            <a:spLocks noGrp="1"/>
          </p:cNvSpPr>
          <p:nvPr>
            <p:ph idx="1"/>
          </p:nvPr>
        </p:nvSpPr>
        <p:spPr>
          <a:xfrm>
            <a:off x="1143000" y="2214880"/>
            <a:ext cx="6383655" cy="2214880"/>
          </a:xfrm>
        </p:spPr>
        <p:txBody>
          <a:bodyPr>
            <a:normAutofit/>
          </a:bodyPr>
          <a:lstStyle/>
          <a:p>
            <a:r>
              <a:rPr lang="zh-CN" altLang="en-US" sz="2800" dirty="0">
                <a:latin typeface="宋体" panose="02010600030101010101" pitchFamily="2" charset="-122"/>
                <a:ea typeface="宋体" panose="02010600030101010101" pitchFamily="2" charset="-122"/>
              </a:rPr>
              <a:t>构建套利组合会遇到执行成本的问题</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构建套利组合时不得不承担基本面风险与噪声交易者风险</a:t>
            </a:r>
            <a:endParaRPr lang="zh-CN" altLang="en-US" sz="2800" dirty="0">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ClrTx/>
              <a:buSzTx/>
              <a:buFontTx/>
            </a:pPr>
            <a:r>
              <a:rPr lang="zh-CN" altLang="en-US" sz="4400" u="sng" dirty="0">
                <a:latin typeface="楷体" panose="02010609060101010101" charset="-122"/>
                <a:ea typeface="楷体" panose="02010609060101010101" charset="-122"/>
                <a:cs typeface="Times New Roman" panose="02020603050405020304" pitchFamily="18" charset="0"/>
              </a:rPr>
              <a:t>心理偏差与非标准偏好</a:t>
            </a:r>
            <a:endParaRPr lang="zh-CN" altLang="en-US" sz="4400" u="sng" dirty="0">
              <a:latin typeface="楷体" panose="02010609060101010101" charset="-122"/>
              <a:ea typeface="楷体" panose="02010609060101010101" charset="-122"/>
              <a:cs typeface="Times New Roman" panose="02020603050405020304" pitchFamily="18" charset="0"/>
            </a:endParaRPr>
          </a:p>
        </p:txBody>
      </p:sp>
      <p:sp>
        <p:nvSpPr>
          <p:cNvPr id="6" name="内容占位符 5"/>
          <p:cNvSpPr>
            <a:spLocks noGrp="1"/>
          </p:cNvSpPr>
          <p:nvPr>
            <p:ph idx="1"/>
          </p:nvPr>
        </p:nvSpPr>
        <p:spPr>
          <a:xfrm>
            <a:off x="1000100" y="1928961"/>
            <a:ext cx="2971792" cy="3393425"/>
          </a:xfrm>
        </p:spPr>
        <p:txBody>
          <a:bodyPr>
            <a:normAutofit/>
          </a:bodyPr>
          <a:lstStyle/>
          <a:p>
            <a:r>
              <a:rPr lang="zh-CN" altLang="en-US" sz="2800" dirty="0">
                <a:latin typeface="宋体" panose="02010600030101010101" pitchFamily="2" charset="-122"/>
                <a:ea typeface="宋体" panose="02010600030101010101" pitchFamily="2" charset="-122"/>
              </a:rPr>
              <a:t>心理偏差</a:t>
            </a:r>
            <a:endParaRPr lang="en-US" altLang="zh-CN" sz="28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可得性偏差</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代表性偏差</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锚定偏差</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保守偏差</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过度自信</a:t>
            </a: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pPr>
            <a:endParaRPr lang="zh-CN" altLang="en-US" sz="2400" dirty="0">
              <a:latin typeface="宋体" panose="02010600030101010101" pitchFamily="2" charset="-122"/>
              <a:ea typeface="宋体" panose="02010600030101010101" pitchFamily="2" charset="-122"/>
            </a:endParaRPr>
          </a:p>
        </p:txBody>
      </p:sp>
      <p:sp>
        <p:nvSpPr>
          <p:cNvPr id="7" name="内容占位符 5"/>
          <p:cNvSpPr txBox="1"/>
          <p:nvPr/>
        </p:nvSpPr>
        <p:spPr>
          <a:xfrm>
            <a:off x="4071934" y="1857523"/>
            <a:ext cx="4114800" cy="33934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非标准偏好</a:t>
            </a:r>
            <a:endParaRPr kumimoji="0"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lvl="1" indent="-285750">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确定性效应</a:t>
            </a:r>
            <a:endParaRPr lang="zh-CN" altLang="en-US" sz="2400" dirty="0">
              <a:latin typeface="宋体" panose="02010600030101010101" pitchFamily="2" charset="-122"/>
              <a:ea typeface="宋体" panose="02010600030101010101" pitchFamily="2" charset="-122"/>
            </a:endParaRPr>
          </a:p>
          <a:p>
            <a:pPr marL="742950" lvl="1" indent="-285750">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模糊厌恶</a:t>
            </a:r>
            <a:endParaRPr lang="zh-CN" altLang="en-US" sz="2400" dirty="0">
              <a:latin typeface="宋体" panose="02010600030101010101" pitchFamily="2" charset="-122"/>
              <a:ea typeface="宋体" panose="02010600030101010101" pitchFamily="2" charset="-122"/>
            </a:endParaRPr>
          </a:p>
          <a:p>
            <a:pPr marL="742950" lvl="1" indent="-285750">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分离效应</a:t>
            </a:r>
            <a:endParaRPr lang="zh-CN" altLang="en-US" sz="2400" dirty="0">
              <a:latin typeface="宋体" panose="02010600030101010101" pitchFamily="2" charset="-122"/>
              <a:ea typeface="宋体" panose="02010600030101010101" pitchFamily="2" charset="-122"/>
            </a:endParaRPr>
          </a:p>
          <a:p>
            <a:pPr marL="742950" lvl="1" indent="-285750">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损失厌恶</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lvl="1" indent="-285750">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私房钱效应</a:t>
            </a: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lvl="1" indent="-285750">
              <a:spcBef>
                <a:spcPct val="20000"/>
              </a:spcBef>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后悔厌恶</a:t>
            </a:r>
            <a:endParaRPr lang="en-US" altLang="zh-CN" sz="2400" dirty="0">
              <a:latin typeface="宋体" panose="02010600030101010101" pitchFamily="2" charset="-122"/>
              <a:ea typeface="宋体" panose="02010600030101010101" pitchFamily="2" charset="-122"/>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a:solidFill>
                  <a:schemeClr val="accent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本章小结</a:t>
            </a:r>
            <a:endParaRPr lang="zh-CN" altLang="en-US" b="1" dirty="0">
              <a:solidFill>
                <a:schemeClr val="accent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sz="2400" dirty="0">
                <a:latin typeface="宋体" panose="02010600030101010101" pitchFamily="2" charset="-122"/>
                <a:ea typeface="宋体" panose="02010600030101010101" pitchFamily="2" charset="-122"/>
                <a:cs typeface="华文细黑" pitchFamily="2" charset="-122"/>
              </a:rPr>
              <a:t>行为金融学是一门多学科交叉性学科</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华文细黑" pitchFamily="2" charset="-122"/>
              </a:rPr>
              <a:t>行为金融学挑战并补充修正了古典金融学理论</a:t>
            </a:r>
            <a:endParaRPr lang="en-US" altLang="zh-CN" sz="2400" dirty="0">
              <a:latin typeface="宋体" panose="02010600030101010101" pitchFamily="2" charset="-122"/>
              <a:ea typeface="宋体" panose="02010600030101010101" pitchFamily="2" charset="-122"/>
              <a:cs typeface="华文细黑" pitchFamily="2" charset="-122"/>
            </a:endParaRPr>
          </a:p>
          <a:p>
            <a:r>
              <a:rPr lang="zh-CN" altLang="en-US" sz="2400" dirty="0">
                <a:latin typeface="宋体" panose="02010600030101010101" pitchFamily="2" charset="-122"/>
                <a:ea typeface="宋体" panose="02010600030101010101" pitchFamily="2" charset="-122"/>
                <a:cs typeface="华文细黑" pitchFamily="2" charset="-122"/>
              </a:rPr>
              <a:t>投资者心理和有限套利是行为金融学的理论支柱</a:t>
            </a:r>
            <a:endParaRPr lang="en-US" altLang="zh-CN" sz="2400" dirty="0">
              <a:latin typeface="宋体" panose="02010600030101010101" pitchFamily="2" charset="-122"/>
              <a:ea typeface="宋体" panose="02010600030101010101" pitchFamily="2" charset="-122"/>
              <a:cs typeface="华文细黑" pitchFamily="2" charset="-122"/>
            </a:endParaRPr>
          </a:p>
          <a:p>
            <a:endParaRPr lang="en-US" altLang="zh-CN" sz="2400" b="1" dirty="0">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25830" y="409575"/>
            <a:ext cx="6858000" cy="1417955"/>
          </a:xfrm>
        </p:spPr>
        <p:txBody>
          <a:bodyPr/>
          <a:p>
            <a:pPr algn="l"/>
            <a:r>
              <a:rPr lang="zh-CN" altLang="en-US" sz="4400" u="sng">
                <a:solidFill>
                  <a:schemeClr val="tx1">
                    <a:lumMod val="85000"/>
                    <a:lumOff val="15000"/>
                  </a:schemeClr>
                </a:solidFill>
                <a:latin typeface="Times New Roman" panose="02020603050405020304" pitchFamily="18" charset="0"/>
                <a:ea typeface="楷体" panose="02010609060101010101" charset="-122"/>
                <a:cs typeface="Times New Roman" panose="02020603050405020304" pitchFamily="18" charset="0"/>
                <a:sym typeface="+mn-ea"/>
              </a:rPr>
              <a:t>现代标准金融学理论体系</a:t>
            </a:r>
            <a:endParaRPr lang="zh-CN" altLang="en-US" sz="4400">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1043940" y="4147185"/>
            <a:ext cx="7056120" cy="460375"/>
          </a:xfrm>
          <a:prstGeom prst="rect">
            <a:avLst/>
          </a:prstGeom>
          <a:noFill/>
        </p:spPr>
        <p:txBody>
          <a:bodyPr wrap="square" rtlCol="0">
            <a:spAutoFit/>
          </a:bodyPr>
          <a:p>
            <a:endParaRPr lang="zh-CN" altLang="en-US" sz="2400"/>
          </a:p>
        </p:txBody>
      </p:sp>
      <p:sp>
        <p:nvSpPr>
          <p:cNvPr id="6" name="内容占位符 3"/>
          <p:cNvSpPr/>
          <p:nvPr/>
        </p:nvSpPr>
        <p:spPr>
          <a:xfrm>
            <a:off x="925830" y="2087245"/>
            <a:ext cx="7043420" cy="345186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5AB86C"/>
              </a:buClr>
              <a:buSzPct val="85000"/>
              <a:buFont typeface="Arial" panose="020B0604020202020204" pitchFamily="34" charset="0"/>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SzPct val="75000"/>
              <a:buFont typeface="Arial" panose="020B0604020202020204" pitchFamily="34" charset="0"/>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r>
              <a:rPr lang="zh-CN" altLang="en-US">
                <a:sym typeface="+mn-ea"/>
              </a:rPr>
              <a:t>现代金融学已经成为一门逻辑严密的具有统一分析框架的学科</a:t>
            </a:r>
            <a:endParaRPr lang="zh-CN" altLang="en-US">
              <a:sym typeface="+mn-ea"/>
            </a:endParaRPr>
          </a:p>
          <a:p>
            <a:pPr lvl="1"/>
            <a:r>
              <a:rPr lang="en-US" altLang="zh-CN">
                <a:sym typeface="+mn-ea"/>
              </a:rPr>
              <a:t>MPT→MM→CAPM→APT→EMH→OPM…</a:t>
            </a:r>
            <a:endParaRPr lang="en-US" altLang="zh-CN">
              <a:sym typeface="+mn-ea"/>
            </a:endParaRPr>
          </a:p>
          <a:p>
            <a:pPr lvl="0"/>
            <a:r>
              <a:rPr lang="en-US" altLang="zh-CN" i="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EMH:</a:t>
            </a:r>
            <a:r>
              <a:rPr lang="en-US" altLang="zh-CN" i="1">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 Prices are right</a:t>
            </a:r>
            <a:r>
              <a:rPr lang="en-US" altLang="zh-CN" i="1">
                <a:solidFill>
                  <a:schemeClr val="tx1">
                    <a:lumMod val="85000"/>
                    <a:lumOff val="15000"/>
                  </a:schemeClr>
                </a:solidFill>
                <a:effectLst/>
                <a:latin typeface="Times New Roman" panose="02020603050405020304" pitchFamily="18" charset="0"/>
                <a:cs typeface="Times New Roman" panose="02020603050405020304" pitchFamily="18" charset="0"/>
                <a:sym typeface="+mn-ea"/>
              </a:rPr>
              <a:t>→No free lunch</a:t>
            </a:r>
            <a:endParaRPr lang="en-US" altLang="zh-CN" i="1">
              <a:solidFill>
                <a:schemeClr val="tx1">
                  <a:lumMod val="85000"/>
                  <a:lumOff val="15000"/>
                </a:schemeClr>
              </a:solidFill>
              <a:effectLst/>
              <a:latin typeface="Times New Roman" panose="02020603050405020304" pitchFamily="18" charset="0"/>
              <a:cs typeface="Times New Roman" panose="02020603050405020304" pitchFamily="18" charset="0"/>
              <a:sym typeface="+mn-ea"/>
            </a:endParaRPr>
          </a:p>
          <a:p>
            <a:pPr lvl="0"/>
            <a:r>
              <a:rPr lang="en-US" altLang="zh-CN" b="1" i="1">
                <a:solidFill>
                  <a:schemeClr val="accent1"/>
                </a:solidFill>
                <a:effectLst/>
                <a:latin typeface="Times New Roman" panose="02020603050405020304" pitchFamily="18" charset="0"/>
                <a:cs typeface="Times New Roman" panose="02020603050405020304" pitchFamily="18" charset="0"/>
                <a:sym typeface="+mn-ea"/>
              </a:rPr>
              <a:t>Rationality</a:t>
            </a:r>
            <a:endParaRPr lang="en-US" altLang="zh-CN" i="1">
              <a:solidFill>
                <a:schemeClr val="tx1">
                  <a:lumMod val="85000"/>
                  <a:lumOff val="15000"/>
                </a:schemeClr>
              </a:solidFill>
              <a:effectLst/>
              <a:latin typeface="Times New Roman" panose="02020603050405020304" pitchFamily="18" charset="0"/>
              <a:cs typeface="Times New Roman" panose="02020603050405020304" pitchFamily="18" charset="0"/>
              <a:sym typeface="+mn-ea"/>
            </a:endParaRPr>
          </a:p>
          <a:p>
            <a:pPr lvl="0"/>
            <a:endParaRPr lang="en-US" altLang="zh-CN">
              <a:sym typeface="+mn-ea"/>
            </a:endParaRPr>
          </a:p>
          <a:p>
            <a:pPr marL="0" lvl="0" indent="0">
              <a:buNone/>
            </a:pPr>
            <a:endParaRPr lang="zh-CN" altLang="en-US">
              <a:sym typeface="+mn-ea"/>
            </a:endParaRPr>
          </a:p>
          <a:p>
            <a:pPr marL="457200" lvl="1" indent="0">
              <a:buNone/>
            </a:pPr>
            <a:endParaRPr lang="zh-CN" altLang="en-US">
              <a:sym typeface="+mn-ea"/>
            </a:endParaRPr>
          </a:p>
        </p:txBody>
      </p:sp>
      <p:sp>
        <p:nvSpPr>
          <p:cNvPr id="7" name="灯片编号占位符 6"/>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720090" y="810260"/>
            <a:ext cx="8229600" cy="630555"/>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a:latin typeface="楷体" panose="02010609060101010101" charset="-122"/>
                <a:ea typeface="楷体" panose="02010609060101010101" charset="-122"/>
                <a:cs typeface="楷体" panose="02010609060101010101" charset="-122"/>
              </a:rPr>
              <a:t>案例</a:t>
            </a:r>
            <a:r>
              <a:rPr lang="en-US" altLang="zh-CN" sz="3600" dirty="0">
                <a:latin typeface="楷体" panose="02010609060101010101" charset="-122"/>
                <a:ea typeface="楷体" panose="02010609060101010101" charset="-122"/>
                <a:cs typeface="楷体" panose="02010609060101010101" charset="-122"/>
              </a:rPr>
              <a:t>:</a:t>
            </a:r>
            <a:r>
              <a:rPr lang="zh-CN" altLang="en-US" sz="3600" dirty="0">
                <a:latin typeface="楷体" panose="02010609060101010101" charset="-122"/>
                <a:ea typeface="楷体" panose="02010609060101010101" charset="-122"/>
                <a:cs typeface="楷体" panose="02010609060101010101" charset="-122"/>
              </a:rPr>
              <a:t>价格总是对的吗？</a:t>
            </a:r>
            <a:endParaRPr lang="zh-CN" altLang="en-US" sz="3600" dirty="0">
              <a:latin typeface="楷体" panose="02010609060101010101" charset="-122"/>
              <a:ea typeface="楷体" panose="02010609060101010101" charset="-122"/>
              <a:cs typeface="楷体" panose="02010609060101010101" charset="-122"/>
            </a:endParaRPr>
          </a:p>
        </p:txBody>
      </p:sp>
      <p:pic>
        <p:nvPicPr>
          <p:cNvPr id="5" name="内容占位符 4" descr="https://upload.wikimedia.org/wikipedia/commons/thumb/a/af/Black_Monday_Dow_Jones.svg/600px-Black_Monday_Dow_Jones.svg.png"/>
          <p:cNvPicPr>
            <a:picLocks noGrp="1"/>
          </p:cNvPicPr>
          <p:nvPr/>
        </p:nvPicPr>
        <p:blipFill rotWithShape="1">
          <a:blip r:embed="rId1" cstate="print">
            <a:extLst>
              <a:ext uri="{28A0092B-C50C-407E-A947-70E740481C1C}">
                <a14:useLocalDpi xmlns:a14="http://schemas.microsoft.com/office/drawing/2010/main" val="0"/>
              </a:ext>
            </a:extLst>
          </a:blip>
          <a:srcRect t="8024"/>
          <a:stretch>
            <a:fillRect/>
          </a:stretch>
        </p:blipFill>
        <p:spPr bwMode="auto">
          <a:xfrm>
            <a:off x="1065530" y="1601470"/>
            <a:ext cx="6631940" cy="4180840"/>
          </a:xfrm>
          <a:prstGeom prst="rect">
            <a:avLst/>
          </a:prstGeom>
          <a:noFill/>
          <a:ln>
            <a:noFill/>
          </a:ln>
        </p:spPr>
      </p:pic>
      <p:sp>
        <p:nvSpPr>
          <p:cNvPr id="6" name="Text Box 4"/>
          <p:cNvSpPr txBox="1">
            <a:spLocks noChangeArrowheads="1"/>
          </p:cNvSpPr>
          <p:nvPr/>
        </p:nvSpPr>
        <p:spPr bwMode="auto">
          <a:xfrm>
            <a:off x="1487170" y="5893435"/>
            <a:ext cx="578866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50000"/>
              </a:spcBef>
            </a:pPr>
            <a:r>
              <a:rPr lang="en-US" altLang="zh-CN" sz="2000" dirty="0">
                <a:latin typeface="宋体" panose="02010600030101010101" pitchFamily="2" charset="-122"/>
              </a:rPr>
              <a:t>1987</a:t>
            </a:r>
            <a:r>
              <a:rPr lang="zh-CN" altLang="en-US" sz="2000" dirty="0">
                <a:latin typeface="宋体" panose="02010600030101010101" pitchFamily="2" charset="-122"/>
              </a:rPr>
              <a:t>年</a:t>
            </a:r>
            <a:r>
              <a:rPr lang="en-US" altLang="zh-CN" sz="2000" dirty="0">
                <a:latin typeface="宋体" panose="02010600030101010101" pitchFamily="2" charset="-122"/>
              </a:rPr>
              <a:t>10</a:t>
            </a:r>
            <a:r>
              <a:rPr lang="zh-CN" altLang="en-US" sz="2000" dirty="0">
                <a:latin typeface="宋体" panose="02010600030101010101" pitchFamily="2" charset="-122"/>
              </a:rPr>
              <a:t>月</a:t>
            </a:r>
            <a:r>
              <a:rPr lang="en-US" altLang="zh-CN" sz="2000" dirty="0">
                <a:latin typeface="宋体" panose="02010600030101010101" pitchFamily="2" charset="-122"/>
              </a:rPr>
              <a:t>29</a:t>
            </a:r>
            <a:r>
              <a:rPr lang="zh-CN" altLang="en-US" sz="2000" dirty="0">
                <a:latin typeface="宋体" panose="02010600030101010101" pitchFamily="2" charset="-122"/>
              </a:rPr>
              <a:t>日</a:t>
            </a:r>
            <a:r>
              <a:rPr lang="en-US" altLang="zh-CN" sz="2000" dirty="0">
                <a:latin typeface="宋体" panose="02010600030101010101" pitchFamily="2" charset="-122"/>
              </a:rPr>
              <a:t>“</a:t>
            </a:r>
            <a:r>
              <a:rPr lang="zh-CN" altLang="en-US" sz="2000" dirty="0">
                <a:latin typeface="宋体" panose="02010600030101010101" pitchFamily="2" charset="-122"/>
              </a:rPr>
              <a:t>黑色星期一</a:t>
            </a:r>
            <a:r>
              <a:rPr lang="en-US" altLang="zh-CN" sz="2000" dirty="0">
                <a:latin typeface="宋体" panose="02010600030101010101" pitchFamily="2" charset="-122"/>
              </a:rPr>
              <a:t>”</a:t>
            </a:r>
            <a:r>
              <a:rPr lang="zh-CN" altLang="en-US" sz="2000" dirty="0">
                <a:latin typeface="宋体" panose="02010600030101010101" pitchFamily="2" charset="-122"/>
              </a:rPr>
              <a:t>道琼斯指数走势图</a:t>
            </a:r>
            <a:endParaRPr lang="zh-CN" altLang="en-US" sz="2000" dirty="0">
              <a:latin typeface="宋体" panose="02010600030101010101" pitchFamily="2" charset="-122"/>
            </a:endParaRPr>
          </a:p>
          <a:p>
            <a:pPr algn="ctr">
              <a:lnSpc>
                <a:spcPct val="80000"/>
              </a:lnSpc>
              <a:spcBef>
                <a:spcPct val="50000"/>
              </a:spcBef>
            </a:pPr>
            <a:r>
              <a:rPr lang="en-US" altLang="zh-CN" sz="2000" dirty="0">
                <a:latin typeface="宋体" panose="02010600030101010101" pitchFamily="2" charset="-122"/>
              </a:rPr>
              <a:t>pp.1-2</a:t>
            </a:r>
            <a:endParaRPr lang="en-US" altLang="zh-CN" sz="2000" dirty="0">
              <a:latin typeface="宋体" panose="02010600030101010101" pitchFamily="2" charset="-122"/>
            </a:endParaRPr>
          </a:p>
        </p:txBody>
      </p:sp>
      <p:sp>
        <p:nvSpPr>
          <p:cNvPr id="3" name="文本框 2"/>
          <p:cNvSpPr txBox="1"/>
          <p:nvPr/>
        </p:nvSpPr>
        <p:spPr>
          <a:xfrm>
            <a:off x="5640705" y="810260"/>
            <a:ext cx="2920365" cy="521970"/>
          </a:xfrm>
          <a:prstGeom prst="rect">
            <a:avLst/>
          </a:prstGeom>
          <a:noFill/>
        </p:spPr>
        <p:txBody>
          <a:bodyPr wrap="none" rtlCol="0" anchor="t">
            <a:spAutoFit/>
          </a:bodyPr>
          <a:p>
            <a:pPr lvl="0"/>
            <a:r>
              <a:rPr lang="en-US" altLang="zh-CN" sz="2800" b="1" i="1">
                <a:solidFill>
                  <a:schemeClr val="tx1">
                    <a:lumMod val="85000"/>
                    <a:lumOff val="15000"/>
                  </a:schemeClr>
                </a:solidFill>
                <a:effectLst/>
                <a:latin typeface="Times New Roman" panose="02020603050405020304" pitchFamily="18" charset="0"/>
                <a:cs typeface="Times New Roman" panose="02020603050405020304" pitchFamily="18" charset="0"/>
                <a:sym typeface="+mn-ea"/>
              </a:rPr>
              <a:t>VS. </a:t>
            </a:r>
            <a:r>
              <a:rPr lang="en-US" altLang="zh-CN" sz="2800" b="1" i="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EMH paradox</a:t>
            </a:r>
            <a:endParaRPr lang="zh-CN" altLang="en-US" sz="2800" b="1"/>
          </a:p>
        </p:txBody>
      </p:sp>
      <p:sp>
        <p:nvSpPr>
          <p:cNvPr id="8" name="灯片编号占位符 7"/>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8595" name="组合 238594"/>
          <p:cNvGrpSpPr/>
          <p:nvPr/>
        </p:nvGrpSpPr>
        <p:grpSpPr>
          <a:xfrm>
            <a:off x="1892300" y="2549843"/>
            <a:ext cx="2484438" cy="4143375"/>
            <a:chOff x="1156" y="1275"/>
            <a:chExt cx="1565" cy="2610"/>
          </a:xfrm>
        </p:grpSpPr>
        <p:sp>
          <p:nvSpPr>
            <p:cNvPr id="238596" name="文本框 238595"/>
            <p:cNvSpPr txBox="1"/>
            <p:nvPr/>
          </p:nvSpPr>
          <p:spPr>
            <a:xfrm>
              <a:off x="1156" y="3362"/>
              <a:ext cx="1565" cy="523"/>
            </a:xfrm>
            <a:prstGeom prst="rect">
              <a:avLst/>
            </a:prstGeom>
            <a:noFill/>
            <a:ln w="38100" cap="flat" cmpd="sng">
              <a:solidFill>
                <a:schemeClr val="tx1"/>
              </a:solidFill>
              <a:prstDash val="solid"/>
              <a:miter/>
              <a:headEnd type="none" w="med" len="med"/>
              <a:tailEnd type="none" w="med" len="med"/>
            </a:ln>
          </p:spPr>
          <p:txBody>
            <a:bodyPr>
              <a:spAutoFit/>
            </a:bodyPr>
            <a:p>
              <a:pPr algn="ctr"/>
              <a:r>
                <a:rPr lang="zh-CN" altLang="en-US" sz="2400" dirty="0">
                  <a:latin typeface="+mn-ea"/>
                </a:rPr>
                <a:t>金融资产价格</a:t>
              </a:r>
              <a:endParaRPr lang="zh-CN" altLang="en-US" sz="2400" dirty="0">
                <a:latin typeface="+mn-ea"/>
              </a:endParaRPr>
            </a:p>
            <a:p>
              <a:pPr algn="ctr"/>
              <a:r>
                <a:rPr lang="zh-CN" altLang="en-US" sz="2400" dirty="0">
                  <a:latin typeface="+mn-ea"/>
                </a:rPr>
                <a:t>（资产定价）</a:t>
              </a:r>
              <a:endParaRPr lang="zh-CN" altLang="en-US" sz="2400" dirty="0">
                <a:latin typeface="+mn-ea"/>
              </a:endParaRPr>
            </a:p>
          </p:txBody>
        </p:sp>
        <p:sp>
          <p:nvSpPr>
            <p:cNvPr id="238597" name="直接连接符 238596"/>
            <p:cNvSpPr/>
            <p:nvPr/>
          </p:nvSpPr>
          <p:spPr>
            <a:xfrm>
              <a:off x="2358" y="1275"/>
              <a:ext cx="0" cy="2064"/>
            </a:xfrm>
            <a:prstGeom prst="line">
              <a:avLst/>
            </a:prstGeom>
            <a:ln w="38100" cap="flat" cmpd="sng">
              <a:solidFill>
                <a:schemeClr val="tx1"/>
              </a:solidFill>
              <a:prstDash val="solid"/>
              <a:headEnd type="none" w="med" len="med"/>
              <a:tailEnd type="triangle" w="med" len="med"/>
            </a:ln>
          </p:spPr>
        </p:sp>
        <p:sp>
          <p:nvSpPr>
            <p:cNvPr id="238598" name="直接连接符 238597"/>
            <p:cNvSpPr/>
            <p:nvPr/>
          </p:nvSpPr>
          <p:spPr>
            <a:xfrm>
              <a:off x="2494" y="1298"/>
              <a:ext cx="0" cy="2041"/>
            </a:xfrm>
            <a:prstGeom prst="line">
              <a:avLst/>
            </a:prstGeom>
            <a:ln w="38100" cap="flat" cmpd="sng">
              <a:solidFill>
                <a:schemeClr val="tx1"/>
              </a:solidFill>
              <a:prstDash val="solid"/>
              <a:headEnd type="triangle" w="med" len="med"/>
              <a:tailEnd type="none" w="med" len="med"/>
            </a:ln>
          </p:spPr>
        </p:sp>
      </p:grpSp>
      <p:sp>
        <p:nvSpPr>
          <p:cNvPr id="238599" name="文本框 238598"/>
          <p:cNvSpPr txBox="1"/>
          <p:nvPr/>
        </p:nvSpPr>
        <p:spPr>
          <a:xfrm>
            <a:off x="849313" y="4565968"/>
            <a:ext cx="2555875" cy="739775"/>
          </a:xfrm>
          <a:prstGeom prst="rect">
            <a:avLst/>
          </a:prstGeom>
          <a:noFill/>
          <a:ln w="38100" cap="flat" cmpd="sng">
            <a:solidFill>
              <a:srgbClr val="5811F7"/>
            </a:solidFill>
            <a:prstDash val="solid"/>
            <a:miter/>
            <a:headEnd type="none" w="med" len="med"/>
            <a:tailEnd type="none" w="med" len="med"/>
          </a:ln>
        </p:spPr>
        <p:txBody>
          <a:bodyPr>
            <a:spAutoFit/>
          </a:bodyPr>
          <a:p>
            <a:pPr algn="ctr">
              <a:spcBef>
                <a:spcPct val="50000"/>
              </a:spcBef>
            </a:pPr>
            <a:r>
              <a:rPr lang="zh-CN" altLang="en-US" sz="2000" dirty="0">
                <a:latin typeface="+mn-ea"/>
              </a:rPr>
              <a:t>传统假设：人是完全理性的</a:t>
            </a:r>
            <a:endParaRPr lang="zh-CN" altLang="en-US" sz="2000" dirty="0">
              <a:latin typeface="+mn-ea"/>
            </a:endParaRPr>
          </a:p>
        </p:txBody>
      </p:sp>
      <p:grpSp>
        <p:nvGrpSpPr>
          <p:cNvPr id="238600" name="组合 238599"/>
          <p:cNvGrpSpPr/>
          <p:nvPr/>
        </p:nvGrpSpPr>
        <p:grpSpPr>
          <a:xfrm>
            <a:off x="5097463" y="2549843"/>
            <a:ext cx="2484437" cy="4102100"/>
            <a:chOff x="3175" y="1275"/>
            <a:chExt cx="1565" cy="2584"/>
          </a:xfrm>
        </p:grpSpPr>
        <p:sp>
          <p:nvSpPr>
            <p:cNvPr id="238601" name="文本框 238600"/>
            <p:cNvSpPr txBox="1"/>
            <p:nvPr/>
          </p:nvSpPr>
          <p:spPr>
            <a:xfrm>
              <a:off x="3175" y="3317"/>
              <a:ext cx="1565" cy="542"/>
            </a:xfrm>
            <a:prstGeom prst="rect">
              <a:avLst/>
            </a:prstGeom>
            <a:noFill/>
            <a:ln w="38100" cap="flat" cmpd="sng">
              <a:solidFill>
                <a:schemeClr val="tx1"/>
              </a:solidFill>
              <a:prstDash val="solid"/>
              <a:miter/>
              <a:headEnd type="none" w="med" len="med"/>
              <a:tailEnd type="none" w="med" len="med"/>
            </a:ln>
          </p:spPr>
          <p:txBody>
            <a:bodyPr>
              <a:spAutoFit/>
            </a:bodyPr>
            <a:p>
              <a:pPr algn="ctr">
                <a:spcBef>
                  <a:spcPct val="50000"/>
                </a:spcBef>
              </a:pPr>
              <a:r>
                <a:rPr lang="zh-CN" altLang="en-US" sz="2400" dirty="0">
                  <a:latin typeface="+mn-ea"/>
                </a:rPr>
                <a:t>金融市场发展变化趋势</a:t>
              </a:r>
              <a:endParaRPr lang="zh-CN" altLang="en-US" sz="2400" dirty="0">
                <a:latin typeface="+mn-ea"/>
              </a:endParaRPr>
            </a:p>
          </p:txBody>
        </p:sp>
        <p:sp>
          <p:nvSpPr>
            <p:cNvPr id="238602" name="直接连接符 238601"/>
            <p:cNvSpPr/>
            <p:nvPr/>
          </p:nvSpPr>
          <p:spPr>
            <a:xfrm>
              <a:off x="3402" y="1275"/>
              <a:ext cx="0" cy="2041"/>
            </a:xfrm>
            <a:prstGeom prst="line">
              <a:avLst/>
            </a:prstGeom>
            <a:ln w="38100" cap="flat" cmpd="sng">
              <a:solidFill>
                <a:schemeClr val="tx1"/>
              </a:solidFill>
              <a:prstDash val="solid"/>
              <a:headEnd type="triangle" w="med" len="med"/>
              <a:tailEnd type="none" w="med" len="med"/>
            </a:ln>
          </p:spPr>
        </p:sp>
        <p:sp>
          <p:nvSpPr>
            <p:cNvPr id="238603" name="直接连接符 238602"/>
            <p:cNvSpPr/>
            <p:nvPr/>
          </p:nvSpPr>
          <p:spPr>
            <a:xfrm>
              <a:off x="3288" y="1298"/>
              <a:ext cx="0" cy="1996"/>
            </a:xfrm>
            <a:prstGeom prst="line">
              <a:avLst/>
            </a:prstGeom>
            <a:ln w="38100" cap="flat" cmpd="sng">
              <a:solidFill>
                <a:schemeClr val="tx1"/>
              </a:solidFill>
              <a:prstDash val="solid"/>
              <a:headEnd type="none" w="med" len="med"/>
              <a:tailEnd type="triangle" w="med" len="med"/>
            </a:ln>
          </p:spPr>
        </p:sp>
      </p:grpSp>
      <p:grpSp>
        <p:nvGrpSpPr>
          <p:cNvPr id="238604" name="组合 238603"/>
          <p:cNvGrpSpPr/>
          <p:nvPr/>
        </p:nvGrpSpPr>
        <p:grpSpPr>
          <a:xfrm>
            <a:off x="1352550" y="3991293"/>
            <a:ext cx="1763713" cy="611187"/>
            <a:chOff x="816" y="2183"/>
            <a:chExt cx="1111" cy="385"/>
          </a:xfrm>
        </p:grpSpPr>
        <p:sp>
          <p:nvSpPr>
            <p:cNvPr id="238605" name="直接连接符 238604"/>
            <p:cNvSpPr/>
            <p:nvPr/>
          </p:nvSpPr>
          <p:spPr>
            <a:xfrm flipV="1">
              <a:off x="1337" y="2409"/>
              <a:ext cx="0" cy="159"/>
            </a:xfrm>
            <a:prstGeom prst="line">
              <a:avLst/>
            </a:prstGeom>
            <a:ln w="38100" cap="flat" cmpd="sng">
              <a:solidFill>
                <a:srgbClr val="5811F7"/>
              </a:solidFill>
              <a:prstDash val="solid"/>
              <a:headEnd type="none" w="med" len="med"/>
              <a:tailEnd type="triangle" w="med" len="med"/>
            </a:ln>
          </p:spPr>
        </p:sp>
        <p:sp>
          <p:nvSpPr>
            <p:cNvPr id="238606" name="文本框 238605"/>
            <p:cNvSpPr txBox="1"/>
            <p:nvPr/>
          </p:nvSpPr>
          <p:spPr>
            <a:xfrm>
              <a:off x="816" y="2183"/>
              <a:ext cx="1111" cy="274"/>
            </a:xfrm>
            <a:prstGeom prst="rect">
              <a:avLst/>
            </a:prstGeom>
            <a:noFill/>
            <a:ln w="38100" cap="flat" cmpd="sng">
              <a:solidFill>
                <a:srgbClr val="5811F7"/>
              </a:solidFill>
              <a:prstDash val="solid"/>
              <a:miter/>
              <a:headEnd type="none" w="med" len="med"/>
              <a:tailEnd type="none" w="med" len="med"/>
            </a:ln>
          </p:spPr>
          <p:txBody>
            <a:bodyPr>
              <a:spAutoFit/>
            </a:bodyPr>
            <a:p>
              <a:pPr algn="ctr">
                <a:spcBef>
                  <a:spcPct val="50000"/>
                </a:spcBef>
              </a:pPr>
              <a:r>
                <a:rPr lang="zh-CN" altLang="en-US" sz="2000" dirty="0">
                  <a:latin typeface="+mn-ea"/>
                </a:rPr>
                <a:t>理性预期</a:t>
              </a:r>
              <a:endParaRPr lang="zh-CN" altLang="en-US" sz="2000" dirty="0">
                <a:latin typeface="+mn-ea"/>
              </a:endParaRPr>
            </a:p>
          </p:txBody>
        </p:sp>
      </p:grpSp>
      <p:grpSp>
        <p:nvGrpSpPr>
          <p:cNvPr id="238607" name="组合 238606"/>
          <p:cNvGrpSpPr/>
          <p:nvPr/>
        </p:nvGrpSpPr>
        <p:grpSpPr>
          <a:xfrm>
            <a:off x="1316038" y="3307080"/>
            <a:ext cx="1763712" cy="649288"/>
            <a:chOff x="793" y="1752"/>
            <a:chExt cx="1111" cy="409"/>
          </a:xfrm>
        </p:grpSpPr>
        <p:sp>
          <p:nvSpPr>
            <p:cNvPr id="238608" name="直接连接符 238607"/>
            <p:cNvSpPr/>
            <p:nvPr/>
          </p:nvSpPr>
          <p:spPr>
            <a:xfrm flipV="1">
              <a:off x="1337" y="2002"/>
              <a:ext cx="0" cy="159"/>
            </a:xfrm>
            <a:prstGeom prst="line">
              <a:avLst/>
            </a:prstGeom>
            <a:ln w="38100" cap="flat" cmpd="sng">
              <a:solidFill>
                <a:srgbClr val="5811F7"/>
              </a:solidFill>
              <a:prstDash val="solid"/>
              <a:headEnd type="none" w="med" len="med"/>
              <a:tailEnd type="triangle" w="med" len="med"/>
            </a:ln>
          </p:spPr>
        </p:sp>
        <p:sp>
          <p:nvSpPr>
            <p:cNvPr id="238609" name="文本框 238608"/>
            <p:cNvSpPr txBox="1"/>
            <p:nvPr/>
          </p:nvSpPr>
          <p:spPr>
            <a:xfrm>
              <a:off x="793" y="1752"/>
              <a:ext cx="1111" cy="274"/>
            </a:xfrm>
            <a:prstGeom prst="rect">
              <a:avLst/>
            </a:prstGeom>
            <a:noFill/>
            <a:ln w="38100" cap="flat" cmpd="sng">
              <a:solidFill>
                <a:srgbClr val="5811F7"/>
              </a:solidFill>
              <a:prstDash val="solid"/>
              <a:miter/>
              <a:headEnd type="none" w="med" len="med"/>
              <a:tailEnd type="none" w="med" len="med"/>
            </a:ln>
          </p:spPr>
          <p:txBody>
            <a:bodyPr>
              <a:spAutoFit/>
            </a:bodyPr>
            <a:p>
              <a:pPr algn="ctr">
                <a:spcBef>
                  <a:spcPct val="50000"/>
                </a:spcBef>
              </a:pPr>
              <a:r>
                <a:rPr lang="zh-CN" altLang="en-US" sz="2000" dirty="0">
                  <a:latin typeface="+mn-ea"/>
                </a:rPr>
                <a:t>认知无偏差</a:t>
              </a:r>
              <a:endParaRPr lang="zh-CN" altLang="en-US" sz="2000" dirty="0">
                <a:latin typeface="+mn-ea"/>
              </a:endParaRPr>
            </a:p>
          </p:txBody>
        </p:sp>
      </p:grpSp>
      <p:grpSp>
        <p:nvGrpSpPr>
          <p:cNvPr id="238610" name="组合 238609"/>
          <p:cNvGrpSpPr/>
          <p:nvPr/>
        </p:nvGrpSpPr>
        <p:grpSpPr>
          <a:xfrm>
            <a:off x="4413250" y="6115368"/>
            <a:ext cx="684213" cy="215900"/>
            <a:chOff x="2744" y="3521"/>
            <a:chExt cx="431" cy="136"/>
          </a:xfrm>
        </p:grpSpPr>
        <p:sp>
          <p:nvSpPr>
            <p:cNvPr id="238611" name="直接连接符 238610"/>
            <p:cNvSpPr/>
            <p:nvPr/>
          </p:nvSpPr>
          <p:spPr>
            <a:xfrm>
              <a:off x="2744" y="3521"/>
              <a:ext cx="386" cy="0"/>
            </a:xfrm>
            <a:prstGeom prst="line">
              <a:avLst/>
            </a:prstGeom>
            <a:ln w="38100" cap="flat" cmpd="sng">
              <a:solidFill>
                <a:schemeClr val="tx1"/>
              </a:solidFill>
              <a:prstDash val="solid"/>
              <a:headEnd type="none" w="med" len="med"/>
              <a:tailEnd type="triangle" w="med" len="med"/>
            </a:ln>
          </p:spPr>
        </p:sp>
        <p:sp>
          <p:nvSpPr>
            <p:cNvPr id="238612" name="直接连接符 238611"/>
            <p:cNvSpPr/>
            <p:nvPr/>
          </p:nvSpPr>
          <p:spPr>
            <a:xfrm>
              <a:off x="2744" y="3657"/>
              <a:ext cx="431" cy="0"/>
            </a:xfrm>
            <a:prstGeom prst="line">
              <a:avLst/>
            </a:prstGeom>
            <a:ln w="38100" cap="flat" cmpd="sng">
              <a:solidFill>
                <a:schemeClr val="tx1"/>
              </a:solidFill>
              <a:prstDash val="solid"/>
              <a:headEnd type="triangle" w="med" len="med"/>
              <a:tailEnd type="none" w="med" len="med"/>
            </a:ln>
          </p:spPr>
        </p:sp>
      </p:grpSp>
      <p:sp>
        <p:nvSpPr>
          <p:cNvPr id="238613" name="文本框 238612"/>
          <p:cNvSpPr txBox="1"/>
          <p:nvPr/>
        </p:nvSpPr>
        <p:spPr>
          <a:xfrm>
            <a:off x="5889625" y="4531043"/>
            <a:ext cx="2555875" cy="739775"/>
          </a:xfrm>
          <a:prstGeom prst="rect">
            <a:avLst/>
          </a:prstGeom>
          <a:noFill/>
          <a:ln w="38100" cap="flat" cmpd="sng">
            <a:solidFill>
              <a:srgbClr val="5811F7"/>
            </a:solidFill>
            <a:prstDash val="solid"/>
            <a:miter/>
            <a:headEnd type="none" w="med" len="med"/>
            <a:tailEnd type="none" w="med" len="med"/>
          </a:ln>
        </p:spPr>
        <p:txBody>
          <a:bodyPr>
            <a:spAutoFit/>
          </a:bodyPr>
          <a:p>
            <a:pPr algn="ctr">
              <a:spcBef>
                <a:spcPct val="50000"/>
              </a:spcBef>
            </a:pPr>
            <a:r>
              <a:rPr lang="zh-CN" altLang="en-US" sz="2000" dirty="0">
                <a:latin typeface="+mn-ea"/>
              </a:rPr>
              <a:t>贴近现实的假设：人是有限理性的</a:t>
            </a:r>
            <a:endParaRPr lang="zh-CN" altLang="en-US" sz="2000" dirty="0">
              <a:latin typeface="+mn-ea"/>
            </a:endParaRPr>
          </a:p>
        </p:txBody>
      </p:sp>
      <p:grpSp>
        <p:nvGrpSpPr>
          <p:cNvPr id="238614" name="组合 238613"/>
          <p:cNvGrpSpPr/>
          <p:nvPr/>
        </p:nvGrpSpPr>
        <p:grpSpPr>
          <a:xfrm>
            <a:off x="6142038" y="3883343"/>
            <a:ext cx="2268537" cy="646112"/>
            <a:chOff x="3969" y="2139"/>
            <a:chExt cx="1111" cy="407"/>
          </a:xfrm>
        </p:grpSpPr>
        <p:sp>
          <p:nvSpPr>
            <p:cNvPr id="238615" name="直接连接符 238614"/>
            <p:cNvSpPr/>
            <p:nvPr/>
          </p:nvSpPr>
          <p:spPr>
            <a:xfrm flipV="1">
              <a:off x="4490" y="2387"/>
              <a:ext cx="0" cy="159"/>
            </a:xfrm>
            <a:prstGeom prst="line">
              <a:avLst/>
            </a:prstGeom>
            <a:ln w="38100" cap="flat" cmpd="sng">
              <a:solidFill>
                <a:srgbClr val="5811F7"/>
              </a:solidFill>
              <a:prstDash val="solid"/>
              <a:headEnd type="none" w="med" len="med"/>
              <a:tailEnd type="triangle" w="med" len="med"/>
            </a:ln>
          </p:spPr>
        </p:sp>
        <p:sp>
          <p:nvSpPr>
            <p:cNvPr id="238616" name="文本框 238615"/>
            <p:cNvSpPr txBox="1"/>
            <p:nvPr/>
          </p:nvSpPr>
          <p:spPr>
            <a:xfrm>
              <a:off x="3969" y="2139"/>
              <a:ext cx="1111" cy="274"/>
            </a:xfrm>
            <a:prstGeom prst="rect">
              <a:avLst/>
            </a:prstGeom>
            <a:noFill/>
            <a:ln w="38100" cap="flat" cmpd="sng">
              <a:solidFill>
                <a:srgbClr val="5811F7"/>
              </a:solidFill>
              <a:prstDash val="solid"/>
              <a:miter/>
              <a:headEnd type="none" w="med" len="med"/>
              <a:tailEnd type="none" w="med" len="med"/>
            </a:ln>
          </p:spPr>
          <p:txBody>
            <a:bodyPr>
              <a:spAutoFit/>
            </a:bodyPr>
            <a:p>
              <a:pPr algn="ctr">
                <a:spcBef>
                  <a:spcPct val="50000"/>
                </a:spcBef>
              </a:pPr>
              <a:r>
                <a:rPr lang="zh-CN" altLang="en-US" sz="2000" dirty="0">
                  <a:latin typeface="+mn-ea"/>
                </a:rPr>
                <a:t>心理偏差与情绪</a:t>
              </a:r>
              <a:endParaRPr lang="zh-CN" altLang="en-US" sz="2000" dirty="0">
                <a:latin typeface="+mn-ea"/>
              </a:endParaRPr>
            </a:p>
          </p:txBody>
        </p:sp>
      </p:grpSp>
      <p:grpSp>
        <p:nvGrpSpPr>
          <p:cNvPr id="238617" name="组合 238616"/>
          <p:cNvGrpSpPr/>
          <p:nvPr/>
        </p:nvGrpSpPr>
        <p:grpSpPr>
          <a:xfrm>
            <a:off x="6321425" y="3272155"/>
            <a:ext cx="1763713" cy="611188"/>
            <a:chOff x="3946" y="1730"/>
            <a:chExt cx="1111" cy="385"/>
          </a:xfrm>
        </p:grpSpPr>
        <p:sp>
          <p:nvSpPr>
            <p:cNvPr id="238618" name="直接连接符 238617"/>
            <p:cNvSpPr/>
            <p:nvPr/>
          </p:nvSpPr>
          <p:spPr>
            <a:xfrm flipV="1">
              <a:off x="4513" y="1956"/>
              <a:ext cx="0" cy="159"/>
            </a:xfrm>
            <a:prstGeom prst="line">
              <a:avLst/>
            </a:prstGeom>
            <a:ln w="38100" cap="flat" cmpd="sng">
              <a:solidFill>
                <a:srgbClr val="5811F7"/>
              </a:solidFill>
              <a:prstDash val="solid"/>
              <a:headEnd type="none" w="med" len="med"/>
              <a:tailEnd type="triangle" w="med" len="med"/>
            </a:ln>
          </p:spPr>
        </p:sp>
        <p:sp>
          <p:nvSpPr>
            <p:cNvPr id="238619" name="文本框 238618"/>
            <p:cNvSpPr txBox="1"/>
            <p:nvPr/>
          </p:nvSpPr>
          <p:spPr>
            <a:xfrm>
              <a:off x="3946" y="1730"/>
              <a:ext cx="1111" cy="274"/>
            </a:xfrm>
            <a:prstGeom prst="rect">
              <a:avLst/>
            </a:prstGeom>
            <a:noFill/>
            <a:ln w="38100" cap="flat" cmpd="sng">
              <a:solidFill>
                <a:srgbClr val="5811F7"/>
              </a:solidFill>
              <a:prstDash val="solid"/>
              <a:miter/>
              <a:headEnd type="none" w="med" len="med"/>
              <a:tailEnd type="none" w="med" len="med"/>
            </a:ln>
          </p:spPr>
          <p:txBody>
            <a:bodyPr>
              <a:spAutoFit/>
            </a:bodyPr>
            <a:p>
              <a:pPr algn="ctr">
                <a:spcBef>
                  <a:spcPct val="50000"/>
                </a:spcBef>
              </a:pPr>
              <a:r>
                <a:rPr lang="zh-CN" altLang="en-US" sz="2000" dirty="0">
                  <a:latin typeface="+mn-ea"/>
                </a:rPr>
                <a:t>认知偏差</a:t>
              </a:r>
              <a:endParaRPr lang="zh-CN" altLang="en-US" sz="2000" dirty="0">
                <a:latin typeface="+mn-ea"/>
              </a:endParaRPr>
            </a:p>
          </p:txBody>
        </p:sp>
      </p:grpSp>
      <p:sp>
        <p:nvSpPr>
          <p:cNvPr id="238620" name="文本框 238619"/>
          <p:cNvSpPr txBox="1"/>
          <p:nvPr/>
        </p:nvSpPr>
        <p:spPr>
          <a:xfrm>
            <a:off x="4016375" y="822643"/>
            <a:ext cx="1692275" cy="460375"/>
          </a:xfrm>
          <a:prstGeom prst="rect">
            <a:avLst/>
          </a:prstGeom>
          <a:noFill/>
          <a:ln w="38100" cap="flat" cmpd="sng">
            <a:solidFill>
              <a:schemeClr val="tx1"/>
            </a:solidFill>
            <a:prstDash val="solid"/>
            <a:miter/>
            <a:headEnd type="none" w="med" len="med"/>
            <a:tailEnd type="none" w="med" len="med"/>
          </a:ln>
        </p:spPr>
        <p:txBody>
          <a:bodyPr>
            <a:spAutoFit/>
          </a:bodyPr>
          <a:p>
            <a:pPr>
              <a:spcBef>
                <a:spcPct val="50000"/>
              </a:spcBef>
            </a:pPr>
            <a:r>
              <a:rPr lang="zh-CN" altLang="en-US" sz="2400" dirty="0">
                <a:latin typeface="+mn-ea"/>
                <a:cs typeface="+mn-ea"/>
              </a:rPr>
              <a:t> 金 融 学</a:t>
            </a:r>
            <a:endParaRPr lang="zh-CN" altLang="en-US" sz="2400" dirty="0">
              <a:latin typeface="+mn-ea"/>
              <a:cs typeface="+mn-ea"/>
            </a:endParaRPr>
          </a:p>
        </p:txBody>
      </p:sp>
      <p:grpSp>
        <p:nvGrpSpPr>
          <p:cNvPr id="238621" name="组合 238620"/>
          <p:cNvGrpSpPr/>
          <p:nvPr/>
        </p:nvGrpSpPr>
        <p:grpSpPr>
          <a:xfrm>
            <a:off x="776288" y="2549843"/>
            <a:ext cx="2700337" cy="2989262"/>
            <a:chOff x="453" y="1275"/>
            <a:chExt cx="1701" cy="1883"/>
          </a:xfrm>
        </p:grpSpPr>
        <p:grpSp>
          <p:nvGrpSpPr>
            <p:cNvPr id="238622" name="组合 238621"/>
            <p:cNvGrpSpPr/>
            <p:nvPr/>
          </p:nvGrpSpPr>
          <p:grpSpPr>
            <a:xfrm>
              <a:off x="453" y="1638"/>
              <a:ext cx="1701" cy="1520"/>
              <a:chOff x="453" y="1638"/>
              <a:chExt cx="1701" cy="1520"/>
            </a:xfrm>
          </p:grpSpPr>
          <p:sp>
            <p:nvSpPr>
              <p:cNvPr id="238623" name="直接连接符 238622"/>
              <p:cNvSpPr/>
              <p:nvPr/>
            </p:nvSpPr>
            <p:spPr>
              <a:xfrm>
                <a:off x="453" y="1638"/>
                <a:ext cx="0" cy="1497"/>
              </a:xfrm>
              <a:prstGeom prst="line">
                <a:avLst/>
              </a:prstGeom>
              <a:ln w="38100" cap="flat" cmpd="sng">
                <a:solidFill>
                  <a:srgbClr val="5811F7"/>
                </a:solidFill>
                <a:prstDash val="sysDot"/>
                <a:headEnd type="none" w="med" len="med"/>
                <a:tailEnd type="none" w="med" len="med"/>
              </a:ln>
            </p:spPr>
          </p:sp>
          <p:sp>
            <p:nvSpPr>
              <p:cNvPr id="238624" name="直接连接符 238623"/>
              <p:cNvSpPr/>
              <p:nvPr/>
            </p:nvSpPr>
            <p:spPr>
              <a:xfrm>
                <a:off x="2154" y="1661"/>
                <a:ext cx="0" cy="1497"/>
              </a:xfrm>
              <a:prstGeom prst="line">
                <a:avLst/>
              </a:prstGeom>
              <a:ln w="38100" cap="flat" cmpd="sng">
                <a:solidFill>
                  <a:srgbClr val="5811F7"/>
                </a:solidFill>
                <a:prstDash val="sysDot"/>
                <a:headEnd type="none" w="med" len="med"/>
                <a:tailEnd type="none" w="med" len="med"/>
              </a:ln>
            </p:spPr>
          </p:sp>
          <p:sp>
            <p:nvSpPr>
              <p:cNvPr id="238625" name="直接连接符 238624"/>
              <p:cNvSpPr/>
              <p:nvPr/>
            </p:nvSpPr>
            <p:spPr>
              <a:xfrm>
                <a:off x="453" y="1661"/>
                <a:ext cx="1701" cy="0"/>
              </a:xfrm>
              <a:prstGeom prst="line">
                <a:avLst/>
              </a:prstGeom>
              <a:ln w="38100" cap="flat" cmpd="sng">
                <a:solidFill>
                  <a:srgbClr val="5811F7"/>
                </a:solidFill>
                <a:prstDash val="sysDot"/>
                <a:headEnd type="none" w="med" len="med"/>
                <a:tailEnd type="none" w="med" len="med"/>
              </a:ln>
            </p:spPr>
          </p:sp>
          <p:sp>
            <p:nvSpPr>
              <p:cNvPr id="238626" name="直接连接符 238625"/>
              <p:cNvSpPr/>
              <p:nvPr/>
            </p:nvSpPr>
            <p:spPr>
              <a:xfrm>
                <a:off x="453" y="3135"/>
                <a:ext cx="1701" cy="0"/>
              </a:xfrm>
              <a:prstGeom prst="line">
                <a:avLst/>
              </a:prstGeom>
              <a:ln w="38100" cap="flat" cmpd="sng">
                <a:solidFill>
                  <a:srgbClr val="5811F7"/>
                </a:solidFill>
                <a:prstDash val="sysDot"/>
                <a:headEnd type="none" w="med" len="med"/>
                <a:tailEnd type="none" w="med" len="med"/>
              </a:ln>
            </p:spPr>
          </p:sp>
        </p:grpSp>
        <p:sp>
          <p:nvSpPr>
            <p:cNvPr id="238627" name="直接连接符 238626"/>
            <p:cNvSpPr/>
            <p:nvPr/>
          </p:nvSpPr>
          <p:spPr>
            <a:xfrm>
              <a:off x="1338" y="1275"/>
              <a:ext cx="0" cy="386"/>
            </a:xfrm>
            <a:prstGeom prst="line">
              <a:avLst/>
            </a:prstGeom>
            <a:ln w="38100" cap="flat" cmpd="sng">
              <a:solidFill>
                <a:srgbClr val="5811F7"/>
              </a:solidFill>
              <a:prstDash val="solid"/>
              <a:headEnd type="triangle" w="med" len="med"/>
              <a:tailEnd type="none" w="med" len="med"/>
            </a:ln>
          </p:spPr>
        </p:sp>
      </p:grpSp>
      <p:grpSp>
        <p:nvGrpSpPr>
          <p:cNvPr id="238628" name="组合 238627"/>
          <p:cNvGrpSpPr/>
          <p:nvPr/>
        </p:nvGrpSpPr>
        <p:grpSpPr>
          <a:xfrm>
            <a:off x="5781675" y="2549843"/>
            <a:ext cx="2700338" cy="2954337"/>
            <a:chOff x="3606" y="1275"/>
            <a:chExt cx="1701" cy="1861"/>
          </a:xfrm>
        </p:grpSpPr>
        <p:grpSp>
          <p:nvGrpSpPr>
            <p:cNvPr id="238629" name="组合 238628"/>
            <p:cNvGrpSpPr/>
            <p:nvPr/>
          </p:nvGrpSpPr>
          <p:grpSpPr>
            <a:xfrm>
              <a:off x="3606" y="1616"/>
              <a:ext cx="1701" cy="1520"/>
              <a:chOff x="3606" y="1616"/>
              <a:chExt cx="1701" cy="1520"/>
            </a:xfrm>
          </p:grpSpPr>
          <p:sp>
            <p:nvSpPr>
              <p:cNvPr id="238630" name="直接连接符 238629"/>
              <p:cNvSpPr/>
              <p:nvPr/>
            </p:nvSpPr>
            <p:spPr>
              <a:xfrm>
                <a:off x="3606" y="1616"/>
                <a:ext cx="0" cy="1497"/>
              </a:xfrm>
              <a:prstGeom prst="line">
                <a:avLst/>
              </a:prstGeom>
              <a:ln w="38100" cap="flat" cmpd="sng">
                <a:solidFill>
                  <a:srgbClr val="5811F7"/>
                </a:solidFill>
                <a:prstDash val="sysDot"/>
                <a:headEnd type="none" w="med" len="med"/>
                <a:tailEnd type="none" w="med" len="med"/>
              </a:ln>
            </p:spPr>
          </p:sp>
          <p:sp>
            <p:nvSpPr>
              <p:cNvPr id="238631" name="直接连接符 238630"/>
              <p:cNvSpPr/>
              <p:nvPr/>
            </p:nvSpPr>
            <p:spPr>
              <a:xfrm>
                <a:off x="5307" y="1639"/>
                <a:ext cx="0" cy="1497"/>
              </a:xfrm>
              <a:prstGeom prst="line">
                <a:avLst/>
              </a:prstGeom>
              <a:ln w="38100" cap="flat" cmpd="sng">
                <a:solidFill>
                  <a:srgbClr val="5811F7"/>
                </a:solidFill>
                <a:prstDash val="sysDot"/>
                <a:headEnd type="none" w="med" len="med"/>
                <a:tailEnd type="none" w="med" len="med"/>
              </a:ln>
            </p:spPr>
          </p:sp>
          <p:sp>
            <p:nvSpPr>
              <p:cNvPr id="238632" name="直接连接符 238631"/>
              <p:cNvSpPr/>
              <p:nvPr/>
            </p:nvSpPr>
            <p:spPr>
              <a:xfrm>
                <a:off x="3606" y="1639"/>
                <a:ext cx="1701" cy="0"/>
              </a:xfrm>
              <a:prstGeom prst="line">
                <a:avLst/>
              </a:prstGeom>
              <a:ln w="38100" cap="flat" cmpd="sng">
                <a:solidFill>
                  <a:srgbClr val="5811F7"/>
                </a:solidFill>
                <a:prstDash val="sysDot"/>
                <a:headEnd type="none" w="med" len="med"/>
                <a:tailEnd type="none" w="med" len="med"/>
              </a:ln>
            </p:spPr>
          </p:sp>
          <p:sp>
            <p:nvSpPr>
              <p:cNvPr id="238633" name="直接连接符 238632"/>
              <p:cNvSpPr/>
              <p:nvPr/>
            </p:nvSpPr>
            <p:spPr>
              <a:xfrm>
                <a:off x="3606" y="3113"/>
                <a:ext cx="1701" cy="0"/>
              </a:xfrm>
              <a:prstGeom prst="line">
                <a:avLst/>
              </a:prstGeom>
              <a:ln w="38100" cap="flat" cmpd="sng">
                <a:solidFill>
                  <a:srgbClr val="5811F7"/>
                </a:solidFill>
                <a:prstDash val="sysDot"/>
                <a:headEnd type="none" w="med" len="med"/>
                <a:tailEnd type="none" w="med" len="med"/>
              </a:ln>
            </p:spPr>
          </p:sp>
        </p:grpSp>
        <p:sp>
          <p:nvSpPr>
            <p:cNvPr id="238634" name="直接连接符 238633"/>
            <p:cNvSpPr/>
            <p:nvPr/>
          </p:nvSpPr>
          <p:spPr>
            <a:xfrm>
              <a:off x="4513" y="1275"/>
              <a:ext cx="0" cy="386"/>
            </a:xfrm>
            <a:prstGeom prst="line">
              <a:avLst/>
            </a:prstGeom>
            <a:ln w="38100" cap="flat" cmpd="sng">
              <a:solidFill>
                <a:srgbClr val="5811F7"/>
              </a:solidFill>
              <a:prstDash val="solid"/>
              <a:headEnd type="triangle" w="med" len="med"/>
              <a:tailEnd type="none" w="med" len="med"/>
            </a:ln>
          </p:spPr>
        </p:sp>
      </p:grpSp>
      <p:grpSp>
        <p:nvGrpSpPr>
          <p:cNvPr id="238635" name="组合 238634"/>
          <p:cNvGrpSpPr/>
          <p:nvPr/>
        </p:nvGrpSpPr>
        <p:grpSpPr>
          <a:xfrm>
            <a:off x="5708650" y="1038543"/>
            <a:ext cx="3170238" cy="3132137"/>
            <a:chOff x="3560" y="323"/>
            <a:chExt cx="1997" cy="1973"/>
          </a:xfrm>
        </p:grpSpPr>
        <p:sp>
          <p:nvSpPr>
            <p:cNvPr id="238636" name="直接连接符 238635"/>
            <p:cNvSpPr/>
            <p:nvPr/>
          </p:nvSpPr>
          <p:spPr>
            <a:xfrm>
              <a:off x="5307" y="2273"/>
              <a:ext cx="250" cy="0"/>
            </a:xfrm>
            <a:prstGeom prst="line">
              <a:avLst/>
            </a:prstGeom>
            <a:ln w="57150" cap="flat" cmpd="sng">
              <a:solidFill>
                <a:schemeClr val="accent1">
                  <a:lumMod val="75000"/>
                </a:schemeClr>
              </a:solidFill>
              <a:prstDash val="solid"/>
              <a:headEnd type="none" w="med" len="med"/>
              <a:tailEnd type="none" w="med" len="med"/>
            </a:ln>
          </p:spPr>
        </p:sp>
        <p:sp>
          <p:nvSpPr>
            <p:cNvPr id="238637" name="直接连接符 238636"/>
            <p:cNvSpPr/>
            <p:nvPr/>
          </p:nvSpPr>
          <p:spPr>
            <a:xfrm flipH="1" flipV="1">
              <a:off x="5556" y="323"/>
              <a:ext cx="0" cy="1973"/>
            </a:xfrm>
            <a:prstGeom prst="line">
              <a:avLst/>
            </a:prstGeom>
            <a:ln w="57150" cap="flat" cmpd="sng">
              <a:solidFill>
                <a:schemeClr val="accent1">
                  <a:lumMod val="75000"/>
                </a:schemeClr>
              </a:solidFill>
              <a:prstDash val="solid"/>
              <a:headEnd type="none" w="med" len="med"/>
              <a:tailEnd type="none" w="med" len="med"/>
            </a:ln>
          </p:spPr>
        </p:sp>
        <p:sp>
          <p:nvSpPr>
            <p:cNvPr id="238638" name="直接连接符 238637"/>
            <p:cNvSpPr/>
            <p:nvPr/>
          </p:nvSpPr>
          <p:spPr>
            <a:xfrm flipH="1">
              <a:off x="3560" y="323"/>
              <a:ext cx="1996" cy="0"/>
            </a:xfrm>
            <a:prstGeom prst="line">
              <a:avLst/>
            </a:prstGeom>
            <a:ln w="57150" cap="flat" cmpd="sng">
              <a:solidFill>
                <a:schemeClr val="accent1">
                  <a:lumMod val="75000"/>
                </a:schemeClr>
              </a:solidFill>
              <a:prstDash val="solid"/>
              <a:headEnd type="none" w="med" len="med"/>
              <a:tailEnd type="triangle" w="med" len="med"/>
            </a:ln>
          </p:spPr>
        </p:sp>
      </p:grpSp>
      <p:grpSp>
        <p:nvGrpSpPr>
          <p:cNvPr id="238639" name="组合 238638"/>
          <p:cNvGrpSpPr/>
          <p:nvPr/>
        </p:nvGrpSpPr>
        <p:grpSpPr>
          <a:xfrm>
            <a:off x="1568450" y="1290955"/>
            <a:ext cx="6697663" cy="1292225"/>
            <a:chOff x="952" y="482"/>
            <a:chExt cx="4219" cy="814"/>
          </a:xfrm>
        </p:grpSpPr>
        <p:sp>
          <p:nvSpPr>
            <p:cNvPr id="238640" name="文本框 238639"/>
            <p:cNvSpPr txBox="1"/>
            <p:nvPr/>
          </p:nvSpPr>
          <p:spPr>
            <a:xfrm>
              <a:off x="952" y="754"/>
              <a:ext cx="4219" cy="542"/>
            </a:xfrm>
            <a:prstGeom prst="rect">
              <a:avLst/>
            </a:prstGeom>
            <a:noFill/>
            <a:ln w="38100" cap="flat" cmpd="sng">
              <a:solidFill>
                <a:schemeClr val="tx1"/>
              </a:solidFill>
              <a:prstDash val="solid"/>
              <a:miter/>
              <a:headEnd type="none" w="med" len="med"/>
              <a:tailEnd type="none" w="med" len="med"/>
            </a:ln>
          </p:spPr>
          <p:txBody>
            <a:bodyPr>
              <a:spAutoFit/>
            </a:bodyPr>
            <a:p>
              <a:pPr algn="ctr">
                <a:spcBef>
                  <a:spcPct val="50000"/>
                </a:spcBef>
              </a:pPr>
              <a:r>
                <a:rPr lang="zh-CN" altLang="en-US" sz="2400" dirty="0">
                  <a:latin typeface="+mn-ea"/>
                </a:rPr>
                <a:t>人们的金融决策问题：不确定条件下人们如何对资本资源进行有效配置</a:t>
              </a:r>
              <a:endParaRPr lang="zh-CN" altLang="en-US" sz="2400" dirty="0">
                <a:latin typeface="+mn-ea"/>
              </a:endParaRPr>
            </a:p>
          </p:txBody>
        </p:sp>
        <p:sp>
          <p:nvSpPr>
            <p:cNvPr id="238641" name="直接连接符 238640"/>
            <p:cNvSpPr/>
            <p:nvPr/>
          </p:nvSpPr>
          <p:spPr>
            <a:xfrm>
              <a:off x="2971" y="482"/>
              <a:ext cx="0" cy="272"/>
            </a:xfrm>
            <a:prstGeom prst="line">
              <a:avLst/>
            </a:prstGeom>
            <a:ln w="38100" cap="flat" cmpd="sng">
              <a:solidFill>
                <a:schemeClr val="tx1"/>
              </a:solidFill>
              <a:prstDash val="solid"/>
              <a:headEnd type="none" w="med" len="med"/>
              <a:tailEnd type="none" w="med" len="med"/>
            </a:ln>
          </p:spPr>
        </p:sp>
      </p:grpSp>
      <p:grpSp>
        <p:nvGrpSpPr>
          <p:cNvPr id="238642" name="组合 238641"/>
          <p:cNvGrpSpPr/>
          <p:nvPr/>
        </p:nvGrpSpPr>
        <p:grpSpPr>
          <a:xfrm>
            <a:off x="354013" y="1038543"/>
            <a:ext cx="3671888" cy="3132137"/>
            <a:chOff x="181" y="323"/>
            <a:chExt cx="2313" cy="1973"/>
          </a:xfrm>
        </p:grpSpPr>
        <p:grpSp>
          <p:nvGrpSpPr>
            <p:cNvPr id="238643" name="组合 238642"/>
            <p:cNvGrpSpPr/>
            <p:nvPr/>
          </p:nvGrpSpPr>
          <p:grpSpPr>
            <a:xfrm>
              <a:off x="181" y="323"/>
              <a:ext cx="2313" cy="1973"/>
              <a:chOff x="181" y="436"/>
              <a:chExt cx="2313" cy="1973"/>
            </a:xfrm>
          </p:grpSpPr>
          <p:sp>
            <p:nvSpPr>
              <p:cNvPr id="238644" name="直接连接符 238643"/>
              <p:cNvSpPr/>
              <p:nvPr/>
            </p:nvSpPr>
            <p:spPr>
              <a:xfrm flipH="1">
                <a:off x="181" y="2409"/>
                <a:ext cx="250" cy="0"/>
              </a:xfrm>
              <a:prstGeom prst="line">
                <a:avLst/>
              </a:prstGeom>
              <a:ln w="57150" cap="flat" cmpd="sng">
                <a:solidFill>
                  <a:schemeClr val="accent1">
                    <a:shade val="50000"/>
                  </a:schemeClr>
                </a:solidFill>
                <a:prstDash val="solid"/>
                <a:headEnd type="none" w="med" len="med"/>
                <a:tailEnd type="none" w="med" len="med"/>
              </a:ln>
            </p:spPr>
          </p:sp>
          <p:sp>
            <p:nvSpPr>
              <p:cNvPr id="238645" name="直接连接符 238644"/>
              <p:cNvSpPr/>
              <p:nvPr/>
            </p:nvSpPr>
            <p:spPr>
              <a:xfrm flipV="1">
                <a:off x="181" y="436"/>
                <a:ext cx="0" cy="1973"/>
              </a:xfrm>
              <a:prstGeom prst="line">
                <a:avLst/>
              </a:prstGeom>
              <a:ln w="57150" cap="flat" cmpd="sng">
                <a:solidFill>
                  <a:schemeClr val="accent1">
                    <a:shade val="50000"/>
                  </a:schemeClr>
                </a:solidFill>
                <a:prstDash val="solid"/>
                <a:headEnd type="none" w="med" len="med"/>
                <a:tailEnd type="none" w="med" len="med"/>
              </a:ln>
            </p:spPr>
          </p:sp>
          <p:sp>
            <p:nvSpPr>
              <p:cNvPr id="238646" name="直接连接符 238645"/>
              <p:cNvSpPr/>
              <p:nvPr/>
            </p:nvSpPr>
            <p:spPr>
              <a:xfrm>
                <a:off x="181" y="436"/>
                <a:ext cx="2313" cy="0"/>
              </a:xfrm>
              <a:prstGeom prst="line">
                <a:avLst/>
              </a:prstGeom>
              <a:ln w="57150" cap="flat" cmpd="sng">
                <a:solidFill>
                  <a:schemeClr val="accent1">
                    <a:shade val="50000"/>
                  </a:schemeClr>
                </a:solidFill>
                <a:prstDash val="solid"/>
                <a:headEnd type="none" w="med" len="med"/>
                <a:tailEnd type="triangle" w="med" len="med"/>
              </a:ln>
            </p:spPr>
          </p:sp>
        </p:grpSp>
        <p:sp>
          <p:nvSpPr>
            <p:cNvPr id="238647" name="文本框 238646"/>
            <p:cNvSpPr txBox="1"/>
            <p:nvPr/>
          </p:nvSpPr>
          <p:spPr>
            <a:xfrm>
              <a:off x="184" y="477"/>
              <a:ext cx="309" cy="1520"/>
            </a:xfrm>
            <a:prstGeom prst="rect">
              <a:avLst/>
            </a:prstGeom>
            <a:noFill/>
            <a:ln w="9525">
              <a:noFill/>
            </a:ln>
          </p:spPr>
          <p:txBody>
            <a:bodyPr vert="eaVert" wrap="square">
              <a:spAutoFit/>
              <a:scene3d>
                <a:camera prst="orthographicFront"/>
                <a:lightRig rig="soft" dir="t">
                  <a:rot lat="0" lon="0" rev="15600000"/>
                </a:lightRig>
              </a:scene3d>
              <a:sp3d extrusionH="57150" prstMaterial="softEdge">
                <a:bevelT w="25400" h="38100"/>
              </a:sp3d>
            </a:bodyPr>
            <a:p>
              <a:pPr>
                <a:spcBef>
                  <a:spcPct val="50000"/>
                </a:spcBef>
              </a:pPr>
              <a:r>
                <a:rPr lang="zh-CN" altLang="en-US" sz="2000" dirty="0">
                  <a:solidFill>
                    <a:schemeClr val="accent4"/>
                  </a:solidFill>
                  <a:latin typeface="+mn-ea"/>
                  <a:cs typeface="+mn-ea"/>
                </a:rPr>
                <a:t>   </a:t>
              </a:r>
              <a:r>
                <a:rPr lang="zh-CN" altLang="en-US" sz="2000" b="1" dirty="0">
                  <a:solidFill>
                    <a:srgbClr val="060AB8"/>
                  </a:solidFill>
                  <a:effectLst/>
                  <a:latin typeface="+mn-ea"/>
                  <a:cs typeface="+mn-ea"/>
                </a:rPr>
                <a:t>标准</a:t>
              </a:r>
              <a:r>
                <a:rPr lang="zh-CN" altLang="en-US" sz="2000" b="1" dirty="0">
                  <a:solidFill>
                    <a:srgbClr val="060AB8"/>
                  </a:solidFill>
                  <a:effectLst/>
                  <a:latin typeface="+mn-ea"/>
                  <a:cs typeface="+mn-ea"/>
                </a:rPr>
                <a:t>金融学</a:t>
              </a:r>
              <a:endParaRPr lang="zh-CN" altLang="en-US" sz="2000" b="1" dirty="0">
                <a:solidFill>
                  <a:srgbClr val="060AB8"/>
                </a:solidFill>
                <a:effectLst/>
                <a:latin typeface="+mn-ea"/>
                <a:cs typeface="+mn-ea"/>
              </a:endParaRPr>
            </a:p>
          </p:txBody>
        </p:sp>
      </p:grpSp>
      <p:sp>
        <p:nvSpPr>
          <p:cNvPr id="238648" name="文本框 238647"/>
          <p:cNvSpPr txBox="1"/>
          <p:nvPr/>
        </p:nvSpPr>
        <p:spPr>
          <a:xfrm>
            <a:off x="8408988" y="1614805"/>
            <a:ext cx="488950" cy="1620838"/>
          </a:xfrm>
          <a:prstGeom prst="rect">
            <a:avLst/>
          </a:prstGeom>
          <a:noFill/>
          <a:ln w="9525">
            <a:noFill/>
          </a:ln>
        </p:spPr>
        <p:txBody>
          <a:bodyPr vert="eaVert">
            <a:spAutoFit/>
          </a:bodyPr>
          <a:p>
            <a:pPr>
              <a:spcBef>
                <a:spcPct val="50000"/>
              </a:spcBef>
            </a:pPr>
            <a:r>
              <a:rPr lang="zh-CN" altLang="en-US" sz="2000" b="1" dirty="0">
                <a:solidFill>
                  <a:schemeClr val="accent1"/>
                </a:solidFill>
                <a:latin typeface="+mn-ea"/>
              </a:rPr>
              <a:t>行为金融学</a:t>
            </a:r>
            <a:endParaRPr lang="zh-CN" altLang="en-US" sz="2000" b="1" dirty="0">
              <a:solidFill>
                <a:schemeClr val="accent1"/>
              </a:solidFill>
              <a:latin typeface="+mn-ea"/>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8620"/>
                                        </p:tgtEl>
                                        <p:attrNameLst>
                                          <p:attrName>style.visibility</p:attrName>
                                        </p:attrNameLst>
                                      </p:cBhvr>
                                      <p:to>
                                        <p:strVal val="visible"/>
                                      </p:to>
                                    </p:set>
                                    <p:animEffect transition="in" filter="dissolve">
                                      <p:cBhvr>
                                        <p:cTn id="7" dur="500"/>
                                        <p:tgtEl>
                                          <p:spTgt spid="2386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8639"/>
                                        </p:tgtEl>
                                        <p:attrNameLst>
                                          <p:attrName>style.visibility</p:attrName>
                                        </p:attrNameLst>
                                      </p:cBhvr>
                                      <p:to>
                                        <p:strVal val="visible"/>
                                      </p:to>
                                    </p:set>
                                    <p:animEffect transition="in" filter="dissolve">
                                      <p:cBhvr>
                                        <p:cTn id="12" dur="500"/>
                                        <p:tgtEl>
                                          <p:spTgt spid="2386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8595"/>
                                        </p:tgtEl>
                                        <p:attrNameLst>
                                          <p:attrName>style.visibility</p:attrName>
                                        </p:attrNameLst>
                                      </p:cBhvr>
                                      <p:to>
                                        <p:strVal val="visible"/>
                                      </p:to>
                                    </p:set>
                                    <p:animEffect transition="in" filter="dissolve">
                                      <p:cBhvr>
                                        <p:cTn id="17" dur="500"/>
                                        <p:tgtEl>
                                          <p:spTgt spid="23859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8600"/>
                                        </p:tgtEl>
                                        <p:attrNameLst>
                                          <p:attrName>style.visibility</p:attrName>
                                        </p:attrNameLst>
                                      </p:cBhvr>
                                      <p:to>
                                        <p:strVal val="visible"/>
                                      </p:to>
                                    </p:set>
                                    <p:animEffect transition="in" filter="dissolve">
                                      <p:cBhvr>
                                        <p:cTn id="22" dur="500"/>
                                        <p:tgtEl>
                                          <p:spTgt spid="23860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8610"/>
                                        </p:tgtEl>
                                        <p:attrNameLst>
                                          <p:attrName>style.visibility</p:attrName>
                                        </p:attrNameLst>
                                      </p:cBhvr>
                                      <p:to>
                                        <p:strVal val="visible"/>
                                      </p:to>
                                    </p:set>
                                    <p:animEffect transition="in" filter="dissolve">
                                      <p:cBhvr>
                                        <p:cTn id="27" dur="500"/>
                                        <p:tgtEl>
                                          <p:spTgt spid="2386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8599"/>
                                        </p:tgtEl>
                                        <p:attrNameLst>
                                          <p:attrName>style.visibility</p:attrName>
                                        </p:attrNameLst>
                                      </p:cBhvr>
                                      <p:to>
                                        <p:strVal val="visible"/>
                                      </p:to>
                                    </p:set>
                                    <p:animEffect transition="in" filter="dissolve">
                                      <p:cBhvr>
                                        <p:cTn id="32" dur="500"/>
                                        <p:tgtEl>
                                          <p:spTgt spid="23859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8604"/>
                                        </p:tgtEl>
                                        <p:attrNameLst>
                                          <p:attrName>style.visibility</p:attrName>
                                        </p:attrNameLst>
                                      </p:cBhvr>
                                      <p:to>
                                        <p:strVal val="visible"/>
                                      </p:to>
                                    </p:set>
                                    <p:animEffect transition="in" filter="dissolve">
                                      <p:cBhvr>
                                        <p:cTn id="37" dur="500"/>
                                        <p:tgtEl>
                                          <p:spTgt spid="23860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8607"/>
                                        </p:tgtEl>
                                        <p:attrNameLst>
                                          <p:attrName>style.visibility</p:attrName>
                                        </p:attrNameLst>
                                      </p:cBhvr>
                                      <p:to>
                                        <p:strVal val="visible"/>
                                      </p:to>
                                    </p:set>
                                    <p:animEffect transition="in" filter="dissolve">
                                      <p:cBhvr>
                                        <p:cTn id="42" dur="500"/>
                                        <p:tgtEl>
                                          <p:spTgt spid="23860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8621"/>
                                        </p:tgtEl>
                                        <p:attrNameLst>
                                          <p:attrName>style.visibility</p:attrName>
                                        </p:attrNameLst>
                                      </p:cBhvr>
                                      <p:to>
                                        <p:strVal val="visible"/>
                                      </p:to>
                                    </p:set>
                                    <p:animEffect transition="in" filter="dissolve">
                                      <p:cBhvr>
                                        <p:cTn id="47" dur="500"/>
                                        <p:tgtEl>
                                          <p:spTgt spid="23862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8642"/>
                                        </p:tgtEl>
                                        <p:attrNameLst>
                                          <p:attrName>style.visibility</p:attrName>
                                        </p:attrNameLst>
                                      </p:cBhvr>
                                      <p:to>
                                        <p:strVal val="visible"/>
                                      </p:to>
                                    </p:set>
                                    <p:animEffect transition="in" filter="dissolve">
                                      <p:cBhvr>
                                        <p:cTn id="52" dur="500"/>
                                        <p:tgtEl>
                                          <p:spTgt spid="23864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38613"/>
                                        </p:tgtEl>
                                        <p:attrNameLst>
                                          <p:attrName>style.visibility</p:attrName>
                                        </p:attrNameLst>
                                      </p:cBhvr>
                                      <p:to>
                                        <p:strVal val="visible"/>
                                      </p:to>
                                    </p:set>
                                    <p:animEffect transition="in" filter="dissolve">
                                      <p:cBhvr>
                                        <p:cTn id="57" dur="500"/>
                                        <p:tgtEl>
                                          <p:spTgt spid="23861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8614"/>
                                        </p:tgtEl>
                                        <p:attrNameLst>
                                          <p:attrName>style.visibility</p:attrName>
                                        </p:attrNameLst>
                                      </p:cBhvr>
                                      <p:to>
                                        <p:strVal val="visible"/>
                                      </p:to>
                                    </p:set>
                                    <p:animEffect transition="in" filter="dissolve">
                                      <p:cBhvr>
                                        <p:cTn id="62" dur="500"/>
                                        <p:tgtEl>
                                          <p:spTgt spid="23861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8617"/>
                                        </p:tgtEl>
                                        <p:attrNameLst>
                                          <p:attrName>style.visibility</p:attrName>
                                        </p:attrNameLst>
                                      </p:cBhvr>
                                      <p:to>
                                        <p:strVal val="visible"/>
                                      </p:to>
                                    </p:set>
                                    <p:animEffect transition="in" filter="dissolve">
                                      <p:cBhvr>
                                        <p:cTn id="67" dur="500"/>
                                        <p:tgtEl>
                                          <p:spTgt spid="23861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628"/>
                                        </p:tgtEl>
                                        <p:attrNameLst>
                                          <p:attrName>style.visibility</p:attrName>
                                        </p:attrNameLst>
                                      </p:cBhvr>
                                      <p:to>
                                        <p:strVal val="visible"/>
                                      </p:to>
                                    </p:set>
                                    <p:animEffect transition="in" filter="dissolve">
                                      <p:cBhvr>
                                        <p:cTn id="72" dur="500"/>
                                        <p:tgtEl>
                                          <p:spTgt spid="23862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38648"/>
                                        </p:tgtEl>
                                        <p:attrNameLst>
                                          <p:attrName>style.visibility</p:attrName>
                                        </p:attrNameLst>
                                      </p:cBhvr>
                                      <p:to>
                                        <p:strVal val="visible"/>
                                      </p:to>
                                    </p:set>
                                    <p:animEffect transition="in" filter="dissolve">
                                      <p:cBhvr>
                                        <p:cTn id="77" dur="500"/>
                                        <p:tgtEl>
                                          <p:spTgt spid="238648"/>
                                        </p:tgtEl>
                                      </p:cBhvr>
                                    </p:animEffect>
                                  </p:childTnLst>
                                </p:cTn>
                              </p:par>
                              <p:par>
                                <p:cTn id="78" presetID="9" presetClass="entr" presetSubtype="0" fill="hold" nodeType="withEffect">
                                  <p:stCondLst>
                                    <p:cond delay="0"/>
                                  </p:stCondLst>
                                  <p:childTnLst>
                                    <p:set>
                                      <p:cBhvr>
                                        <p:cTn id="79" dur="1" fill="hold">
                                          <p:stCondLst>
                                            <p:cond delay="0"/>
                                          </p:stCondLst>
                                        </p:cTn>
                                        <p:tgtEl>
                                          <p:spTgt spid="238635"/>
                                        </p:tgtEl>
                                        <p:attrNameLst>
                                          <p:attrName>style.visibility</p:attrName>
                                        </p:attrNameLst>
                                      </p:cBhvr>
                                      <p:to>
                                        <p:strVal val="visible"/>
                                      </p:to>
                                    </p:set>
                                    <p:animEffect transition="in" filter="dissolve">
                                      <p:cBhvr>
                                        <p:cTn id="80" dur="500"/>
                                        <p:tgtEl>
                                          <p:spTgt spid="238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bldLvl="0" animBg="1"/>
      <p:bldP spid="238613" grpId="0" bldLvl="0" animBg="1"/>
      <p:bldP spid="238620" grpId="0" bldLvl="0" animBg="1"/>
      <p:bldP spid="2386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a:xfrm>
            <a:off x="395605" y="1014095"/>
            <a:ext cx="7772400" cy="1143000"/>
          </a:xfrm>
        </p:spPr>
        <p:txBody>
          <a:bodyPr anchor="ctr"/>
          <a:p>
            <a:r>
              <a:rPr lang="zh-CN" altLang="en-US" i="1" u="sng">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Fin</a:t>
            </a:r>
            <a:r>
              <a:rPr lang="zh-CN" altLang="en-US" i="1" u="sng">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ance with normal people</a:t>
            </a:r>
            <a:endParaRPr lang="zh-CN" altLang="en-US" i="1" u="sng">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文本占位符 243714"/>
          <p:cNvSpPr>
            <a:spLocks noGrp="1"/>
          </p:cNvSpPr>
          <p:nvPr/>
        </p:nvSpPr>
        <p:spPr>
          <a:xfrm>
            <a:off x="1003300" y="2157095"/>
            <a:ext cx="7482840" cy="331597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CCCC99"/>
              </a:buClr>
              <a:buSzPct val="70000"/>
              <a:buFont typeface="Wingdings" panose="05000000000000000000" pitchFamily="2" charset="2"/>
              <a:buChar char="l"/>
              <a:defRPr sz="3100" b="0" i="0" u="none" kern="1200" baseline="0">
                <a:solidFill>
                  <a:srgbClr val="000000"/>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97CDCC"/>
              </a:buClr>
              <a:buSzPct val="150000"/>
              <a:buFontTx/>
              <a:buChar char="•"/>
              <a:defRPr sz="2600" b="0" i="0" u="none" kern="1200" baseline="0">
                <a:solidFill>
                  <a:srgbClr val="000000"/>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rgbClr val="000000"/>
              </a:buClr>
              <a:buSzPct val="150000"/>
              <a:buFontTx/>
              <a:buChar char="•"/>
              <a:defRPr sz="2200" b="0" i="0" u="none" kern="1200" baseline="0">
                <a:solidFill>
                  <a:srgbClr val="000000"/>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rgbClr val="336666"/>
              </a:buClr>
              <a:buSzPct val="150000"/>
              <a:buFontTx/>
              <a:buChar char="•"/>
              <a:defRPr sz="2000" b="0" i="0" u="none" kern="1200" baseline="0">
                <a:solidFill>
                  <a:srgbClr val="000000"/>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rgbClr val="336666"/>
              </a:buClr>
              <a:buSzPct val="150000"/>
              <a:buFontTx/>
              <a:buChar char="•"/>
              <a:defRPr sz="2000" b="0" i="0" u="none" kern="1200" baseline="0">
                <a:solidFill>
                  <a:srgbClr val="000000"/>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rgbClr val="336666"/>
              </a:buClr>
              <a:buSzPct val="150000"/>
              <a:buFontTx/>
              <a:buChar char="•"/>
              <a:defRPr sz="2000" b="0" i="0" u="none" kern="1200" baseline="0">
                <a:solidFill>
                  <a:srgbClr val="000000"/>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rgbClr val="336666"/>
              </a:buClr>
              <a:buSzPct val="150000"/>
              <a:buFontTx/>
              <a:buChar char="•"/>
              <a:defRPr sz="2000" b="0" i="0" u="none" kern="1200" baseline="0">
                <a:solidFill>
                  <a:srgbClr val="000000"/>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rgbClr val="336666"/>
              </a:buClr>
              <a:buSzPct val="150000"/>
              <a:buFontTx/>
              <a:buChar char="•"/>
              <a:defRPr sz="2000" b="0" i="0" u="none" kern="1200" baseline="0">
                <a:solidFill>
                  <a:srgbClr val="000000"/>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rgbClr val="336666"/>
              </a:buClr>
              <a:buSzPct val="150000"/>
              <a:buFontTx/>
              <a:buChar char="•"/>
              <a:defRPr sz="2000" b="0" i="0" u="none" kern="1200" baseline="0">
                <a:solidFill>
                  <a:srgbClr val="000000"/>
                </a:solidFill>
                <a:latin typeface="+mn-lt"/>
                <a:ea typeface="+mn-ea"/>
                <a:cs typeface="+mn-cs"/>
              </a:defRPr>
            </a:lvl9pPr>
          </a:lstStyle>
          <a:p>
            <a:pPr>
              <a:buFont typeface="Arial" panose="020B0604020202020204" pitchFamily="34" charset="0"/>
              <a:buChar char="•"/>
            </a:pPr>
            <a:r>
              <a:rPr lang="zh-CN" altLang="en-US" dirty="0">
                <a:latin typeface="宋体" panose="02010600030101010101" pitchFamily="2" charset="-122"/>
                <a:ea typeface="宋体" panose="02010600030101010101" pitchFamily="2" charset="-122"/>
              </a:rPr>
              <a:t>标准金融学中的人们是理性的，行为金融学中的人们是</a:t>
            </a:r>
            <a:r>
              <a:rPr lang="zh-CN" altLang="en-US"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正常</a:t>
            </a:r>
            <a:r>
              <a:rPr lang="zh-CN" altLang="en-US" dirty="0">
                <a:latin typeface="宋体" panose="02010600030101010101" pitchFamily="2" charset="-122"/>
                <a:ea typeface="宋体" panose="02010600030101010101" pitchFamily="2" charset="-122"/>
              </a:rPr>
              <a:t>的。</a:t>
            </a:r>
            <a:endParaRPr lang="zh-CN" altLang="en-US" dirty="0">
              <a:latin typeface="宋体" panose="02010600030101010101" pitchFamily="2" charset="-122"/>
              <a:ea typeface="宋体" panose="02010600030101010101" pitchFamily="2" charset="-122"/>
            </a:endParaRPr>
          </a:p>
          <a:p>
            <a:pPr>
              <a:buFont typeface="Arial" panose="020B0604020202020204" pitchFamily="34" charset="0"/>
              <a:buChar char="•"/>
            </a:pPr>
            <a:r>
              <a:rPr lang="zh-CN" altLang="en-US" sz="3200" i="1" dirty="0">
                <a:latin typeface="Times New Roman" panose="02020603050405020304" pitchFamily="18" charset="0"/>
                <a:ea typeface="黑体" panose="02010609060101010101" pitchFamily="2" charset="-122"/>
                <a:cs typeface="Times New Roman" panose="02020603050405020304" pitchFamily="18" charset="0"/>
              </a:rPr>
              <a:t>Behavioral finance substitutes normal people for the rational people in standard finance. </a:t>
            </a:r>
            <a:endParaRPr lang="zh-CN" altLang="en-US" sz="3200" i="1" dirty="0">
              <a:latin typeface="Times New Roman" panose="02020603050405020304" pitchFamily="18" charset="0"/>
              <a:ea typeface="黑体" panose="02010609060101010101" pitchFamily="2" charset="-122"/>
              <a:cs typeface="Times New Roman" panose="02020603050405020304" pitchFamily="18" charset="0"/>
            </a:endParaRPr>
          </a:p>
          <a:p>
            <a:pPr>
              <a:buNone/>
            </a:pPr>
            <a:r>
              <a:rPr lang="zh-CN" altLang="en-US" dirty="0">
                <a:latin typeface="黑体" panose="02010609060101010101" pitchFamily="2" charset="-122"/>
                <a:ea typeface="黑体" panose="02010609060101010101" pitchFamily="2" charset="-122"/>
              </a:rPr>
              <a:t>              </a:t>
            </a:r>
            <a:r>
              <a:rPr lang="en-US" altLang="zh-CN">
                <a:latin typeface="Arial" panose="020B0604020202020204" pitchFamily="34" charset="0"/>
                <a:ea typeface="黑体" panose="02010609060101010101" pitchFamily="2" charset="-122"/>
              </a:rPr>
              <a:t>—— </a:t>
            </a:r>
            <a:r>
              <a:rPr lang="en-US" altLang="zh-CN" i="1">
                <a:latin typeface="Times New Roman" panose="02020603050405020304" pitchFamily="18" charset="0"/>
                <a:ea typeface="黑体" panose="02010609060101010101" pitchFamily="2" charset="-122"/>
              </a:rPr>
              <a:t>Meir </a:t>
            </a:r>
            <a:r>
              <a:rPr lang="en-US" altLang="zh-CN" i="1" err="1">
                <a:latin typeface="Times New Roman" panose="02020603050405020304" pitchFamily="18" charset="0"/>
                <a:ea typeface="黑体" panose="02010609060101010101" pitchFamily="2" charset="-122"/>
              </a:rPr>
              <a:t>Statman, </a:t>
            </a:r>
            <a:r>
              <a:rPr lang="en-US" altLang="zh-CN" err="1">
                <a:latin typeface="Times New Roman" panose="02020603050405020304" pitchFamily="18" charset="0"/>
                <a:ea typeface="黑体" panose="02010609060101010101" pitchFamily="2" charset="-122"/>
              </a:rPr>
              <a:t>2014</a:t>
            </a:r>
            <a:endParaRPr lang="en-US" altLang="zh-CN" err="1">
              <a:latin typeface="Times New Roman" panose="02020603050405020304" pitchFamily="18" charset="0"/>
              <a:ea typeface="黑体" panose="02010609060101010101" pitchFamily="2" charset="-122"/>
            </a:endParaRPr>
          </a:p>
        </p:txBody>
      </p:sp>
      <p:sp>
        <p:nvSpPr>
          <p:cNvPr id="5" name="矩形 4"/>
          <p:cNvSpPr/>
          <p:nvPr/>
        </p:nvSpPr>
        <p:spPr>
          <a:xfrm>
            <a:off x="0" y="410716"/>
            <a:ext cx="39553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a typeface="华文细黑" pitchFamily="2" charset="-122"/>
            </a:endParaRPr>
          </a:p>
        </p:txBody>
      </p:sp>
      <p:sp>
        <p:nvSpPr>
          <p:cNvPr id="6" name="灯片编号占位符 5"/>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69010" y="335280"/>
            <a:ext cx="6858000" cy="2001520"/>
          </a:xfrm>
        </p:spPr>
        <p:txBody>
          <a:bodyPr/>
          <a:p>
            <a:pPr algn="l"/>
            <a:r>
              <a:rPr lang="en-US" altLang="zh-CN" sz="4400" u="sng">
                <a:solidFill>
                  <a:schemeClr val="tx1">
                    <a:lumMod val="85000"/>
                    <a:lumOff val="15000"/>
                  </a:schemeClr>
                </a:solidFill>
                <a:latin typeface="Times New Roman" panose="02020603050405020304" pitchFamily="18" charset="0"/>
                <a:ea typeface="楷体" panose="02010609060101010101" charset="-122"/>
                <a:cs typeface="Times New Roman" panose="02020603050405020304" pitchFamily="18" charset="0"/>
                <a:sym typeface="+mn-ea"/>
              </a:rPr>
              <a:t>Q2</a:t>
            </a:r>
            <a:r>
              <a:rPr lang="zh-CN" altLang="en-US" sz="4400" u="sng">
                <a:solidFill>
                  <a:schemeClr val="tx1">
                    <a:lumMod val="85000"/>
                    <a:lumOff val="15000"/>
                  </a:schemeClr>
                </a:solidFill>
                <a:latin typeface="Times New Roman" panose="02020603050405020304" pitchFamily="18" charset="0"/>
                <a:ea typeface="楷体" panose="02010609060101010101" charset="-122"/>
                <a:cs typeface="Times New Roman" panose="02020603050405020304" pitchFamily="18" charset="0"/>
                <a:sym typeface="+mn-ea"/>
              </a:rPr>
              <a:t>：行为金融学是什么？</a:t>
            </a:r>
            <a:r>
              <a:rPr lang="zh-CN" altLang="en-US" sz="4400" u="sng">
                <a:latin typeface="黑体" panose="02010609060101010101" pitchFamily="2" charset="-122"/>
                <a:ea typeface="黑体" panose="02010609060101010101" pitchFamily="2" charset="-122"/>
                <a:cs typeface="黑体" panose="02010609060101010101" pitchFamily="2" charset="-122"/>
              </a:rPr>
              <a:t> </a:t>
            </a:r>
            <a:endParaRPr lang="zh-CN" altLang="en-US" sz="4400" u="sng">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1043940" y="4147185"/>
            <a:ext cx="7056120" cy="460375"/>
          </a:xfrm>
          <a:prstGeom prst="rect">
            <a:avLst/>
          </a:prstGeom>
          <a:noFill/>
        </p:spPr>
        <p:txBody>
          <a:bodyPr wrap="square" rtlCol="0">
            <a:spAutoFit/>
          </a:bodyPr>
          <a:p>
            <a:endParaRPr lang="zh-CN" altLang="en-US" sz="2400"/>
          </a:p>
        </p:txBody>
      </p:sp>
      <p:sp>
        <p:nvSpPr>
          <p:cNvPr id="6" name="内容占位符 3"/>
          <p:cNvSpPr/>
          <p:nvPr/>
        </p:nvSpPr>
        <p:spPr>
          <a:xfrm>
            <a:off x="1056640" y="2654935"/>
            <a:ext cx="6682740" cy="233807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5AB86C"/>
              </a:buClr>
              <a:buSzPct val="85000"/>
              <a:buFont typeface="Arial" panose="020B0604020202020204" pitchFamily="34" charset="0"/>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SzPct val="75000"/>
              <a:buFont typeface="Arial" panose="020B0604020202020204" pitchFamily="34" charset="0"/>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zh-CN" altLang="en-US">
                <a:sym typeface="+mn-ea"/>
              </a:rPr>
              <a:t>行为</a:t>
            </a:r>
            <a:r>
              <a:rPr lang="en-US" altLang="zh-CN">
                <a:sym typeface="+mn-ea"/>
              </a:rPr>
              <a:t>+</a:t>
            </a:r>
            <a:r>
              <a:rPr lang="zh-CN" altLang="en-US">
                <a:sym typeface="+mn-ea"/>
              </a:rPr>
              <a:t>金融（</a:t>
            </a:r>
            <a:r>
              <a:rPr lang="zh-CN" altLang="en-US">
                <a:solidFill>
                  <a:schemeClr val="accent1"/>
                </a:solidFill>
                <a:effectLst>
                  <a:outerShdw blurRad="38100" dist="25400" dir="5400000" algn="ctr" rotWithShape="0">
                    <a:srgbClr val="6E747A">
                      <a:alpha val="43000"/>
                    </a:srgbClr>
                  </a:outerShdw>
                </a:effectLst>
                <a:sym typeface="+mn-ea"/>
              </a:rPr>
              <a:t>交叉</a:t>
            </a:r>
            <a:r>
              <a:rPr lang="zh-CN" altLang="en-US">
                <a:sym typeface="+mn-ea"/>
              </a:rPr>
              <a:t>学科）</a:t>
            </a:r>
            <a:endParaRPr lang="zh-CN" altLang="en-US">
              <a:sym typeface="+mn-ea"/>
            </a:endParaRPr>
          </a:p>
          <a:p>
            <a:r>
              <a:rPr lang="zh-CN" altLang="en-US">
                <a:sym typeface="+mn-ea"/>
              </a:rPr>
              <a:t>研究人的心理、情绪和行为对金融决策、金融产品定价以及金融市场趋势的影响。</a:t>
            </a:r>
            <a:endParaRPr lang="zh-CN" altLang="en-US">
              <a:sym typeface="+mn-ea"/>
            </a:endParaRPr>
          </a:p>
          <a:p>
            <a:pPr marL="0" indent="0">
              <a:buNone/>
            </a:pPr>
            <a:endParaRPr lang="zh-CN" altLang="en-US"/>
          </a:p>
        </p:txBody>
      </p:sp>
      <p:sp>
        <p:nvSpPr>
          <p:cNvPr id="7" name="灯片编号占位符 6"/>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69010" y="615315"/>
            <a:ext cx="6858000" cy="1417955"/>
          </a:xfrm>
        </p:spPr>
        <p:txBody>
          <a:bodyPr/>
          <a:p>
            <a:pPr algn="l"/>
            <a:r>
              <a:rPr lang="en-US" altLang="zh-CN" sz="4400" u="sng">
                <a:solidFill>
                  <a:schemeClr val="tx1">
                    <a:lumMod val="85000"/>
                    <a:lumOff val="15000"/>
                  </a:schemeClr>
                </a:solidFill>
                <a:latin typeface="Times New Roman" panose="02020603050405020304" pitchFamily="18" charset="0"/>
                <a:ea typeface="楷体" panose="02010609060101010101" charset="-122"/>
                <a:cs typeface="Times New Roman" panose="02020603050405020304" pitchFamily="18" charset="0"/>
                <a:sym typeface="+mn-ea"/>
              </a:rPr>
              <a:t>Q3</a:t>
            </a:r>
            <a:r>
              <a:rPr lang="zh-CN" altLang="en-US" sz="4400" u="sng">
                <a:solidFill>
                  <a:schemeClr val="tx1">
                    <a:lumMod val="85000"/>
                    <a:lumOff val="15000"/>
                  </a:schemeClr>
                </a:solidFill>
                <a:latin typeface="Times New Roman" panose="02020603050405020304" pitchFamily="18" charset="0"/>
                <a:ea typeface="楷体" panose="02010609060101010101" charset="-122"/>
                <a:cs typeface="Times New Roman" panose="02020603050405020304" pitchFamily="18" charset="0"/>
                <a:sym typeface="+mn-ea"/>
              </a:rPr>
              <a:t>：行为金融学，怎么办？</a:t>
            </a:r>
            <a:r>
              <a:rPr lang="zh-CN" altLang="en-US" sz="4400">
                <a:latin typeface="黑体" panose="02010609060101010101" pitchFamily="2" charset="-122"/>
                <a:ea typeface="黑体" panose="02010609060101010101" pitchFamily="2" charset="-122"/>
                <a:cs typeface="黑体" panose="02010609060101010101" pitchFamily="2" charset="-122"/>
              </a:rPr>
              <a:t> </a:t>
            </a:r>
            <a:endParaRPr lang="zh-CN" altLang="en-US" sz="4400">
              <a:latin typeface="黑体" panose="02010609060101010101" pitchFamily="2" charset="-122"/>
              <a:ea typeface="黑体" panose="02010609060101010101" pitchFamily="2" charset="-122"/>
              <a:cs typeface="黑体" panose="02010609060101010101" pitchFamily="2" charset="-122"/>
            </a:endParaRPr>
          </a:p>
        </p:txBody>
      </p:sp>
      <p:sp>
        <p:nvSpPr>
          <p:cNvPr id="4" name="文本框 3"/>
          <p:cNvSpPr txBox="1"/>
          <p:nvPr/>
        </p:nvSpPr>
        <p:spPr>
          <a:xfrm>
            <a:off x="1043940" y="4147185"/>
            <a:ext cx="7056120" cy="460375"/>
          </a:xfrm>
          <a:prstGeom prst="rect">
            <a:avLst/>
          </a:prstGeom>
          <a:noFill/>
        </p:spPr>
        <p:txBody>
          <a:bodyPr wrap="square" rtlCol="0">
            <a:spAutoFit/>
          </a:bodyPr>
          <a:p>
            <a:endParaRPr lang="zh-CN" altLang="en-US" sz="2400"/>
          </a:p>
        </p:txBody>
      </p:sp>
      <p:sp>
        <p:nvSpPr>
          <p:cNvPr id="6" name="内容占位符 3"/>
          <p:cNvSpPr/>
          <p:nvPr/>
        </p:nvSpPr>
        <p:spPr>
          <a:xfrm>
            <a:off x="1056640" y="2232660"/>
            <a:ext cx="6682740" cy="345186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5AB86C"/>
              </a:buClr>
              <a:buSzPct val="85000"/>
              <a:buFont typeface="Arial" panose="020B0604020202020204" pitchFamily="34" charset="0"/>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SzPct val="75000"/>
              <a:buFont typeface="Arial" panose="020B0604020202020204" pitchFamily="34" charset="0"/>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lvl="0"/>
            <a:r>
              <a:rPr lang="zh-CN" altLang="en-US">
                <a:sym typeface="+mn-ea"/>
              </a:rPr>
              <a:t>交叉学科</a:t>
            </a:r>
            <a:r>
              <a:rPr lang="en-US" altLang="zh-CN">
                <a:sym typeface="+mn-ea"/>
              </a:rPr>
              <a:t>→</a:t>
            </a:r>
            <a:r>
              <a:rPr lang="zh-CN" altLang="en-US">
                <a:sym typeface="+mn-ea"/>
              </a:rPr>
              <a:t>揭示金融市场的非理性行为和决策规律</a:t>
            </a:r>
            <a:endParaRPr lang="zh-CN" altLang="en-US">
              <a:sym typeface="+mn-ea"/>
            </a:endParaRPr>
          </a:p>
          <a:p>
            <a:pPr lvl="1"/>
            <a:r>
              <a:rPr lang="zh-CN" altLang="en-US">
                <a:sym typeface="+mn-ea"/>
              </a:rPr>
              <a:t>金融学、心理学、行为经济学、社会学等</a:t>
            </a:r>
            <a:endParaRPr lang="zh-CN" altLang="en-US">
              <a:sym typeface="+mn-ea"/>
            </a:endParaRPr>
          </a:p>
          <a:p>
            <a:pPr lvl="0"/>
            <a:r>
              <a:rPr lang="zh-CN" altLang="en-US">
                <a:sym typeface="+mn-ea"/>
              </a:rPr>
              <a:t>学习框架（逻辑）</a:t>
            </a:r>
            <a:endParaRPr lang="zh-CN" altLang="en-US">
              <a:sym typeface="+mn-ea"/>
            </a:endParaRPr>
          </a:p>
          <a:p>
            <a:pPr lvl="1"/>
            <a:r>
              <a:rPr lang="zh-CN" altLang="en-US" sz="2800">
                <a:sym typeface="+mn-ea"/>
              </a:rPr>
              <a:t>导论</a:t>
            </a:r>
            <a:r>
              <a:rPr lang="en-US" altLang="zh-CN" sz="2800">
                <a:sym typeface="+mn-ea"/>
              </a:rPr>
              <a:t>→</a:t>
            </a:r>
            <a:r>
              <a:rPr lang="zh-CN" altLang="en-US" sz="2800">
                <a:sym typeface="+mn-ea"/>
              </a:rPr>
              <a:t>理论</a:t>
            </a:r>
            <a:r>
              <a:rPr lang="en-US" altLang="zh-CN" sz="2800">
                <a:sym typeface="+mn-ea"/>
              </a:rPr>
              <a:t>→</a:t>
            </a:r>
            <a:r>
              <a:rPr lang="zh-CN" altLang="en-US" sz="2800">
                <a:sym typeface="+mn-ea"/>
              </a:rPr>
              <a:t>应用与展望</a:t>
            </a:r>
            <a:endParaRPr lang="zh-CN" altLang="en-US">
              <a:sym typeface="+mn-ea"/>
            </a:endParaRPr>
          </a:p>
          <a:p>
            <a:pPr marL="457200" lvl="1" indent="0">
              <a:buNone/>
            </a:pPr>
            <a:endParaRPr lang="zh-CN" altLang="en-US">
              <a:sym typeface="+mn-ea"/>
            </a:endParaRPr>
          </a:p>
        </p:txBody>
      </p:sp>
      <p:sp>
        <p:nvSpPr>
          <p:cNvPr id="7" name="灯片编号占位符 6"/>
          <p:cNvSpPr>
            <a:spLocks noGrp="1"/>
          </p:cNvSpPr>
          <p:nvPr>
            <p:ph type="sldNum" sz="quarter" idx="12"/>
          </p:nvPr>
        </p:nvSpPr>
        <p:spPr/>
        <p:txBody>
          <a:bodyPr/>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35f5bb23-631e-43b6-b2b0-bd9663d98b96}"/>
</p:tagLst>
</file>

<file path=ppt/tags/tag2.xml><?xml version="1.0" encoding="utf-8"?>
<p:tagLst xmlns:p="http://schemas.openxmlformats.org/presentationml/2006/main">
  <p:tag name="KSO_WM_UNIT_TABLE_BEAUTIFY" val="smartTable{1b192869-5edd-4d2b-aaa9-b5dc70ef7f1b}"/>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3766</Words>
  <Application>WPS 演示</Application>
  <PresentationFormat>宽屏</PresentationFormat>
  <Paragraphs>542</Paragraphs>
  <Slides>37</Slides>
  <Notes>4</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37</vt:i4>
      </vt:variant>
    </vt:vector>
  </HeadingPairs>
  <TitlesOfParts>
    <vt:vector size="54" baseType="lpstr">
      <vt:lpstr>Arial</vt:lpstr>
      <vt:lpstr>宋体</vt:lpstr>
      <vt:lpstr>Wingdings</vt:lpstr>
      <vt:lpstr>Times New Roman</vt:lpstr>
      <vt:lpstr>华文细黑</vt:lpstr>
      <vt:lpstr>楷体</vt:lpstr>
      <vt:lpstr>黑体</vt:lpstr>
      <vt:lpstr>微软雅黑</vt:lpstr>
      <vt:lpstr>Arial Unicode MS</vt:lpstr>
      <vt:lpstr>Calibri</vt:lpstr>
      <vt:lpstr>Wingdings</vt:lpstr>
      <vt:lpstr>Century Gothic</vt:lpstr>
      <vt:lpstr>Calibri</vt:lpstr>
      <vt:lpstr>Verdana</vt:lpstr>
      <vt:lpstr>华文楷体</vt:lpstr>
      <vt:lpstr>默认设计模板</vt:lpstr>
      <vt:lpstr>2_默认设计模板</vt:lpstr>
      <vt:lpstr>行为金融学 Behavioral Finance</vt:lpstr>
      <vt:lpstr>PowerPoint 演示文稿</vt:lpstr>
      <vt:lpstr>Q1：行为金融学，为什么？ </vt:lpstr>
      <vt:lpstr>现代标准金融学理论体系</vt:lpstr>
      <vt:lpstr>PowerPoint 演示文稿</vt:lpstr>
      <vt:lpstr>PowerPoint 演示文稿</vt:lpstr>
      <vt:lpstr>Finance with normal people</vt:lpstr>
      <vt:lpstr>Q2：行为金融学是什么？ </vt:lpstr>
      <vt:lpstr>Q3：行为金融学，怎么办？ </vt:lpstr>
      <vt:lpstr>PowerPoint 演示文稿</vt:lpstr>
      <vt:lpstr>第一篇 </vt:lpstr>
      <vt:lpstr>PowerPoint 演示文稿</vt:lpstr>
      <vt:lpstr>PowerPoint 演示文稿</vt:lpstr>
      <vt:lpstr>§1.1 行为金融学的历史与发展 </vt:lpstr>
      <vt:lpstr>早期的行为金融学思想 </vt:lpstr>
      <vt:lpstr>早期的行为金融学思想 </vt:lpstr>
      <vt:lpstr>行为金融学的形成和发展期 </vt:lpstr>
      <vt:lpstr>PowerPoint 演示文稿</vt:lpstr>
      <vt:lpstr>PowerPoint 演示文稿</vt:lpstr>
      <vt:lpstr>定价模型发展</vt:lpstr>
      <vt:lpstr>PowerPoint 演示文稿</vt:lpstr>
      <vt:lpstr>PowerPoint 演示文稿</vt:lpstr>
      <vt:lpstr>PowerPoint 演示文稿</vt:lpstr>
      <vt:lpstr>PowerPoint 演示文稿</vt:lpstr>
      <vt:lpstr>§1.2 行为金融学相关学科基础</vt:lpstr>
      <vt:lpstr>行为金融学与心理学</vt:lpstr>
      <vt:lpstr>行为金融学与实验经济学</vt:lpstr>
      <vt:lpstr>行为金融学与行为经济学</vt:lpstr>
      <vt:lpstr>PowerPoint 演示文稿</vt:lpstr>
      <vt:lpstr>PowerPoint 演示文稿</vt:lpstr>
      <vt:lpstr>§1.3 行为金融学对新古典金融学的理论挑战</vt:lpstr>
      <vt:lpstr>行为金融学对新古典金融学的理论挑战</vt:lpstr>
      <vt:lpstr>§1.4 行为金融学的理论支柱</vt:lpstr>
      <vt:lpstr>行为金融的两大支柱</vt:lpstr>
      <vt:lpstr>有限套利</vt:lpstr>
      <vt:lpstr>心理偏差与非标准偏好</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jenny</cp:lastModifiedBy>
  <cp:revision>211</cp:revision>
  <dcterms:created xsi:type="dcterms:W3CDTF">2019-06-19T02:08:00Z</dcterms:created>
  <dcterms:modified xsi:type="dcterms:W3CDTF">2020-09-13T20:57:34Z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2052-11.1.0.9826</vt:lpwstr>
  </property>
</Properties>
</file>