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8" r:id="rId3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563" r:id="rId21"/>
    <p:sldId id="564" r:id="rId22"/>
    <p:sldId id="465" r:id="rId23"/>
    <p:sldId id="466" r:id="rId24"/>
    <p:sldId id="476" r:id="rId25"/>
    <p:sldId id="477" r:id="rId26"/>
    <p:sldId id="561" r:id="rId27"/>
    <p:sldId id="562" r:id="rId28"/>
    <p:sldId id="473" r:id="rId29"/>
    <p:sldId id="472" r:id="rId30"/>
    <p:sldId id="552" r:id="rId31"/>
    <p:sldId id="468" r:id="rId32"/>
    <p:sldId id="469" r:id="rId33"/>
    <p:sldId id="470" r:id="rId34"/>
    <p:sldId id="47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3A3A3"/>
    <a:srgbClr val="D20000"/>
    <a:srgbClr val="8F0000"/>
    <a:srgbClr val="640000"/>
    <a:srgbClr val="2E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23" autoAdjust="0"/>
  </p:normalViewPr>
  <p:slideViewPr>
    <p:cSldViewPr showGuides="1">
      <p:cViewPr varScale="1">
        <p:scale>
          <a:sx n="146" d="100"/>
          <a:sy n="146" d="100"/>
        </p:scale>
        <p:origin x="-630" y="-96"/>
      </p:cViewPr>
      <p:guideLst>
        <p:guide orient="horz" pos="799"/>
        <p:guide pos="5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D155-6FFF-44D3-B00A-FBC2BAA11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preferences between positive/negative prospects. What happens when the sign of the outcomes are reversed so that gains are replaced by losses?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Reflection effect.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isolation effect</a:t>
            </a:r>
            <a:endParaRPr lang="en-US" altLang="zh-CN"/>
          </a:p>
          <a:p>
            <a:r>
              <a:rPr lang="en-US" altLang="zh-CN"/>
              <a:t>In order to simplify the choice between alternatives, people often disregard components that the alternatives share, and focus on the components that distinguish them. (inconsistent preferences)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probabilistic insurance.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7"/>
            <a:ext cx="7772400" cy="1470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441"/>
            <a:ext cx="6400800" cy="17527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99"/>
            <a:ext cx="8229600" cy="45262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5"/>
            <a:ext cx="2057400" cy="58518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5"/>
            <a:ext cx="6019800" cy="58518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9143629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1" rIns="91403" bIns="4570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218076" y="285728"/>
            <a:ext cx="747302" cy="1137531"/>
            <a:chOff x="6170529" y="285728"/>
            <a:chExt cx="996247" cy="1137530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/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70"/>
                </a:p>
              </p:txBody>
            </p:sp>
            <p:sp>
              <p:nvSpPr>
                <p:cNvPr id="40" name="Freeform 253"/>
                <p:cNvSpPr/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70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35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5968292" y="285728"/>
            <a:ext cx="747302" cy="1137531"/>
            <a:chOff x="7367116" y="285728"/>
            <a:chExt cx="996247" cy="1137530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54" tIns="34277" rIns="68554" bIns="34277" numCol="1" anchor="t" anchorCtr="0" compatLnSpc="1"/>
                <a:lstStyle/>
                <a:p>
                  <a:endParaRPr lang="zh-CN" altLang="en-US" sz="1070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54" tIns="34277" rIns="68554" bIns="34277" numCol="1" anchor="t" anchorCtr="0" compatLnSpc="1"/>
                <a:lstStyle/>
                <a:p>
                  <a:endParaRPr lang="zh-CN" altLang="en-US" sz="1070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54" tIns="34277" rIns="68554" bIns="34277" numCol="1" anchor="t" anchorCtr="0" compatLnSpc="1"/>
                <a:lstStyle/>
                <a:p>
                  <a:endParaRPr lang="zh-CN" altLang="en-US" sz="1070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35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6718508" y="285728"/>
            <a:ext cx="747302" cy="1137531"/>
            <a:chOff x="8563703" y="285728"/>
            <a:chExt cx="996247" cy="1137530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sp>
            <p:nvSpPr>
              <p:cNvPr id="53" name="任意多边形 52"/>
              <p:cNvSpPr/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68554" tIns="34277" rIns="68554" bIns="34277" numCol="1" anchor="t" anchorCtr="0" compatLnSpc="1">
                <a:noAutofit/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35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7468724" y="285728"/>
            <a:ext cx="747302" cy="1137531"/>
            <a:chOff x="9760290" y="285728"/>
            <a:chExt cx="996247" cy="1137530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/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06" tIns="45703" rIns="91406" bIns="45703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56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06" tIns="45703" rIns="91406" bIns="45703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56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6" tIns="45703" rIns="91406" bIns="45703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56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6" tIns="45703" rIns="91406" bIns="45703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565">
                    <a:defRPr/>
                  </a:pPr>
                  <a:endParaRPr lang="zh-CN" altLang="en-US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35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8218940" y="285728"/>
            <a:ext cx="747302" cy="1137531"/>
            <a:chOff x="10956875" y="285728"/>
            <a:chExt cx="996247" cy="1137530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68554" tIns="34277" rIns="68554" bIns="34277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35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298935" y="476889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99"/>
            <a:ext cx="8229600" cy="45262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7174"/>
            <a:ext cx="7772400" cy="1362159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894"/>
            <a:ext cx="7772400" cy="15002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7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927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887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847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870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99"/>
            <a:ext cx="4038600" cy="452624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7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99"/>
            <a:ext cx="4038600" cy="452624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7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209"/>
            <a:ext cx="4040188" cy="6398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7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9270" indent="0">
              <a:buNone/>
              <a:defRPr sz="2135" b="1"/>
            </a:lvl6pPr>
            <a:lvl7pPr marL="3658870" indent="0">
              <a:buNone/>
              <a:defRPr sz="2135" b="1"/>
            </a:lvl7pPr>
            <a:lvl8pPr marL="4268470" indent="0">
              <a:buNone/>
              <a:defRPr sz="2135" b="1"/>
            </a:lvl8pPr>
            <a:lvl9pPr marL="4878705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010"/>
            <a:ext cx="4040188" cy="39515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70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209"/>
            <a:ext cx="4041775" cy="6398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7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9270" indent="0">
              <a:buNone/>
              <a:defRPr sz="2135" b="1"/>
            </a:lvl6pPr>
            <a:lvl7pPr marL="3658870" indent="0">
              <a:buNone/>
              <a:defRPr sz="2135" b="1"/>
            </a:lvl7pPr>
            <a:lvl8pPr marL="4268470" indent="0">
              <a:buNone/>
              <a:defRPr sz="2135" b="1"/>
            </a:lvl8pPr>
            <a:lvl9pPr marL="4878705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5010"/>
            <a:ext cx="4041775" cy="39515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70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66"/>
            <a:ext cx="3008313" cy="1162122"/>
          </a:xfrm>
          <a:prstGeom prst="rect">
            <a:avLst/>
          </a:prstGeom>
        </p:spPr>
        <p:txBody>
          <a:bodyPr anchor="b"/>
          <a:lstStyle>
            <a:lvl1pPr algn="l">
              <a:defRPr sz="267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475"/>
          </a:xfrm>
          <a:prstGeom prst="rect">
            <a:avLst/>
          </a:prstGeom>
        </p:spPr>
        <p:txBody>
          <a:bodyPr/>
          <a:lstStyle>
            <a:lvl1pPr>
              <a:defRPr sz="4270"/>
            </a:lvl1pPr>
            <a:lvl2pPr>
              <a:defRPr sz="3735"/>
            </a:lvl2pPr>
            <a:lvl3pPr>
              <a:defRPr sz="3200"/>
            </a:lvl3pPr>
            <a:lvl4pPr>
              <a:defRPr sz="2670"/>
            </a:lvl4pPr>
            <a:lvl5pPr>
              <a:defRPr sz="2670"/>
            </a:lvl5pPr>
            <a:lvl6pPr>
              <a:defRPr sz="2670"/>
            </a:lvl6pPr>
            <a:lvl7pPr>
              <a:defRPr sz="2670"/>
            </a:lvl7pPr>
            <a:lvl8pPr>
              <a:defRPr sz="2670"/>
            </a:lvl8pPr>
            <a:lvl9pPr>
              <a:defRPr sz="26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89"/>
            <a:ext cx="3008313" cy="469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835" indent="0">
              <a:buNone/>
              <a:defRPr sz="1335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897"/>
            <a:ext cx="5486400" cy="566773"/>
          </a:xfrm>
          <a:prstGeom prst="rect">
            <a:avLst/>
          </a:prstGeom>
        </p:spPr>
        <p:txBody>
          <a:bodyPr anchor="b"/>
          <a:lstStyle>
            <a:lvl1pPr algn="l">
              <a:defRPr sz="267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812"/>
            <a:ext cx="5486400" cy="4115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835" indent="0">
              <a:buNone/>
              <a:defRPr sz="3200"/>
            </a:lvl3pPr>
            <a:lvl4pPr marL="1829435" indent="0">
              <a:buNone/>
              <a:defRPr sz="2670"/>
            </a:lvl4pPr>
            <a:lvl5pPr marL="2439035" indent="0">
              <a:buNone/>
              <a:defRPr sz="2670"/>
            </a:lvl5pPr>
            <a:lvl6pPr marL="3049270" indent="0">
              <a:buNone/>
              <a:defRPr sz="2670"/>
            </a:lvl6pPr>
            <a:lvl7pPr marL="3658870" indent="0">
              <a:buNone/>
              <a:defRPr sz="2670"/>
            </a:lvl7pPr>
            <a:lvl8pPr marL="4268470" indent="0">
              <a:buNone/>
              <a:defRPr sz="2670"/>
            </a:lvl8pPr>
            <a:lvl9pPr marL="4878705" indent="0">
              <a:buNone/>
              <a:defRPr sz="2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671"/>
            <a:ext cx="5486400" cy="8049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835" indent="0">
              <a:buNone/>
              <a:defRPr sz="1335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744"/>
            <a:ext cx="2133600" cy="365147"/>
          </a:xfrm>
          <a:prstGeom prst="rect">
            <a:avLst/>
          </a:prstGeom>
        </p:spPr>
        <p:txBody>
          <a:bodyPr/>
          <a:lstStyle/>
          <a:p>
            <a:fld id="{4841D870-8283-4DD2-9937-AECF23EF6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744"/>
            <a:ext cx="28956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 userDrawn="1"/>
        </p:nvSpPr>
        <p:spPr>
          <a:xfrm>
            <a:off x="6602730" y="6100204"/>
            <a:ext cx="2133600" cy="365147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A0DCBA0-A312-46AB-8163-AF5776386E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1219835" rtl="0" eaLnBrk="1" latinLnBrk="0" hangingPunct="1">
        <a:spcBef>
          <a:spcPct val="0"/>
        </a:spcBef>
        <a:buNone/>
        <a:defRPr sz="5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–"/>
        <a:defRPr sz="267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»"/>
        <a:defRPr sz="267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ts val="13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/>
          <p:nvPr/>
        </p:nvGrpSpPr>
        <p:grpSpPr>
          <a:xfrm rot="5400000">
            <a:off x="3541639" y="2933358"/>
            <a:ext cx="2222812" cy="2923236"/>
            <a:chOff x="1078816" y="964066"/>
            <a:chExt cx="2222812" cy="2923236"/>
          </a:xfrm>
        </p:grpSpPr>
        <p:sp>
          <p:nvSpPr>
            <p:cNvPr id="21" name="Freeform 7"/>
            <p:cNvSpPr/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94 w 375"/>
                <a:gd name="T1" fmla="*/ 0 h 549"/>
                <a:gd name="T2" fmla="*/ 11 w 375"/>
                <a:gd name="T3" fmla="*/ 12 h 549"/>
                <a:gd name="T4" fmla="*/ 0 w 375"/>
                <a:gd name="T5" fmla="*/ 127 h 549"/>
                <a:gd name="T6" fmla="*/ 174 w 375"/>
                <a:gd name="T7" fmla="*/ 549 h 549"/>
                <a:gd name="T8" fmla="*/ 375 w 375"/>
                <a:gd name="T9" fmla="*/ 280 h 549"/>
                <a:gd name="T10" fmla="*/ 94 w 375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158 w 323"/>
                <a:gd name="T1" fmla="*/ 0 h 331"/>
                <a:gd name="T2" fmla="*/ 51 w 323"/>
                <a:gd name="T3" fmla="*/ 38 h 331"/>
                <a:gd name="T4" fmla="*/ 0 w 323"/>
                <a:gd name="T5" fmla="*/ 216 h 331"/>
                <a:gd name="T6" fmla="*/ 158 w 323"/>
                <a:gd name="T7" fmla="*/ 331 h 331"/>
                <a:gd name="T8" fmla="*/ 323 w 323"/>
                <a:gd name="T9" fmla="*/ 166 h 331"/>
                <a:gd name="T10" fmla="*/ 158 w 323"/>
                <a:gd name="T1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201 w 203"/>
                <a:gd name="T1" fmla="*/ 98 h 203"/>
                <a:gd name="T2" fmla="*/ 105 w 203"/>
                <a:gd name="T3" fmla="*/ 201 h 203"/>
                <a:gd name="T4" fmla="*/ 1 w 203"/>
                <a:gd name="T5" fmla="*/ 105 h 203"/>
                <a:gd name="T6" fmla="*/ 98 w 203"/>
                <a:gd name="T7" fmla="*/ 1 h 203"/>
                <a:gd name="T8" fmla="*/ 201 w 203"/>
                <a:gd name="T9" fmla="*/ 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132 h 323"/>
                <a:gd name="T2" fmla="*/ 188 w 188"/>
                <a:gd name="T3" fmla="*/ 323 h 323"/>
                <a:gd name="T4" fmla="*/ 53 w 188"/>
                <a:gd name="T5" fmla="*/ 0 h 323"/>
                <a:gd name="T6" fmla="*/ 0 w 188"/>
                <a:gd name="T7" fmla="*/ 13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241 h 481"/>
                <a:gd name="T2" fmla="*/ 241 w 398"/>
                <a:gd name="T3" fmla="*/ 481 h 481"/>
                <a:gd name="T4" fmla="*/ 375 w 398"/>
                <a:gd name="T5" fmla="*/ 440 h 481"/>
                <a:gd name="T6" fmla="*/ 398 w 398"/>
                <a:gd name="T7" fmla="*/ 277 h 481"/>
                <a:gd name="T8" fmla="*/ 342 w 398"/>
                <a:gd name="T9" fmla="*/ 22 h 481"/>
                <a:gd name="T10" fmla="*/ 241 w 398"/>
                <a:gd name="T11" fmla="*/ 0 h 481"/>
                <a:gd name="T12" fmla="*/ 0 w 398"/>
                <a:gd name="T13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188 h 191"/>
                <a:gd name="T2" fmla="*/ 33 w 224"/>
                <a:gd name="T3" fmla="*/ 191 h 191"/>
                <a:gd name="T4" fmla="*/ 224 w 224"/>
                <a:gd name="T5" fmla="*/ 0 h 191"/>
                <a:gd name="T6" fmla="*/ 0 w 224"/>
                <a:gd name="T7" fmla="*/ 1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224 w 224"/>
                <a:gd name="T1" fmla="*/ 0 h 310"/>
                <a:gd name="T2" fmla="*/ 0 w 224"/>
                <a:gd name="T3" fmla="*/ 240 h 310"/>
                <a:gd name="T4" fmla="*/ 11 w 224"/>
                <a:gd name="T5" fmla="*/ 310 h 310"/>
                <a:gd name="T6" fmla="*/ 224 w 224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22 w 331"/>
                <a:gd name="T1" fmla="*/ 0 h 405"/>
                <a:gd name="T2" fmla="*/ 0 w 331"/>
                <a:gd name="T3" fmla="*/ 0 h 405"/>
                <a:gd name="T4" fmla="*/ 316 w 331"/>
                <a:gd name="T5" fmla="*/ 405 h 405"/>
                <a:gd name="T6" fmla="*/ 331 w 331"/>
                <a:gd name="T7" fmla="*/ 309 h 405"/>
                <a:gd name="T8" fmla="*/ 22 w 331"/>
                <a:gd name="T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"/>
            <p:cNvSpPr/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331 w 662"/>
                <a:gd name="T1" fmla="*/ 0 h 491"/>
                <a:gd name="T2" fmla="*/ 0 w 662"/>
                <a:gd name="T3" fmla="*/ 317 h 491"/>
                <a:gd name="T4" fmla="*/ 422 w 662"/>
                <a:gd name="T5" fmla="*/ 491 h 491"/>
                <a:gd name="T6" fmla="*/ 639 w 662"/>
                <a:gd name="T7" fmla="*/ 451 h 491"/>
                <a:gd name="T8" fmla="*/ 662 w 662"/>
                <a:gd name="T9" fmla="*/ 331 h 491"/>
                <a:gd name="T10" fmla="*/ 331 w 662"/>
                <a:gd name="T11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8"/>
            <p:cNvSpPr/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471 w 471"/>
                <a:gd name="T1" fmla="*/ 153 h 469"/>
                <a:gd name="T2" fmla="*/ 244 w 471"/>
                <a:gd name="T3" fmla="*/ 0 h 469"/>
                <a:gd name="T4" fmla="*/ 0 w 471"/>
                <a:gd name="T5" fmla="*/ 244 h 469"/>
                <a:gd name="T6" fmla="*/ 149 w 471"/>
                <a:gd name="T7" fmla="*/ 469 h 469"/>
                <a:gd name="T8" fmla="*/ 471 w 471"/>
                <a:gd name="T9" fmla="*/ 15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30"/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96390" y="1066800"/>
            <a:ext cx="6235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第3章 期望效用理论及其受到的挑战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5390" y="2094230"/>
            <a:ext cx="69970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Challenges to E</a:t>
            </a:r>
            <a:r>
              <a: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xpected Utility Theory(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EUT</a:t>
            </a:r>
            <a:r>
              <a: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285" y="77757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期望效用理论的公理化假设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62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不确定性决策中，预期效用值：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)+…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000" y="3033133"/>
            <a:ext cx="7200000" cy="257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94902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风险态度及效用函数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820" y="1927860"/>
            <a:ext cx="7323455" cy="452628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假设一个人面对一个有两种可能结果的财富：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P(0&lt;P&lt;1)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概率获得财富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概率获得财富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，那么，期望效用值记作：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2196000" y="3429159"/>
            <a:ext cx="4622165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304800" algn="l" fontAlgn="auto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(1-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)y)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395" y="94902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风险厌恶与效用函数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3019"/>
            <a:ext cx="8229600" cy="4526243"/>
          </a:xfrm>
        </p:spPr>
        <p:txBody>
          <a:bodyPr>
            <a:normAutofit/>
          </a:bodyPr>
          <a:lstStyle/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628265" y="1962150"/>
            <a:ext cx="4694645" cy="2966085"/>
            <a:chOff x="3295" y="1810"/>
            <a:chExt cx="5300" cy="3251"/>
          </a:xfrm>
        </p:grpSpPr>
        <p:grpSp>
          <p:nvGrpSpPr>
            <p:cNvPr id="30" name="组合 4"/>
            <p:cNvGrpSpPr/>
            <p:nvPr/>
          </p:nvGrpSpPr>
          <p:grpSpPr>
            <a:xfrm>
              <a:off x="3295" y="1810"/>
              <a:ext cx="5300" cy="3102"/>
              <a:chOff x="3295" y="1810"/>
              <a:chExt cx="5300" cy="3102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3295" y="1810"/>
                <a:ext cx="5248" cy="284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3" name="文本框 10"/>
              <p:cNvSpPr txBox="1"/>
              <p:nvPr/>
            </p:nvSpPr>
            <p:spPr>
              <a:xfrm>
                <a:off x="7948" y="4653"/>
                <a:ext cx="647" cy="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33840" tIns="0" rIns="33840" bIns="0"/>
              <a:lstStyle/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财富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  <p:sp>
          <p:nvSpPr>
            <p:cNvPr id="31" name="文本框 11"/>
            <p:cNvSpPr txBox="1"/>
            <p:nvPr/>
          </p:nvSpPr>
          <p:spPr>
            <a:xfrm>
              <a:off x="5121" y="4741"/>
              <a:ext cx="1075" cy="3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33840" tIns="0" rIns="33840" bIns="0"/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sp>
        <p:nvSpPr>
          <p:cNvPr id="34" name="文本框 12"/>
          <p:cNvSpPr txBox="1"/>
          <p:nvPr/>
        </p:nvSpPr>
        <p:spPr>
          <a:xfrm rot="16200000">
            <a:off x="2124236" y="2098089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效用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13"/>
          <p:cNvSpPr txBox="1"/>
          <p:nvPr/>
        </p:nvSpPr>
        <p:spPr>
          <a:xfrm>
            <a:off x="4200686" y="4629199"/>
            <a:ext cx="111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px+(1-p)y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文本框 14"/>
          <p:cNvSpPr txBox="1"/>
          <p:nvPr/>
        </p:nvSpPr>
        <p:spPr>
          <a:xfrm>
            <a:off x="1199041" y="2647999"/>
            <a:ext cx="1429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+(1-p)y)</a:t>
            </a:r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830741" y="2924859"/>
            <a:ext cx="1861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pU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(x) +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(1-p)U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(y)</a:t>
            </a:r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8" name="文本框 16"/>
          <p:cNvSpPr txBox="1"/>
          <p:nvPr/>
        </p:nvSpPr>
        <p:spPr>
          <a:xfrm>
            <a:off x="3368836" y="4621579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17"/>
          <p:cNvSpPr txBox="1"/>
          <p:nvPr/>
        </p:nvSpPr>
        <p:spPr>
          <a:xfrm>
            <a:off x="5692936" y="4629199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文本框 2"/>
          <p:cNvSpPr txBox="1"/>
          <p:nvPr/>
        </p:nvSpPr>
        <p:spPr>
          <a:xfrm>
            <a:off x="2340000" y="5013159"/>
            <a:ext cx="4605020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304800" fontAlgn="auto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(1-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13571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风险寻求与效用函数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26" name="文本框 12"/>
          <p:cNvSpPr txBox="1"/>
          <p:nvPr/>
        </p:nvSpPr>
        <p:spPr>
          <a:xfrm rot="16200000">
            <a:off x="2021085" y="2183312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效用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4281685" y="4824912"/>
            <a:ext cx="111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px+(1-p)y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84120" y="2047240"/>
            <a:ext cx="4756941" cy="3023722"/>
            <a:chOff x="4204" y="3100"/>
            <a:chExt cx="5068" cy="2926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04" y="3100"/>
              <a:ext cx="5068" cy="27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文本框 1073742927"/>
            <p:cNvSpPr txBox="1"/>
            <p:nvPr/>
          </p:nvSpPr>
          <p:spPr>
            <a:xfrm>
              <a:off x="8603" y="5817"/>
              <a:ext cx="669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33840" tIns="0" rIns="33840" bIns="0"/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财富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" name="文本框 15"/>
          <p:cNvSpPr txBox="1"/>
          <p:nvPr/>
        </p:nvSpPr>
        <p:spPr>
          <a:xfrm>
            <a:off x="622815" y="3604442"/>
            <a:ext cx="1861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pU(x) +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(1-p)U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(y)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1054615" y="3892732"/>
            <a:ext cx="1429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U(px+(1-p)y)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文本框 16"/>
          <p:cNvSpPr txBox="1"/>
          <p:nvPr/>
        </p:nvSpPr>
        <p:spPr>
          <a:xfrm>
            <a:off x="3868935" y="4855392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文本框 17"/>
          <p:cNvSpPr txBox="1"/>
          <p:nvPr/>
        </p:nvSpPr>
        <p:spPr>
          <a:xfrm>
            <a:off x="5419605" y="4824912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5" name="文本框 2"/>
          <p:cNvSpPr txBox="1"/>
          <p:nvPr/>
        </p:nvSpPr>
        <p:spPr>
          <a:xfrm>
            <a:off x="2157120" y="5394159"/>
            <a:ext cx="4605020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304800" fontAlgn="auto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(1-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45" name="文本框 2"/>
          <p:cNvSpPr txBox="1"/>
          <p:nvPr/>
        </p:nvSpPr>
        <p:spPr>
          <a:xfrm>
            <a:off x="2340000" y="5013159"/>
            <a:ext cx="4605020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304800" fontAlgn="auto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(1-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)U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2"/>
          <p:cNvSpPr txBox="1"/>
          <p:nvPr/>
        </p:nvSpPr>
        <p:spPr>
          <a:xfrm rot="16200000">
            <a:off x="2026600" y="2024574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效用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4351970" y="4497899"/>
            <a:ext cx="111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px+(1-p)y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30475" y="1888490"/>
            <a:ext cx="4719501" cy="2759012"/>
            <a:chOff x="3212" y="1904"/>
            <a:chExt cx="4874" cy="293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12" y="1904"/>
              <a:ext cx="4803" cy="27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1073743525"/>
            <p:cNvSpPr txBox="1"/>
            <p:nvPr/>
          </p:nvSpPr>
          <p:spPr>
            <a:xfrm>
              <a:off x="7471" y="4604"/>
              <a:ext cx="615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33840" tIns="0" rIns="33840" bIns="0"/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财富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6"/>
          <p:cNvSpPr txBox="1"/>
          <p:nvPr/>
        </p:nvSpPr>
        <p:spPr>
          <a:xfrm>
            <a:off x="3932870" y="4497899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5509575" y="4497899"/>
            <a:ext cx="29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1101405" y="2773239"/>
            <a:ext cx="1429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U(px+(1-p)y)</a:t>
            </a: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14"/>
          <p:cNvSpPr txBox="1"/>
          <p:nvPr/>
        </p:nvSpPr>
        <p:spPr>
          <a:xfrm>
            <a:off x="725485" y="3031684"/>
            <a:ext cx="1861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pU(x) +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(1-p)U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(y)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22960" y="1135715"/>
            <a:ext cx="8229600" cy="11430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835" rtl="0" eaLnBrk="1" latinLnBrk="0" hangingPunct="1">
              <a:spcBef>
                <a:spcPct val="0"/>
              </a:spcBef>
              <a:buNone/>
              <a:defRPr sz="58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风险中立与效用函数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/>
          <p:cNvGrpSpPr/>
          <p:nvPr/>
        </p:nvGrpSpPr>
        <p:grpSpPr>
          <a:xfrm>
            <a:off x="4043803" y="2039889"/>
            <a:ext cx="1056394" cy="1389270"/>
            <a:chOff x="3995936" y="1676400"/>
            <a:chExt cx="1056394" cy="1389270"/>
          </a:xfrm>
        </p:grpSpPr>
        <p:grpSp>
          <p:nvGrpSpPr>
            <p:cNvPr id="5" name="组合 21"/>
            <p:cNvGrpSpPr/>
            <p:nvPr/>
          </p:nvGrpSpPr>
          <p:grpSpPr>
            <a:xfrm>
              <a:off x="3995936" y="1676400"/>
              <a:ext cx="1056394" cy="1389270"/>
              <a:chOff x="1078816" y="964066"/>
              <a:chExt cx="2222812" cy="2923236"/>
            </a:xfrm>
          </p:grpSpPr>
          <p:sp>
            <p:nvSpPr>
              <p:cNvPr id="24" name="Freeform 7"/>
              <p:cNvSpPr/>
              <p:nvPr/>
            </p:nvSpPr>
            <p:spPr bwMode="auto">
              <a:xfrm>
                <a:off x="1078816" y="2540257"/>
                <a:ext cx="696716" cy="1019561"/>
              </a:xfrm>
              <a:custGeom>
                <a:avLst/>
                <a:gdLst>
                  <a:gd name="T0" fmla="*/ 94 w 375"/>
                  <a:gd name="T1" fmla="*/ 0 h 549"/>
                  <a:gd name="T2" fmla="*/ 11 w 375"/>
                  <a:gd name="T3" fmla="*/ 12 h 549"/>
                  <a:gd name="T4" fmla="*/ 0 w 375"/>
                  <a:gd name="T5" fmla="*/ 127 h 549"/>
                  <a:gd name="T6" fmla="*/ 174 w 375"/>
                  <a:gd name="T7" fmla="*/ 549 h 549"/>
                  <a:gd name="T8" fmla="*/ 375 w 375"/>
                  <a:gd name="T9" fmla="*/ 280 h 549"/>
                  <a:gd name="T10" fmla="*/ 94 w 375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549">
                    <a:moveTo>
                      <a:pt x="94" y="0"/>
                    </a:moveTo>
                    <a:cubicBezTo>
                      <a:pt x="65" y="0"/>
                      <a:pt x="37" y="4"/>
                      <a:pt x="11" y="12"/>
                    </a:cubicBezTo>
                    <a:cubicBezTo>
                      <a:pt x="3" y="49"/>
                      <a:pt x="0" y="87"/>
                      <a:pt x="0" y="127"/>
                    </a:cubicBezTo>
                    <a:cubicBezTo>
                      <a:pt x="0" y="291"/>
                      <a:pt x="66" y="441"/>
                      <a:pt x="174" y="549"/>
                    </a:cubicBezTo>
                    <a:cubicBezTo>
                      <a:pt x="290" y="514"/>
                      <a:pt x="375" y="407"/>
                      <a:pt x="375" y="280"/>
                    </a:cubicBezTo>
                    <a:cubicBezTo>
                      <a:pt x="375" y="125"/>
                      <a:pt x="249" y="0"/>
                      <a:pt x="94" y="0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1088093" y="2231327"/>
                <a:ext cx="600234" cy="615077"/>
              </a:xfrm>
              <a:custGeom>
                <a:avLst/>
                <a:gdLst>
                  <a:gd name="T0" fmla="*/ 158 w 323"/>
                  <a:gd name="T1" fmla="*/ 0 h 331"/>
                  <a:gd name="T2" fmla="*/ 51 w 323"/>
                  <a:gd name="T3" fmla="*/ 38 h 331"/>
                  <a:gd name="T4" fmla="*/ 0 w 323"/>
                  <a:gd name="T5" fmla="*/ 216 h 331"/>
                  <a:gd name="T6" fmla="*/ 158 w 323"/>
                  <a:gd name="T7" fmla="*/ 331 h 331"/>
                  <a:gd name="T8" fmla="*/ 323 w 323"/>
                  <a:gd name="T9" fmla="*/ 166 h 331"/>
                  <a:gd name="T10" fmla="*/ 158 w 323"/>
                  <a:gd name="T11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331">
                    <a:moveTo>
                      <a:pt x="158" y="0"/>
                    </a:moveTo>
                    <a:cubicBezTo>
                      <a:pt x="117" y="0"/>
                      <a:pt x="80" y="14"/>
                      <a:pt x="51" y="38"/>
                    </a:cubicBezTo>
                    <a:cubicBezTo>
                      <a:pt x="25" y="94"/>
                      <a:pt x="8" y="153"/>
                      <a:pt x="0" y="216"/>
                    </a:cubicBezTo>
                    <a:cubicBezTo>
                      <a:pt x="21" y="283"/>
                      <a:pt x="84" y="331"/>
                      <a:pt x="158" y="331"/>
                    </a:cubicBezTo>
                    <a:cubicBezTo>
                      <a:pt x="249" y="331"/>
                      <a:pt x="323" y="257"/>
                      <a:pt x="323" y="166"/>
                    </a:cubicBezTo>
                    <a:cubicBezTo>
                      <a:pt x="323" y="74"/>
                      <a:pt x="249" y="0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530616" y="2179723"/>
                <a:ext cx="506964" cy="507925"/>
              </a:xfrm>
              <a:prstGeom prst="ellipse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2050137" y="1993832"/>
                <a:ext cx="576113" cy="574257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1688327" y="1950229"/>
                <a:ext cx="413762" cy="412834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55510" y="1555021"/>
                <a:ext cx="256050" cy="25605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2389682" y="1158887"/>
                <a:ext cx="86278" cy="87205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1532470" y="1755408"/>
                <a:ext cx="85350" cy="853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068691" y="1905698"/>
                <a:ext cx="87205" cy="88133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1673483" y="1653359"/>
                <a:ext cx="376653" cy="377581"/>
              </a:xfrm>
              <a:custGeom>
                <a:avLst/>
                <a:gdLst>
                  <a:gd name="T0" fmla="*/ 201 w 203"/>
                  <a:gd name="T1" fmla="*/ 98 h 203"/>
                  <a:gd name="T2" fmla="*/ 105 w 203"/>
                  <a:gd name="T3" fmla="*/ 201 h 203"/>
                  <a:gd name="T4" fmla="*/ 1 w 203"/>
                  <a:gd name="T5" fmla="*/ 105 h 203"/>
                  <a:gd name="T6" fmla="*/ 98 w 203"/>
                  <a:gd name="T7" fmla="*/ 1 h 203"/>
                  <a:gd name="T8" fmla="*/ 201 w 203"/>
                  <a:gd name="T9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03">
                    <a:moveTo>
                      <a:pt x="201" y="98"/>
                    </a:moveTo>
                    <a:cubicBezTo>
                      <a:pt x="203" y="153"/>
                      <a:pt x="160" y="200"/>
                      <a:pt x="105" y="201"/>
                    </a:cubicBezTo>
                    <a:cubicBezTo>
                      <a:pt x="49" y="203"/>
                      <a:pt x="3" y="160"/>
                      <a:pt x="1" y="105"/>
                    </a:cubicBezTo>
                    <a:cubicBezTo>
                      <a:pt x="0" y="49"/>
                      <a:pt x="43" y="3"/>
                      <a:pt x="98" y="1"/>
                    </a:cubicBezTo>
                    <a:cubicBezTo>
                      <a:pt x="153" y="0"/>
                      <a:pt x="200" y="43"/>
                      <a:pt x="201" y="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1504639" y="1901988"/>
                <a:ext cx="141013" cy="143796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2167029" y="964066"/>
                <a:ext cx="142869" cy="142868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276500" y="1307321"/>
                <a:ext cx="312641" cy="312641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2276500" y="1816638"/>
                <a:ext cx="312641" cy="31449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754274" y="1514202"/>
                <a:ext cx="141013" cy="141013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"/>
              <p:cNvSpPr/>
              <p:nvPr/>
            </p:nvSpPr>
            <p:spPr bwMode="auto">
              <a:xfrm>
                <a:off x="2947240" y="2064338"/>
                <a:ext cx="348822" cy="600233"/>
              </a:xfrm>
              <a:custGeom>
                <a:avLst/>
                <a:gdLst>
                  <a:gd name="T0" fmla="*/ 0 w 188"/>
                  <a:gd name="T1" fmla="*/ 132 h 323"/>
                  <a:gd name="T2" fmla="*/ 188 w 188"/>
                  <a:gd name="T3" fmla="*/ 323 h 323"/>
                  <a:gd name="T4" fmla="*/ 53 w 188"/>
                  <a:gd name="T5" fmla="*/ 0 h 323"/>
                  <a:gd name="T6" fmla="*/ 0 w 188"/>
                  <a:gd name="T7" fmla="*/ 13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323">
                    <a:moveTo>
                      <a:pt x="0" y="132"/>
                    </a:moveTo>
                    <a:cubicBezTo>
                      <a:pt x="0" y="237"/>
                      <a:pt x="84" y="321"/>
                      <a:pt x="188" y="323"/>
                    </a:cubicBezTo>
                    <a:cubicBezTo>
                      <a:pt x="176" y="201"/>
                      <a:pt x="127" y="89"/>
                      <a:pt x="53" y="0"/>
                    </a:cubicBezTo>
                    <a:cubicBezTo>
                      <a:pt x="20" y="34"/>
                      <a:pt x="0" y="81"/>
                      <a:pt x="0" y="132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"/>
              <p:cNvSpPr/>
              <p:nvPr/>
            </p:nvSpPr>
            <p:spPr bwMode="auto">
              <a:xfrm>
                <a:off x="2563165" y="2261014"/>
                <a:ext cx="738463" cy="894319"/>
              </a:xfrm>
              <a:custGeom>
                <a:avLst/>
                <a:gdLst>
                  <a:gd name="T0" fmla="*/ 0 w 398"/>
                  <a:gd name="T1" fmla="*/ 241 h 481"/>
                  <a:gd name="T2" fmla="*/ 241 w 398"/>
                  <a:gd name="T3" fmla="*/ 481 h 481"/>
                  <a:gd name="T4" fmla="*/ 375 w 398"/>
                  <a:gd name="T5" fmla="*/ 440 h 481"/>
                  <a:gd name="T6" fmla="*/ 398 w 398"/>
                  <a:gd name="T7" fmla="*/ 277 h 481"/>
                  <a:gd name="T8" fmla="*/ 342 w 398"/>
                  <a:gd name="T9" fmla="*/ 22 h 481"/>
                  <a:gd name="T10" fmla="*/ 241 w 398"/>
                  <a:gd name="T11" fmla="*/ 0 h 481"/>
                  <a:gd name="T12" fmla="*/ 0 w 398"/>
                  <a:gd name="T13" fmla="*/ 24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481">
                    <a:moveTo>
                      <a:pt x="0" y="241"/>
                    </a:moveTo>
                    <a:cubicBezTo>
                      <a:pt x="0" y="374"/>
                      <a:pt x="108" y="481"/>
                      <a:pt x="241" y="481"/>
                    </a:cubicBezTo>
                    <a:cubicBezTo>
                      <a:pt x="291" y="481"/>
                      <a:pt x="337" y="466"/>
                      <a:pt x="375" y="440"/>
                    </a:cubicBezTo>
                    <a:cubicBezTo>
                      <a:pt x="390" y="388"/>
                      <a:pt x="398" y="333"/>
                      <a:pt x="398" y="277"/>
                    </a:cubicBezTo>
                    <a:cubicBezTo>
                      <a:pt x="398" y="186"/>
                      <a:pt x="378" y="100"/>
                      <a:pt x="342" y="22"/>
                    </a:cubicBezTo>
                    <a:cubicBezTo>
                      <a:pt x="311" y="8"/>
                      <a:pt x="277" y="0"/>
                      <a:pt x="241" y="0"/>
                    </a:cubicBezTo>
                    <a:cubicBezTo>
                      <a:pt x="108" y="0"/>
                      <a:pt x="0" y="108"/>
                      <a:pt x="0" y="241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2574297" y="2261014"/>
                <a:ext cx="415618" cy="355316"/>
              </a:xfrm>
              <a:custGeom>
                <a:avLst/>
                <a:gdLst>
                  <a:gd name="T0" fmla="*/ 0 w 224"/>
                  <a:gd name="T1" fmla="*/ 188 h 191"/>
                  <a:gd name="T2" fmla="*/ 33 w 224"/>
                  <a:gd name="T3" fmla="*/ 191 h 191"/>
                  <a:gd name="T4" fmla="*/ 224 w 224"/>
                  <a:gd name="T5" fmla="*/ 0 h 191"/>
                  <a:gd name="T6" fmla="*/ 0 w 224"/>
                  <a:gd name="T7" fmla="*/ 1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191">
                    <a:moveTo>
                      <a:pt x="0" y="188"/>
                    </a:moveTo>
                    <a:cubicBezTo>
                      <a:pt x="11" y="190"/>
                      <a:pt x="22" y="191"/>
                      <a:pt x="33" y="191"/>
                    </a:cubicBezTo>
                    <a:cubicBezTo>
                      <a:pt x="138" y="191"/>
                      <a:pt x="224" y="106"/>
                      <a:pt x="224" y="0"/>
                    </a:cubicBezTo>
                    <a:cubicBezTo>
                      <a:pt x="114" y="5"/>
                      <a:pt x="23" y="84"/>
                      <a:pt x="0" y="188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"/>
              <p:cNvSpPr/>
              <p:nvPr/>
            </p:nvSpPr>
            <p:spPr bwMode="auto">
              <a:xfrm>
                <a:off x="2840364" y="3083913"/>
                <a:ext cx="420165" cy="581208"/>
              </a:xfrm>
              <a:custGeom>
                <a:avLst/>
                <a:gdLst>
                  <a:gd name="T0" fmla="*/ 224 w 224"/>
                  <a:gd name="T1" fmla="*/ 0 h 310"/>
                  <a:gd name="T2" fmla="*/ 0 w 224"/>
                  <a:gd name="T3" fmla="*/ 240 h 310"/>
                  <a:gd name="T4" fmla="*/ 11 w 224"/>
                  <a:gd name="T5" fmla="*/ 310 h 310"/>
                  <a:gd name="T6" fmla="*/ 224 w 224"/>
                  <a:gd name="T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310">
                    <a:moveTo>
                      <a:pt x="224" y="0"/>
                    </a:moveTo>
                    <a:cubicBezTo>
                      <a:pt x="99" y="9"/>
                      <a:pt x="0" y="113"/>
                      <a:pt x="0" y="240"/>
                    </a:cubicBezTo>
                    <a:cubicBezTo>
                      <a:pt x="0" y="265"/>
                      <a:pt x="4" y="288"/>
                      <a:pt x="11" y="310"/>
                    </a:cubicBezTo>
                    <a:cubicBezTo>
                      <a:pt x="112" y="233"/>
                      <a:pt x="187" y="125"/>
                      <a:pt x="224" y="0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6"/>
              <p:cNvSpPr/>
              <p:nvPr/>
            </p:nvSpPr>
            <p:spPr bwMode="auto">
              <a:xfrm>
                <a:off x="1104792" y="3017103"/>
                <a:ext cx="615077" cy="753306"/>
              </a:xfrm>
              <a:custGeom>
                <a:avLst/>
                <a:gdLst>
                  <a:gd name="T0" fmla="*/ 22 w 331"/>
                  <a:gd name="T1" fmla="*/ 0 h 405"/>
                  <a:gd name="T2" fmla="*/ 0 w 331"/>
                  <a:gd name="T3" fmla="*/ 0 h 405"/>
                  <a:gd name="T4" fmla="*/ 316 w 331"/>
                  <a:gd name="T5" fmla="*/ 405 h 405"/>
                  <a:gd name="T6" fmla="*/ 331 w 331"/>
                  <a:gd name="T7" fmla="*/ 309 h 405"/>
                  <a:gd name="T8" fmla="*/ 22 w 331"/>
                  <a:gd name="T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405">
                    <a:moveTo>
                      <a:pt x="22" y="0"/>
                    </a:moveTo>
                    <a:cubicBezTo>
                      <a:pt x="14" y="0"/>
                      <a:pt x="7" y="0"/>
                      <a:pt x="0" y="0"/>
                    </a:cubicBezTo>
                    <a:cubicBezTo>
                      <a:pt x="40" y="178"/>
                      <a:pt x="158" y="325"/>
                      <a:pt x="316" y="405"/>
                    </a:cubicBezTo>
                    <a:cubicBezTo>
                      <a:pt x="326" y="375"/>
                      <a:pt x="331" y="343"/>
                      <a:pt x="331" y="309"/>
                    </a:cubicBezTo>
                    <a:cubicBezTo>
                      <a:pt x="331" y="138"/>
                      <a:pt x="193" y="0"/>
                      <a:pt x="22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"/>
              <p:cNvSpPr/>
              <p:nvPr/>
            </p:nvSpPr>
            <p:spPr bwMode="auto">
              <a:xfrm>
                <a:off x="1406301" y="2974428"/>
                <a:ext cx="1229226" cy="912874"/>
              </a:xfrm>
              <a:custGeom>
                <a:avLst/>
                <a:gdLst>
                  <a:gd name="T0" fmla="*/ 331 w 662"/>
                  <a:gd name="T1" fmla="*/ 0 h 491"/>
                  <a:gd name="T2" fmla="*/ 0 w 662"/>
                  <a:gd name="T3" fmla="*/ 317 h 491"/>
                  <a:gd name="T4" fmla="*/ 422 w 662"/>
                  <a:gd name="T5" fmla="*/ 491 h 491"/>
                  <a:gd name="T6" fmla="*/ 639 w 662"/>
                  <a:gd name="T7" fmla="*/ 451 h 491"/>
                  <a:gd name="T8" fmla="*/ 662 w 662"/>
                  <a:gd name="T9" fmla="*/ 331 h 491"/>
                  <a:gd name="T10" fmla="*/ 331 w 662"/>
                  <a:gd name="T11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2" h="491">
                    <a:moveTo>
                      <a:pt x="331" y="0"/>
                    </a:moveTo>
                    <a:cubicBezTo>
                      <a:pt x="153" y="0"/>
                      <a:pt x="7" y="141"/>
                      <a:pt x="0" y="317"/>
                    </a:cubicBezTo>
                    <a:cubicBezTo>
                      <a:pt x="108" y="425"/>
                      <a:pt x="258" y="491"/>
                      <a:pt x="422" y="491"/>
                    </a:cubicBezTo>
                    <a:cubicBezTo>
                      <a:pt x="499" y="491"/>
                      <a:pt x="572" y="477"/>
                      <a:pt x="639" y="451"/>
                    </a:cubicBezTo>
                    <a:cubicBezTo>
                      <a:pt x="654" y="414"/>
                      <a:pt x="662" y="373"/>
                      <a:pt x="662" y="331"/>
                    </a:cubicBezTo>
                    <a:cubicBezTo>
                      <a:pt x="662" y="148"/>
                      <a:pt x="514" y="0"/>
                      <a:pt x="331" y="0"/>
                    </a:cubicBezTo>
                    <a:close/>
                  </a:path>
                </a:pathLst>
              </a:cu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335874" y="2933609"/>
                <a:ext cx="874838" cy="872054"/>
              </a:xfrm>
              <a:custGeom>
                <a:avLst/>
                <a:gdLst>
                  <a:gd name="T0" fmla="*/ 471 w 471"/>
                  <a:gd name="T1" fmla="*/ 153 h 469"/>
                  <a:gd name="T2" fmla="*/ 244 w 471"/>
                  <a:gd name="T3" fmla="*/ 0 h 469"/>
                  <a:gd name="T4" fmla="*/ 0 w 471"/>
                  <a:gd name="T5" fmla="*/ 244 h 469"/>
                  <a:gd name="T6" fmla="*/ 149 w 471"/>
                  <a:gd name="T7" fmla="*/ 469 h 469"/>
                  <a:gd name="T8" fmla="*/ 471 w 471"/>
                  <a:gd name="T9" fmla="*/ 15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469">
                    <a:moveTo>
                      <a:pt x="471" y="153"/>
                    </a:moveTo>
                    <a:cubicBezTo>
                      <a:pt x="435" y="63"/>
                      <a:pt x="347" y="0"/>
                      <a:pt x="244" y="0"/>
                    </a:cubicBezTo>
                    <a:cubicBezTo>
                      <a:pt x="109" y="0"/>
                      <a:pt x="0" y="109"/>
                      <a:pt x="0" y="244"/>
                    </a:cubicBezTo>
                    <a:cubicBezTo>
                      <a:pt x="0" y="345"/>
                      <a:pt x="61" y="432"/>
                      <a:pt x="149" y="469"/>
                    </a:cubicBezTo>
                    <a:cubicBezTo>
                      <a:pt x="293" y="410"/>
                      <a:pt x="409" y="296"/>
                      <a:pt x="471" y="153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2540899" y="1675625"/>
                <a:ext cx="493546" cy="496329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1833627" y="2696302"/>
                <a:ext cx="557332" cy="55608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2226489" y="2491874"/>
                <a:ext cx="249471" cy="248912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4251572" y="2232063"/>
              <a:ext cx="553478" cy="553476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48000" y="3573159"/>
            <a:ext cx="612000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1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心理实验对期望效用理论的挑战</a:t>
            </a:r>
            <a:endParaRPr lang="zh-CN" altLang="en-US" sz="3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4698" y="2683053"/>
            <a:ext cx="6599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880" y="1055370"/>
            <a:ext cx="759650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11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阿莱悖论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1953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b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不确定条件下选择行为违背</a:t>
            </a:r>
            <a:r>
              <a:rPr lang="en-US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VNM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效用函数的典型例子</a:t>
            </a:r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030" y="2361565"/>
            <a:ext cx="4361815" cy="3772535"/>
          </a:xfrm>
        </p:spPr>
        <p:txBody>
          <a:bodyPr>
            <a:normAutofit fontScale="90000"/>
          </a:bodyPr>
          <a:lstStyle/>
          <a:p>
            <a:r>
              <a:rPr lang="zh-CN" altLang="en-US" sz="26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期望效用理论受到了选择实验中的一系列“悖论”的挑战。</a:t>
            </a:r>
            <a:endParaRPr lang="en-US" altLang="zh-CN" sz="266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6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最早的选择实验由法国经济学家阿莱</a:t>
            </a:r>
            <a:r>
              <a:rPr lang="zh-CN" altLang="en-US" sz="2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（Allais）</a:t>
            </a:r>
            <a:r>
              <a:rPr lang="zh-CN" altLang="en-US" sz="26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做出，因而产生了著名的“阿莱悖论</a:t>
            </a:r>
            <a:r>
              <a:rPr lang="zh-CN" altLang="en-US" sz="2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”（</a:t>
            </a:r>
            <a:r>
              <a:rPr lang="zh-CN" altLang="en-US" sz="2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Allais paradox</a:t>
            </a:r>
            <a: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66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6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“阿莱悖论”反映的是相同结果的不致偏好情形。</a:t>
            </a:r>
            <a:endParaRPr lang="zh-CN" altLang="en-US" sz="266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00069" y="2515384"/>
            <a:ext cx="2592000" cy="2998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878205"/>
            <a:ext cx="7241540" cy="6388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阿莱（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1953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同结果效应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zh-CN" altLang="en-US" sz="2800" b="1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760220"/>
            <a:ext cx="7633970" cy="4185920"/>
          </a:xfrm>
        </p:spPr>
        <p:txBody>
          <a:bodyPr>
            <a:no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被试者被要求分别在下面两组方案中做出选择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实验结果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绝大部分人的选择是（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A，D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），即在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A、B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中选择了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C、D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中选择了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10235" lvl="1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graphicFrame>
        <p:nvGraphicFramePr>
          <p:cNvPr id="55298" name="Object 2" descr="image10"/>
          <p:cNvGraphicFramePr/>
          <p:nvPr/>
        </p:nvGraphicFramePr>
        <p:xfrm>
          <a:off x="1449070" y="2264410"/>
          <a:ext cx="7395210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" r:id="rId1" imgW="85039200" imgH="10972800" progId="Equation.3">
                  <p:embed/>
                </p:oleObj>
              </mc:Choice>
              <mc:Fallback>
                <p:oleObj name="" r:id="rId1" imgW="85039200" imgH="10972800" progId="Equation.3">
                  <p:embed/>
                  <p:pic>
                    <p:nvPicPr>
                      <p:cNvPr id="0" name="Picture 6" descr="image1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070" y="2264410"/>
                        <a:ext cx="7395210" cy="960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图片 1" descr="image11"/>
          <p:cNvGraphicFramePr/>
          <p:nvPr/>
        </p:nvGraphicFramePr>
        <p:xfrm>
          <a:off x="1449070" y="3225165"/>
          <a:ext cx="586295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公式" r:id="rId3" imgW="2717800" imgH="457200" progId="Equation.3">
                  <p:embed/>
                </p:oleObj>
              </mc:Choice>
              <mc:Fallback>
                <p:oleObj name="公式" r:id="rId3" imgW="2717800" imgH="457200" progId="Equation.3">
                  <p:embed/>
                  <p:pic>
                    <p:nvPicPr>
                      <p:cNvPr id="0" name="Picture 7" descr="image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070" y="3225165"/>
                        <a:ext cx="5862955" cy="940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5355" y="5603240"/>
            <a:ext cx="179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※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Allais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1953).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865505"/>
            <a:ext cx="7241540" cy="6388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同结果效应</a:t>
            </a:r>
            <a:endParaRPr lang="zh-CN" altLang="en-US" sz="2800" b="1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15" y="1869440"/>
            <a:ext cx="7633970" cy="4091305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分析：实验结果违背预期效用理论关于偏好的公理化假定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两组问题结果相同，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与期望效用理论一致的选择是（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）或 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现实中，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相同结果的不一致偏好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同结果效应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Allais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的实验之后，大量重复实验也都发现了该效应的存在。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10235" lvl="1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95" y="778510"/>
            <a:ext cx="7557770" cy="87439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11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埃尔斯伯格悖论（</a:t>
            </a:r>
            <a:r>
              <a:rPr lang="en-US" altLang="zh-CN" sz="311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1961</a:t>
            </a:r>
            <a:r>
              <a:rPr lang="zh-CN" altLang="en-US" sz="311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zh-CN" altLang="en-US" sz="28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向主观期望效用理论提出挑战</a:t>
            </a:r>
            <a:b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311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" name="内容占位符 5"/>
          <p:cNvGrpSpPr>
            <a:grpSpLocks noGrp="1"/>
          </p:cNvGrpSpPr>
          <p:nvPr/>
        </p:nvGrpSpPr>
        <p:grpSpPr>
          <a:xfrm>
            <a:off x="499986" y="1928643"/>
            <a:ext cx="7964457" cy="2016000"/>
            <a:chOff x="1011" y="920"/>
            <a:chExt cx="13225" cy="314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rcRect b="5024"/>
            <a:stretch>
              <a:fillRect/>
            </a:stretch>
          </p:blipFill>
          <p:spPr>
            <a:xfrm>
              <a:off x="5875" y="920"/>
              <a:ext cx="3602" cy="3141"/>
            </a:xfrm>
            <a:prstGeom prst="rect">
              <a:avLst/>
            </a:prstGeom>
          </p:spPr>
        </p:pic>
        <p:sp>
          <p:nvSpPr>
            <p:cNvPr id="8" name=" 12"/>
            <p:cNvSpPr/>
            <p:nvPr/>
          </p:nvSpPr>
          <p:spPr>
            <a:xfrm>
              <a:off x="9315" y="2145"/>
              <a:ext cx="1587" cy="458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 12"/>
            <p:cNvSpPr/>
            <p:nvPr/>
          </p:nvSpPr>
          <p:spPr>
            <a:xfrm rot="10800000">
              <a:off x="4214" y="2256"/>
              <a:ext cx="1587" cy="458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1011" y="1477"/>
              <a:ext cx="3467" cy="20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瓶：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个红球和黑球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比例未知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分别记红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与黑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10857" y="1700"/>
              <a:ext cx="3379" cy="15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瓶：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个红球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记红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个黑球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记黑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071538" y="4143539"/>
            <a:ext cx="662400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你偏爱赌红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，还是黑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无偏见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）你偏爱赌红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，还是黑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无偏见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）你偏爱赌红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，还是红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）你偏爱赌黑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，还是黑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095" y="5766435"/>
            <a:ext cx="7555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模糊厌恶：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现实中，人是模糊厌恶的，喜欢用已知的概率作根据。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745" y="6217920"/>
            <a:ext cx="6907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※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Ellsberg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(1961). Risk, ambiguity, and the Savage axioms.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65" y="77630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引导案例: 圣·彼得堡悖论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8000" y="2061159"/>
            <a:ext cx="2592000" cy="3095625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7554" y="1857523"/>
            <a:ext cx="4392000" cy="2882872"/>
          </a:xfrm>
          <a:prstGeom prst="rect">
            <a:avLst/>
          </a:prstGeom>
        </p:spPr>
      </p:pic>
      <p:sp>
        <p:nvSpPr>
          <p:cNvPr id="8" name="文本框 100"/>
          <p:cNvSpPr txBox="1"/>
          <p:nvPr/>
        </p:nvSpPr>
        <p:spPr>
          <a:xfrm>
            <a:off x="3500430" y="4857919"/>
            <a:ext cx="5364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noProof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你愿意付出多少赌金来参与这个游戏？</a:t>
            </a:r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710" y="732790"/>
            <a:ext cx="7010400" cy="626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KT</a:t>
            </a:r>
            <a:r>
              <a:rPr lang="zh-CN" altLang="en-US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1979</a:t>
            </a:r>
            <a:r>
              <a:rPr lang="zh-CN" altLang="en-US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确定性效应</a:t>
            </a:r>
            <a:r>
              <a:rPr lang="en-US" altLang="zh-CN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110" b="1" dirty="0">
                <a:latin typeface="宋体" panose="02010600030101010101" pitchFamily="2" charset="-122"/>
                <a:ea typeface="宋体" panose="02010600030101010101" pitchFamily="2" charset="-122"/>
              </a:rPr>
              <a:t>（同结果）</a:t>
            </a:r>
            <a:b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1268730"/>
            <a:ext cx="7736205" cy="522478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zh-CN" sz="2220" dirty="0">
                <a:latin typeface="宋体" panose="02010600030101010101" pitchFamily="2" charset="-122"/>
                <a:ea typeface="宋体" panose="02010600030101010101" pitchFamily="2" charset="-122"/>
              </a:rPr>
              <a:t>被试者被要求在下面两组彩票中做出选择</a:t>
            </a:r>
            <a:endParaRPr lang="en-US" altLang="zh-CN" sz="222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222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（2500，0.33；2400，0.66；0，0.01）</a:t>
            </a:r>
            <a:endParaRPr lang="zh-CN" altLang="zh-CN" sz="222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（2400）</a:t>
            </a:r>
            <a:endParaRPr lang="en-US" altLang="zh-CN" sz="222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222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（2500，0.33；0，0.67）</a:t>
            </a:r>
            <a:endParaRPr lang="zh-CN" altLang="en-US" sz="222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（2400，0.34；0，0.66）</a:t>
            </a:r>
            <a:endParaRPr lang="zh-CN" altLang="en-US" sz="222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实验结果（</a:t>
            </a: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N：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参加人数，括号内表示选择的人数比例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1: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N=72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A[18]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B[82]   </a:t>
            </a: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2: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N=72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83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22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17</a:t>
            </a:r>
            <a:r>
              <a:rPr lang="zh-CN" alt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en-US" altLang="zh-CN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分析：</a:t>
            </a: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实验结果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违背期望效用理论</a:t>
            </a: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关于偏好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的公理化假定</a:t>
            </a:r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情绪化的选择导致</a:t>
            </a:r>
            <a:r>
              <a:rPr lang="zh-CN" altLang="en-US" sz="2220" b="1" dirty="0">
                <a:latin typeface="宋体" panose="02010600030101010101" pitchFamily="2" charset="-122"/>
                <a:ea typeface="宋体" panose="02010600030101010101" pitchFamily="2" charset="-122"/>
              </a:rPr>
              <a:t>相同结果的不一致偏好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同结果效应</a:t>
            </a:r>
            <a:r>
              <a:rPr lang="en-US" altLang="zh-CN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r>
              <a:rPr lang="zh-CN" altLang="en-US" sz="22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与某种概率性的收益相比，确定性的收益被赋予更多的权重。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确定性效应</a:t>
            </a:r>
            <a:r>
              <a:rPr lang="en-US" altLang="zh-CN" sz="222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22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buNone/>
            </a:pPr>
            <a:endParaRPr lang="zh-CN" altLang="zh-CN" sz="222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235" y="6315075"/>
            <a:ext cx="6907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※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K&amp;T(1979). Prospect theory: An analysis of decision under risk.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665" y="921385"/>
            <a:ext cx="8039100" cy="71818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KT(1979)“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确定性效应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（同比率）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639570"/>
            <a:ext cx="7874635" cy="47415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被试者被要求在下面两组彩票中做出选择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00）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B[8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分析：违背期望效用理论的线性特征及公理化假定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理论上，两组问题的收益概率成比率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现实中，如果对一组收益概率进行相同比率的变换，也会产生不一致的选择。（</a:t>
            </a:r>
            <a:r>
              <a:rPr lang="en-US" altLang="zh-CN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同比率效应</a:t>
            </a:r>
            <a:r>
              <a:rPr lang="en-US" altLang="zh-CN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0040" y="2212340"/>
            <a:ext cx="2540000" cy="13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备选组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endParaRPr lang="zh-CN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40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00，0.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30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00，0.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25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983615"/>
            <a:ext cx="5777865" cy="68643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KT(1979)“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反射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效应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br>
              <a:rPr lang="zh-CN" altLang="en-US" sz="2800" dirty="0"/>
            </a:br>
            <a:endParaRPr lang="zh-CN" altLang="en-US" sz="28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165" y="1778635"/>
            <a:ext cx="6882765" cy="4694555"/>
          </a:xfrm>
        </p:spPr>
        <p:txBody>
          <a:bodyPr>
            <a:normAutofit fontScale="82500"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以损失来代替收益，会发生什么情况？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被试者被要求在下面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方案中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做出选择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H: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933270" y="2320238"/>
            <a:ext cx="3528000" cy="3942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-40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’: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2’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-40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3’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-60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备选组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4’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H’: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-60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00，0.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610" y="3066084"/>
            <a:ext cx="459740" cy="136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收益性预期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3290" y="3066719"/>
            <a:ext cx="459740" cy="136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损失性预期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906905"/>
            <a:ext cx="7959090" cy="4641215"/>
          </a:xfrm>
        </p:spPr>
        <p:txBody>
          <a:bodyPr>
            <a:normAutofit lnSpcReduction="20000"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反射效应实验结果（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参加人数，括号内是选择人数的比例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 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1’: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2’: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 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3’: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 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备选组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4’: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分析：损失性预期的偏好违背了期望效用理论。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理论上，损失性预期的偏好与收益性预期的偏好成镜像。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现实中，由于对确定性高估的心理，预期正好反转了偏好的顺序，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收益区间的风险厌恶伴随着损失区间的风险寻求（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“反射效应”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buNone/>
            </a:pP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88035" y="1003793"/>
            <a:ext cx="8229600" cy="85698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反射效应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595" y="997585"/>
            <a:ext cx="7496175" cy="1045845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KT(1979)“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孤立效应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470" y="1772920"/>
            <a:ext cx="7920990" cy="351409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两阶段赌博中，</a:t>
            </a: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被试者被要求在下面两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个方案</a:t>
            </a: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中做出选择</a:t>
            </a: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阶段一：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75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％概率盈利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$0, 25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％概率转向下一阶段</a:t>
            </a: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阶段二（阶段一结果不知）</a:t>
            </a: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确定的盈利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$3000</a:t>
            </a:r>
            <a:endParaRPr lang="zh-CN" altLang="zh-CN" sz="9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％的概率盈利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$4000 </a:t>
            </a: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9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％概率盈利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$3000 </a:t>
            </a:r>
            <a:endParaRPr lang="zh-CN" altLang="en-US" sz="9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buNone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％概率盈利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$4000</a:t>
            </a:r>
            <a:endParaRPr lang="zh-CN" altLang="en-US" sz="9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86151"/>
            <a:ext cx="8229600" cy="208555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实验结果（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参加人数，括号内表示选择的人数比例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N=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，A[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，B[2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N=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，A[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，B[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48995" y="996808"/>
            <a:ext cx="8229600" cy="85698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孤立效应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765" y="3837305"/>
            <a:ext cx="7109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分析：违背期望效用理论的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恒定性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原则。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理论上，各个期望的优先顺序不依赖于它们的描述方式。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现实中，对预期的不同分解方式有时会导致不同的偏好，人们通常忽略选择中所共有的部分。（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“孤立效应”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235" y="949325"/>
            <a:ext cx="693991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KT(1979)“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概率性保险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292" y="2132799"/>
            <a:ext cx="4329114" cy="22284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人们普遍购买保险以防止损失，这是期望效用函数呈凹形的证据。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概率性保险实验对效用函数呈凹型的假设提出了质疑。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endParaRPr lang="zh-CN" altLang="en-US" sz="2400" dirty="0"/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/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38400" y="1854394"/>
            <a:ext cx="3077210" cy="278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60" y="885825"/>
            <a:ext cx="6668770" cy="88709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Lichtenstein &amp; Slovic(1971) 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偏好反转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699895"/>
            <a:ext cx="7629525" cy="405257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经济人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偏好是连续的、稳定的、不变的。而现实中人们的偏好并不连续和稳定，而且是可变的。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(pp.62-63)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机会赌局与金钱赌局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偏好反转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指决策者在不同的诱导模式下，对本质相同的方案的选择偏好出现差异、甚至逆转的现象。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反映了个体决策、偏好与定价不一致的现象。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人们并不拥有事先定义好的、连续稳定的偏好。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偏好受判断和选择的背景、程序的影响。</a:t>
            </a:r>
            <a:endParaRPr lang="zh-CN" altLang="en-US" sz="2000" dirty="0"/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/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100" y="5752465"/>
            <a:ext cx="685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※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Lichtenstein and Slovic(1971). Reversals of preference between bids and choices in gambling decisions.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60" y="975995"/>
            <a:ext cx="3931285" cy="887095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2005330"/>
            <a:ext cx="7629525" cy="374713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心理学实验表明，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人们在不确定性条件下进行判断和决策时并不遵守期望效用理论，而是系统地违背了该理论的几大公理。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/>
          <p:cNvGrpSpPr/>
          <p:nvPr/>
        </p:nvGrpSpPr>
        <p:grpSpPr>
          <a:xfrm>
            <a:off x="4043803" y="2039889"/>
            <a:ext cx="1056394" cy="1389270"/>
            <a:chOff x="3995936" y="1676400"/>
            <a:chExt cx="1056394" cy="1389270"/>
          </a:xfrm>
        </p:grpSpPr>
        <p:grpSp>
          <p:nvGrpSpPr>
            <p:cNvPr id="5" name="组合 21"/>
            <p:cNvGrpSpPr/>
            <p:nvPr/>
          </p:nvGrpSpPr>
          <p:grpSpPr>
            <a:xfrm>
              <a:off x="3995936" y="1676400"/>
              <a:ext cx="1056394" cy="1389270"/>
              <a:chOff x="1078816" y="964066"/>
              <a:chExt cx="2222812" cy="2923236"/>
            </a:xfrm>
          </p:grpSpPr>
          <p:sp>
            <p:nvSpPr>
              <p:cNvPr id="24" name="Freeform 7"/>
              <p:cNvSpPr/>
              <p:nvPr/>
            </p:nvSpPr>
            <p:spPr bwMode="auto">
              <a:xfrm>
                <a:off x="1078816" y="2540257"/>
                <a:ext cx="696716" cy="1019561"/>
              </a:xfrm>
              <a:custGeom>
                <a:avLst/>
                <a:gdLst>
                  <a:gd name="T0" fmla="*/ 94 w 375"/>
                  <a:gd name="T1" fmla="*/ 0 h 549"/>
                  <a:gd name="T2" fmla="*/ 11 w 375"/>
                  <a:gd name="T3" fmla="*/ 12 h 549"/>
                  <a:gd name="T4" fmla="*/ 0 w 375"/>
                  <a:gd name="T5" fmla="*/ 127 h 549"/>
                  <a:gd name="T6" fmla="*/ 174 w 375"/>
                  <a:gd name="T7" fmla="*/ 549 h 549"/>
                  <a:gd name="T8" fmla="*/ 375 w 375"/>
                  <a:gd name="T9" fmla="*/ 280 h 549"/>
                  <a:gd name="T10" fmla="*/ 94 w 375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549">
                    <a:moveTo>
                      <a:pt x="94" y="0"/>
                    </a:moveTo>
                    <a:cubicBezTo>
                      <a:pt x="65" y="0"/>
                      <a:pt x="37" y="4"/>
                      <a:pt x="11" y="12"/>
                    </a:cubicBezTo>
                    <a:cubicBezTo>
                      <a:pt x="3" y="49"/>
                      <a:pt x="0" y="87"/>
                      <a:pt x="0" y="127"/>
                    </a:cubicBezTo>
                    <a:cubicBezTo>
                      <a:pt x="0" y="291"/>
                      <a:pt x="66" y="441"/>
                      <a:pt x="174" y="549"/>
                    </a:cubicBezTo>
                    <a:cubicBezTo>
                      <a:pt x="290" y="514"/>
                      <a:pt x="375" y="407"/>
                      <a:pt x="375" y="280"/>
                    </a:cubicBezTo>
                    <a:cubicBezTo>
                      <a:pt x="375" y="125"/>
                      <a:pt x="249" y="0"/>
                      <a:pt x="94" y="0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1088093" y="2231327"/>
                <a:ext cx="600234" cy="615077"/>
              </a:xfrm>
              <a:custGeom>
                <a:avLst/>
                <a:gdLst>
                  <a:gd name="T0" fmla="*/ 158 w 323"/>
                  <a:gd name="T1" fmla="*/ 0 h 331"/>
                  <a:gd name="T2" fmla="*/ 51 w 323"/>
                  <a:gd name="T3" fmla="*/ 38 h 331"/>
                  <a:gd name="T4" fmla="*/ 0 w 323"/>
                  <a:gd name="T5" fmla="*/ 216 h 331"/>
                  <a:gd name="T6" fmla="*/ 158 w 323"/>
                  <a:gd name="T7" fmla="*/ 331 h 331"/>
                  <a:gd name="T8" fmla="*/ 323 w 323"/>
                  <a:gd name="T9" fmla="*/ 166 h 331"/>
                  <a:gd name="T10" fmla="*/ 158 w 323"/>
                  <a:gd name="T11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331">
                    <a:moveTo>
                      <a:pt x="158" y="0"/>
                    </a:moveTo>
                    <a:cubicBezTo>
                      <a:pt x="117" y="0"/>
                      <a:pt x="80" y="14"/>
                      <a:pt x="51" y="38"/>
                    </a:cubicBezTo>
                    <a:cubicBezTo>
                      <a:pt x="25" y="94"/>
                      <a:pt x="8" y="153"/>
                      <a:pt x="0" y="216"/>
                    </a:cubicBezTo>
                    <a:cubicBezTo>
                      <a:pt x="21" y="283"/>
                      <a:pt x="84" y="331"/>
                      <a:pt x="158" y="331"/>
                    </a:cubicBezTo>
                    <a:cubicBezTo>
                      <a:pt x="249" y="331"/>
                      <a:pt x="323" y="257"/>
                      <a:pt x="323" y="166"/>
                    </a:cubicBezTo>
                    <a:cubicBezTo>
                      <a:pt x="323" y="74"/>
                      <a:pt x="249" y="0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530616" y="2179723"/>
                <a:ext cx="506964" cy="507925"/>
              </a:xfrm>
              <a:prstGeom prst="ellipse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2050137" y="1993832"/>
                <a:ext cx="576113" cy="574257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1688327" y="1950229"/>
                <a:ext cx="413762" cy="412834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55510" y="1555021"/>
                <a:ext cx="256050" cy="25605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2389682" y="1158887"/>
                <a:ext cx="86278" cy="87205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1532470" y="1755408"/>
                <a:ext cx="85350" cy="853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068691" y="1905698"/>
                <a:ext cx="87205" cy="88133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1673483" y="1653359"/>
                <a:ext cx="376653" cy="377581"/>
              </a:xfrm>
              <a:custGeom>
                <a:avLst/>
                <a:gdLst>
                  <a:gd name="T0" fmla="*/ 201 w 203"/>
                  <a:gd name="T1" fmla="*/ 98 h 203"/>
                  <a:gd name="T2" fmla="*/ 105 w 203"/>
                  <a:gd name="T3" fmla="*/ 201 h 203"/>
                  <a:gd name="T4" fmla="*/ 1 w 203"/>
                  <a:gd name="T5" fmla="*/ 105 h 203"/>
                  <a:gd name="T6" fmla="*/ 98 w 203"/>
                  <a:gd name="T7" fmla="*/ 1 h 203"/>
                  <a:gd name="T8" fmla="*/ 201 w 203"/>
                  <a:gd name="T9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03">
                    <a:moveTo>
                      <a:pt x="201" y="98"/>
                    </a:moveTo>
                    <a:cubicBezTo>
                      <a:pt x="203" y="153"/>
                      <a:pt x="160" y="200"/>
                      <a:pt x="105" y="201"/>
                    </a:cubicBezTo>
                    <a:cubicBezTo>
                      <a:pt x="49" y="203"/>
                      <a:pt x="3" y="160"/>
                      <a:pt x="1" y="105"/>
                    </a:cubicBezTo>
                    <a:cubicBezTo>
                      <a:pt x="0" y="49"/>
                      <a:pt x="43" y="3"/>
                      <a:pt x="98" y="1"/>
                    </a:cubicBezTo>
                    <a:cubicBezTo>
                      <a:pt x="153" y="0"/>
                      <a:pt x="200" y="43"/>
                      <a:pt x="201" y="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1504639" y="1901988"/>
                <a:ext cx="141013" cy="143796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2167029" y="964066"/>
                <a:ext cx="142869" cy="142868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276500" y="1307321"/>
                <a:ext cx="312641" cy="312641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2276500" y="1816638"/>
                <a:ext cx="312641" cy="31449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754274" y="1514202"/>
                <a:ext cx="141013" cy="141013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"/>
              <p:cNvSpPr/>
              <p:nvPr/>
            </p:nvSpPr>
            <p:spPr bwMode="auto">
              <a:xfrm>
                <a:off x="2947240" y="2064338"/>
                <a:ext cx="348822" cy="600233"/>
              </a:xfrm>
              <a:custGeom>
                <a:avLst/>
                <a:gdLst>
                  <a:gd name="T0" fmla="*/ 0 w 188"/>
                  <a:gd name="T1" fmla="*/ 132 h 323"/>
                  <a:gd name="T2" fmla="*/ 188 w 188"/>
                  <a:gd name="T3" fmla="*/ 323 h 323"/>
                  <a:gd name="T4" fmla="*/ 53 w 188"/>
                  <a:gd name="T5" fmla="*/ 0 h 323"/>
                  <a:gd name="T6" fmla="*/ 0 w 188"/>
                  <a:gd name="T7" fmla="*/ 13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323">
                    <a:moveTo>
                      <a:pt x="0" y="132"/>
                    </a:moveTo>
                    <a:cubicBezTo>
                      <a:pt x="0" y="237"/>
                      <a:pt x="84" y="321"/>
                      <a:pt x="188" y="323"/>
                    </a:cubicBezTo>
                    <a:cubicBezTo>
                      <a:pt x="176" y="201"/>
                      <a:pt x="127" y="89"/>
                      <a:pt x="53" y="0"/>
                    </a:cubicBezTo>
                    <a:cubicBezTo>
                      <a:pt x="20" y="34"/>
                      <a:pt x="0" y="81"/>
                      <a:pt x="0" y="132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"/>
              <p:cNvSpPr/>
              <p:nvPr/>
            </p:nvSpPr>
            <p:spPr bwMode="auto">
              <a:xfrm>
                <a:off x="2563165" y="2261014"/>
                <a:ext cx="738463" cy="894319"/>
              </a:xfrm>
              <a:custGeom>
                <a:avLst/>
                <a:gdLst>
                  <a:gd name="T0" fmla="*/ 0 w 398"/>
                  <a:gd name="T1" fmla="*/ 241 h 481"/>
                  <a:gd name="T2" fmla="*/ 241 w 398"/>
                  <a:gd name="T3" fmla="*/ 481 h 481"/>
                  <a:gd name="T4" fmla="*/ 375 w 398"/>
                  <a:gd name="T5" fmla="*/ 440 h 481"/>
                  <a:gd name="T6" fmla="*/ 398 w 398"/>
                  <a:gd name="T7" fmla="*/ 277 h 481"/>
                  <a:gd name="T8" fmla="*/ 342 w 398"/>
                  <a:gd name="T9" fmla="*/ 22 h 481"/>
                  <a:gd name="T10" fmla="*/ 241 w 398"/>
                  <a:gd name="T11" fmla="*/ 0 h 481"/>
                  <a:gd name="T12" fmla="*/ 0 w 398"/>
                  <a:gd name="T13" fmla="*/ 24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481">
                    <a:moveTo>
                      <a:pt x="0" y="241"/>
                    </a:moveTo>
                    <a:cubicBezTo>
                      <a:pt x="0" y="374"/>
                      <a:pt x="108" y="481"/>
                      <a:pt x="241" y="481"/>
                    </a:cubicBezTo>
                    <a:cubicBezTo>
                      <a:pt x="291" y="481"/>
                      <a:pt x="337" y="466"/>
                      <a:pt x="375" y="440"/>
                    </a:cubicBezTo>
                    <a:cubicBezTo>
                      <a:pt x="390" y="388"/>
                      <a:pt x="398" y="333"/>
                      <a:pt x="398" y="277"/>
                    </a:cubicBezTo>
                    <a:cubicBezTo>
                      <a:pt x="398" y="186"/>
                      <a:pt x="378" y="100"/>
                      <a:pt x="342" y="22"/>
                    </a:cubicBezTo>
                    <a:cubicBezTo>
                      <a:pt x="311" y="8"/>
                      <a:pt x="277" y="0"/>
                      <a:pt x="241" y="0"/>
                    </a:cubicBezTo>
                    <a:cubicBezTo>
                      <a:pt x="108" y="0"/>
                      <a:pt x="0" y="108"/>
                      <a:pt x="0" y="241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2574297" y="2261014"/>
                <a:ext cx="415618" cy="355316"/>
              </a:xfrm>
              <a:custGeom>
                <a:avLst/>
                <a:gdLst>
                  <a:gd name="T0" fmla="*/ 0 w 224"/>
                  <a:gd name="T1" fmla="*/ 188 h 191"/>
                  <a:gd name="T2" fmla="*/ 33 w 224"/>
                  <a:gd name="T3" fmla="*/ 191 h 191"/>
                  <a:gd name="T4" fmla="*/ 224 w 224"/>
                  <a:gd name="T5" fmla="*/ 0 h 191"/>
                  <a:gd name="T6" fmla="*/ 0 w 224"/>
                  <a:gd name="T7" fmla="*/ 1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191">
                    <a:moveTo>
                      <a:pt x="0" y="188"/>
                    </a:moveTo>
                    <a:cubicBezTo>
                      <a:pt x="11" y="190"/>
                      <a:pt x="22" y="191"/>
                      <a:pt x="33" y="191"/>
                    </a:cubicBezTo>
                    <a:cubicBezTo>
                      <a:pt x="138" y="191"/>
                      <a:pt x="224" y="106"/>
                      <a:pt x="224" y="0"/>
                    </a:cubicBezTo>
                    <a:cubicBezTo>
                      <a:pt x="114" y="5"/>
                      <a:pt x="23" y="84"/>
                      <a:pt x="0" y="188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"/>
              <p:cNvSpPr/>
              <p:nvPr/>
            </p:nvSpPr>
            <p:spPr bwMode="auto">
              <a:xfrm>
                <a:off x="2840364" y="3083913"/>
                <a:ext cx="420165" cy="581208"/>
              </a:xfrm>
              <a:custGeom>
                <a:avLst/>
                <a:gdLst>
                  <a:gd name="T0" fmla="*/ 224 w 224"/>
                  <a:gd name="T1" fmla="*/ 0 h 310"/>
                  <a:gd name="T2" fmla="*/ 0 w 224"/>
                  <a:gd name="T3" fmla="*/ 240 h 310"/>
                  <a:gd name="T4" fmla="*/ 11 w 224"/>
                  <a:gd name="T5" fmla="*/ 310 h 310"/>
                  <a:gd name="T6" fmla="*/ 224 w 224"/>
                  <a:gd name="T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310">
                    <a:moveTo>
                      <a:pt x="224" y="0"/>
                    </a:moveTo>
                    <a:cubicBezTo>
                      <a:pt x="99" y="9"/>
                      <a:pt x="0" y="113"/>
                      <a:pt x="0" y="240"/>
                    </a:cubicBezTo>
                    <a:cubicBezTo>
                      <a:pt x="0" y="265"/>
                      <a:pt x="4" y="288"/>
                      <a:pt x="11" y="310"/>
                    </a:cubicBezTo>
                    <a:cubicBezTo>
                      <a:pt x="112" y="233"/>
                      <a:pt x="187" y="125"/>
                      <a:pt x="224" y="0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6"/>
              <p:cNvSpPr/>
              <p:nvPr/>
            </p:nvSpPr>
            <p:spPr bwMode="auto">
              <a:xfrm>
                <a:off x="1104792" y="3017103"/>
                <a:ext cx="615077" cy="753306"/>
              </a:xfrm>
              <a:custGeom>
                <a:avLst/>
                <a:gdLst>
                  <a:gd name="T0" fmla="*/ 22 w 331"/>
                  <a:gd name="T1" fmla="*/ 0 h 405"/>
                  <a:gd name="T2" fmla="*/ 0 w 331"/>
                  <a:gd name="T3" fmla="*/ 0 h 405"/>
                  <a:gd name="T4" fmla="*/ 316 w 331"/>
                  <a:gd name="T5" fmla="*/ 405 h 405"/>
                  <a:gd name="T6" fmla="*/ 331 w 331"/>
                  <a:gd name="T7" fmla="*/ 309 h 405"/>
                  <a:gd name="T8" fmla="*/ 22 w 331"/>
                  <a:gd name="T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405">
                    <a:moveTo>
                      <a:pt x="22" y="0"/>
                    </a:moveTo>
                    <a:cubicBezTo>
                      <a:pt x="14" y="0"/>
                      <a:pt x="7" y="0"/>
                      <a:pt x="0" y="0"/>
                    </a:cubicBezTo>
                    <a:cubicBezTo>
                      <a:pt x="40" y="178"/>
                      <a:pt x="158" y="325"/>
                      <a:pt x="316" y="405"/>
                    </a:cubicBezTo>
                    <a:cubicBezTo>
                      <a:pt x="326" y="375"/>
                      <a:pt x="331" y="343"/>
                      <a:pt x="331" y="309"/>
                    </a:cubicBezTo>
                    <a:cubicBezTo>
                      <a:pt x="331" y="138"/>
                      <a:pt x="193" y="0"/>
                      <a:pt x="22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"/>
              <p:cNvSpPr/>
              <p:nvPr/>
            </p:nvSpPr>
            <p:spPr bwMode="auto">
              <a:xfrm>
                <a:off x="1406301" y="2974428"/>
                <a:ext cx="1229226" cy="912874"/>
              </a:xfrm>
              <a:custGeom>
                <a:avLst/>
                <a:gdLst>
                  <a:gd name="T0" fmla="*/ 331 w 662"/>
                  <a:gd name="T1" fmla="*/ 0 h 491"/>
                  <a:gd name="T2" fmla="*/ 0 w 662"/>
                  <a:gd name="T3" fmla="*/ 317 h 491"/>
                  <a:gd name="T4" fmla="*/ 422 w 662"/>
                  <a:gd name="T5" fmla="*/ 491 h 491"/>
                  <a:gd name="T6" fmla="*/ 639 w 662"/>
                  <a:gd name="T7" fmla="*/ 451 h 491"/>
                  <a:gd name="T8" fmla="*/ 662 w 662"/>
                  <a:gd name="T9" fmla="*/ 331 h 491"/>
                  <a:gd name="T10" fmla="*/ 331 w 662"/>
                  <a:gd name="T11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2" h="491">
                    <a:moveTo>
                      <a:pt x="331" y="0"/>
                    </a:moveTo>
                    <a:cubicBezTo>
                      <a:pt x="153" y="0"/>
                      <a:pt x="7" y="141"/>
                      <a:pt x="0" y="317"/>
                    </a:cubicBezTo>
                    <a:cubicBezTo>
                      <a:pt x="108" y="425"/>
                      <a:pt x="258" y="491"/>
                      <a:pt x="422" y="491"/>
                    </a:cubicBezTo>
                    <a:cubicBezTo>
                      <a:pt x="499" y="491"/>
                      <a:pt x="572" y="477"/>
                      <a:pt x="639" y="451"/>
                    </a:cubicBezTo>
                    <a:cubicBezTo>
                      <a:pt x="654" y="414"/>
                      <a:pt x="662" y="373"/>
                      <a:pt x="662" y="331"/>
                    </a:cubicBezTo>
                    <a:cubicBezTo>
                      <a:pt x="662" y="148"/>
                      <a:pt x="514" y="0"/>
                      <a:pt x="331" y="0"/>
                    </a:cubicBezTo>
                    <a:close/>
                  </a:path>
                </a:pathLst>
              </a:cu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335874" y="2933609"/>
                <a:ext cx="874838" cy="872054"/>
              </a:xfrm>
              <a:custGeom>
                <a:avLst/>
                <a:gdLst>
                  <a:gd name="T0" fmla="*/ 471 w 471"/>
                  <a:gd name="T1" fmla="*/ 153 h 469"/>
                  <a:gd name="T2" fmla="*/ 244 w 471"/>
                  <a:gd name="T3" fmla="*/ 0 h 469"/>
                  <a:gd name="T4" fmla="*/ 0 w 471"/>
                  <a:gd name="T5" fmla="*/ 244 h 469"/>
                  <a:gd name="T6" fmla="*/ 149 w 471"/>
                  <a:gd name="T7" fmla="*/ 469 h 469"/>
                  <a:gd name="T8" fmla="*/ 471 w 471"/>
                  <a:gd name="T9" fmla="*/ 15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469">
                    <a:moveTo>
                      <a:pt x="471" y="153"/>
                    </a:moveTo>
                    <a:cubicBezTo>
                      <a:pt x="435" y="63"/>
                      <a:pt x="347" y="0"/>
                      <a:pt x="244" y="0"/>
                    </a:cubicBezTo>
                    <a:cubicBezTo>
                      <a:pt x="109" y="0"/>
                      <a:pt x="0" y="109"/>
                      <a:pt x="0" y="244"/>
                    </a:cubicBezTo>
                    <a:cubicBezTo>
                      <a:pt x="0" y="345"/>
                      <a:pt x="61" y="432"/>
                      <a:pt x="149" y="469"/>
                    </a:cubicBezTo>
                    <a:cubicBezTo>
                      <a:pt x="293" y="410"/>
                      <a:pt x="409" y="296"/>
                      <a:pt x="471" y="153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2540899" y="1675625"/>
                <a:ext cx="493546" cy="496329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1833627" y="2696302"/>
                <a:ext cx="557332" cy="55608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2226489" y="2491874"/>
                <a:ext cx="249471" cy="248912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4251572" y="2232063"/>
              <a:ext cx="553478" cy="553476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48000" y="3573159"/>
            <a:ext cx="612000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1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期望效用理论的修正模型</a:t>
            </a:r>
            <a:endParaRPr lang="zh-CN" altLang="en-US" sz="3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4698" y="2683053"/>
            <a:ext cx="6599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315" y="918210"/>
            <a:ext cx="545084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期望结果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64000" y="2061159"/>
            <a:ext cx="5513705" cy="361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315" y="84615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期望效用理论的修正模型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95742" y="2309472"/>
            <a:ext cx="1948655" cy="1946276"/>
            <a:chOff x="3573463" y="1865947"/>
            <a:chExt cx="1948655" cy="1946276"/>
          </a:xfrm>
        </p:grpSpPr>
        <p:sp>
          <p:nvSpPr>
            <p:cNvPr id="8" name="Freeform 21"/>
            <p:cNvSpPr/>
            <p:nvPr/>
          </p:nvSpPr>
          <p:spPr bwMode="auto">
            <a:xfrm>
              <a:off x="3573463" y="1865947"/>
              <a:ext cx="974725" cy="973138"/>
            </a:xfrm>
            <a:custGeom>
              <a:avLst/>
              <a:gdLst>
                <a:gd name="T0" fmla="*/ 282 w 565"/>
                <a:gd name="T1" fmla="*/ 0 h 565"/>
                <a:gd name="T2" fmla="*/ 0 w 565"/>
                <a:gd name="T3" fmla="*/ 0 h 565"/>
                <a:gd name="T4" fmla="*/ 0 w 565"/>
                <a:gd name="T5" fmla="*/ 283 h 565"/>
                <a:gd name="T6" fmla="*/ 282 w 565"/>
                <a:gd name="T7" fmla="*/ 565 h 565"/>
                <a:gd name="T8" fmla="*/ 565 w 565"/>
                <a:gd name="T9" fmla="*/ 565 h 565"/>
                <a:gd name="T10" fmla="*/ 565 w 565"/>
                <a:gd name="T11" fmla="*/ 283 h 565"/>
                <a:gd name="T12" fmla="*/ 282 w 56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439"/>
                    <a:pt x="126" y="565"/>
                    <a:pt x="282" y="565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127"/>
                    <a:pt x="438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Freeform 21"/>
            <p:cNvSpPr/>
            <p:nvPr/>
          </p:nvSpPr>
          <p:spPr bwMode="auto">
            <a:xfrm>
              <a:off x="4547393" y="2839085"/>
              <a:ext cx="974725" cy="973138"/>
            </a:xfrm>
            <a:custGeom>
              <a:avLst/>
              <a:gdLst>
                <a:gd name="T0" fmla="*/ 282 w 565"/>
                <a:gd name="T1" fmla="*/ 0 h 565"/>
                <a:gd name="T2" fmla="*/ 0 w 565"/>
                <a:gd name="T3" fmla="*/ 0 h 565"/>
                <a:gd name="T4" fmla="*/ 0 w 565"/>
                <a:gd name="T5" fmla="*/ 283 h 565"/>
                <a:gd name="T6" fmla="*/ 282 w 565"/>
                <a:gd name="T7" fmla="*/ 565 h 565"/>
                <a:gd name="T8" fmla="*/ 565 w 565"/>
                <a:gd name="T9" fmla="*/ 565 h 565"/>
                <a:gd name="T10" fmla="*/ 565 w 565"/>
                <a:gd name="T11" fmla="*/ 283 h 565"/>
                <a:gd name="T12" fmla="*/ 282 w 56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439"/>
                    <a:pt x="126" y="565"/>
                    <a:pt x="282" y="565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127"/>
                    <a:pt x="438" y="0"/>
                    <a:pt x="28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37141" y="2309472"/>
            <a:ext cx="1944563" cy="1946276"/>
            <a:chOff x="3614862" y="1865947"/>
            <a:chExt cx="1944563" cy="1946276"/>
          </a:xfrm>
        </p:grpSpPr>
        <p:sp>
          <p:nvSpPr>
            <p:cNvPr id="11" name="Freeform 22"/>
            <p:cNvSpPr/>
            <p:nvPr/>
          </p:nvSpPr>
          <p:spPr bwMode="auto">
            <a:xfrm>
              <a:off x="4586288" y="1865947"/>
              <a:ext cx="973137" cy="973138"/>
            </a:xfrm>
            <a:custGeom>
              <a:avLst/>
              <a:gdLst>
                <a:gd name="T0" fmla="*/ 283 w 565"/>
                <a:gd name="T1" fmla="*/ 0 h 565"/>
                <a:gd name="T2" fmla="*/ 565 w 565"/>
                <a:gd name="T3" fmla="*/ 0 h 565"/>
                <a:gd name="T4" fmla="*/ 565 w 565"/>
                <a:gd name="T5" fmla="*/ 283 h 565"/>
                <a:gd name="T6" fmla="*/ 283 w 565"/>
                <a:gd name="T7" fmla="*/ 565 h 565"/>
                <a:gd name="T8" fmla="*/ 0 w 565"/>
                <a:gd name="T9" fmla="*/ 565 h 565"/>
                <a:gd name="T10" fmla="*/ 0 w 565"/>
                <a:gd name="T11" fmla="*/ 283 h 565"/>
                <a:gd name="T12" fmla="*/ 283 w 56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3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439"/>
                    <a:pt x="439" y="565"/>
                    <a:pt x="283" y="565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" name="Freeform 22"/>
            <p:cNvSpPr/>
            <p:nvPr/>
          </p:nvSpPr>
          <p:spPr bwMode="auto">
            <a:xfrm>
              <a:off x="3614862" y="2839085"/>
              <a:ext cx="973137" cy="973138"/>
            </a:xfrm>
            <a:custGeom>
              <a:avLst/>
              <a:gdLst>
                <a:gd name="T0" fmla="*/ 283 w 565"/>
                <a:gd name="T1" fmla="*/ 0 h 565"/>
                <a:gd name="T2" fmla="*/ 565 w 565"/>
                <a:gd name="T3" fmla="*/ 0 h 565"/>
                <a:gd name="T4" fmla="*/ 565 w 565"/>
                <a:gd name="T5" fmla="*/ 283 h 565"/>
                <a:gd name="T6" fmla="*/ 283 w 565"/>
                <a:gd name="T7" fmla="*/ 565 h 565"/>
                <a:gd name="T8" fmla="*/ 0 w 565"/>
                <a:gd name="T9" fmla="*/ 565 h 565"/>
                <a:gd name="T10" fmla="*/ 0 w 565"/>
                <a:gd name="T11" fmla="*/ 283 h 565"/>
                <a:gd name="T12" fmla="*/ 283 w 56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3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439"/>
                    <a:pt x="439" y="565"/>
                    <a:pt x="283" y="565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5742" y="2349159"/>
            <a:ext cx="1949450" cy="1946276"/>
            <a:chOff x="3573463" y="1905634"/>
            <a:chExt cx="1949450" cy="1946276"/>
          </a:xfrm>
        </p:grpSpPr>
        <p:sp>
          <p:nvSpPr>
            <p:cNvPr id="14" name="Freeform 23"/>
            <p:cNvSpPr/>
            <p:nvPr/>
          </p:nvSpPr>
          <p:spPr bwMode="auto">
            <a:xfrm>
              <a:off x="3573463" y="2878772"/>
              <a:ext cx="974725" cy="973138"/>
            </a:xfrm>
            <a:custGeom>
              <a:avLst/>
              <a:gdLst>
                <a:gd name="T0" fmla="*/ 282 w 565"/>
                <a:gd name="T1" fmla="*/ 565 h 565"/>
                <a:gd name="T2" fmla="*/ 0 w 565"/>
                <a:gd name="T3" fmla="*/ 565 h 565"/>
                <a:gd name="T4" fmla="*/ 0 w 565"/>
                <a:gd name="T5" fmla="*/ 283 h 565"/>
                <a:gd name="T6" fmla="*/ 282 w 565"/>
                <a:gd name="T7" fmla="*/ 0 h 565"/>
                <a:gd name="T8" fmla="*/ 565 w 565"/>
                <a:gd name="T9" fmla="*/ 0 h 565"/>
                <a:gd name="T10" fmla="*/ 565 w 565"/>
                <a:gd name="T11" fmla="*/ 283 h 565"/>
                <a:gd name="T12" fmla="*/ 282 w 565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2" y="565"/>
                  </a:moveTo>
                  <a:cubicBezTo>
                    <a:pt x="0" y="565"/>
                    <a:pt x="0" y="565"/>
                    <a:pt x="0" y="56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6" y="0"/>
                    <a:pt x="282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439"/>
                    <a:pt x="438" y="565"/>
                    <a:pt x="282" y="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4548188" y="1905634"/>
              <a:ext cx="974725" cy="973138"/>
            </a:xfrm>
            <a:custGeom>
              <a:avLst/>
              <a:gdLst>
                <a:gd name="T0" fmla="*/ 282 w 565"/>
                <a:gd name="T1" fmla="*/ 565 h 565"/>
                <a:gd name="T2" fmla="*/ 0 w 565"/>
                <a:gd name="T3" fmla="*/ 565 h 565"/>
                <a:gd name="T4" fmla="*/ 0 w 565"/>
                <a:gd name="T5" fmla="*/ 283 h 565"/>
                <a:gd name="T6" fmla="*/ 282 w 565"/>
                <a:gd name="T7" fmla="*/ 0 h 565"/>
                <a:gd name="T8" fmla="*/ 565 w 565"/>
                <a:gd name="T9" fmla="*/ 0 h 565"/>
                <a:gd name="T10" fmla="*/ 565 w 565"/>
                <a:gd name="T11" fmla="*/ 283 h 565"/>
                <a:gd name="T12" fmla="*/ 282 w 565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2" y="565"/>
                  </a:moveTo>
                  <a:cubicBezTo>
                    <a:pt x="0" y="565"/>
                    <a:pt x="0" y="565"/>
                    <a:pt x="0" y="56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127"/>
                    <a:pt x="126" y="0"/>
                    <a:pt x="282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439"/>
                    <a:pt x="438" y="565"/>
                    <a:pt x="282" y="56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36000" y="2349159"/>
            <a:ext cx="1945704" cy="1946276"/>
            <a:chOff x="3613721" y="1905634"/>
            <a:chExt cx="1945704" cy="1946276"/>
          </a:xfrm>
        </p:grpSpPr>
        <p:sp>
          <p:nvSpPr>
            <p:cNvPr id="17" name="Freeform 24"/>
            <p:cNvSpPr/>
            <p:nvPr/>
          </p:nvSpPr>
          <p:spPr bwMode="auto">
            <a:xfrm>
              <a:off x="4586288" y="2878772"/>
              <a:ext cx="973137" cy="973138"/>
            </a:xfrm>
            <a:custGeom>
              <a:avLst/>
              <a:gdLst>
                <a:gd name="T0" fmla="*/ 283 w 565"/>
                <a:gd name="T1" fmla="*/ 565 h 565"/>
                <a:gd name="T2" fmla="*/ 565 w 565"/>
                <a:gd name="T3" fmla="*/ 565 h 565"/>
                <a:gd name="T4" fmla="*/ 565 w 565"/>
                <a:gd name="T5" fmla="*/ 283 h 565"/>
                <a:gd name="T6" fmla="*/ 283 w 565"/>
                <a:gd name="T7" fmla="*/ 0 h 565"/>
                <a:gd name="T8" fmla="*/ 0 w 565"/>
                <a:gd name="T9" fmla="*/ 0 h 565"/>
                <a:gd name="T10" fmla="*/ 0 w 565"/>
                <a:gd name="T11" fmla="*/ 283 h 565"/>
                <a:gd name="T12" fmla="*/ 283 w 565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3" y="565"/>
                  </a:moveTo>
                  <a:cubicBezTo>
                    <a:pt x="565" y="565"/>
                    <a:pt x="565" y="565"/>
                    <a:pt x="565" y="565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127"/>
                    <a:pt x="439" y="0"/>
                    <a:pt x="2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439"/>
                    <a:pt x="127" y="565"/>
                    <a:pt x="283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3613721" y="1905634"/>
              <a:ext cx="973137" cy="973138"/>
            </a:xfrm>
            <a:custGeom>
              <a:avLst/>
              <a:gdLst>
                <a:gd name="T0" fmla="*/ 283 w 565"/>
                <a:gd name="T1" fmla="*/ 565 h 565"/>
                <a:gd name="T2" fmla="*/ 565 w 565"/>
                <a:gd name="T3" fmla="*/ 565 h 565"/>
                <a:gd name="T4" fmla="*/ 565 w 565"/>
                <a:gd name="T5" fmla="*/ 283 h 565"/>
                <a:gd name="T6" fmla="*/ 283 w 565"/>
                <a:gd name="T7" fmla="*/ 0 h 565"/>
                <a:gd name="T8" fmla="*/ 0 w 565"/>
                <a:gd name="T9" fmla="*/ 0 h 565"/>
                <a:gd name="T10" fmla="*/ 0 w 565"/>
                <a:gd name="T11" fmla="*/ 283 h 565"/>
                <a:gd name="T12" fmla="*/ 283 w 565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65">
                  <a:moveTo>
                    <a:pt x="283" y="565"/>
                  </a:moveTo>
                  <a:cubicBezTo>
                    <a:pt x="565" y="565"/>
                    <a:pt x="565" y="565"/>
                    <a:pt x="565" y="565"/>
                  </a:cubicBezTo>
                  <a:cubicBezTo>
                    <a:pt x="565" y="283"/>
                    <a:pt x="565" y="283"/>
                    <a:pt x="565" y="283"/>
                  </a:cubicBezTo>
                  <a:cubicBezTo>
                    <a:pt x="565" y="127"/>
                    <a:pt x="439" y="0"/>
                    <a:pt x="2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439"/>
                    <a:pt x="127" y="565"/>
                    <a:pt x="283" y="56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673404" y="2617447"/>
            <a:ext cx="358775" cy="358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2673404" y="3630272"/>
            <a:ext cx="358775" cy="358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ea typeface="华文细黑" panose="02010600040101010101" pitchFamily="2" charset="-122"/>
            </a:endParaRPr>
          </a:p>
        </p:txBody>
      </p: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6108754" y="2617447"/>
            <a:ext cx="358775" cy="358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6108754" y="3630272"/>
            <a:ext cx="358775" cy="358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345494" y="2642198"/>
            <a:ext cx="22313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主观权重效用模型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345494" y="3598508"/>
            <a:ext cx="223139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非可加性效用模型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567542" y="2582522"/>
            <a:ext cx="187007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扩展性效用模型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567859" y="3598508"/>
            <a:ext cx="220027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非可加性效用模型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  <p:bldP spid="22" grpId="0" bldLvl="0" animBg="1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880" y="78646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修正模型的缺陷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5225" y="2080895"/>
            <a:ext cx="4616450" cy="20085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对模型的修补只是让现象适应理论，而不能使理论解释现象；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在一些实验结果面前顾此失彼和相互矛盾，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在进一步的实验面前也经不住验证。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Freeform 5"/>
          <p:cNvSpPr>
            <a:spLocks noEditPoints="1" noChangeArrowheads="1"/>
          </p:cNvSpPr>
          <p:nvPr/>
        </p:nvSpPr>
        <p:spPr bwMode="auto">
          <a:xfrm>
            <a:off x="1916313" y="2592206"/>
            <a:ext cx="1227079" cy="1046172"/>
          </a:xfrm>
          <a:custGeom>
            <a:avLst/>
            <a:gdLst>
              <a:gd name="T0" fmla="*/ 20 w 86"/>
              <a:gd name="T1" fmla="*/ 2 h 70"/>
              <a:gd name="T2" fmla="*/ 60 w 86"/>
              <a:gd name="T3" fmla="*/ 2 h 70"/>
              <a:gd name="T4" fmla="*/ 80 w 86"/>
              <a:gd name="T5" fmla="*/ 6 h 70"/>
              <a:gd name="T6" fmla="*/ 74 w 86"/>
              <a:gd name="T7" fmla="*/ 26 h 70"/>
              <a:gd name="T8" fmla="*/ 59 w 86"/>
              <a:gd name="T9" fmla="*/ 8 h 70"/>
              <a:gd name="T10" fmla="*/ 43 w 86"/>
              <a:gd name="T11" fmla="*/ 54 h 70"/>
              <a:gd name="T12" fmla="*/ 49 w 86"/>
              <a:gd name="T13" fmla="*/ 58 h 70"/>
              <a:gd name="T14" fmla="*/ 50 w 86"/>
              <a:gd name="T15" fmla="*/ 59 h 70"/>
              <a:gd name="T16" fmla="*/ 40 w 86"/>
              <a:gd name="T17" fmla="*/ 60 h 70"/>
              <a:gd name="T18" fmla="*/ 22 w 86"/>
              <a:gd name="T19" fmla="*/ 60 h 70"/>
              <a:gd name="T20" fmla="*/ 0 w 86"/>
              <a:gd name="T21" fmla="*/ 58 h 70"/>
              <a:gd name="T22" fmla="*/ 3 w 86"/>
              <a:gd name="T23" fmla="*/ 3 h 70"/>
              <a:gd name="T24" fmla="*/ 59 w 86"/>
              <a:gd name="T25" fmla="*/ 37 h 70"/>
              <a:gd name="T26" fmla="*/ 57 w 86"/>
              <a:gd name="T27" fmla="*/ 51 h 70"/>
              <a:gd name="T28" fmla="*/ 72 w 86"/>
              <a:gd name="T29" fmla="*/ 53 h 70"/>
              <a:gd name="T30" fmla="*/ 74 w 86"/>
              <a:gd name="T31" fmla="*/ 39 h 70"/>
              <a:gd name="T32" fmla="*/ 56 w 86"/>
              <a:gd name="T33" fmla="*/ 33 h 70"/>
              <a:gd name="T34" fmla="*/ 53 w 86"/>
              <a:gd name="T35" fmla="*/ 55 h 70"/>
              <a:gd name="T36" fmla="*/ 73 w 86"/>
              <a:gd name="T37" fmla="*/ 59 h 70"/>
              <a:gd name="T38" fmla="*/ 79 w 86"/>
              <a:gd name="T39" fmla="*/ 68 h 70"/>
              <a:gd name="T40" fmla="*/ 84 w 86"/>
              <a:gd name="T41" fmla="*/ 69 h 70"/>
              <a:gd name="T42" fmla="*/ 80 w 86"/>
              <a:gd name="T43" fmla="*/ 57 h 70"/>
              <a:gd name="T44" fmla="*/ 81 w 86"/>
              <a:gd name="T45" fmla="*/ 47 h 70"/>
              <a:gd name="T46" fmla="*/ 67 w 86"/>
              <a:gd name="T47" fmla="*/ 29 h 70"/>
              <a:gd name="T48" fmla="*/ 58 w 86"/>
              <a:gd name="T49" fmla="*/ 46 h 70"/>
              <a:gd name="T50" fmla="*/ 58 w 86"/>
              <a:gd name="T51" fmla="*/ 46 h 70"/>
              <a:gd name="T52" fmla="*/ 47 w 86"/>
              <a:gd name="T53" fmla="*/ 19 h 70"/>
              <a:gd name="T54" fmla="*/ 71 w 86"/>
              <a:gd name="T55" fmla="*/ 24 h 70"/>
              <a:gd name="T56" fmla="*/ 71 w 86"/>
              <a:gd name="T57" fmla="*/ 15 h 70"/>
              <a:gd name="T58" fmla="*/ 47 w 86"/>
              <a:gd name="T59" fmla="*/ 14 h 70"/>
              <a:gd name="T60" fmla="*/ 71 w 86"/>
              <a:gd name="T61" fmla="*/ 15 h 70"/>
              <a:gd name="T62" fmla="*/ 10 w 86"/>
              <a:gd name="T63" fmla="*/ 51 h 70"/>
              <a:gd name="T64" fmla="*/ 34 w 86"/>
              <a:gd name="T65" fmla="*/ 46 h 70"/>
              <a:gd name="T66" fmla="*/ 10 w 86"/>
              <a:gd name="T67" fmla="*/ 41 h 70"/>
              <a:gd name="T68" fmla="*/ 34 w 86"/>
              <a:gd name="T69" fmla="*/ 41 h 70"/>
              <a:gd name="T70" fmla="*/ 10 w 86"/>
              <a:gd name="T71" fmla="*/ 41 h 70"/>
              <a:gd name="T72" fmla="*/ 10 w 86"/>
              <a:gd name="T73" fmla="*/ 37 h 70"/>
              <a:gd name="T74" fmla="*/ 34 w 86"/>
              <a:gd name="T75" fmla="*/ 32 h 70"/>
              <a:gd name="T76" fmla="*/ 22 w 86"/>
              <a:gd name="T77" fmla="*/ 25 h 70"/>
              <a:gd name="T78" fmla="*/ 34 w 86"/>
              <a:gd name="T79" fmla="*/ 27 h 70"/>
              <a:gd name="T80" fmla="*/ 22 w 86"/>
              <a:gd name="T81" fmla="*/ 25 h 70"/>
              <a:gd name="T82" fmla="*/ 22 w 86"/>
              <a:gd name="T83" fmla="*/ 21 h 70"/>
              <a:gd name="T84" fmla="*/ 34 w 86"/>
              <a:gd name="T85" fmla="*/ 18 h 70"/>
              <a:gd name="T86" fmla="*/ 22 w 86"/>
              <a:gd name="T87" fmla="*/ 14 h 70"/>
              <a:gd name="T88" fmla="*/ 34 w 86"/>
              <a:gd name="T89" fmla="*/ 15 h 70"/>
              <a:gd name="T90" fmla="*/ 22 w 86"/>
              <a:gd name="T91" fmla="*/ 14 h 70"/>
              <a:gd name="T92" fmla="*/ 9 w 86"/>
              <a:gd name="T93" fmla="*/ 31 h 70"/>
              <a:gd name="T94" fmla="*/ 19 w 86"/>
              <a:gd name="T95" fmla="*/ 13 h 70"/>
              <a:gd name="T96" fmla="*/ 21 w 86"/>
              <a:gd name="T97" fmla="*/ 8 h 70"/>
              <a:gd name="T98" fmla="*/ 5 w 86"/>
              <a:gd name="T99" fmla="*/ 56 h 70"/>
              <a:gd name="T100" fmla="*/ 37 w 86"/>
              <a:gd name="T101" fmla="*/ 54 h 70"/>
              <a:gd name="T102" fmla="*/ 21 w 86"/>
              <a:gd name="T103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" h="70">
                <a:moveTo>
                  <a:pt x="3" y="3"/>
                </a:moveTo>
                <a:cubicBezTo>
                  <a:pt x="8" y="4"/>
                  <a:pt x="14" y="3"/>
                  <a:pt x="20" y="2"/>
                </a:cubicBezTo>
                <a:cubicBezTo>
                  <a:pt x="28" y="1"/>
                  <a:pt x="35" y="0"/>
                  <a:pt x="40" y="3"/>
                </a:cubicBezTo>
                <a:cubicBezTo>
                  <a:pt x="45" y="0"/>
                  <a:pt x="52" y="1"/>
                  <a:pt x="60" y="2"/>
                </a:cubicBezTo>
                <a:cubicBezTo>
                  <a:pt x="65" y="3"/>
                  <a:pt x="72" y="4"/>
                  <a:pt x="77" y="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30"/>
                  <a:pt x="80" y="30"/>
                  <a:pt x="80" y="30"/>
                </a:cubicBezTo>
                <a:cubicBezTo>
                  <a:pt x="78" y="28"/>
                  <a:pt x="76" y="27"/>
                  <a:pt x="74" y="26"/>
                </a:cubicBezTo>
                <a:cubicBezTo>
                  <a:pt x="74" y="9"/>
                  <a:pt x="74" y="9"/>
                  <a:pt x="74" y="9"/>
                </a:cubicBezTo>
                <a:cubicBezTo>
                  <a:pt x="69" y="9"/>
                  <a:pt x="64" y="8"/>
                  <a:pt x="59" y="8"/>
                </a:cubicBezTo>
                <a:cubicBezTo>
                  <a:pt x="52" y="7"/>
                  <a:pt x="46" y="6"/>
                  <a:pt x="43" y="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5" y="54"/>
                  <a:pt x="47" y="54"/>
                </a:cubicBezTo>
                <a:cubicBezTo>
                  <a:pt x="47" y="55"/>
                  <a:pt x="48" y="56"/>
                  <a:pt x="49" y="58"/>
                </a:cubicBezTo>
                <a:cubicBezTo>
                  <a:pt x="50" y="58"/>
                  <a:pt x="50" y="59"/>
                  <a:pt x="51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46" y="59"/>
                  <a:pt x="43" y="59"/>
                  <a:pt x="41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6" y="59"/>
                  <a:pt x="29" y="59"/>
                  <a:pt x="22" y="60"/>
                </a:cubicBezTo>
                <a:cubicBezTo>
                  <a:pt x="15" y="61"/>
                  <a:pt x="8" y="62"/>
                  <a:pt x="2" y="6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"/>
                  <a:pt x="0" y="6"/>
                  <a:pt x="0" y="6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67" y="35"/>
                </a:moveTo>
                <a:cubicBezTo>
                  <a:pt x="64" y="34"/>
                  <a:pt x="61" y="35"/>
                  <a:pt x="59" y="37"/>
                </a:cubicBezTo>
                <a:cubicBezTo>
                  <a:pt x="57" y="39"/>
                  <a:pt x="56" y="41"/>
                  <a:pt x="55" y="44"/>
                </a:cubicBezTo>
                <a:cubicBezTo>
                  <a:pt x="55" y="46"/>
                  <a:pt x="56" y="49"/>
                  <a:pt x="57" y="51"/>
                </a:cubicBezTo>
                <a:cubicBezTo>
                  <a:pt x="59" y="54"/>
                  <a:pt x="62" y="55"/>
                  <a:pt x="64" y="55"/>
                </a:cubicBezTo>
                <a:cubicBezTo>
                  <a:pt x="67" y="56"/>
                  <a:pt x="70" y="55"/>
                  <a:pt x="72" y="53"/>
                </a:cubicBezTo>
                <a:cubicBezTo>
                  <a:pt x="74" y="51"/>
                  <a:pt x="76" y="49"/>
                  <a:pt x="76" y="46"/>
                </a:cubicBezTo>
                <a:cubicBezTo>
                  <a:pt x="76" y="44"/>
                  <a:pt x="75" y="41"/>
                  <a:pt x="74" y="39"/>
                </a:cubicBezTo>
                <a:cubicBezTo>
                  <a:pt x="72" y="36"/>
                  <a:pt x="69" y="35"/>
                  <a:pt x="67" y="35"/>
                </a:cubicBezTo>
                <a:close/>
                <a:moveTo>
                  <a:pt x="56" y="33"/>
                </a:moveTo>
                <a:cubicBezTo>
                  <a:pt x="52" y="35"/>
                  <a:pt x="50" y="39"/>
                  <a:pt x="50" y="43"/>
                </a:cubicBezTo>
                <a:cubicBezTo>
                  <a:pt x="50" y="47"/>
                  <a:pt x="51" y="51"/>
                  <a:pt x="53" y="55"/>
                </a:cubicBezTo>
                <a:cubicBezTo>
                  <a:pt x="56" y="58"/>
                  <a:pt x="60" y="60"/>
                  <a:pt x="64" y="60"/>
                </a:cubicBezTo>
                <a:cubicBezTo>
                  <a:pt x="67" y="61"/>
                  <a:pt x="70" y="60"/>
                  <a:pt x="73" y="59"/>
                </a:cubicBezTo>
                <a:cubicBezTo>
                  <a:pt x="73" y="60"/>
                  <a:pt x="73" y="61"/>
                  <a:pt x="74" y="61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70"/>
                  <a:pt x="83" y="70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7"/>
                  <a:pt x="86" y="65"/>
                  <a:pt x="85" y="63"/>
                </a:cubicBezTo>
                <a:cubicBezTo>
                  <a:pt x="80" y="57"/>
                  <a:pt x="80" y="57"/>
                  <a:pt x="80" y="57"/>
                </a:cubicBezTo>
                <a:cubicBezTo>
                  <a:pt x="79" y="56"/>
                  <a:pt x="78" y="55"/>
                  <a:pt x="77" y="55"/>
                </a:cubicBezTo>
                <a:cubicBezTo>
                  <a:pt x="79" y="53"/>
                  <a:pt x="81" y="50"/>
                  <a:pt x="81" y="47"/>
                </a:cubicBezTo>
                <a:cubicBezTo>
                  <a:pt x="82" y="43"/>
                  <a:pt x="81" y="39"/>
                  <a:pt x="78" y="35"/>
                </a:cubicBezTo>
                <a:cubicBezTo>
                  <a:pt x="75" y="32"/>
                  <a:pt x="71" y="30"/>
                  <a:pt x="67" y="29"/>
                </a:cubicBezTo>
                <a:cubicBezTo>
                  <a:pt x="63" y="29"/>
                  <a:pt x="59" y="30"/>
                  <a:pt x="56" y="33"/>
                </a:cubicBezTo>
                <a:close/>
                <a:moveTo>
                  <a:pt x="58" y="46"/>
                </a:moveTo>
                <a:cubicBezTo>
                  <a:pt x="60" y="41"/>
                  <a:pt x="64" y="39"/>
                  <a:pt x="70" y="38"/>
                </a:cubicBezTo>
                <a:cubicBezTo>
                  <a:pt x="64" y="34"/>
                  <a:pt x="57" y="40"/>
                  <a:pt x="58" y="46"/>
                </a:cubicBezTo>
                <a:close/>
                <a:moveTo>
                  <a:pt x="71" y="21"/>
                </a:moveTo>
                <a:cubicBezTo>
                  <a:pt x="65" y="21"/>
                  <a:pt x="51" y="19"/>
                  <a:pt x="47" y="19"/>
                </a:cubicBezTo>
                <a:cubicBezTo>
                  <a:pt x="47" y="20"/>
                  <a:pt x="47" y="21"/>
                  <a:pt x="47" y="21"/>
                </a:cubicBezTo>
                <a:cubicBezTo>
                  <a:pt x="51" y="21"/>
                  <a:pt x="67" y="24"/>
                  <a:pt x="71" y="24"/>
                </a:cubicBezTo>
                <a:cubicBezTo>
                  <a:pt x="71" y="23"/>
                  <a:pt x="71" y="22"/>
                  <a:pt x="71" y="21"/>
                </a:cubicBezTo>
                <a:close/>
                <a:moveTo>
                  <a:pt x="71" y="15"/>
                </a:moveTo>
                <a:cubicBezTo>
                  <a:pt x="65" y="15"/>
                  <a:pt x="51" y="12"/>
                  <a:pt x="47" y="12"/>
                </a:cubicBezTo>
                <a:cubicBezTo>
                  <a:pt x="47" y="13"/>
                  <a:pt x="47" y="14"/>
                  <a:pt x="47" y="14"/>
                </a:cubicBezTo>
                <a:cubicBezTo>
                  <a:pt x="51" y="14"/>
                  <a:pt x="67" y="17"/>
                  <a:pt x="71" y="17"/>
                </a:cubicBezTo>
                <a:cubicBezTo>
                  <a:pt x="71" y="16"/>
                  <a:pt x="71" y="15"/>
                  <a:pt x="71" y="15"/>
                </a:cubicBezTo>
                <a:close/>
                <a:moveTo>
                  <a:pt x="10" y="49"/>
                </a:moveTo>
                <a:cubicBezTo>
                  <a:pt x="10" y="49"/>
                  <a:pt x="10" y="50"/>
                  <a:pt x="10" y="51"/>
                </a:cubicBezTo>
                <a:cubicBezTo>
                  <a:pt x="14" y="51"/>
                  <a:pt x="29" y="48"/>
                  <a:pt x="34" y="48"/>
                </a:cubicBezTo>
                <a:cubicBezTo>
                  <a:pt x="34" y="48"/>
                  <a:pt x="34" y="47"/>
                  <a:pt x="34" y="46"/>
                </a:cubicBezTo>
                <a:cubicBezTo>
                  <a:pt x="30" y="46"/>
                  <a:pt x="15" y="49"/>
                  <a:pt x="10" y="49"/>
                </a:cubicBezTo>
                <a:close/>
                <a:moveTo>
                  <a:pt x="10" y="41"/>
                </a:moveTo>
                <a:cubicBezTo>
                  <a:pt x="10" y="42"/>
                  <a:pt x="10" y="43"/>
                  <a:pt x="10" y="43"/>
                </a:cubicBezTo>
                <a:cubicBezTo>
                  <a:pt x="14" y="44"/>
                  <a:pt x="29" y="41"/>
                  <a:pt x="34" y="41"/>
                </a:cubicBezTo>
                <a:cubicBezTo>
                  <a:pt x="34" y="40"/>
                  <a:pt x="34" y="40"/>
                  <a:pt x="34" y="39"/>
                </a:cubicBezTo>
                <a:cubicBezTo>
                  <a:pt x="30" y="39"/>
                  <a:pt x="15" y="41"/>
                  <a:pt x="10" y="41"/>
                </a:cubicBezTo>
                <a:close/>
                <a:moveTo>
                  <a:pt x="10" y="34"/>
                </a:moveTo>
                <a:cubicBezTo>
                  <a:pt x="10" y="35"/>
                  <a:pt x="10" y="36"/>
                  <a:pt x="10" y="37"/>
                </a:cubicBezTo>
                <a:cubicBezTo>
                  <a:pt x="14" y="37"/>
                  <a:pt x="29" y="34"/>
                  <a:pt x="34" y="34"/>
                </a:cubicBezTo>
                <a:cubicBezTo>
                  <a:pt x="34" y="33"/>
                  <a:pt x="34" y="33"/>
                  <a:pt x="34" y="32"/>
                </a:cubicBezTo>
                <a:cubicBezTo>
                  <a:pt x="30" y="32"/>
                  <a:pt x="15" y="34"/>
                  <a:pt x="10" y="34"/>
                </a:cubicBezTo>
                <a:close/>
                <a:moveTo>
                  <a:pt x="22" y="25"/>
                </a:moveTo>
                <a:cubicBezTo>
                  <a:pt x="22" y="26"/>
                  <a:pt x="22" y="27"/>
                  <a:pt x="22" y="28"/>
                </a:cubicBezTo>
                <a:cubicBezTo>
                  <a:pt x="25" y="28"/>
                  <a:pt x="29" y="26"/>
                  <a:pt x="34" y="27"/>
                </a:cubicBezTo>
                <a:cubicBezTo>
                  <a:pt x="34" y="26"/>
                  <a:pt x="34" y="25"/>
                  <a:pt x="34" y="24"/>
                </a:cubicBezTo>
                <a:cubicBezTo>
                  <a:pt x="30" y="24"/>
                  <a:pt x="26" y="25"/>
                  <a:pt x="22" y="25"/>
                </a:cubicBezTo>
                <a:close/>
                <a:moveTo>
                  <a:pt x="22" y="19"/>
                </a:moveTo>
                <a:cubicBezTo>
                  <a:pt x="22" y="20"/>
                  <a:pt x="22" y="21"/>
                  <a:pt x="22" y="21"/>
                </a:cubicBezTo>
                <a:cubicBezTo>
                  <a:pt x="25" y="21"/>
                  <a:pt x="29" y="20"/>
                  <a:pt x="34" y="20"/>
                </a:cubicBezTo>
                <a:cubicBezTo>
                  <a:pt x="34" y="20"/>
                  <a:pt x="34" y="19"/>
                  <a:pt x="34" y="18"/>
                </a:cubicBezTo>
                <a:cubicBezTo>
                  <a:pt x="30" y="18"/>
                  <a:pt x="26" y="19"/>
                  <a:pt x="22" y="19"/>
                </a:cubicBezTo>
                <a:close/>
                <a:moveTo>
                  <a:pt x="22" y="14"/>
                </a:moveTo>
                <a:cubicBezTo>
                  <a:pt x="22" y="15"/>
                  <a:pt x="22" y="15"/>
                  <a:pt x="22" y="16"/>
                </a:cubicBezTo>
                <a:cubicBezTo>
                  <a:pt x="25" y="16"/>
                  <a:pt x="29" y="15"/>
                  <a:pt x="34" y="15"/>
                </a:cubicBezTo>
                <a:cubicBezTo>
                  <a:pt x="34" y="14"/>
                  <a:pt x="34" y="14"/>
                  <a:pt x="34" y="13"/>
                </a:cubicBezTo>
                <a:cubicBezTo>
                  <a:pt x="30" y="13"/>
                  <a:pt x="26" y="13"/>
                  <a:pt x="22" y="14"/>
                </a:cubicBezTo>
                <a:close/>
                <a:moveTo>
                  <a:pt x="9" y="14"/>
                </a:moveTo>
                <a:cubicBezTo>
                  <a:pt x="9" y="31"/>
                  <a:pt x="9" y="31"/>
                  <a:pt x="9" y="31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13"/>
                  <a:pt x="19" y="13"/>
                  <a:pt x="19" y="13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21" y="8"/>
                </a:moveTo>
                <a:cubicBezTo>
                  <a:pt x="16" y="8"/>
                  <a:pt x="10" y="9"/>
                  <a:pt x="5" y="9"/>
                </a:cubicBezTo>
                <a:cubicBezTo>
                  <a:pt x="5" y="56"/>
                  <a:pt x="5" y="56"/>
                  <a:pt x="5" y="56"/>
                </a:cubicBezTo>
                <a:cubicBezTo>
                  <a:pt x="10" y="56"/>
                  <a:pt x="16" y="55"/>
                  <a:pt x="21" y="55"/>
                </a:cubicBezTo>
                <a:cubicBezTo>
                  <a:pt x="27" y="54"/>
                  <a:pt x="33" y="53"/>
                  <a:pt x="37" y="54"/>
                </a:cubicBezTo>
                <a:cubicBezTo>
                  <a:pt x="37" y="8"/>
                  <a:pt x="37" y="8"/>
                  <a:pt x="37" y="8"/>
                </a:cubicBezTo>
                <a:cubicBezTo>
                  <a:pt x="34" y="6"/>
                  <a:pt x="27" y="7"/>
                  <a:pt x="21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弧形 27"/>
          <p:cNvSpPr/>
          <p:nvPr/>
        </p:nvSpPr>
        <p:spPr>
          <a:xfrm>
            <a:off x="1498615" y="2034054"/>
            <a:ext cx="1652905" cy="2203450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9" name="Arc 3_1"/>
          <p:cNvSpPr/>
          <p:nvPr/>
        </p:nvSpPr>
        <p:spPr>
          <a:xfrm flipH="1">
            <a:off x="844565" y="2034054"/>
            <a:ext cx="1652905" cy="2203450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0" name="椭圆 29"/>
          <p:cNvSpPr>
            <a:spLocks noChangeArrowheads="1"/>
          </p:cNvSpPr>
          <p:nvPr/>
        </p:nvSpPr>
        <p:spPr bwMode="auto">
          <a:xfrm>
            <a:off x="1166510" y="2081044"/>
            <a:ext cx="1671320" cy="2060575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文本框 8"/>
          <p:cNvSpPr txBox="1">
            <a:spLocks noChangeArrowheads="1"/>
          </p:cNvSpPr>
          <p:nvPr/>
        </p:nvSpPr>
        <p:spPr bwMode="auto">
          <a:xfrm>
            <a:off x="1231915" y="2810024"/>
            <a:ext cx="16059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245" y="4599305"/>
            <a:ext cx="7054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总地来说，人不是公理化假设中的绝对理性，也是不非理性，而是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有限理性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准理性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；而实验技术和心理学原理的运用，可推进经济学在行为研究层面上的发展。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8" grpId="1" bldLvl="0" animBg="1"/>
      <p:bldP spid="28" grpId="2" bldLvl="0" animBg="1"/>
      <p:bldP spid="29" grpId="0" bldLvl="0" animBg="1"/>
      <p:bldP spid="29" grpId="1" bldLvl="0" animBg="1"/>
      <p:bldP spid="30" grpId="0" bldLvl="0" animBg="1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330" y="94902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本章小结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14713"/>
            <a:ext cx="8229600" cy="1799804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期望效用理论认为人们是风险厌恶的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不确定性决策中存在违背期望效用理论的现象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华文细黑" panose="0201060004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由此对期望效用理论提出质疑，并寻找新的理论来解释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744220"/>
            <a:ext cx="6703695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案例思考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2057983"/>
            <a:ext cx="4114800" cy="33934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人们为什么会违背期望效用理论？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什么因素会对期望效用理论产生影响？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它们是怎么样的影响呢？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 r="529" b="7074"/>
          <a:stretch>
            <a:fillRect/>
          </a:stretch>
        </p:blipFill>
        <p:spPr>
          <a:xfrm>
            <a:off x="4857752" y="2143275"/>
            <a:ext cx="3558807" cy="2214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3458732" y="3558509"/>
            <a:ext cx="383553" cy="430887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59336" y="2799388"/>
            <a:ext cx="382949" cy="46538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56861" y="2070664"/>
            <a:ext cx="382949" cy="46538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47"/>
          <p:cNvGrpSpPr/>
          <p:nvPr/>
        </p:nvGrpSpPr>
        <p:grpSpPr>
          <a:xfrm>
            <a:off x="179512" y="1772975"/>
            <a:ext cx="2664296" cy="3391249"/>
            <a:chOff x="1078816" y="964066"/>
            <a:chExt cx="2222812" cy="2923236"/>
          </a:xfrm>
        </p:grpSpPr>
        <p:sp>
          <p:nvSpPr>
            <p:cNvPr id="54" name="Freeform 7"/>
            <p:cNvSpPr/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94 w 375"/>
                <a:gd name="T1" fmla="*/ 0 h 549"/>
                <a:gd name="T2" fmla="*/ 11 w 375"/>
                <a:gd name="T3" fmla="*/ 12 h 549"/>
                <a:gd name="T4" fmla="*/ 0 w 375"/>
                <a:gd name="T5" fmla="*/ 127 h 549"/>
                <a:gd name="T6" fmla="*/ 174 w 375"/>
                <a:gd name="T7" fmla="*/ 549 h 549"/>
                <a:gd name="T8" fmla="*/ 375 w 375"/>
                <a:gd name="T9" fmla="*/ 280 h 549"/>
                <a:gd name="T10" fmla="*/ 94 w 375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8"/>
            <p:cNvSpPr/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158 w 323"/>
                <a:gd name="T1" fmla="*/ 0 h 331"/>
                <a:gd name="T2" fmla="*/ 51 w 323"/>
                <a:gd name="T3" fmla="*/ 38 h 331"/>
                <a:gd name="T4" fmla="*/ 0 w 323"/>
                <a:gd name="T5" fmla="*/ 216 h 331"/>
                <a:gd name="T6" fmla="*/ 158 w 323"/>
                <a:gd name="T7" fmla="*/ 331 h 331"/>
                <a:gd name="T8" fmla="*/ 323 w 323"/>
                <a:gd name="T9" fmla="*/ 166 h 331"/>
                <a:gd name="T10" fmla="*/ 158 w 323"/>
                <a:gd name="T1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6"/>
            <p:cNvSpPr/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201 w 203"/>
                <a:gd name="T1" fmla="*/ 98 h 203"/>
                <a:gd name="T2" fmla="*/ 105 w 203"/>
                <a:gd name="T3" fmla="*/ 201 h 203"/>
                <a:gd name="T4" fmla="*/ 1 w 203"/>
                <a:gd name="T5" fmla="*/ 105 h 203"/>
                <a:gd name="T6" fmla="*/ 98 w 203"/>
                <a:gd name="T7" fmla="*/ 1 h 203"/>
                <a:gd name="T8" fmla="*/ 201 w 203"/>
                <a:gd name="T9" fmla="*/ 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20"/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21"/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2"/>
            <p:cNvSpPr/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132 h 323"/>
                <a:gd name="T2" fmla="*/ 188 w 188"/>
                <a:gd name="T3" fmla="*/ 323 h 323"/>
                <a:gd name="T4" fmla="*/ 53 w 188"/>
                <a:gd name="T5" fmla="*/ 0 h 323"/>
                <a:gd name="T6" fmla="*/ 0 w 188"/>
                <a:gd name="T7" fmla="*/ 13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3"/>
            <p:cNvSpPr/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241 h 481"/>
                <a:gd name="T2" fmla="*/ 241 w 398"/>
                <a:gd name="T3" fmla="*/ 481 h 481"/>
                <a:gd name="T4" fmla="*/ 375 w 398"/>
                <a:gd name="T5" fmla="*/ 440 h 481"/>
                <a:gd name="T6" fmla="*/ 398 w 398"/>
                <a:gd name="T7" fmla="*/ 277 h 481"/>
                <a:gd name="T8" fmla="*/ 342 w 398"/>
                <a:gd name="T9" fmla="*/ 22 h 481"/>
                <a:gd name="T10" fmla="*/ 241 w 398"/>
                <a:gd name="T11" fmla="*/ 0 h 481"/>
                <a:gd name="T12" fmla="*/ 0 w 398"/>
                <a:gd name="T13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4"/>
            <p:cNvSpPr/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188 h 191"/>
                <a:gd name="T2" fmla="*/ 33 w 224"/>
                <a:gd name="T3" fmla="*/ 191 h 191"/>
                <a:gd name="T4" fmla="*/ 224 w 224"/>
                <a:gd name="T5" fmla="*/ 0 h 191"/>
                <a:gd name="T6" fmla="*/ 0 w 224"/>
                <a:gd name="T7" fmla="*/ 1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"/>
            <p:cNvSpPr/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224 w 224"/>
                <a:gd name="T1" fmla="*/ 0 h 310"/>
                <a:gd name="T2" fmla="*/ 0 w 224"/>
                <a:gd name="T3" fmla="*/ 240 h 310"/>
                <a:gd name="T4" fmla="*/ 11 w 224"/>
                <a:gd name="T5" fmla="*/ 310 h 310"/>
                <a:gd name="T6" fmla="*/ 224 w 224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"/>
            <p:cNvSpPr/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22 w 331"/>
                <a:gd name="T1" fmla="*/ 0 h 405"/>
                <a:gd name="T2" fmla="*/ 0 w 331"/>
                <a:gd name="T3" fmla="*/ 0 h 405"/>
                <a:gd name="T4" fmla="*/ 316 w 331"/>
                <a:gd name="T5" fmla="*/ 405 h 405"/>
                <a:gd name="T6" fmla="*/ 331 w 331"/>
                <a:gd name="T7" fmla="*/ 309 h 405"/>
                <a:gd name="T8" fmla="*/ 22 w 331"/>
                <a:gd name="T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7"/>
            <p:cNvSpPr/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331 w 662"/>
                <a:gd name="T1" fmla="*/ 0 h 491"/>
                <a:gd name="T2" fmla="*/ 0 w 662"/>
                <a:gd name="T3" fmla="*/ 317 h 491"/>
                <a:gd name="T4" fmla="*/ 422 w 662"/>
                <a:gd name="T5" fmla="*/ 491 h 491"/>
                <a:gd name="T6" fmla="*/ 639 w 662"/>
                <a:gd name="T7" fmla="*/ 451 h 491"/>
                <a:gd name="T8" fmla="*/ 662 w 662"/>
                <a:gd name="T9" fmla="*/ 331 h 491"/>
                <a:gd name="T10" fmla="*/ 331 w 662"/>
                <a:gd name="T11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8"/>
            <p:cNvSpPr/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471 w 471"/>
                <a:gd name="T1" fmla="*/ 153 h 469"/>
                <a:gd name="T2" fmla="*/ 244 w 471"/>
                <a:gd name="T3" fmla="*/ 0 h 469"/>
                <a:gd name="T4" fmla="*/ 0 w 471"/>
                <a:gd name="T5" fmla="*/ 244 h 469"/>
                <a:gd name="T6" fmla="*/ 149 w 471"/>
                <a:gd name="T7" fmla="*/ 469 h 469"/>
                <a:gd name="T8" fmla="*/ 471 w 471"/>
                <a:gd name="T9" fmla="*/ 15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Oval 30"/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椭圆 83"/>
          <p:cNvSpPr/>
          <p:nvPr/>
        </p:nvSpPr>
        <p:spPr>
          <a:xfrm>
            <a:off x="827584" y="3213135"/>
            <a:ext cx="1354104" cy="132908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28"/>
          <p:cNvSpPr txBox="1"/>
          <p:nvPr/>
        </p:nvSpPr>
        <p:spPr>
          <a:xfrm>
            <a:off x="1043608" y="3645183"/>
            <a:ext cx="864096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endParaRPr lang="en-US" altLang="zh-CN" sz="2000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Freeform 13"/>
          <p:cNvSpPr>
            <a:spLocks noEditPoints="1"/>
          </p:cNvSpPr>
          <p:nvPr/>
        </p:nvSpPr>
        <p:spPr bwMode="auto">
          <a:xfrm>
            <a:off x="4744933" y="1925260"/>
            <a:ext cx="229234" cy="1903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978454" y="3562270"/>
            <a:ext cx="4094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心理实验对期望效用理论的挑战</a:t>
            </a:r>
            <a:endParaRPr lang="zh-CN" altLang="en-US" sz="2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54344" y="2840293"/>
            <a:ext cx="29768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期望效用理论及其假设</a:t>
            </a:r>
            <a:endParaRPr lang="zh-CN" altLang="en-US" sz="2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954344" y="2105163"/>
            <a:ext cx="15798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经济人假设</a:t>
            </a:r>
            <a:endParaRPr lang="zh-CN" altLang="en-US" sz="2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28"/>
          <p:cNvSpPr/>
          <p:nvPr/>
        </p:nvSpPr>
        <p:spPr>
          <a:xfrm>
            <a:off x="3456257" y="4337452"/>
            <a:ext cx="383553" cy="465386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90"/>
          <p:cNvSpPr/>
          <p:nvPr/>
        </p:nvSpPr>
        <p:spPr>
          <a:xfrm>
            <a:off x="3978454" y="4359669"/>
            <a:ext cx="32562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期望效用理论的修正模型</a:t>
            </a:r>
            <a:endParaRPr lang="zh-CN" altLang="en-US" sz="2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8439" y="2067280"/>
            <a:ext cx="55918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356025" y="2790420"/>
            <a:ext cx="5840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70640" y="3539517"/>
            <a:ext cx="5840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56024" y="4329051"/>
            <a:ext cx="5840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/>
          <p:cNvGrpSpPr/>
          <p:nvPr/>
        </p:nvGrpSpPr>
        <p:grpSpPr>
          <a:xfrm>
            <a:off x="4043803" y="2039889"/>
            <a:ext cx="1056394" cy="1389270"/>
            <a:chOff x="3995936" y="1676400"/>
            <a:chExt cx="1056394" cy="1389270"/>
          </a:xfrm>
        </p:grpSpPr>
        <p:grpSp>
          <p:nvGrpSpPr>
            <p:cNvPr id="5" name="组合 21"/>
            <p:cNvGrpSpPr/>
            <p:nvPr/>
          </p:nvGrpSpPr>
          <p:grpSpPr>
            <a:xfrm>
              <a:off x="3995936" y="1676400"/>
              <a:ext cx="1056394" cy="1389270"/>
              <a:chOff x="1078816" y="964066"/>
              <a:chExt cx="2222812" cy="2923236"/>
            </a:xfrm>
          </p:grpSpPr>
          <p:sp>
            <p:nvSpPr>
              <p:cNvPr id="24" name="Freeform 7"/>
              <p:cNvSpPr/>
              <p:nvPr/>
            </p:nvSpPr>
            <p:spPr bwMode="auto">
              <a:xfrm>
                <a:off x="1078816" y="2540257"/>
                <a:ext cx="696716" cy="1019561"/>
              </a:xfrm>
              <a:custGeom>
                <a:avLst/>
                <a:gdLst>
                  <a:gd name="T0" fmla="*/ 94 w 375"/>
                  <a:gd name="T1" fmla="*/ 0 h 549"/>
                  <a:gd name="T2" fmla="*/ 11 w 375"/>
                  <a:gd name="T3" fmla="*/ 12 h 549"/>
                  <a:gd name="T4" fmla="*/ 0 w 375"/>
                  <a:gd name="T5" fmla="*/ 127 h 549"/>
                  <a:gd name="T6" fmla="*/ 174 w 375"/>
                  <a:gd name="T7" fmla="*/ 549 h 549"/>
                  <a:gd name="T8" fmla="*/ 375 w 375"/>
                  <a:gd name="T9" fmla="*/ 280 h 549"/>
                  <a:gd name="T10" fmla="*/ 94 w 375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549">
                    <a:moveTo>
                      <a:pt x="94" y="0"/>
                    </a:moveTo>
                    <a:cubicBezTo>
                      <a:pt x="65" y="0"/>
                      <a:pt x="37" y="4"/>
                      <a:pt x="11" y="12"/>
                    </a:cubicBezTo>
                    <a:cubicBezTo>
                      <a:pt x="3" y="49"/>
                      <a:pt x="0" y="87"/>
                      <a:pt x="0" y="127"/>
                    </a:cubicBezTo>
                    <a:cubicBezTo>
                      <a:pt x="0" y="291"/>
                      <a:pt x="66" y="441"/>
                      <a:pt x="174" y="549"/>
                    </a:cubicBezTo>
                    <a:cubicBezTo>
                      <a:pt x="290" y="514"/>
                      <a:pt x="375" y="407"/>
                      <a:pt x="375" y="280"/>
                    </a:cubicBezTo>
                    <a:cubicBezTo>
                      <a:pt x="375" y="125"/>
                      <a:pt x="249" y="0"/>
                      <a:pt x="94" y="0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1088093" y="2231327"/>
                <a:ext cx="600234" cy="615077"/>
              </a:xfrm>
              <a:custGeom>
                <a:avLst/>
                <a:gdLst>
                  <a:gd name="T0" fmla="*/ 158 w 323"/>
                  <a:gd name="T1" fmla="*/ 0 h 331"/>
                  <a:gd name="T2" fmla="*/ 51 w 323"/>
                  <a:gd name="T3" fmla="*/ 38 h 331"/>
                  <a:gd name="T4" fmla="*/ 0 w 323"/>
                  <a:gd name="T5" fmla="*/ 216 h 331"/>
                  <a:gd name="T6" fmla="*/ 158 w 323"/>
                  <a:gd name="T7" fmla="*/ 331 h 331"/>
                  <a:gd name="T8" fmla="*/ 323 w 323"/>
                  <a:gd name="T9" fmla="*/ 166 h 331"/>
                  <a:gd name="T10" fmla="*/ 158 w 323"/>
                  <a:gd name="T11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331">
                    <a:moveTo>
                      <a:pt x="158" y="0"/>
                    </a:moveTo>
                    <a:cubicBezTo>
                      <a:pt x="117" y="0"/>
                      <a:pt x="80" y="14"/>
                      <a:pt x="51" y="38"/>
                    </a:cubicBezTo>
                    <a:cubicBezTo>
                      <a:pt x="25" y="94"/>
                      <a:pt x="8" y="153"/>
                      <a:pt x="0" y="216"/>
                    </a:cubicBezTo>
                    <a:cubicBezTo>
                      <a:pt x="21" y="283"/>
                      <a:pt x="84" y="331"/>
                      <a:pt x="158" y="331"/>
                    </a:cubicBezTo>
                    <a:cubicBezTo>
                      <a:pt x="249" y="331"/>
                      <a:pt x="323" y="257"/>
                      <a:pt x="323" y="166"/>
                    </a:cubicBezTo>
                    <a:cubicBezTo>
                      <a:pt x="323" y="74"/>
                      <a:pt x="249" y="0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530616" y="2179723"/>
                <a:ext cx="506964" cy="507925"/>
              </a:xfrm>
              <a:prstGeom prst="ellipse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2050137" y="1993832"/>
                <a:ext cx="576113" cy="574257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1688327" y="1950229"/>
                <a:ext cx="413762" cy="412834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55510" y="1555021"/>
                <a:ext cx="256050" cy="25605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2389682" y="1158887"/>
                <a:ext cx="86278" cy="87205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1532470" y="1755408"/>
                <a:ext cx="85350" cy="853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068691" y="1905698"/>
                <a:ext cx="87205" cy="88133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1673483" y="1653359"/>
                <a:ext cx="376653" cy="377581"/>
              </a:xfrm>
              <a:custGeom>
                <a:avLst/>
                <a:gdLst>
                  <a:gd name="T0" fmla="*/ 201 w 203"/>
                  <a:gd name="T1" fmla="*/ 98 h 203"/>
                  <a:gd name="T2" fmla="*/ 105 w 203"/>
                  <a:gd name="T3" fmla="*/ 201 h 203"/>
                  <a:gd name="T4" fmla="*/ 1 w 203"/>
                  <a:gd name="T5" fmla="*/ 105 h 203"/>
                  <a:gd name="T6" fmla="*/ 98 w 203"/>
                  <a:gd name="T7" fmla="*/ 1 h 203"/>
                  <a:gd name="T8" fmla="*/ 201 w 203"/>
                  <a:gd name="T9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03">
                    <a:moveTo>
                      <a:pt x="201" y="98"/>
                    </a:moveTo>
                    <a:cubicBezTo>
                      <a:pt x="203" y="153"/>
                      <a:pt x="160" y="200"/>
                      <a:pt x="105" y="201"/>
                    </a:cubicBezTo>
                    <a:cubicBezTo>
                      <a:pt x="49" y="203"/>
                      <a:pt x="3" y="160"/>
                      <a:pt x="1" y="105"/>
                    </a:cubicBezTo>
                    <a:cubicBezTo>
                      <a:pt x="0" y="49"/>
                      <a:pt x="43" y="3"/>
                      <a:pt x="98" y="1"/>
                    </a:cubicBezTo>
                    <a:cubicBezTo>
                      <a:pt x="153" y="0"/>
                      <a:pt x="200" y="43"/>
                      <a:pt x="201" y="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1504639" y="1901988"/>
                <a:ext cx="141013" cy="143796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2167029" y="964066"/>
                <a:ext cx="142869" cy="142868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276500" y="1307321"/>
                <a:ext cx="312641" cy="312641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2276500" y="1816638"/>
                <a:ext cx="312641" cy="31449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754274" y="1514202"/>
                <a:ext cx="141013" cy="141013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"/>
              <p:cNvSpPr/>
              <p:nvPr/>
            </p:nvSpPr>
            <p:spPr bwMode="auto">
              <a:xfrm>
                <a:off x="2947240" y="2064338"/>
                <a:ext cx="348822" cy="600233"/>
              </a:xfrm>
              <a:custGeom>
                <a:avLst/>
                <a:gdLst>
                  <a:gd name="T0" fmla="*/ 0 w 188"/>
                  <a:gd name="T1" fmla="*/ 132 h 323"/>
                  <a:gd name="T2" fmla="*/ 188 w 188"/>
                  <a:gd name="T3" fmla="*/ 323 h 323"/>
                  <a:gd name="T4" fmla="*/ 53 w 188"/>
                  <a:gd name="T5" fmla="*/ 0 h 323"/>
                  <a:gd name="T6" fmla="*/ 0 w 188"/>
                  <a:gd name="T7" fmla="*/ 13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323">
                    <a:moveTo>
                      <a:pt x="0" y="132"/>
                    </a:moveTo>
                    <a:cubicBezTo>
                      <a:pt x="0" y="237"/>
                      <a:pt x="84" y="321"/>
                      <a:pt x="188" y="323"/>
                    </a:cubicBezTo>
                    <a:cubicBezTo>
                      <a:pt x="176" y="201"/>
                      <a:pt x="127" y="89"/>
                      <a:pt x="53" y="0"/>
                    </a:cubicBezTo>
                    <a:cubicBezTo>
                      <a:pt x="20" y="34"/>
                      <a:pt x="0" y="81"/>
                      <a:pt x="0" y="132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"/>
              <p:cNvSpPr/>
              <p:nvPr/>
            </p:nvSpPr>
            <p:spPr bwMode="auto">
              <a:xfrm>
                <a:off x="2563165" y="2261014"/>
                <a:ext cx="738463" cy="894319"/>
              </a:xfrm>
              <a:custGeom>
                <a:avLst/>
                <a:gdLst>
                  <a:gd name="T0" fmla="*/ 0 w 398"/>
                  <a:gd name="T1" fmla="*/ 241 h 481"/>
                  <a:gd name="T2" fmla="*/ 241 w 398"/>
                  <a:gd name="T3" fmla="*/ 481 h 481"/>
                  <a:gd name="T4" fmla="*/ 375 w 398"/>
                  <a:gd name="T5" fmla="*/ 440 h 481"/>
                  <a:gd name="T6" fmla="*/ 398 w 398"/>
                  <a:gd name="T7" fmla="*/ 277 h 481"/>
                  <a:gd name="T8" fmla="*/ 342 w 398"/>
                  <a:gd name="T9" fmla="*/ 22 h 481"/>
                  <a:gd name="T10" fmla="*/ 241 w 398"/>
                  <a:gd name="T11" fmla="*/ 0 h 481"/>
                  <a:gd name="T12" fmla="*/ 0 w 398"/>
                  <a:gd name="T13" fmla="*/ 24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481">
                    <a:moveTo>
                      <a:pt x="0" y="241"/>
                    </a:moveTo>
                    <a:cubicBezTo>
                      <a:pt x="0" y="374"/>
                      <a:pt x="108" y="481"/>
                      <a:pt x="241" y="481"/>
                    </a:cubicBezTo>
                    <a:cubicBezTo>
                      <a:pt x="291" y="481"/>
                      <a:pt x="337" y="466"/>
                      <a:pt x="375" y="440"/>
                    </a:cubicBezTo>
                    <a:cubicBezTo>
                      <a:pt x="390" y="388"/>
                      <a:pt x="398" y="333"/>
                      <a:pt x="398" y="277"/>
                    </a:cubicBezTo>
                    <a:cubicBezTo>
                      <a:pt x="398" y="186"/>
                      <a:pt x="378" y="100"/>
                      <a:pt x="342" y="22"/>
                    </a:cubicBezTo>
                    <a:cubicBezTo>
                      <a:pt x="311" y="8"/>
                      <a:pt x="277" y="0"/>
                      <a:pt x="241" y="0"/>
                    </a:cubicBezTo>
                    <a:cubicBezTo>
                      <a:pt x="108" y="0"/>
                      <a:pt x="0" y="108"/>
                      <a:pt x="0" y="241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2574297" y="2261014"/>
                <a:ext cx="415618" cy="355316"/>
              </a:xfrm>
              <a:custGeom>
                <a:avLst/>
                <a:gdLst>
                  <a:gd name="T0" fmla="*/ 0 w 224"/>
                  <a:gd name="T1" fmla="*/ 188 h 191"/>
                  <a:gd name="T2" fmla="*/ 33 w 224"/>
                  <a:gd name="T3" fmla="*/ 191 h 191"/>
                  <a:gd name="T4" fmla="*/ 224 w 224"/>
                  <a:gd name="T5" fmla="*/ 0 h 191"/>
                  <a:gd name="T6" fmla="*/ 0 w 224"/>
                  <a:gd name="T7" fmla="*/ 1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191">
                    <a:moveTo>
                      <a:pt x="0" y="188"/>
                    </a:moveTo>
                    <a:cubicBezTo>
                      <a:pt x="11" y="190"/>
                      <a:pt x="22" y="191"/>
                      <a:pt x="33" y="191"/>
                    </a:cubicBezTo>
                    <a:cubicBezTo>
                      <a:pt x="138" y="191"/>
                      <a:pt x="224" y="106"/>
                      <a:pt x="224" y="0"/>
                    </a:cubicBezTo>
                    <a:cubicBezTo>
                      <a:pt x="114" y="5"/>
                      <a:pt x="23" y="84"/>
                      <a:pt x="0" y="188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"/>
              <p:cNvSpPr/>
              <p:nvPr/>
            </p:nvSpPr>
            <p:spPr bwMode="auto">
              <a:xfrm>
                <a:off x="2840364" y="3083913"/>
                <a:ext cx="420165" cy="581208"/>
              </a:xfrm>
              <a:custGeom>
                <a:avLst/>
                <a:gdLst>
                  <a:gd name="T0" fmla="*/ 224 w 224"/>
                  <a:gd name="T1" fmla="*/ 0 h 310"/>
                  <a:gd name="T2" fmla="*/ 0 w 224"/>
                  <a:gd name="T3" fmla="*/ 240 h 310"/>
                  <a:gd name="T4" fmla="*/ 11 w 224"/>
                  <a:gd name="T5" fmla="*/ 310 h 310"/>
                  <a:gd name="T6" fmla="*/ 224 w 224"/>
                  <a:gd name="T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310">
                    <a:moveTo>
                      <a:pt x="224" y="0"/>
                    </a:moveTo>
                    <a:cubicBezTo>
                      <a:pt x="99" y="9"/>
                      <a:pt x="0" y="113"/>
                      <a:pt x="0" y="240"/>
                    </a:cubicBezTo>
                    <a:cubicBezTo>
                      <a:pt x="0" y="265"/>
                      <a:pt x="4" y="288"/>
                      <a:pt x="11" y="310"/>
                    </a:cubicBezTo>
                    <a:cubicBezTo>
                      <a:pt x="112" y="233"/>
                      <a:pt x="187" y="125"/>
                      <a:pt x="224" y="0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6"/>
              <p:cNvSpPr/>
              <p:nvPr/>
            </p:nvSpPr>
            <p:spPr bwMode="auto">
              <a:xfrm>
                <a:off x="1104792" y="3017103"/>
                <a:ext cx="615077" cy="753306"/>
              </a:xfrm>
              <a:custGeom>
                <a:avLst/>
                <a:gdLst>
                  <a:gd name="T0" fmla="*/ 22 w 331"/>
                  <a:gd name="T1" fmla="*/ 0 h 405"/>
                  <a:gd name="T2" fmla="*/ 0 w 331"/>
                  <a:gd name="T3" fmla="*/ 0 h 405"/>
                  <a:gd name="T4" fmla="*/ 316 w 331"/>
                  <a:gd name="T5" fmla="*/ 405 h 405"/>
                  <a:gd name="T6" fmla="*/ 331 w 331"/>
                  <a:gd name="T7" fmla="*/ 309 h 405"/>
                  <a:gd name="T8" fmla="*/ 22 w 331"/>
                  <a:gd name="T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405">
                    <a:moveTo>
                      <a:pt x="22" y="0"/>
                    </a:moveTo>
                    <a:cubicBezTo>
                      <a:pt x="14" y="0"/>
                      <a:pt x="7" y="0"/>
                      <a:pt x="0" y="0"/>
                    </a:cubicBezTo>
                    <a:cubicBezTo>
                      <a:pt x="40" y="178"/>
                      <a:pt x="158" y="325"/>
                      <a:pt x="316" y="405"/>
                    </a:cubicBezTo>
                    <a:cubicBezTo>
                      <a:pt x="326" y="375"/>
                      <a:pt x="331" y="343"/>
                      <a:pt x="331" y="309"/>
                    </a:cubicBezTo>
                    <a:cubicBezTo>
                      <a:pt x="331" y="138"/>
                      <a:pt x="193" y="0"/>
                      <a:pt x="22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"/>
              <p:cNvSpPr/>
              <p:nvPr/>
            </p:nvSpPr>
            <p:spPr bwMode="auto">
              <a:xfrm>
                <a:off x="1406301" y="2974428"/>
                <a:ext cx="1229226" cy="912874"/>
              </a:xfrm>
              <a:custGeom>
                <a:avLst/>
                <a:gdLst>
                  <a:gd name="T0" fmla="*/ 331 w 662"/>
                  <a:gd name="T1" fmla="*/ 0 h 491"/>
                  <a:gd name="T2" fmla="*/ 0 w 662"/>
                  <a:gd name="T3" fmla="*/ 317 h 491"/>
                  <a:gd name="T4" fmla="*/ 422 w 662"/>
                  <a:gd name="T5" fmla="*/ 491 h 491"/>
                  <a:gd name="T6" fmla="*/ 639 w 662"/>
                  <a:gd name="T7" fmla="*/ 451 h 491"/>
                  <a:gd name="T8" fmla="*/ 662 w 662"/>
                  <a:gd name="T9" fmla="*/ 331 h 491"/>
                  <a:gd name="T10" fmla="*/ 331 w 662"/>
                  <a:gd name="T11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2" h="491">
                    <a:moveTo>
                      <a:pt x="331" y="0"/>
                    </a:moveTo>
                    <a:cubicBezTo>
                      <a:pt x="153" y="0"/>
                      <a:pt x="7" y="141"/>
                      <a:pt x="0" y="317"/>
                    </a:cubicBezTo>
                    <a:cubicBezTo>
                      <a:pt x="108" y="425"/>
                      <a:pt x="258" y="491"/>
                      <a:pt x="422" y="491"/>
                    </a:cubicBezTo>
                    <a:cubicBezTo>
                      <a:pt x="499" y="491"/>
                      <a:pt x="572" y="477"/>
                      <a:pt x="639" y="451"/>
                    </a:cubicBezTo>
                    <a:cubicBezTo>
                      <a:pt x="654" y="414"/>
                      <a:pt x="662" y="373"/>
                      <a:pt x="662" y="331"/>
                    </a:cubicBezTo>
                    <a:cubicBezTo>
                      <a:pt x="662" y="148"/>
                      <a:pt x="514" y="0"/>
                      <a:pt x="331" y="0"/>
                    </a:cubicBezTo>
                    <a:close/>
                  </a:path>
                </a:pathLst>
              </a:cu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335874" y="2933609"/>
                <a:ext cx="874838" cy="872054"/>
              </a:xfrm>
              <a:custGeom>
                <a:avLst/>
                <a:gdLst>
                  <a:gd name="T0" fmla="*/ 471 w 471"/>
                  <a:gd name="T1" fmla="*/ 153 h 469"/>
                  <a:gd name="T2" fmla="*/ 244 w 471"/>
                  <a:gd name="T3" fmla="*/ 0 h 469"/>
                  <a:gd name="T4" fmla="*/ 0 w 471"/>
                  <a:gd name="T5" fmla="*/ 244 h 469"/>
                  <a:gd name="T6" fmla="*/ 149 w 471"/>
                  <a:gd name="T7" fmla="*/ 469 h 469"/>
                  <a:gd name="T8" fmla="*/ 471 w 471"/>
                  <a:gd name="T9" fmla="*/ 15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469">
                    <a:moveTo>
                      <a:pt x="471" y="153"/>
                    </a:moveTo>
                    <a:cubicBezTo>
                      <a:pt x="435" y="63"/>
                      <a:pt x="347" y="0"/>
                      <a:pt x="244" y="0"/>
                    </a:cubicBezTo>
                    <a:cubicBezTo>
                      <a:pt x="109" y="0"/>
                      <a:pt x="0" y="109"/>
                      <a:pt x="0" y="244"/>
                    </a:cubicBezTo>
                    <a:cubicBezTo>
                      <a:pt x="0" y="345"/>
                      <a:pt x="61" y="432"/>
                      <a:pt x="149" y="469"/>
                    </a:cubicBezTo>
                    <a:cubicBezTo>
                      <a:pt x="293" y="410"/>
                      <a:pt x="409" y="296"/>
                      <a:pt x="471" y="153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2540899" y="1675625"/>
                <a:ext cx="493546" cy="496329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1833627" y="2696302"/>
                <a:ext cx="557332" cy="55608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2226489" y="2491874"/>
                <a:ext cx="249471" cy="248912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4251572" y="2232063"/>
              <a:ext cx="553478" cy="553476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20000" y="3595235"/>
            <a:ext cx="2376000" cy="61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经济人假设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4698" y="2683053"/>
            <a:ext cx="6599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861695"/>
            <a:ext cx="4282440" cy="118808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经济人假设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63980" y="2844414"/>
            <a:ext cx="1080000" cy="598088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64080" y="3705986"/>
            <a:ext cx="1152000" cy="10538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68220" y="4149090"/>
            <a:ext cx="791845" cy="36004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27"/>
          <p:cNvSpPr>
            <a:spLocks noChangeArrowheads="1"/>
          </p:cNvSpPr>
          <p:nvPr/>
        </p:nvSpPr>
        <p:spPr bwMode="auto">
          <a:xfrm>
            <a:off x="3185395" y="3432579"/>
            <a:ext cx="523510" cy="556895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椭圆 28"/>
          <p:cNvSpPr>
            <a:spLocks noChangeArrowheads="1"/>
          </p:cNvSpPr>
          <p:nvPr/>
        </p:nvSpPr>
        <p:spPr bwMode="auto">
          <a:xfrm>
            <a:off x="3186106" y="4274987"/>
            <a:ext cx="523510" cy="556895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椭圆 14"/>
          <p:cNvSpPr>
            <a:spLocks noChangeArrowheads="1"/>
          </p:cNvSpPr>
          <p:nvPr/>
        </p:nvSpPr>
        <p:spPr bwMode="auto">
          <a:xfrm>
            <a:off x="3184760" y="2524419"/>
            <a:ext cx="523510" cy="55689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文本框 29"/>
          <p:cNvSpPr txBox="1">
            <a:spLocks noChangeArrowheads="1"/>
          </p:cNvSpPr>
          <p:nvPr/>
        </p:nvSpPr>
        <p:spPr bwMode="auto">
          <a:xfrm>
            <a:off x="4357686" y="1990874"/>
            <a:ext cx="3828726" cy="14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追求私利，以利己为原则，力图以最小的代价获取最大的经济利益。</a:t>
            </a:r>
            <a:endParaRPr lang="zh-CN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575" dirty="0">
              <a:solidFill>
                <a:srgbClr val="404040"/>
              </a:solidFill>
            </a:endParaRPr>
          </a:p>
        </p:txBody>
      </p:sp>
      <p:sp>
        <p:nvSpPr>
          <p:cNvPr id="22" name="文本框 30"/>
          <p:cNvSpPr txBox="1">
            <a:spLocks noChangeArrowheads="1"/>
          </p:cNvSpPr>
          <p:nvPr/>
        </p:nvSpPr>
        <p:spPr bwMode="auto">
          <a:xfrm>
            <a:off x="4357369" y="3310413"/>
            <a:ext cx="382872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体现为竞争环境中以个人效用最大化为目标的行为模式。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  <p:sp>
        <p:nvSpPr>
          <p:cNvPr id="23" name="文本框 31"/>
          <p:cNvSpPr txBox="1">
            <a:spLocks noChangeArrowheads="1"/>
          </p:cNvSpPr>
          <p:nvPr/>
        </p:nvSpPr>
        <p:spPr bwMode="auto">
          <a:xfrm>
            <a:off x="4358004" y="4572167"/>
            <a:ext cx="382812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具有理性预期、风险回避和效用最大化这三个特点。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/>
          <a:srcRect l="2964" t="3533" r="-21814" b="5829"/>
          <a:stretch>
            <a:fillRect/>
          </a:stretch>
        </p:blipFill>
        <p:spPr>
          <a:xfrm>
            <a:off x="648626" y="2661756"/>
            <a:ext cx="2304000" cy="209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/>
          <p:cNvGrpSpPr/>
          <p:nvPr/>
        </p:nvGrpSpPr>
        <p:grpSpPr>
          <a:xfrm>
            <a:off x="4043803" y="2039889"/>
            <a:ext cx="1056394" cy="1389270"/>
            <a:chOff x="3995936" y="1676400"/>
            <a:chExt cx="1056394" cy="1389270"/>
          </a:xfrm>
        </p:grpSpPr>
        <p:grpSp>
          <p:nvGrpSpPr>
            <p:cNvPr id="5" name="组合 21"/>
            <p:cNvGrpSpPr/>
            <p:nvPr/>
          </p:nvGrpSpPr>
          <p:grpSpPr>
            <a:xfrm>
              <a:off x="3995936" y="1676400"/>
              <a:ext cx="1056394" cy="1389270"/>
              <a:chOff x="1078816" y="964066"/>
              <a:chExt cx="2222812" cy="2923236"/>
            </a:xfrm>
          </p:grpSpPr>
          <p:sp>
            <p:nvSpPr>
              <p:cNvPr id="24" name="Freeform 7"/>
              <p:cNvSpPr/>
              <p:nvPr/>
            </p:nvSpPr>
            <p:spPr bwMode="auto">
              <a:xfrm>
                <a:off x="1078816" y="2540257"/>
                <a:ext cx="696716" cy="1019561"/>
              </a:xfrm>
              <a:custGeom>
                <a:avLst/>
                <a:gdLst>
                  <a:gd name="T0" fmla="*/ 94 w 375"/>
                  <a:gd name="T1" fmla="*/ 0 h 549"/>
                  <a:gd name="T2" fmla="*/ 11 w 375"/>
                  <a:gd name="T3" fmla="*/ 12 h 549"/>
                  <a:gd name="T4" fmla="*/ 0 w 375"/>
                  <a:gd name="T5" fmla="*/ 127 h 549"/>
                  <a:gd name="T6" fmla="*/ 174 w 375"/>
                  <a:gd name="T7" fmla="*/ 549 h 549"/>
                  <a:gd name="T8" fmla="*/ 375 w 375"/>
                  <a:gd name="T9" fmla="*/ 280 h 549"/>
                  <a:gd name="T10" fmla="*/ 94 w 375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549">
                    <a:moveTo>
                      <a:pt x="94" y="0"/>
                    </a:moveTo>
                    <a:cubicBezTo>
                      <a:pt x="65" y="0"/>
                      <a:pt x="37" y="4"/>
                      <a:pt x="11" y="12"/>
                    </a:cubicBezTo>
                    <a:cubicBezTo>
                      <a:pt x="3" y="49"/>
                      <a:pt x="0" y="87"/>
                      <a:pt x="0" y="127"/>
                    </a:cubicBezTo>
                    <a:cubicBezTo>
                      <a:pt x="0" y="291"/>
                      <a:pt x="66" y="441"/>
                      <a:pt x="174" y="549"/>
                    </a:cubicBezTo>
                    <a:cubicBezTo>
                      <a:pt x="290" y="514"/>
                      <a:pt x="375" y="407"/>
                      <a:pt x="375" y="280"/>
                    </a:cubicBezTo>
                    <a:cubicBezTo>
                      <a:pt x="375" y="125"/>
                      <a:pt x="249" y="0"/>
                      <a:pt x="94" y="0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1088093" y="2231327"/>
                <a:ext cx="600234" cy="615077"/>
              </a:xfrm>
              <a:custGeom>
                <a:avLst/>
                <a:gdLst>
                  <a:gd name="T0" fmla="*/ 158 w 323"/>
                  <a:gd name="T1" fmla="*/ 0 h 331"/>
                  <a:gd name="T2" fmla="*/ 51 w 323"/>
                  <a:gd name="T3" fmla="*/ 38 h 331"/>
                  <a:gd name="T4" fmla="*/ 0 w 323"/>
                  <a:gd name="T5" fmla="*/ 216 h 331"/>
                  <a:gd name="T6" fmla="*/ 158 w 323"/>
                  <a:gd name="T7" fmla="*/ 331 h 331"/>
                  <a:gd name="T8" fmla="*/ 323 w 323"/>
                  <a:gd name="T9" fmla="*/ 166 h 331"/>
                  <a:gd name="T10" fmla="*/ 158 w 323"/>
                  <a:gd name="T11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331">
                    <a:moveTo>
                      <a:pt x="158" y="0"/>
                    </a:moveTo>
                    <a:cubicBezTo>
                      <a:pt x="117" y="0"/>
                      <a:pt x="80" y="14"/>
                      <a:pt x="51" y="38"/>
                    </a:cubicBezTo>
                    <a:cubicBezTo>
                      <a:pt x="25" y="94"/>
                      <a:pt x="8" y="153"/>
                      <a:pt x="0" y="216"/>
                    </a:cubicBezTo>
                    <a:cubicBezTo>
                      <a:pt x="21" y="283"/>
                      <a:pt x="84" y="331"/>
                      <a:pt x="158" y="331"/>
                    </a:cubicBezTo>
                    <a:cubicBezTo>
                      <a:pt x="249" y="331"/>
                      <a:pt x="323" y="257"/>
                      <a:pt x="323" y="166"/>
                    </a:cubicBezTo>
                    <a:cubicBezTo>
                      <a:pt x="323" y="74"/>
                      <a:pt x="249" y="0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530616" y="2179723"/>
                <a:ext cx="506964" cy="507925"/>
              </a:xfrm>
              <a:prstGeom prst="ellipse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2050137" y="1993832"/>
                <a:ext cx="576113" cy="574257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1688327" y="1950229"/>
                <a:ext cx="413762" cy="412834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55510" y="1555021"/>
                <a:ext cx="256050" cy="25605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2389682" y="1158887"/>
                <a:ext cx="86278" cy="87205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1532470" y="1755408"/>
                <a:ext cx="85350" cy="853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068691" y="1905698"/>
                <a:ext cx="87205" cy="88133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1673483" y="1653359"/>
                <a:ext cx="376653" cy="377581"/>
              </a:xfrm>
              <a:custGeom>
                <a:avLst/>
                <a:gdLst>
                  <a:gd name="T0" fmla="*/ 201 w 203"/>
                  <a:gd name="T1" fmla="*/ 98 h 203"/>
                  <a:gd name="T2" fmla="*/ 105 w 203"/>
                  <a:gd name="T3" fmla="*/ 201 h 203"/>
                  <a:gd name="T4" fmla="*/ 1 w 203"/>
                  <a:gd name="T5" fmla="*/ 105 h 203"/>
                  <a:gd name="T6" fmla="*/ 98 w 203"/>
                  <a:gd name="T7" fmla="*/ 1 h 203"/>
                  <a:gd name="T8" fmla="*/ 201 w 203"/>
                  <a:gd name="T9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03">
                    <a:moveTo>
                      <a:pt x="201" y="98"/>
                    </a:moveTo>
                    <a:cubicBezTo>
                      <a:pt x="203" y="153"/>
                      <a:pt x="160" y="200"/>
                      <a:pt x="105" y="201"/>
                    </a:cubicBezTo>
                    <a:cubicBezTo>
                      <a:pt x="49" y="203"/>
                      <a:pt x="3" y="160"/>
                      <a:pt x="1" y="105"/>
                    </a:cubicBezTo>
                    <a:cubicBezTo>
                      <a:pt x="0" y="49"/>
                      <a:pt x="43" y="3"/>
                      <a:pt x="98" y="1"/>
                    </a:cubicBezTo>
                    <a:cubicBezTo>
                      <a:pt x="153" y="0"/>
                      <a:pt x="200" y="43"/>
                      <a:pt x="201" y="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1504639" y="1901988"/>
                <a:ext cx="141013" cy="143796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2167029" y="964066"/>
                <a:ext cx="142869" cy="142868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276500" y="1307321"/>
                <a:ext cx="312641" cy="312641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2276500" y="1816638"/>
                <a:ext cx="312641" cy="31449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754274" y="1514202"/>
                <a:ext cx="141013" cy="141013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"/>
              <p:cNvSpPr/>
              <p:nvPr/>
            </p:nvSpPr>
            <p:spPr bwMode="auto">
              <a:xfrm>
                <a:off x="2947240" y="2064338"/>
                <a:ext cx="348822" cy="600233"/>
              </a:xfrm>
              <a:custGeom>
                <a:avLst/>
                <a:gdLst>
                  <a:gd name="T0" fmla="*/ 0 w 188"/>
                  <a:gd name="T1" fmla="*/ 132 h 323"/>
                  <a:gd name="T2" fmla="*/ 188 w 188"/>
                  <a:gd name="T3" fmla="*/ 323 h 323"/>
                  <a:gd name="T4" fmla="*/ 53 w 188"/>
                  <a:gd name="T5" fmla="*/ 0 h 323"/>
                  <a:gd name="T6" fmla="*/ 0 w 188"/>
                  <a:gd name="T7" fmla="*/ 13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323">
                    <a:moveTo>
                      <a:pt x="0" y="132"/>
                    </a:moveTo>
                    <a:cubicBezTo>
                      <a:pt x="0" y="237"/>
                      <a:pt x="84" y="321"/>
                      <a:pt x="188" y="323"/>
                    </a:cubicBezTo>
                    <a:cubicBezTo>
                      <a:pt x="176" y="201"/>
                      <a:pt x="127" y="89"/>
                      <a:pt x="53" y="0"/>
                    </a:cubicBezTo>
                    <a:cubicBezTo>
                      <a:pt x="20" y="34"/>
                      <a:pt x="0" y="81"/>
                      <a:pt x="0" y="132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"/>
              <p:cNvSpPr/>
              <p:nvPr/>
            </p:nvSpPr>
            <p:spPr bwMode="auto">
              <a:xfrm>
                <a:off x="2563165" y="2261014"/>
                <a:ext cx="738463" cy="894319"/>
              </a:xfrm>
              <a:custGeom>
                <a:avLst/>
                <a:gdLst>
                  <a:gd name="T0" fmla="*/ 0 w 398"/>
                  <a:gd name="T1" fmla="*/ 241 h 481"/>
                  <a:gd name="T2" fmla="*/ 241 w 398"/>
                  <a:gd name="T3" fmla="*/ 481 h 481"/>
                  <a:gd name="T4" fmla="*/ 375 w 398"/>
                  <a:gd name="T5" fmla="*/ 440 h 481"/>
                  <a:gd name="T6" fmla="*/ 398 w 398"/>
                  <a:gd name="T7" fmla="*/ 277 h 481"/>
                  <a:gd name="T8" fmla="*/ 342 w 398"/>
                  <a:gd name="T9" fmla="*/ 22 h 481"/>
                  <a:gd name="T10" fmla="*/ 241 w 398"/>
                  <a:gd name="T11" fmla="*/ 0 h 481"/>
                  <a:gd name="T12" fmla="*/ 0 w 398"/>
                  <a:gd name="T13" fmla="*/ 24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481">
                    <a:moveTo>
                      <a:pt x="0" y="241"/>
                    </a:moveTo>
                    <a:cubicBezTo>
                      <a:pt x="0" y="374"/>
                      <a:pt x="108" y="481"/>
                      <a:pt x="241" y="481"/>
                    </a:cubicBezTo>
                    <a:cubicBezTo>
                      <a:pt x="291" y="481"/>
                      <a:pt x="337" y="466"/>
                      <a:pt x="375" y="440"/>
                    </a:cubicBezTo>
                    <a:cubicBezTo>
                      <a:pt x="390" y="388"/>
                      <a:pt x="398" y="333"/>
                      <a:pt x="398" y="277"/>
                    </a:cubicBezTo>
                    <a:cubicBezTo>
                      <a:pt x="398" y="186"/>
                      <a:pt x="378" y="100"/>
                      <a:pt x="342" y="22"/>
                    </a:cubicBezTo>
                    <a:cubicBezTo>
                      <a:pt x="311" y="8"/>
                      <a:pt x="277" y="0"/>
                      <a:pt x="241" y="0"/>
                    </a:cubicBezTo>
                    <a:cubicBezTo>
                      <a:pt x="108" y="0"/>
                      <a:pt x="0" y="108"/>
                      <a:pt x="0" y="241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2574297" y="2261014"/>
                <a:ext cx="415618" cy="355316"/>
              </a:xfrm>
              <a:custGeom>
                <a:avLst/>
                <a:gdLst>
                  <a:gd name="T0" fmla="*/ 0 w 224"/>
                  <a:gd name="T1" fmla="*/ 188 h 191"/>
                  <a:gd name="T2" fmla="*/ 33 w 224"/>
                  <a:gd name="T3" fmla="*/ 191 h 191"/>
                  <a:gd name="T4" fmla="*/ 224 w 224"/>
                  <a:gd name="T5" fmla="*/ 0 h 191"/>
                  <a:gd name="T6" fmla="*/ 0 w 224"/>
                  <a:gd name="T7" fmla="*/ 1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191">
                    <a:moveTo>
                      <a:pt x="0" y="188"/>
                    </a:moveTo>
                    <a:cubicBezTo>
                      <a:pt x="11" y="190"/>
                      <a:pt x="22" y="191"/>
                      <a:pt x="33" y="191"/>
                    </a:cubicBezTo>
                    <a:cubicBezTo>
                      <a:pt x="138" y="191"/>
                      <a:pt x="224" y="106"/>
                      <a:pt x="224" y="0"/>
                    </a:cubicBezTo>
                    <a:cubicBezTo>
                      <a:pt x="114" y="5"/>
                      <a:pt x="23" y="84"/>
                      <a:pt x="0" y="188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"/>
              <p:cNvSpPr/>
              <p:nvPr/>
            </p:nvSpPr>
            <p:spPr bwMode="auto">
              <a:xfrm>
                <a:off x="2840364" y="3083913"/>
                <a:ext cx="420165" cy="581208"/>
              </a:xfrm>
              <a:custGeom>
                <a:avLst/>
                <a:gdLst>
                  <a:gd name="T0" fmla="*/ 224 w 224"/>
                  <a:gd name="T1" fmla="*/ 0 h 310"/>
                  <a:gd name="T2" fmla="*/ 0 w 224"/>
                  <a:gd name="T3" fmla="*/ 240 h 310"/>
                  <a:gd name="T4" fmla="*/ 11 w 224"/>
                  <a:gd name="T5" fmla="*/ 310 h 310"/>
                  <a:gd name="T6" fmla="*/ 224 w 224"/>
                  <a:gd name="T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310">
                    <a:moveTo>
                      <a:pt x="224" y="0"/>
                    </a:moveTo>
                    <a:cubicBezTo>
                      <a:pt x="99" y="9"/>
                      <a:pt x="0" y="113"/>
                      <a:pt x="0" y="240"/>
                    </a:cubicBezTo>
                    <a:cubicBezTo>
                      <a:pt x="0" y="265"/>
                      <a:pt x="4" y="288"/>
                      <a:pt x="11" y="310"/>
                    </a:cubicBezTo>
                    <a:cubicBezTo>
                      <a:pt x="112" y="233"/>
                      <a:pt x="187" y="125"/>
                      <a:pt x="224" y="0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6"/>
              <p:cNvSpPr/>
              <p:nvPr/>
            </p:nvSpPr>
            <p:spPr bwMode="auto">
              <a:xfrm>
                <a:off x="1104792" y="3017103"/>
                <a:ext cx="615077" cy="753306"/>
              </a:xfrm>
              <a:custGeom>
                <a:avLst/>
                <a:gdLst>
                  <a:gd name="T0" fmla="*/ 22 w 331"/>
                  <a:gd name="T1" fmla="*/ 0 h 405"/>
                  <a:gd name="T2" fmla="*/ 0 w 331"/>
                  <a:gd name="T3" fmla="*/ 0 h 405"/>
                  <a:gd name="T4" fmla="*/ 316 w 331"/>
                  <a:gd name="T5" fmla="*/ 405 h 405"/>
                  <a:gd name="T6" fmla="*/ 331 w 331"/>
                  <a:gd name="T7" fmla="*/ 309 h 405"/>
                  <a:gd name="T8" fmla="*/ 22 w 331"/>
                  <a:gd name="T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405">
                    <a:moveTo>
                      <a:pt x="22" y="0"/>
                    </a:moveTo>
                    <a:cubicBezTo>
                      <a:pt x="14" y="0"/>
                      <a:pt x="7" y="0"/>
                      <a:pt x="0" y="0"/>
                    </a:cubicBezTo>
                    <a:cubicBezTo>
                      <a:pt x="40" y="178"/>
                      <a:pt x="158" y="325"/>
                      <a:pt x="316" y="405"/>
                    </a:cubicBezTo>
                    <a:cubicBezTo>
                      <a:pt x="326" y="375"/>
                      <a:pt x="331" y="343"/>
                      <a:pt x="331" y="309"/>
                    </a:cubicBezTo>
                    <a:cubicBezTo>
                      <a:pt x="331" y="138"/>
                      <a:pt x="193" y="0"/>
                      <a:pt x="22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"/>
              <p:cNvSpPr/>
              <p:nvPr/>
            </p:nvSpPr>
            <p:spPr bwMode="auto">
              <a:xfrm>
                <a:off x="1406301" y="2974428"/>
                <a:ext cx="1229226" cy="912874"/>
              </a:xfrm>
              <a:custGeom>
                <a:avLst/>
                <a:gdLst>
                  <a:gd name="T0" fmla="*/ 331 w 662"/>
                  <a:gd name="T1" fmla="*/ 0 h 491"/>
                  <a:gd name="T2" fmla="*/ 0 w 662"/>
                  <a:gd name="T3" fmla="*/ 317 h 491"/>
                  <a:gd name="T4" fmla="*/ 422 w 662"/>
                  <a:gd name="T5" fmla="*/ 491 h 491"/>
                  <a:gd name="T6" fmla="*/ 639 w 662"/>
                  <a:gd name="T7" fmla="*/ 451 h 491"/>
                  <a:gd name="T8" fmla="*/ 662 w 662"/>
                  <a:gd name="T9" fmla="*/ 331 h 491"/>
                  <a:gd name="T10" fmla="*/ 331 w 662"/>
                  <a:gd name="T11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2" h="491">
                    <a:moveTo>
                      <a:pt x="331" y="0"/>
                    </a:moveTo>
                    <a:cubicBezTo>
                      <a:pt x="153" y="0"/>
                      <a:pt x="7" y="141"/>
                      <a:pt x="0" y="317"/>
                    </a:cubicBezTo>
                    <a:cubicBezTo>
                      <a:pt x="108" y="425"/>
                      <a:pt x="258" y="491"/>
                      <a:pt x="422" y="491"/>
                    </a:cubicBezTo>
                    <a:cubicBezTo>
                      <a:pt x="499" y="491"/>
                      <a:pt x="572" y="477"/>
                      <a:pt x="639" y="451"/>
                    </a:cubicBezTo>
                    <a:cubicBezTo>
                      <a:pt x="654" y="414"/>
                      <a:pt x="662" y="373"/>
                      <a:pt x="662" y="331"/>
                    </a:cubicBezTo>
                    <a:cubicBezTo>
                      <a:pt x="662" y="148"/>
                      <a:pt x="514" y="0"/>
                      <a:pt x="331" y="0"/>
                    </a:cubicBezTo>
                    <a:close/>
                  </a:path>
                </a:pathLst>
              </a:cu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335874" y="2933609"/>
                <a:ext cx="874838" cy="872054"/>
              </a:xfrm>
              <a:custGeom>
                <a:avLst/>
                <a:gdLst>
                  <a:gd name="T0" fmla="*/ 471 w 471"/>
                  <a:gd name="T1" fmla="*/ 153 h 469"/>
                  <a:gd name="T2" fmla="*/ 244 w 471"/>
                  <a:gd name="T3" fmla="*/ 0 h 469"/>
                  <a:gd name="T4" fmla="*/ 0 w 471"/>
                  <a:gd name="T5" fmla="*/ 244 h 469"/>
                  <a:gd name="T6" fmla="*/ 149 w 471"/>
                  <a:gd name="T7" fmla="*/ 469 h 469"/>
                  <a:gd name="T8" fmla="*/ 471 w 471"/>
                  <a:gd name="T9" fmla="*/ 15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469">
                    <a:moveTo>
                      <a:pt x="471" y="153"/>
                    </a:moveTo>
                    <a:cubicBezTo>
                      <a:pt x="435" y="63"/>
                      <a:pt x="347" y="0"/>
                      <a:pt x="244" y="0"/>
                    </a:cubicBezTo>
                    <a:cubicBezTo>
                      <a:pt x="109" y="0"/>
                      <a:pt x="0" y="109"/>
                      <a:pt x="0" y="244"/>
                    </a:cubicBezTo>
                    <a:cubicBezTo>
                      <a:pt x="0" y="345"/>
                      <a:pt x="61" y="432"/>
                      <a:pt x="149" y="469"/>
                    </a:cubicBezTo>
                    <a:cubicBezTo>
                      <a:pt x="293" y="410"/>
                      <a:pt x="409" y="296"/>
                      <a:pt x="471" y="153"/>
                    </a:cubicBezTo>
                    <a:close/>
                  </a:path>
                </a:pathLst>
              </a:cu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2540899" y="1675625"/>
                <a:ext cx="493546" cy="496329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1833627" y="2696302"/>
                <a:ext cx="557332" cy="55608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2226489" y="2491874"/>
                <a:ext cx="249471" cy="248912"/>
              </a:xfrm>
              <a:prstGeom prst="ellipse">
                <a:avLst/>
              </a:prstGeom>
              <a:solidFill>
                <a:srgbClr val="00A0E9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4251572" y="2232063"/>
              <a:ext cx="553478" cy="553476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40000" y="3595235"/>
            <a:ext cx="460800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期望效用理论及其假设</a:t>
            </a:r>
            <a:endParaRPr lang="zh-CN" altLang="en-US" sz="3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4698" y="2683053"/>
            <a:ext cx="6599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580" y="823295"/>
            <a:ext cx="8229600" cy="11430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期望效用理论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4920" y="1706880"/>
            <a:ext cx="6996430" cy="452628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期望效用理论是人们在不确定条件下进行决策时，理性预期、风险回避和效用最大化行为的模型化描述。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68919"/>
            <a:ext cx="39553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  <p:cxnSp>
        <p:nvCxnSpPr>
          <p:cNvPr id="25" name="直接连接符 24"/>
          <p:cNvCxnSpPr>
            <a:stCxn id="28" idx="7"/>
            <a:endCxn id="27" idx="3"/>
          </p:cNvCxnSpPr>
          <p:nvPr/>
        </p:nvCxnSpPr>
        <p:spPr>
          <a:xfrm flipV="1">
            <a:off x="3422659" y="3853250"/>
            <a:ext cx="661693" cy="712700"/>
          </a:xfrm>
          <a:prstGeom prst="line">
            <a:avLst/>
          </a:prstGeom>
          <a:ln w="28575" cap="rnd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7" idx="5"/>
          </p:cNvCxnSpPr>
          <p:nvPr/>
        </p:nvCxnSpPr>
        <p:spPr>
          <a:xfrm>
            <a:off x="4858875" y="3852680"/>
            <a:ext cx="552038" cy="623635"/>
          </a:xfrm>
          <a:prstGeom prst="line">
            <a:avLst/>
          </a:prstGeom>
          <a:ln w="28575" cap="rnd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924000" y="2925159"/>
            <a:ext cx="1094951" cy="108732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88060" y="4406715"/>
            <a:ext cx="1094951" cy="108732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283818" y="4406975"/>
            <a:ext cx="1094951" cy="108732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88"/>
          <p:cNvSpPr txBox="1"/>
          <p:nvPr/>
        </p:nvSpPr>
        <p:spPr>
          <a:xfrm>
            <a:off x="2488060" y="4695711"/>
            <a:ext cx="109495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效用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89"/>
          <p:cNvSpPr txBox="1"/>
          <p:nvPr/>
        </p:nvSpPr>
        <p:spPr>
          <a:xfrm>
            <a:off x="5134805" y="4695979"/>
            <a:ext cx="109495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偏好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91"/>
          <p:cNvSpPr txBox="1"/>
          <p:nvPr/>
        </p:nvSpPr>
        <p:spPr>
          <a:xfrm>
            <a:off x="3937832" y="3131488"/>
            <a:ext cx="109495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3635375" y="5130165"/>
            <a:ext cx="1656715" cy="12700"/>
          </a:xfrm>
          <a:prstGeom prst="line">
            <a:avLst/>
          </a:prstGeom>
          <a:ln w="28575" cap="rnd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00"/>
      </a:accent1>
      <a:accent2>
        <a:srgbClr val="7BC043"/>
      </a:accent2>
      <a:accent3>
        <a:srgbClr val="009900"/>
      </a:accent3>
      <a:accent4>
        <a:srgbClr val="7BC043"/>
      </a:accent4>
      <a:accent5>
        <a:srgbClr val="009900"/>
      </a:accent5>
      <a:accent6>
        <a:srgbClr val="7BC043"/>
      </a:accent6>
      <a:hlink>
        <a:srgbClr val="0563C1"/>
      </a:hlink>
      <a:folHlink>
        <a:srgbClr val="954F72"/>
      </a:folHlink>
    </a:clrScheme>
    <a:fontScheme name="模板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3645</Words>
  <Application>WPS 演示</Application>
  <PresentationFormat>自定义</PresentationFormat>
  <Paragraphs>380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方正兰亭粗黑_GBK</vt:lpstr>
      <vt:lpstr>黑体</vt:lpstr>
      <vt:lpstr>Times New Roman</vt:lpstr>
      <vt:lpstr>华文细黑</vt:lpstr>
      <vt:lpstr>Arial Unicode MS</vt:lpstr>
      <vt:lpstr>Wingdings</vt:lpstr>
      <vt:lpstr>华文楷体</vt:lpstr>
      <vt:lpstr>Calibri</vt:lpstr>
      <vt:lpstr>Office 主题​​</vt:lpstr>
      <vt:lpstr>Equation.3</vt:lpstr>
      <vt:lpstr>Equation.3</vt:lpstr>
      <vt:lpstr>PowerPoint 演示文稿</vt:lpstr>
      <vt:lpstr>引导案例: 圣·彼得堡悖论</vt:lpstr>
      <vt:lpstr>期望结果</vt:lpstr>
      <vt:lpstr>案例思考</vt:lpstr>
      <vt:lpstr>PowerPoint 演示文稿</vt:lpstr>
      <vt:lpstr>PowerPoint 演示文稿</vt:lpstr>
      <vt:lpstr>经济人假设</vt:lpstr>
      <vt:lpstr>PowerPoint 演示文稿</vt:lpstr>
      <vt:lpstr>期望效用理论</vt:lpstr>
      <vt:lpstr>期望效用理论的公理化假设</vt:lpstr>
      <vt:lpstr>风险态度及效用函数</vt:lpstr>
      <vt:lpstr>（1）风险厌恶与效用函数</vt:lpstr>
      <vt:lpstr>（2）风险寻求与效用函数</vt:lpstr>
      <vt:lpstr>PowerPoint 演示文稿</vt:lpstr>
      <vt:lpstr>PowerPoint 演示文稿</vt:lpstr>
      <vt:lpstr>阿莱悖论（1953）    ——不确定条件下选择行为违背VNM效用函数的典型例子</vt:lpstr>
      <vt:lpstr>阿莱（1953）“同结果效应”</vt:lpstr>
      <vt:lpstr>同结果效应</vt:lpstr>
      <vt:lpstr>埃尔斯伯格悖论（1961）     ——向主观期望效用理论提出挑战 </vt:lpstr>
      <vt:lpstr>KT（1979）“确定性效应”（同结果） </vt:lpstr>
      <vt:lpstr>KT(1979)“确定性效应”（同比率）</vt:lpstr>
      <vt:lpstr>KT(1979)“反射效应” </vt:lpstr>
      <vt:lpstr>反射效应</vt:lpstr>
      <vt:lpstr>KT(1979)“孤立效应”</vt:lpstr>
      <vt:lpstr>孤立效应</vt:lpstr>
      <vt:lpstr>KT(1979)“概率性保险”</vt:lpstr>
      <vt:lpstr>Lichtenstein &amp; Slovic(1971) “偏好反转”</vt:lpstr>
      <vt:lpstr>总结</vt:lpstr>
      <vt:lpstr>PowerPoint 演示文稿</vt:lpstr>
      <vt:lpstr>期望效用理论的修正模型</vt:lpstr>
      <vt:lpstr>修正模型的缺陷</vt:lpstr>
      <vt:lpstr>本章小结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绿色简洁扁平化</dc:title>
  <dc:creator>第一PPT</dc:creator>
  <cp:keywords>www.1ppt.com</cp:keywords>
  <dc:description>www.1ppt.com</dc:description>
  <cp:lastModifiedBy>jenny</cp:lastModifiedBy>
  <cp:revision>328</cp:revision>
  <dcterms:created xsi:type="dcterms:W3CDTF">2015-11-13T02:17:00Z</dcterms:created>
  <dcterms:modified xsi:type="dcterms:W3CDTF">2020-09-18T08:09:46Z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2052-11.1.0.9739</vt:lpwstr>
  </property>
</Properties>
</file>