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921" r:id="rId3"/>
    <p:sldId id="922" r:id="rId5"/>
    <p:sldId id="923" r:id="rId6"/>
    <p:sldId id="944" r:id="rId7"/>
    <p:sldId id="1075" r:id="rId8"/>
    <p:sldId id="1076" r:id="rId9"/>
    <p:sldId id="924" r:id="rId10"/>
    <p:sldId id="925" r:id="rId11"/>
    <p:sldId id="926" r:id="rId12"/>
    <p:sldId id="1077" r:id="rId13"/>
    <p:sldId id="955" r:id="rId14"/>
    <p:sldId id="930" r:id="rId15"/>
    <p:sldId id="1078" r:id="rId16"/>
    <p:sldId id="928" r:id="rId17"/>
    <p:sldId id="931" r:id="rId18"/>
    <p:sldId id="1083" r:id="rId19"/>
    <p:sldId id="933" r:id="rId20"/>
    <p:sldId id="954" r:id="rId21"/>
    <p:sldId id="935" r:id="rId22"/>
    <p:sldId id="937" r:id="rId23"/>
    <p:sldId id="938" r:id="rId24"/>
    <p:sldId id="934" r:id="rId25"/>
    <p:sldId id="1058" r:id="rId26"/>
    <p:sldId id="939" r:id="rId27"/>
    <p:sldId id="940" r:id="rId28"/>
    <p:sldId id="941" r:id="rId29"/>
    <p:sldId id="942" r:id="rId30"/>
    <p:sldId id="943" r:id="rId31"/>
    <p:sldId id="1059" r:id="rId32"/>
    <p:sldId id="946" r:id="rId33"/>
    <p:sldId id="947" r:id="rId34"/>
    <p:sldId id="948" r:id="rId35"/>
    <p:sldId id="1060" r:id="rId36"/>
    <p:sldId id="950" r:id="rId37"/>
    <p:sldId id="929" r:id="rId38"/>
    <p:sldId id="952" r:id="rId39"/>
    <p:sldId id="1084" r:id="rId40"/>
    <p:sldId id="1085" r:id="rId41"/>
    <p:sldId id="953" r:id="rId42"/>
    <p:sldId id="951"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A3A3A3"/>
    <a:srgbClr val="D20000"/>
    <a:srgbClr val="8F0000"/>
    <a:srgbClr val="640000"/>
    <a:srgbClr val="2E0000"/>
    <a:srgbClr val="4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906" autoAdjust="0"/>
  </p:normalViewPr>
  <p:slideViewPr>
    <p:cSldViewPr showGuides="1">
      <p:cViewPr varScale="1">
        <p:scale>
          <a:sx n="146" d="100"/>
          <a:sy n="146" d="100"/>
        </p:scale>
        <p:origin x="-624" y="-96"/>
      </p:cViewPr>
      <p:guideLst>
        <p:guide orient="horz" pos="391"/>
        <p:guide pos="5797"/>
      </p:guideLst>
    </p:cSldViewPr>
  </p:slideViewPr>
  <p:outlineViewPr>
    <p:cViewPr>
      <p:scale>
        <a:sx n="33" d="100"/>
        <a:sy n="33" d="100"/>
      </p:scale>
      <p:origin x="0" y="0"/>
    </p:cViewPr>
  </p:outlin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D0D155-6FFF-44D3-B00A-FBC2BAA1134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99BDE4-701F-4D16-9C33-9FA6D2A570C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资料来源：</a:t>
            </a:r>
            <a:r>
              <a:rPr lang="en-US" altLang="zh-CN" sz="1200" b="0" i="0" kern="1200" dirty="0" err="1">
                <a:solidFill>
                  <a:schemeClr val="tx1"/>
                </a:solidFill>
                <a:effectLst/>
                <a:latin typeface="+mn-lt"/>
                <a:ea typeface="+mn-ea"/>
                <a:cs typeface="+mn-cs"/>
              </a:rPr>
              <a:t>Genesove</a:t>
            </a:r>
            <a:r>
              <a:rPr lang="en-US" altLang="zh-CN" sz="1200" b="0" i="0" kern="1200" dirty="0">
                <a:solidFill>
                  <a:schemeClr val="tx1"/>
                </a:solidFill>
                <a:effectLst/>
                <a:latin typeface="+mn-lt"/>
                <a:ea typeface="+mn-ea"/>
                <a:cs typeface="+mn-cs"/>
              </a:rPr>
              <a:t> D, Mayer C. Loss aversion and seller behavior: Evidence from the housing market[J]. The Quarterly Journal of Economics, 2001, 116(4): 1233-1260.</a:t>
            </a:r>
            <a:endParaRPr lang="zh-CN" altLang="en-US" dirty="0"/>
          </a:p>
        </p:txBody>
      </p:sp>
      <p:sp>
        <p:nvSpPr>
          <p:cNvPr id="4" name="Slide Number Placeholder 3"/>
          <p:cNvSpPr>
            <a:spLocks noGrp="1"/>
          </p:cNvSpPr>
          <p:nvPr>
            <p:ph type="sldNum" sz="quarter" idx="5"/>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KT1979</a:t>
            </a:r>
            <a:r>
              <a:rPr lang="zh-CN" altLang="en-US"/>
              <a:t>的三种效应</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资料来源：</a:t>
            </a:r>
            <a:r>
              <a:rPr lang="en-US" altLang="zh-CN" sz="1200" b="0" i="0" kern="1200" dirty="0">
                <a:solidFill>
                  <a:schemeClr val="tx1"/>
                </a:solidFill>
                <a:effectLst/>
                <a:latin typeface="+mn-lt"/>
                <a:ea typeface="+mn-ea"/>
                <a:cs typeface="+mn-cs"/>
              </a:rPr>
              <a:t>Gonzalez R, Wu G. On the shape of the probability weighting function[J]. Cognitive psychology, 1999, 38(1): 129-166.</a:t>
            </a:r>
            <a:endParaRPr lang="zh-CN" altLang="en-US" dirty="0"/>
          </a:p>
        </p:txBody>
      </p:sp>
      <p:sp>
        <p:nvSpPr>
          <p:cNvPr id="4" name="Slide Number Placeholder 3"/>
          <p:cNvSpPr>
            <a:spLocks noGrp="1"/>
          </p:cNvSpPr>
          <p:nvPr>
            <p:ph type="sldNum" sz="quarter" idx="5"/>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前景理论基本内容</a:t>
            </a:r>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57"/>
            <a:ext cx="7772400" cy="1470116"/>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441"/>
            <a:ext cx="6400800" cy="1752708"/>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356744"/>
            <a:ext cx="2133600" cy="365147"/>
          </a:xfrm>
          <a:prstGeom prst="rect">
            <a:avLst/>
          </a:prstGeom>
        </p:spPr>
        <p:txBody>
          <a:bodyPr/>
          <a:lstStyle/>
          <a:p>
            <a:fld id="{4841D870-8283-4DD2-9937-AECF23EF6CEF}" type="datetimeFigureOut">
              <a:rPr lang="zh-CN" altLang="en-US" smtClean="0"/>
            </a:fld>
            <a:endParaRPr lang="zh-CN" altLang="en-US"/>
          </a:p>
        </p:txBody>
      </p:sp>
      <p:sp>
        <p:nvSpPr>
          <p:cNvPr id="5" name="页脚占位符 4"/>
          <p:cNvSpPr>
            <a:spLocks noGrp="1"/>
          </p:cNvSpPr>
          <p:nvPr>
            <p:ph type="ftr" sz="quarter" idx="11"/>
          </p:nvPr>
        </p:nvSpPr>
        <p:spPr>
          <a:xfrm>
            <a:off x="3124200" y="6356744"/>
            <a:ext cx="2895600" cy="36514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744"/>
            <a:ext cx="2133600" cy="365147"/>
          </a:xfrm>
          <a:prstGeom prst="rect">
            <a:avLst/>
          </a:prstGeom>
        </p:spPr>
        <p:txBody>
          <a:bodyPr/>
          <a:lstStyle>
            <a:lvl1pPr algn="r">
              <a:defRPr>
                <a:latin typeface="宋体" panose="02010600030101010101" pitchFamily="2" charset="-122"/>
                <a:ea typeface="宋体" panose="02010600030101010101" pitchFamily="2" charset="-122"/>
              </a:defRPr>
            </a:lvl1p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55"/>
            <a:ext cx="8229600" cy="1143071"/>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99"/>
            <a:ext cx="8229600" cy="452624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744"/>
            <a:ext cx="2133600" cy="365147"/>
          </a:xfrm>
          <a:prstGeom prst="rect">
            <a:avLst/>
          </a:prstGeom>
        </p:spPr>
        <p:txBody>
          <a:bodyPr/>
          <a:lstStyle/>
          <a:p>
            <a:fld id="{4841D870-8283-4DD2-9937-AECF23EF6CEF}" type="datetimeFigureOut">
              <a:rPr lang="zh-CN" altLang="en-US" smtClean="0"/>
            </a:fld>
            <a:endParaRPr lang="zh-CN" altLang="en-US"/>
          </a:p>
        </p:txBody>
      </p:sp>
      <p:sp>
        <p:nvSpPr>
          <p:cNvPr id="5" name="页脚占位符 4"/>
          <p:cNvSpPr>
            <a:spLocks noGrp="1"/>
          </p:cNvSpPr>
          <p:nvPr>
            <p:ph type="ftr" sz="quarter" idx="11"/>
          </p:nvPr>
        </p:nvSpPr>
        <p:spPr>
          <a:xfrm>
            <a:off x="3124200" y="6356744"/>
            <a:ext cx="2895600" cy="36514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744"/>
            <a:ext cx="2133600" cy="365147"/>
          </a:xfrm>
          <a:prstGeom prst="rect">
            <a:avLst/>
          </a:prstGeom>
        </p:spPr>
        <p:txBody>
          <a:bodyPr/>
          <a:lstStyle>
            <a:lvl1pPr algn="r">
              <a:defRPr>
                <a:latin typeface="宋体" panose="02010600030101010101" pitchFamily="2" charset="-122"/>
                <a:ea typeface="宋体" panose="02010600030101010101" pitchFamily="2" charset="-122"/>
              </a:defRPr>
            </a:lvl1p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744"/>
            <a:ext cx="2133600" cy="365147"/>
          </a:xfrm>
          <a:prstGeom prst="rect">
            <a:avLst/>
          </a:prstGeom>
        </p:spPr>
        <p:txBody>
          <a:bodyPr/>
          <a:lstStyle/>
          <a:p>
            <a:fld id="{4841D870-8283-4DD2-9937-AECF23EF6CEF}" type="datetimeFigureOut">
              <a:rPr lang="zh-CN" altLang="en-US" smtClean="0"/>
            </a:fld>
            <a:endParaRPr lang="zh-CN" altLang="en-US"/>
          </a:p>
        </p:txBody>
      </p:sp>
      <p:sp>
        <p:nvSpPr>
          <p:cNvPr id="3" name="页脚占位符 2"/>
          <p:cNvSpPr>
            <a:spLocks noGrp="1"/>
          </p:cNvSpPr>
          <p:nvPr>
            <p:ph type="ftr" sz="quarter" idx="11"/>
          </p:nvPr>
        </p:nvSpPr>
        <p:spPr>
          <a:xfrm>
            <a:off x="3124200" y="6356744"/>
            <a:ext cx="2895600" cy="36514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744"/>
            <a:ext cx="2133600" cy="365147"/>
          </a:xfrm>
          <a:prstGeom prst="rect">
            <a:avLst/>
          </a:prstGeom>
        </p:spPr>
        <p:txBody>
          <a:bodyPr/>
          <a:lstStyle>
            <a:lvl1pPr algn="r">
              <a:defRPr>
                <a:latin typeface="宋体" panose="02010600030101010101" pitchFamily="2" charset="-122"/>
                <a:ea typeface="宋体" panose="02010600030101010101" pitchFamily="2" charset="-122"/>
              </a:defRPr>
            </a:lvl1p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hf hdr="0" ftr="0" dt="0"/>
  <p:txStyles>
    <p:titleStyle>
      <a:lvl1pPr algn="ctr" defTabSz="1219835" rtl="0" eaLnBrk="1" latinLnBrk="0" hangingPunct="1">
        <a:spcBef>
          <a:spcPct val="0"/>
        </a:spcBef>
        <a:buNone/>
        <a:defRPr sz="5870" kern="1200">
          <a:solidFill>
            <a:schemeClr val="tx1"/>
          </a:solidFill>
          <a:latin typeface="+mj-lt"/>
          <a:ea typeface="+mj-ea"/>
          <a:cs typeface="+mj-cs"/>
        </a:defRPr>
      </a:lvl1pPr>
    </p:titleStyle>
    <p:bodyStyle>
      <a:lvl1pPr marL="457200" indent="-457200" algn="l" defTabSz="1219835" rtl="0" eaLnBrk="1" latinLnBrk="0" hangingPunct="1">
        <a:spcBef>
          <a:spcPts val="130"/>
        </a:spcBef>
        <a:buFont typeface="Arial" panose="020B0604020202020204" pitchFamily="34" charset="0"/>
        <a:buChar char="•"/>
        <a:defRPr sz="4270" kern="1200">
          <a:solidFill>
            <a:schemeClr val="tx1"/>
          </a:solidFill>
          <a:latin typeface="+mn-lt"/>
          <a:ea typeface="+mn-ea"/>
          <a:cs typeface="+mn-cs"/>
        </a:defRPr>
      </a:lvl1pPr>
      <a:lvl2pPr marL="991235" indent="-381000" algn="l" defTabSz="1219835"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635" indent="-304800" algn="l" defTabSz="1219835"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4235" indent="-304800" algn="l" defTabSz="1219835" rtl="0" eaLnBrk="1" latinLnBrk="0" hangingPunct="1">
        <a:spcBef>
          <a:spcPts val="130"/>
        </a:spcBef>
        <a:buFont typeface="Arial" panose="020B0604020202020204" pitchFamily="34" charset="0"/>
        <a:buChar char="–"/>
        <a:defRPr sz="2670" kern="1200">
          <a:solidFill>
            <a:schemeClr val="tx1"/>
          </a:solidFill>
          <a:latin typeface="+mn-lt"/>
          <a:ea typeface="+mn-ea"/>
          <a:cs typeface="+mn-cs"/>
        </a:defRPr>
      </a:lvl4pPr>
      <a:lvl5pPr marL="2744470" indent="-304800" algn="l" defTabSz="1219835" rtl="0" eaLnBrk="1" latinLnBrk="0" hangingPunct="1">
        <a:spcBef>
          <a:spcPts val="130"/>
        </a:spcBef>
        <a:buFont typeface="Arial" panose="020B0604020202020204" pitchFamily="34" charset="0"/>
        <a:buChar char="»"/>
        <a:defRPr sz="2670" kern="1200">
          <a:solidFill>
            <a:schemeClr val="tx1"/>
          </a:solidFill>
          <a:latin typeface="+mn-lt"/>
          <a:ea typeface="+mn-ea"/>
          <a:cs typeface="+mn-cs"/>
        </a:defRPr>
      </a:lvl5pPr>
      <a:lvl6pPr marL="3354070" indent="-304800" algn="l" defTabSz="1219835" rtl="0" eaLnBrk="1" latinLnBrk="0" hangingPunct="1">
        <a:spcBef>
          <a:spcPts val="130"/>
        </a:spcBef>
        <a:buFont typeface="Arial" panose="020B0604020202020204" pitchFamily="34" charset="0"/>
        <a:buChar char="•"/>
        <a:defRPr sz="2670" kern="1200">
          <a:solidFill>
            <a:schemeClr val="tx1"/>
          </a:solidFill>
          <a:latin typeface="+mn-lt"/>
          <a:ea typeface="+mn-ea"/>
          <a:cs typeface="+mn-cs"/>
        </a:defRPr>
      </a:lvl6pPr>
      <a:lvl7pPr marL="3963670" indent="-304800" algn="l" defTabSz="1219835" rtl="0" eaLnBrk="1" latinLnBrk="0" hangingPunct="1">
        <a:spcBef>
          <a:spcPts val="130"/>
        </a:spcBef>
        <a:buFont typeface="Arial" panose="020B0604020202020204" pitchFamily="34" charset="0"/>
        <a:buChar char="•"/>
        <a:defRPr sz="2670" kern="1200">
          <a:solidFill>
            <a:schemeClr val="tx1"/>
          </a:solidFill>
          <a:latin typeface="+mn-lt"/>
          <a:ea typeface="+mn-ea"/>
          <a:cs typeface="+mn-cs"/>
        </a:defRPr>
      </a:lvl7pPr>
      <a:lvl8pPr marL="4573905" indent="-304800" algn="l" defTabSz="1219835" rtl="0" eaLnBrk="1" latinLnBrk="0" hangingPunct="1">
        <a:spcBef>
          <a:spcPts val="130"/>
        </a:spcBef>
        <a:buFont typeface="Arial" panose="020B0604020202020204" pitchFamily="34" charset="0"/>
        <a:buChar char="•"/>
        <a:defRPr sz="2670" kern="1200">
          <a:solidFill>
            <a:schemeClr val="tx1"/>
          </a:solidFill>
          <a:latin typeface="+mn-lt"/>
          <a:ea typeface="+mn-ea"/>
          <a:cs typeface="+mn-cs"/>
        </a:defRPr>
      </a:lvl8pPr>
      <a:lvl9pPr marL="5183505" indent="-304800" algn="l" defTabSz="1219835" rtl="0" eaLnBrk="1" latinLnBrk="0" hangingPunct="1">
        <a:spcBef>
          <a:spcPts val="130"/>
        </a:spcBef>
        <a:buFont typeface="Arial" panose="020B0604020202020204" pitchFamily="34" charset="0"/>
        <a:buChar char="•"/>
        <a:defRPr sz="2670" kern="1200">
          <a:solidFill>
            <a:schemeClr val="tx1"/>
          </a:solidFill>
          <a:latin typeface="+mn-lt"/>
          <a:ea typeface="+mn-ea"/>
          <a:cs typeface="+mn-cs"/>
        </a:defRPr>
      </a:lvl9pPr>
    </p:bodyStyle>
    <p:otherStyle>
      <a:defPPr>
        <a:defRPr lang="zh-CN"/>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9"/>
          <p:cNvGrpSpPr/>
          <p:nvPr/>
        </p:nvGrpSpPr>
        <p:grpSpPr>
          <a:xfrm rot="5400000">
            <a:off x="3651494" y="2299627"/>
            <a:ext cx="2222812" cy="2923236"/>
            <a:chOff x="1078816" y="964066"/>
            <a:chExt cx="2222812" cy="2923236"/>
          </a:xfrm>
        </p:grpSpPr>
        <p:sp>
          <p:nvSpPr>
            <p:cNvPr id="21"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22"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23"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91440" tIns="45720" rIns="91440" bIns="45720" numCol="1" anchor="t" anchorCtr="0" compatLnSpc="1"/>
            <a:lstStyle/>
            <a:p>
              <a:endParaRPr lang="zh-CN" altLang="en-US"/>
            </a:p>
          </p:txBody>
        </p:sp>
        <p:sp>
          <p:nvSpPr>
            <p:cNvPr id="24"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25"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26"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27"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28"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29"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31"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2"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3"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34"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35"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36"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38"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9"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0"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41"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42"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3"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91440" tIns="45720" rIns="91440" bIns="45720" numCol="1" anchor="t" anchorCtr="0" compatLnSpc="1"/>
            <a:lstStyle/>
            <a:p>
              <a:endParaRPr lang="zh-CN" altLang="en-US"/>
            </a:p>
          </p:txBody>
        </p:sp>
        <p:sp>
          <p:nvSpPr>
            <p:cNvPr id="44"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45"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grpSp>
      <p:sp>
        <p:nvSpPr>
          <p:cNvPr id="2" name="文本框 1"/>
          <p:cNvSpPr txBox="1"/>
          <p:nvPr/>
        </p:nvSpPr>
        <p:spPr>
          <a:xfrm>
            <a:off x="1996150" y="1234308"/>
            <a:ext cx="4968552" cy="1198880"/>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第</a:t>
            </a: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3600" b="1" dirty="0">
                <a:latin typeface="宋体" panose="02010600030101010101" pitchFamily="2" charset="-122"/>
                <a:ea typeface="宋体" panose="02010600030101010101" pitchFamily="2" charset="-122"/>
              </a:rPr>
              <a:t>章 前景理论</a:t>
            </a:r>
            <a:endParaRPr lang="zh-CN" altLang="en-US" sz="3600" b="1" dirty="0">
              <a:latin typeface="宋体" panose="02010600030101010101" pitchFamily="2" charset="-122"/>
              <a:ea typeface="宋体" panose="02010600030101010101" pitchFamily="2" charset="-122"/>
            </a:endParaRPr>
          </a:p>
          <a:p>
            <a:pPr algn="ctr"/>
            <a:r>
              <a:rPr lang="en-US" altLang="zh-CN" sz="3600" b="1" i="1" dirty="0">
                <a:latin typeface="Times New Roman" panose="02020603050405020304" pitchFamily="18" charset="0"/>
                <a:ea typeface="宋体" panose="02010600030101010101" pitchFamily="2" charset="-122"/>
                <a:cs typeface="Times New Roman" panose="02020603050405020304" pitchFamily="18" charset="0"/>
              </a:rPr>
              <a:t>Prospects theory</a:t>
            </a:r>
            <a:endParaRPr lang="en-US" altLang="zh-CN" sz="3600" b="1"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灯片编号占位符 7"/>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965" y="742015"/>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cs typeface="宋体" panose="02010600030101010101" pitchFamily="2" charset="-122"/>
              </a:rPr>
              <a:t>传统模型</a:t>
            </a:r>
            <a:r>
              <a:rPr lang="en-US" altLang="zh-CN" sz="2800" b="1" dirty="0">
                <a:latin typeface="宋体" panose="02010600030101010101" pitchFamily="2" charset="-122"/>
                <a:ea typeface="宋体" panose="02010600030101010101" pitchFamily="2" charset="-122"/>
                <a:cs typeface="宋体" panose="02010600030101010101" pitchFamily="2" charset="-122"/>
              </a:rPr>
              <a:t>VS</a:t>
            </a:r>
            <a:r>
              <a:rPr lang="zh-CN" altLang="en-US" sz="2800" b="1" dirty="0">
                <a:latin typeface="宋体" panose="02010600030101010101" pitchFamily="2" charset="-122"/>
                <a:ea typeface="宋体" panose="02010600030101010101" pitchFamily="2" charset="-122"/>
                <a:cs typeface="宋体" panose="02010600030101010101" pitchFamily="2" charset="-122"/>
              </a:rPr>
              <a:t>现实制约</a:t>
            </a:r>
            <a:endParaRPr lang="en-US" altLang="zh-CN" sz="2800" b="1" dirty="0">
              <a:latin typeface="宋体" panose="02010600030101010101" pitchFamily="2" charset="-122"/>
              <a:ea typeface="宋体" panose="02010600030101010101" pitchFamily="2" charset="-122"/>
              <a:cs typeface="宋体" panose="02010600030101010101" pitchFamily="2" charset="-122"/>
            </a:endParaRPr>
          </a:p>
        </p:txBody>
      </p:sp>
      <p:sp>
        <p:nvSpPr>
          <p:cNvPr id="3" name="内容占位符 2"/>
          <p:cNvSpPr>
            <a:spLocks noGrp="1"/>
          </p:cNvSpPr>
          <p:nvPr>
            <p:ph idx="1"/>
          </p:nvPr>
        </p:nvSpPr>
        <p:spPr>
          <a:xfrm>
            <a:off x="914400" y="1685290"/>
            <a:ext cx="6760210" cy="4526280"/>
          </a:xfrm>
        </p:spPr>
        <p:txBody>
          <a:bodyPr>
            <a:normAutofit/>
          </a:bodyPr>
          <a:lstStyle/>
          <a:p>
            <a:r>
              <a:rPr lang="zh-CN" altLang="en-US" sz="2400" dirty="0">
                <a:latin typeface="Times New Roman" panose="02020603050405020304"/>
                <a:ea typeface="宋体" panose="02010600030101010101" pitchFamily="2" charset="-122"/>
                <a:cs typeface="Times New Roman" panose="02020603050405020304"/>
              </a:rPr>
              <a:t>预期效用最优决策不可能实现的制约因素</a:t>
            </a:r>
            <a:endParaRPr lang="zh-CN" altLang="en-US" sz="2400" dirty="0">
              <a:latin typeface="Times New Roman" panose="02020603050405020304"/>
              <a:ea typeface="宋体" panose="02010600030101010101" pitchFamily="2" charset="-122"/>
              <a:cs typeface="Times New Roman" panose="02020603050405020304"/>
            </a:endParaRPr>
          </a:p>
          <a:p>
            <a:pPr lvl="1">
              <a:buSzPct val="75000"/>
              <a:buFont typeface="Wingdings" panose="05000000000000000000" charset="0"/>
              <a:buChar char="Ø"/>
            </a:pPr>
            <a:r>
              <a:rPr lang="zh-CN" altLang="en-US" sz="2400" dirty="0">
                <a:latin typeface="Times New Roman" panose="02020603050405020304"/>
                <a:ea typeface="宋体" panose="02010600030101010101" pitchFamily="2" charset="-122"/>
                <a:cs typeface="Times New Roman" panose="02020603050405020304"/>
              </a:rPr>
              <a:t>外部环境变迁</a:t>
            </a:r>
            <a:endParaRPr lang="zh-CN" altLang="en-US" sz="2400" dirty="0">
              <a:latin typeface="Times New Roman" panose="02020603050405020304"/>
              <a:ea typeface="宋体" panose="02010600030101010101" pitchFamily="2" charset="-122"/>
              <a:cs typeface="Times New Roman" panose="02020603050405020304"/>
            </a:endParaRPr>
          </a:p>
          <a:p>
            <a:pPr lvl="1">
              <a:buSzPct val="75000"/>
              <a:buFont typeface="Wingdings" panose="05000000000000000000" charset="0"/>
              <a:buChar char="Ø"/>
            </a:pPr>
            <a:r>
              <a:rPr lang="zh-CN" altLang="en-US" sz="2400" dirty="0">
                <a:latin typeface="Times New Roman" panose="02020603050405020304"/>
                <a:ea typeface="宋体" panose="02010600030101010101" pitchFamily="2" charset="-122"/>
                <a:cs typeface="Times New Roman" panose="02020603050405020304"/>
              </a:rPr>
              <a:t>投资者知识水平的约束</a:t>
            </a:r>
            <a:endParaRPr lang="zh-CN" altLang="en-US" sz="2400" dirty="0">
              <a:latin typeface="Times New Roman" panose="02020603050405020304"/>
              <a:ea typeface="宋体" panose="02010600030101010101" pitchFamily="2" charset="-122"/>
              <a:cs typeface="Times New Roman" panose="02020603050405020304"/>
            </a:endParaRPr>
          </a:p>
          <a:p>
            <a:pPr lvl="1">
              <a:buSzPct val="75000"/>
              <a:buFont typeface="Wingdings" panose="05000000000000000000" charset="0"/>
              <a:buChar char="Ø"/>
            </a:pPr>
            <a:r>
              <a:rPr lang="zh-CN" altLang="en-US" sz="2400" dirty="0">
                <a:latin typeface="Times New Roman" panose="02020603050405020304"/>
                <a:ea typeface="宋体" panose="02010600030101010101" pitchFamily="2" charset="-122"/>
                <a:cs typeface="Times New Roman" panose="02020603050405020304"/>
              </a:rPr>
              <a:t>信息占有不对称</a:t>
            </a:r>
            <a:endParaRPr lang="zh-CN" altLang="en-US" sz="2400" dirty="0">
              <a:latin typeface="Times New Roman" panose="02020603050405020304"/>
              <a:ea typeface="宋体" panose="02010600030101010101" pitchFamily="2" charset="-122"/>
              <a:cs typeface="Times New Roman" panose="02020603050405020304"/>
            </a:endParaRPr>
          </a:p>
          <a:p>
            <a:pPr lvl="1">
              <a:buSzPct val="75000"/>
              <a:buFont typeface="Wingdings" panose="05000000000000000000" charset="0"/>
              <a:buChar char="Ø"/>
            </a:pPr>
            <a:r>
              <a:rPr lang="zh-CN" altLang="en-US" sz="2400" dirty="0">
                <a:latin typeface="Times New Roman" panose="02020603050405020304"/>
                <a:ea typeface="宋体" panose="02010600030101010101" pitchFamily="2" charset="-122"/>
                <a:cs typeface="Times New Roman" panose="02020603050405020304"/>
              </a:rPr>
              <a:t>分析判断工具的局限性</a:t>
            </a:r>
            <a:endParaRPr lang="zh-CN" altLang="en-US" sz="2400" dirty="0">
              <a:latin typeface="Times New Roman" panose="02020603050405020304"/>
              <a:ea typeface="宋体" panose="02010600030101010101" pitchFamily="2" charset="-122"/>
              <a:cs typeface="Times New Roman" panose="02020603050405020304"/>
            </a:endParaRPr>
          </a:p>
          <a:p>
            <a:pPr lvl="1">
              <a:buSzPct val="75000"/>
              <a:buFont typeface="Wingdings" panose="05000000000000000000" charset="0"/>
              <a:buChar char="Ø"/>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自身心理素质</a:t>
            </a:r>
            <a:endPar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12" name="灯片编号占位符 1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808055"/>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前景理论中投资者的决策框架（真实行为）</a:t>
            </a:r>
            <a:endParaRPr lang="zh-CN" altLang="en-US" sz="28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2" name="Freeform 10"/>
          <p:cNvSpPr>
            <a:spLocks noEditPoints="1"/>
          </p:cNvSpPr>
          <p:nvPr/>
        </p:nvSpPr>
        <p:spPr bwMode="auto">
          <a:xfrm>
            <a:off x="7006829" y="4041141"/>
            <a:ext cx="376237" cy="374650"/>
          </a:xfrm>
          <a:custGeom>
            <a:avLst/>
            <a:gdLst>
              <a:gd name="T0" fmla="*/ 100 w 100"/>
              <a:gd name="T1" fmla="*/ 56 h 100"/>
              <a:gd name="T2" fmla="*/ 44 w 100"/>
              <a:gd name="T3" fmla="*/ 0 h 100"/>
              <a:gd name="T4" fmla="*/ 40 w 100"/>
              <a:gd name="T5" fmla="*/ 0 h 100"/>
              <a:gd name="T6" fmla="*/ 40 w 100"/>
              <a:gd name="T7" fmla="*/ 11 h 100"/>
              <a:gd name="T8" fmla="*/ 0 w 100"/>
              <a:gd name="T9" fmla="*/ 56 h 100"/>
              <a:gd name="T10" fmla="*/ 44 w 100"/>
              <a:gd name="T11" fmla="*/ 100 h 100"/>
              <a:gd name="T12" fmla="*/ 69 w 100"/>
              <a:gd name="T13" fmla="*/ 93 h 100"/>
              <a:gd name="T14" fmla="*/ 89 w 100"/>
              <a:gd name="T15" fmla="*/ 60 h 100"/>
              <a:gd name="T16" fmla="*/ 100 w 100"/>
              <a:gd name="T17" fmla="*/ 60 h 100"/>
              <a:gd name="T18" fmla="*/ 100 w 100"/>
              <a:gd name="T19" fmla="*/ 56 h 100"/>
              <a:gd name="T20" fmla="*/ 64 w 100"/>
              <a:gd name="T21" fmla="*/ 86 h 100"/>
              <a:gd name="T22" fmla="*/ 44 w 100"/>
              <a:gd name="T23" fmla="*/ 92 h 100"/>
              <a:gd name="T24" fmla="*/ 8 w 100"/>
              <a:gd name="T25" fmla="*/ 56 h 100"/>
              <a:gd name="T26" fmla="*/ 40 w 100"/>
              <a:gd name="T27" fmla="*/ 20 h 100"/>
              <a:gd name="T28" fmla="*/ 40 w 100"/>
              <a:gd name="T29" fmla="*/ 60 h 100"/>
              <a:gd name="T30" fmla="*/ 80 w 100"/>
              <a:gd name="T31" fmla="*/ 60 h 100"/>
              <a:gd name="T32" fmla="*/ 64 w 100"/>
              <a:gd name="T33" fmla="*/ 86 h 100"/>
              <a:gd name="T34" fmla="*/ 49 w 100"/>
              <a:gd name="T35" fmla="*/ 52 h 100"/>
              <a:gd name="T36" fmla="*/ 49 w 100"/>
              <a:gd name="T37" fmla="*/ 9 h 100"/>
              <a:gd name="T38" fmla="*/ 91 w 100"/>
              <a:gd name="T39" fmla="*/ 52 h 100"/>
              <a:gd name="T40" fmla="*/ 49 w 100"/>
              <a:gd name="T41" fmla="*/ 5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100" y="56"/>
                </a:moveTo>
                <a:cubicBezTo>
                  <a:pt x="100" y="25"/>
                  <a:pt x="75" y="0"/>
                  <a:pt x="44" y="0"/>
                </a:cubicBezTo>
                <a:cubicBezTo>
                  <a:pt x="40" y="0"/>
                  <a:pt x="40" y="0"/>
                  <a:pt x="40" y="0"/>
                </a:cubicBezTo>
                <a:cubicBezTo>
                  <a:pt x="40" y="11"/>
                  <a:pt x="40" y="11"/>
                  <a:pt x="40" y="11"/>
                </a:cubicBezTo>
                <a:cubicBezTo>
                  <a:pt x="17" y="14"/>
                  <a:pt x="0" y="33"/>
                  <a:pt x="0" y="56"/>
                </a:cubicBezTo>
                <a:cubicBezTo>
                  <a:pt x="0" y="80"/>
                  <a:pt x="20" y="100"/>
                  <a:pt x="44" y="100"/>
                </a:cubicBezTo>
                <a:cubicBezTo>
                  <a:pt x="53" y="100"/>
                  <a:pt x="62" y="98"/>
                  <a:pt x="69" y="93"/>
                </a:cubicBezTo>
                <a:cubicBezTo>
                  <a:pt x="80" y="85"/>
                  <a:pt x="87" y="73"/>
                  <a:pt x="89" y="60"/>
                </a:cubicBezTo>
                <a:cubicBezTo>
                  <a:pt x="100" y="60"/>
                  <a:pt x="100" y="60"/>
                  <a:pt x="100" y="60"/>
                </a:cubicBezTo>
                <a:lnTo>
                  <a:pt x="100" y="56"/>
                </a:lnTo>
                <a:close/>
                <a:moveTo>
                  <a:pt x="64" y="86"/>
                </a:moveTo>
                <a:cubicBezTo>
                  <a:pt x="59" y="90"/>
                  <a:pt x="52" y="92"/>
                  <a:pt x="44" y="92"/>
                </a:cubicBezTo>
                <a:cubicBezTo>
                  <a:pt x="25" y="92"/>
                  <a:pt x="8" y="76"/>
                  <a:pt x="8" y="56"/>
                </a:cubicBezTo>
                <a:cubicBezTo>
                  <a:pt x="8" y="37"/>
                  <a:pt x="22" y="22"/>
                  <a:pt x="40" y="20"/>
                </a:cubicBezTo>
                <a:cubicBezTo>
                  <a:pt x="40" y="60"/>
                  <a:pt x="40" y="60"/>
                  <a:pt x="40" y="60"/>
                </a:cubicBezTo>
                <a:cubicBezTo>
                  <a:pt x="80" y="60"/>
                  <a:pt x="80" y="60"/>
                  <a:pt x="80" y="60"/>
                </a:cubicBezTo>
                <a:cubicBezTo>
                  <a:pt x="79" y="70"/>
                  <a:pt x="73" y="80"/>
                  <a:pt x="64" y="86"/>
                </a:cubicBezTo>
                <a:moveTo>
                  <a:pt x="49" y="52"/>
                </a:moveTo>
                <a:cubicBezTo>
                  <a:pt x="49" y="9"/>
                  <a:pt x="49" y="9"/>
                  <a:pt x="49" y="9"/>
                </a:cubicBezTo>
                <a:cubicBezTo>
                  <a:pt x="71" y="11"/>
                  <a:pt x="89" y="29"/>
                  <a:pt x="91" y="52"/>
                </a:cubicBezTo>
                <a:lnTo>
                  <a:pt x="49" y="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华文细黑" panose="02010600040101010101" pitchFamily="2" charset="-122"/>
            </a:endParaRPr>
          </a:p>
        </p:txBody>
      </p:sp>
      <p:grpSp>
        <p:nvGrpSpPr>
          <p:cNvPr id="93" name="Group 11"/>
          <p:cNvGrpSpPr/>
          <p:nvPr/>
        </p:nvGrpSpPr>
        <p:grpSpPr bwMode="auto">
          <a:xfrm>
            <a:off x="3400029" y="4063366"/>
            <a:ext cx="374650" cy="330200"/>
            <a:chOff x="0" y="0"/>
            <a:chExt cx="236" cy="208"/>
          </a:xfrm>
        </p:grpSpPr>
        <p:sp>
          <p:nvSpPr>
            <p:cNvPr id="94" name="Freeform 12"/>
            <p:cNvSpPr>
              <a:spLocks noEditPoints="1"/>
            </p:cNvSpPr>
            <p:nvPr/>
          </p:nvSpPr>
          <p:spPr bwMode="auto">
            <a:xfrm>
              <a:off x="0" y="45"/>
              <a:ext cx="193" cy="163"/>
            </a:xfrm>
            <a:custGeom>
              <a:avLst/>
              <a:gdLst>
                <a:gd name="T0" fmla="*/ 77 w 82"/>
                <a:gd name="T1" fmla="*/ 0 h 69"/>
                <a:gd name="T2" fmla="*/ 4 w 82"/>
                <a:gd name="T3" fmla="*/ 0 h 69"/>
                <a:gd name="T4" fmla="*/ 0 w 82"/>
                <a:gd name="T5" fmla="*/ 4 h 69"/>
                <a:gd name="T6" fmla="*/ 0 w 82"/>
                <a:gd name="T7" fmla="*/ 65 h 69"/>
                <a:gd name="T8" fmla="*/ 4 w 82"/>
                <a:gd name="T9" fmla="*/ 69 h 69"/>
                <a:gd name="T10" fmla="*/ 77 w 82"/>
                <a:gd name="T11" fmla="*/ 69 h 69"/>
                <a:gd name="T12" fmla="*/ 82 w 82"/>
                <a:gd name="T13" fmla="*/ 65 h 69"/>
                <a:gd name="T14" fmla="*/ 82 w 82"/>
                <a:gd name="T15" fmla="*/ 40 h 69"/>
                <a:gd name="T16" fmla="*/ 82 w 82"/>
                <a:gd name="T17" fmla="*/ 29 h 69"/>
                <a:gd name="T18" fmla="*/ 82 w 82"/>
                <a:gd name="T19" fmla="*/ 4 h 69"/>
                <a:gd name="T20" fmla="*/ 77 w 82"/>
                <a:gd name="T21" fmla="*/ 0 h 69"/>
                <a:gd name="T22" fmla="*/ 9 w 82"/>
                <a:gd name="T23" fmla="*/ 61 h 69"/>
                <a:gd name="T24" fmla="*/ 9 w 82"/>
                <a:gd name="T25" fmla="*/ 9 h 69"/>
                <a:gd name="T26" fmla="*/ 73 w 82"/>
                <a:gd name="T27" fmla="*/ 9 h 69"/>
                <a:gd name="T28" fmla="*/ 73 w 82"/>
                <a:gd name="T29" fmla="*/ 25 h 69"/>
                <a:gd name="T30" fmla="*/ 64 w 82"/>
                <a:gd name="T31" fmla="*/ 25 h 69"/>
                <a:gd name="T32" fmla="*/ 55 w 82"/>
                <a:gd name="T33" fmla="*/ 35 h 69"/>
                <a:gd name="T34" fmla="*/ 64 w 82"/>
                <a:gd name="T35" fmla="*/ 44 h 69"/>
                <a:gd name="T36" fmla="*/ 73 w 82"/>
                <a:gd name="T37" fmla="*/ 44 h 69"/>
                <a:gd name="T38" fmla="*/ 73 w 82"/>
                <a:gd name="T39" fmla="*/ 61 h 69"/>
                <a:gd name="T40" fmla="*/ 9 w 82"/>
                <a:gd name="T41"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69">
                  <a:moveTo>
                    <a:pt x="77" y="0"/>
                  </a:moveTo>
                  <a:cubicBezTo>
                    <a:pt x="4" y="0"/>
                    <a:pt x="4" y="0"/>
                    <a:pt x="4" y="0"/>
                  </a:cubicBezTo>
                  <a:cubicBezTo>
                    <a:pt x="2" y="0"/>
                    <a:pt x="0" y="2"/>
                    <a:pt x="0" y="4"/>
                  </a:cubicBezTo>
                  <a:cubicBezTo>
                    <a:pt x="0" y="65"/>
                    <a:pt x="0" y="65"/>
                    <a:pt x="0" y="65"/>
                  </a:cubicBezTo>
                  <a:cubicBezTo>
                    <a:pt x="0" y="67"/>
                    <a:pt x="2" y="69"/>
                    <a:pt x="4" y="69"/>
                  </a:cubicBezTo>
                  <a:cubicBezTo>
                    <a:pt x="77" y="69"/>
                    <a:pt x="77" y="69"/>
                    <a:pt x="77" y="69"/>
                  </a:cubicBezTo>
                  <a:cubicBezTo>
                    <a:pt x="80" y="69"/>
                    <a:pt x="82" y="67"/>
                    <a:pt x="82" y="65"/>
                  </a:cubicBezTo>
                  <a:cubicBezTo>
                    <a:pt x="82" y="40"/>
                    <a:pt x="82" y="40"/>
                    <a:pt x="82" y="40"/>
                  </a:cubicBezTo>
                  <a:cubicBezTo>
                    <a:pt x="82" y="29"/>
                    <a:pt x="82" y="29"/>
                    <a:pt x="82" y="29"/>
                  </a:cubicBezTo>
                  <a:cubicBezTo>
                    <a:pt x="82" y="4"/>
                    <a:pt x="82" y="4"/>
                    <a:pt x="82" y="4"/>
                  </a:cubicBezTo>
                  <a:cubicBezTo>
                    <a:pt x="82" y="2"/>
                    <a:pt x="80" y="0"/>
                    <a:pt x="77" y="0"/>
                  </a:cubicBezTo>
                  <a:moveTo>
                    <a:pt x="9" y="61"/>
                  </a:moveTo>
                  <a:cubicBezTo>
                    <a:pt x="9" y="9"/>
                    <a:pt x="9" y="9"/>
                    <a:pt x="9" y="9"/>
                  </a:cubicBezTo>
                  <a:cubicBezTo>
                    <a:pt x="73" y="9"/>
                    <a:pt x="73" y="9"/>
                    <a:pt x="73" y="9"/>
                  </a:cubicBezTo>
                  <a:cubicBezTo>
                    <a:pt x="73" y="25"/>
                    <a:pt x="73" y="25"/>
                    <a:pt x="73" y="25"/>
                  </a:cubicBezTo>
                  <a:cubicBezTo>
                    <a:pt x="64" y="25"/>
                    <a:pt x="64" y="25"/>
                    <a:pt x="64" y="25"/>
                  </a:cubicBezTo>
                  <a:cubicBezTo>
                    <a:pt x="59" y="25"/>
                    <a:pt x="55" y="29"/>
                    <a:pt x="55" y="35"/>
                  </a:cubicBezTo>
                  <a:cubicBezTo>
                    <a:pt x="55" y="40"/>
                    <a:pt x="59" y="44"/>
                    <a:pt x="64" y="44"/>
                  </a:cubicBezTo>
                  <a:cubicBezTo>
                    <a:pt x="73" y="44"/>
                    <a:pt x="73" y="44"/>
                    <a:pt x="73" y="44"/>
                  </a:cubicBezTo>
                  <a:cubicBezTo>
                    <a:pt x="73" y="61"/>
                    <a:pt x="73" y="61"/>
                    <a:pt x="73" y="61"/>
                  </a:cubicBezTo>
                  <a:lnTo>
                    <a:pt x="9"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华文细黑" panose="02010600040101010101" pitchFamily="2" charset="-122"/>
              </a:endParaRPr>
            </a:p>
          </p:txBody>
        </p:sp>
        <p:sp>
          <p:nvSpPr>
            <p:cNvPr id="95" name="Freeform 13"/>
            <p:cNvSpPr/>
            <p:nvPr/>
          </p:nvSpPr>
          <p:spPr bwMode="auto">
            <a:xfrm>
              <a:off x="44" y="0"/>
              <a:ext cx="192" cy="165"/>
            </a:xfrm>
            <a:custGeom>
              <a:avLst/>
              <a:gdLst>
                <a:gd name="T0" fmla="*/ 77 w 81"/>
                <a:gd name="T1" fmla="*/ 0 h 70"/>
                <a:gd name="T2" fmla="*/ 4 w 81"/>
                <a:gd name="T3" fmla="*/ 0 h 70"/>
                <a:gd name="T4" fmla="*/ 0 w 81"/>
                <a:gd name="T5" fmla="*/ 4 h 70"/>
                <a:gd name="T6" fmla="*/ 4 w 81"/>
                <a:gd name="T7" fmla="*/ 9 h 70"/>
                <a:gd name="T8" fmla="*/ 73 w 81"/>
                <a:gd name="T9" fmla="*/ 9 h 70"/>
                <a:gd name="T10" fmla="*/ 73 w 81"/>
                <a:gd name="T11" fmla="*/ 65 h 70"/>
                <a:gd name="T12" fmla="*/ 77 w 81"/>
                <a:gd name="T13" fmla="*/ 70 h 70"/>
                <a:gd name="T14" fmla="*/ 81 w 81"/>
                <a:gd name="T15" fmla="*/ 65 h 70"/>
                <a:gd name="T16" fmla="*/ 81 w 81"/>
                <a:gd name="T17" fmla="*/ 4 h 70"/>
                <a:gd name="T18" fmla="*/ 77 w 81"/>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70">
                  <a:moveTo>
                    <a:pt x="77" y="0"/>
                  </a:moveTo>
                  <a:cubicBezTo>
                    <a:pt x="4" y="0"/>
                    <a:pt x="4" y="0"/>
                    <a:pt x="4" y="0"/>
                  </a:cubicBezTo>
                  <a:cubicBezTo>
                    <a:pt x="2" y="0"/>
                    <a:pt x="0" y="2"/>
                    <a:pt x="0" y="4"/>
                  </a:cubicBezTo>
                  <a:cubicBezTo>
                    <a:pt x="0" y="7"/>
                    <a:pt x="2" y="9"/>
                    <a:pt x="4" y="9"/>
                  </a:cubicBezTo>
                  <a:cubicBezTo>
                    <a:pt x="73" y="9"/>
                    <a:pt x="73" y="9"/>
                    <a:pt x="73" y="9"/>
                  </a:cubicBezTo>
                  <a:cubicBezTo>
                    <a:pt x="73" y="65"/>
                    <a:pt x="73" y="65"/>
                    <a:pt x="73" y="65"/>
                  </a:cubicBezTo>
                  <a:cubicBezTo>
                    <a:pt x="73" y="68"/>
                    <a:pt x="75" y="70"/>
                    <a:pt x="77" y="70"/>
                  </a:cubicBezTo>
                  <a:cubicBezTo>
                    <a:pt x="79" y="70"/>
                    <a:pt x="81" y="68"/>
                    <a:pt x="81" y="65"/>
                  </a:cubicBezTo>
                  <a:cubicBezTo>
                    <a:pt x="81" y="4"/>
                    <a:pt x="81" y="4"/>
                    <a:pt x="81" y="4"/>
                  </a:cubicBezTo>
                  <a:cubicBezTo>
                    <a:pt x="81" y="2"/>
                    <a:pt x="79" y="0"/>
                    <a:pt x="77"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华文细黑" panose="02010600040101010101" pitchFamily="2" charset="-122"/>
              </a:endParaRPr>
            </a:p>
          </p:txBody>
        </p:sp>
      </p:grpSp>
      <p:grpSp>
        <p:nvGrpSpPr>
          <p:cNvPr id="84" name="1059"/>
          <p:cNvGrpSpPr/>
          <p:nvPr/>
        </p:nvGrpSpPr>
        <p:grpSpPr>
          <a:xfrm>
            <a:off x="611560" y="2205023"/>
            <a:ext cx="7310535" cy="2519267"/>
            <a:chOff x="1900" y="11749"/>
            <a:chExt cx="7303" cy="1809"/>
          </a:xfrm>
        </p:grpSpPr>
        <p:grpSp>
          <p:nvGrpSpPr>
            <p:cNvPr id="85" name="1063"/>
            <p:cNvGrpSpPr/>
            <p:nvPr/>
          </p:nvGrpSpPr>
          <p:grpSpPr>
            <a:xfrm>
              <a:off x="1900" y="11749"/>
              <a:ext cx="3525" cy="1277"/>
              <a:chOff x="2002" y="11226"/>
              <a:chExt cx="3525" cy="1277"/>
            </a:xfrm>
          </p:grpSpPr>
          <p:grpSp>
            <p:nvGrpSpPr>
              <p:cNvPr id="87" name="组合 1073743206"/>
              <p:cNvGrpSpPr/>
              <p:nvPr/>
            </p:nvGrpSpPr>
            <p:grpSpPr>
              <a:xfrm>
                <a:off x="2002" y="11226"/>
                <a:ext cx="1866" cy="1277"/>
                <a:chOff x="2002" y="11226"/>
                <a:chExt cx="1866" cy="1277"/>
              </a:xfrm>
            </p:grpSpPr>
            <p:grpSp>
              <p:nvGrpSpPr>
                <p:cNvPr id="91" name="1068"/>
                <p:cNvGrpSpPr/>
                <p:nvPr/>
              </p:nvGrpSpPr>
              <p:grpSpPr>
                <a:xfrm>
                  <a:off x="2021" y="11731"/>
                  <a:ext cx="1843" cy="772"/>
                  <a:chOff x="2021" y="13311"/>
                  <a:chExt cx="1843" cy="772"/>
                </a:xfrm>
              </p:grpSpPr>
              <p:sp>
                <p:nvSpPr>
                  <p:cNvPr id="144" name="1069"/>
                  <p:cNvSpPr txBox="1"/>
                  <p:nvPr/>
                </p:nvSpPr>
                <p:spPr>
                  <a:xfrm>
                    <a:off x="2021" y="13311"/>
                    <a:ext cx="1843" cy="267"/>
                  </a:xfrm>
                  <a:prstGeom prst="rect">
                    <a:avLst/>
                  </a:prstGeom>
                  <a:noFill/>
                  <a:ln w="25400">
                    <a:noFill/>
                  </a:ln>
                </p:spPr>
                <p:txBody>
                  <a:bodyPr/>
                  <a:lstStyle/>
                  <a:p>
                    <a:pPr>
                      <a:spcBef>
                        <a:spcPts val="0"/>
                      </a:spcBef>
                      <a:spcAft>
                        <a:spcPts val="0"/>
                      </a:spcAft>
                    </a:pPr>
                    <a:endParaRPr lang="zh-CN" altLang="en-US" dirty="0"/>
                  </a:p>
                  <a:p>
                    <a:pPr indent="152400">
                      <a:spcBef>
                        <a:spcPts val="0"/>
                      </a:spcBef>
                      <a:spcAft>
                        <a:spcPts val="0"/>
                      </a:spcAft>
                    </a:pPr>
                    <a:endParaRPr lang="zh-CN" altLang="en-US" dirty="0"/>
                  </a:p>
                  <a:p>
                    <a:pPr indent="152400">
                      <a:spcBef>
                        <a:spcPts val="0"/>
                      </a:spcBef>
                      <a:spcAft>
                        <a:spcPts val="0"/>
                      </a:spcAft>
                    </a:pPr>
                    <a:r>
                      <a:rPr lang="zh-CN" altLang="en-US" dirty="0">
                        <a:latin typeface="宋体" panose="02010600030101010101" pitchFamily="2" charset="-122"/>
                        <a:ea typeface="宋体" panose="02010600030101010101" pitchFamily="2" charset="-122"/>
                      </a:rPr>
                      <a:t>相关环境因素</a:t>
                    </a:r>
                    <a:endParaRPr lang="zh-CN" altLang="en-US" dirty="0">
                      <a:latin typeface="宋体" panose="02010600030101010101" pitchFamily="2" charset="-122"/>
                      <a:ea typeface="宋体" panose="02010600030101010101" pitchFamily="2" charset="-122"/>
                    </a:endParaRPr>
                  </a:p>
                  <a:p>
                    <a:endParaRPr lang="zh-CN" altLang="en-US" dirty="0"/>
                  </a:p>
                </p:txBody>
              </p:sp>
              <p:sp>
                <p:nvSpPr>
                  <p:cNvPr id="145" name="1071"/>
                  <p:cNvSpPr/>
                  <p:nvPr/>
                </p:nvSpPr>
                <p:spPr>
                  <a:xfrm>
                    <a:off x="2057" y="13615"/>
                    <a:ext cx="1771" cy="468"/>
                  </a:xfrm>
                  <a:prstGeom prst="roundRect">
                    <a:avLst>
                      <a:gd name="adj" fmla="val 16667"/>
                    </a:avLst>
                  </a:prstGeom>
                  <a:noFill/>
                  <a:ln w="25400" cap="flat" cmpd="sng">
                    <a:solidFill>
                      <a:srgbClr val="000000"/>
                    </a:solidFill>
                    <a:prstDash val="solid"/>
                    <a:headEnd type="none" w="med" len="med"/>
                    <a:tailEnd type="none" w="med" len="med"/>
                  </a:ln>
                </p:spPr>
                <p:txBody>
                  <a:bodyPr/>
                  <a:lstStyle/>
                  <a:p>
                    <a:endParaRPr lang="zh-CN" altLang="en-US"/>
                  </a:p>
                </p:txBody>
              </p:sp>
            </p:grpSp>
            <p:grpSp>
              <p:nvGrpSpPr>
                <p:cNvPr id="141" name="1075"/>
                <p:cNvGrpSpPr/>
                <p:nvPr/>
              </p:nvGrpSpPr>
              <p:grpSpPr>
                <a:xfrm>
                  <a:off x="2002" y="11226"/>
                  <a:ext cx="1866" cy="563"/>
                  <a:chOff x="2002" y="12806"/>
                  <a:chExt cx="1866" cy="563"/>
                </a:xfrm>
              </p:grpSpPr>
              <p:sp>
                <p:nvSpPr>
                  <p:cNvPr id="142" name="1076"/>
                  <p:cNvSpPr/>
                  <p:nvPr/>
                </p:nvSpPr>
                <p:spPr>
                  <a:xfrm>
                    <a:off x="2057" y="12806"/>
                    <a:ext cx="1771" cy="523"/>
                  </a:xfrm>
                  <a:prstGeom prst="roundRect">
                    <a:avLst>
                      <a:gd name="adj" fmla="val 16667"/>
                    </a:avLst>
                  </a:prstGeom>
                  <a:noFill/>
                  <a:ln w="25400" cap="flat" cmpd="sng">
                    <a:solidFill>
                      <a:srgbClr val="000000"/>
                    </a:solidFill>
                    <a:prstDash val="solid"/>
                    <a:headEnd type="none" w="med" len="med"/>
                    <a:tailEnd type="none" w="med" len="med"/>
                  </a:ln>
                </p:spPr>
                <p:txBody>
                  <a:bodyPr/>
                  <a:lstStyle/>
                  <a:p>
                    <a:endParaRPr lang="zh-CN" altLang="en-US"/>
                  </a:p>
                </p:txBody>
              </p:sp>
              <p:sp>
                <p:nvSpPr>
                  <p:cNvPr id="143" name="1077"/>
                  <p:cNvSpPr txBox="1"/>
                  <p:nvPr/>
                </p:nvSpPr>
                <p:spPr>
                  <a:xfrm>
                    <a:off x="2002" y="12924"/>
                    <a:ext cx="1866" cy="445"/>
                  </a:xfrm>
                  <a:prstGeom prst="rect">
                    <a:avLst/>
                  </a:prstGeom>
                  <a:noFill/>
                  <a:ln w="25400">
                    <a:noFill/>
                  </a:ln>
                </p:spPr>
                <p:txBody>
                  <a:bodyPr/>
                  <a:lstStyle/>
                  <a:p>
                    <a:pPr algn="ctr">
                      <a:spcBef>
                        <a:spcPts val="0"/>
                      </a:spcBef>
                      <a:spcAft>
                        <a:spcPts val="0"/>
                      </a:spcAft>
                    </a:pPr>
                    <a:r>
                      <a:rPr lang="en-US" altLang="zh-CN" dirty="0"/>
                      <a:t> </a:t>
                    </a:r>
                    <a:r>
                      <a:rPr lang="zh-CN" altLang="en-US" dirty="0">
                        <a:latin typeface="宋体" panose="02010600030101010101" pitchFamily="2" charset="-122"/>
                        <a:ea typeface="宋体" panose="02010600030101010101" pitchFamily="2" charset="-122"/>
                      </a:rPr>
                      <a:t>投资者个体因素</a:t>
                    </a:r>
                    <a:endParaRPr lang="zh-CN" altLang="en-US" dirty="0">
                      <a:latin typeface="宋体" panose="02010600030101010101" pitchFamily="2" charset="-122"/>
                      <a:ea typeface="宋体" panose="02010600030101010101" pitchFamily="2" charset="-122"/>
                    </a:endParaRPr>
                  </a:p>
                  <a:p>
                    <a:endParaRPr lang="zh-CN" altLang="en-US" dirty="0"/>
                  </a:p>
                </p:txBody>
              </p:sp>
            </p:grpSp>
          </p:grpSp>
          <p:grpSp>
            <p:nvGrpSpPr>
              <p:cNvPr id="88" name="1080"/>
              <p:cNvGrpSpPr/>
              <p:nvPr/>
            </p:nvGrpSpPr>
            <p:grpSpPr>
              <a:xfrm>
                <a:off x="4124" y="11570"/>
                <a:ext cx="1403" cy="633"/>
                <a:chOff x="4124" y="13086"/>
                <a:chExt cx="1403" cy="633"/>
              </a:xfrm>
            </p:grpSpPr>
            <p:sp>
              <p:nvSpPr>
                <p:cNvPr id="89" name="1081"/>
                <p:cNvSpPr/>
                <p:nvPr/>
              </p:nvSpPr>
              <p:spPr>
                <a:xfrm>
                  <a:off x="4124" y="13086"/>
                  <a:ext cx="1284" cy="633"/>
                </a:xfrm>
                <a:prstGeom prst="roundRect">
                  <a:avLst>
                    <a:gd name="adj" fmla="val 16667"/>
                  </a:avLst>
                </a:prstGeom>
                <a:noFill/>
                <a:ln w="25400" cap="flat" cmpd="sng">
                  <a:solidFill>
                    <a:srgbClr val="000000"/>
                  </a:solidFill>
                  <a:prstDash val="solid"/>
                  <a:headEnd type="none" w="med" len="med"/>
                  <a:tailEnd type="none" w="med" len="med"/>
                </a:ln>
              </p:spPr>
              <p:txBody>
                <a:bodyPr/>
                <a:lstStyle/>
                <a:p>
                  <a:endParaRPr lang="zh-CN" altLang="en-US"/>
                </a:p>
              </p:txBody>
            </p:sp>
            <p:sp>
              <p:nvSpPr>
                <p:cNvPr id="90" name="1082"/>
                <p:cNvSpPr txBox="1"/>
                <p:nvPr/>
              </p:nvSpPr>
              <p:spPr>
                <a:xfrm>
                  <a:off x="4232" y="13274"/>
                  <a:ext cx="1295" cy="260"/>
                </a:xfrm>
                <a:prstGeom prst="rect">
                  <a:avLst/>
                </a:prstGeom>
                <a:noFill/>
                <a:ln w="25400">
                  <a:noFill/>
                </a:ln>
              </p:spPr>
              <p:txBody>
                <a:bodyPr/>
                <a:lstStyle/>
                <a:p>
                  <a:pPr>
                    <a:spcBef>
                      <a:spcPts val="0"/>
                    </a:spcBef>
                    <a:spcAft>
                      <a:spcPts val="0"/>
                    </a:spcAft>
                  </a:pPr>
                  <a:r>
                    <a:rPr lang="zh-CN" altLang="en-US" dirty="0">
                      <a:latin typeface="宋体" panose="02010600030101010101" pitchFamily="2" charset="-122"/>
                      <a:ea typeface="宋体" panose="02010600030101010101" pitchFamily="2" charset="-122"/>
                    </a:rPr>
                    <a:t>方案编码</a:t>
                  </a:r>
                  <a:endParaRPr lang="zh-CN" altLang="en-US" dirty="0">
                    <a:latin typeface="宋体" panose="02010600030101010101" pitchFamily="2" charset="-122"/>
                    <a:ea typeface="宋体" panose="02010600030101010101" pitchFamily="2" charset="-122"/>
                  </a:endParaRPr>
                </a:p>
              </p:txBody>
            </p:sp>
          </p:grpSp>
        </p:grpSp>
        <p:sp>
          <p:nvSpPr>
            <p:cNvPr id="86" name="1097"/>
            <p:cNvSpPr txBox="1"/>
            <p:nvPr/>
          </p:nvSpPr>
          <p:spPr>
            <a:xfrm>
              <a:off x="7978" y="13248"/>
              <a:ext cx="1225" cy="310"/>
            </a:xfrm>
            <a:prstGeom prst="rect">
              <a:avLst/>
            </a:prstGeom>
            <a:noFill/>
            <a:ln w="25400" cap="flat" cmpd="sng">
              <a:solidFill>
                <a:srgbClr val="000000"/>
              </a:solidFill>
              <a:prstDash val="solid"/>
              <a:miter/>
              <a:headEnd type="none" w="med" len="med"/>
              <a:tailEnd type="none" w="med" len="med"/>
            </a:ln>
          </p:spPr>
          <p:txBody>
            <a:bodyPr>
              <a:scene3d>
                <a:camera prst="orthographicFront"/>
                <a:lightRig rig="threePt" dir="t"/>
              </a:scene3d>
            </a:bodyPr>
            <a:lstStyle/>
            <a:p>
              <a:pPr algn="ctr">
                <a:spcBef>
                  <a:spcPts val="0"/>
                </a:spcBef>
                <a:spcAft>
                  <a:spcPts val="0"/>
                </a:spcAft>
              </a:pPr>
              <a:r>
                <a:rPr lang="zh-CN" altLang="en-US"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评价阶段</a:t>
              </a:r>
              <a:endParaRPr lang="zh-CN" altLang="en-US"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a:p>
              <a:endParaRPr lang="zh-CN" altLang="en-US"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grpSp>
      <p:sp>
        <p:nvSpPr>
          <p:cNvPr id="146" name="1082"/>
          <p:cNvSpPr txBox="1"/>
          <p:nvPr/>
        </p:nvSpPr>
        <p:spPr>
          <a:xfrm>
            <a:off x="4392079" y="2946216"/>
            <a:ext cx="1296337" cy="362083"/>
          </a:xfrm>
          <a:prstGeom prst="rect">
            <a:avLst/>
          </a:prstGeom>
          <a:noFill/>
          <a:ln w="25400">
            <a:noFill/>
          </a:ln>
        </p:spPr>
        <p:txBody>
          <a:bodyPr/>
          <a:lstStyle/>
          <a:p>
            <a:pPr>
              <a:spcBef>
                <a:spcPts val="0"/>
              </a:spcBef>
              <a:spcAft>
                <a:spcPts val="0"/>
              </a:spcAft>
            </a:pPr>
            <a:r>
              <a:rPr lang="zh-CN" altLang="en-US" dirty="0">
                <a:latin typeface="宋体" panose="02010600030101010101" pitchFamily="2" charset="-122"/>
                <a:ea typeface="宋体" panose="02010600030101010101" pitchFamily="2" charset="-122"/>
              </a:rPr>
              <a:t>决策框架</a:t>
            </a:r>
            <a:endParaRPr lang="zh-CN" altLang="en-US" dirty="0">
              <a:latin typeface="宋体" panose="02010600030101010101" pitchFamily="2" charset="-122"/>
              <a:ea typeface="宋体" panose="02010600030101010101" pitchFamily="2" charset="-122"/>
            </a:endParaRPr>
          </a:p>
        </p:txBody>
      </p:sp>
      <p:sp>
        <p:nvSpPr>
          <p:cNvPr id="147" name="1081"/>
          <p:cNvSpPr/>
          <p:nvPr/>
        </p:nvSpPr>
        <p:spPr>
          <a:xfrm>
            <a:off x="5868144" y="2683416"/>
            <a:ext cx="1285325" cy="881534"/>
          </a:xfrm>
          <a:prstGeom prst="roundRect">
            <a:avLst>
              <a:gd name="adj" fmla="val 16667"/>
            </a:avLst>
          </a:prstGeom>
          <a:noFill/>
          <a:ln w="25400" cap="flat" cmpd="sng">
            <a:solidFill>
              <a:srgbClr val="000000"/>
            </a:solidFill>
            <a:prstDash val="solid"/>
            <a:headEnd type="none" w="med" len="med"/>
            <a:tailEnd type="none" w="med" len="med"/>
          </a:ln>
        </p:spPr>
        <p:txBody>
          <a:bodyPr/>
          <a:lstStyle/>
          <a:p>
            <a:endParaRPr lang="zh-CN" altLang="en-US"/>
          </a:p>
        </p:txBody>
      </p:sp>
      <p:sp>
        <p:nvSpPr>
          <p:cNvPr id="148" name="1082"/>
          <p:cNvSpPr txBox="1"/>
          <p:nvPr/>
        </p:nvSpPr>
        <p:spPr>
          <a:xfrm>
            <a:off x="5976255" y="2946216"/>
            <a:ext cx="1296337" cy="362083"/>
          </a:xfrm>
          <a:prstGeom prst="rect">
            <a:avLst/>
          </a:prstGeom>
          <a:noFill/>
          <a:ln w="25400">
            <a:noFill/>
          </a:ln>
        </p:spPr>
        <p:txBody>
          <a:bodyPr/>
          <a:lstStyle/>
          <a:p>
            <a:pPr>
              <a:spcBef>
                <a:spcPts val="0"/>
              </a:spcBef>
              <a:spcAft>
                <a:spcPts val="0"/>
              </a:spcAft>
            </a:pPr>
            <a:r>
              <a:rPr lang="zh-CN" altLang="en-US" dirty="0">
                <a:latin typeface="宋体" panose="02010600030101010101" pitchFamily="2" charset="-122"/>
                <a:ea typeface="宋体" panose="02010600030101010101" pitchFamily="2" charset="-122"/>
              </a:rPr>
              <a:t>方案评价</a:t>
            </a:r>
            <a:endParaRPr lang="zh-CN" altLang="en-US" dirty="0">
              <a:latin typeface="宋体" panose="02010600030101010101" pitchFamily="2" charset="-122"/>
              <a:ea typeface="宋体" panose="02010600030101010101" pitchFamily="2" charset="-122"/>
            </a:endParaRPr>
          </a:p>
        </p:txBody>
      </p:sp>
      <p:sp>
        <p:nvSpPr>
          <p:cNvPr id="149" name="1081"/>
          <p:cNvSpPr/>
          <p:nvPr/>
        </p:nvSpPr>
        <p:spPr>
          <a:xfrm>
            <a:off x="7452000" y="2683416"/>
            <a:ext cx="1285325" cy="881534"/>
          </a:xfrm>
          <a:prstGeom prst="roundRect">
            <a:avLst>
              <a:gd name="adj" fmla="val 16667"/>
            </a:avLst>
          </a:prstGeom>
          <a:noFill/>
          <a:ln w="25400" cap="flat" cmpd="sng">
            <a:solidFill>
              <a:srgbClr val="000000"/>
            </a:solidFill>
            <a:prstDash val="solid"/>
            <a:headEnd type="none" w="med" len="med"/>
            <a:tailEnd type="none" w="med" len="med"/>
          </a:ln>
        </p:spPr>
        <p:txBody>
          <a:bodyPr/>
          <a:lstStyle/>
          <a:p>
            <a:endParaRPr lang="zh-CN" altLang="en-US"/>
          </a:p>
        </p:txBody>
      </p:sp>
      <p:sp>
        <p:nvSpPr>
          <p:cNvPr id="150" name="1082"/>
          <p:cNvSpPr txBox="1"/>
          <p:nvPr/>
        </p:nvSpPr>
        <p:spPr>
          <a:xfrm>
            <a:off x="7524328" y="2946216"/>
            <a:ext cx="1296337" cy="362083"/>
          </a:xfrm>
          <a:prstGeom prst="rect">
            <a:avLst/>
          </a:prstGeom>
          <a:noFill/>
          <a:ln w="25400">
            <a:noFill/>
          </a:ln>
        </p:spPr>
        <p:txBody>
          <a:bodyPr/>
          <a:lstStyle/>
          <a:p>
            <a:pPr>
              <a:spcBef>
                <a:spcPts val="0"/>
              </a:spcBef>
              <a:spcAft>
                <a:spcPts val="0"/>
              </a:spcAft>
            </a:pPr>
            <a:r>
              <a:rPr lang="zh-CN" altLang="en-US" dirty="0">
                <a:latin typeface="宋体" panose="02010600030101010101" pitchFamily="2" charset="-122"/>
                <a:ea typeface="宋体" panose="02010600030101010101" pitchFamily="2" charset="-122"/>
              </a:rPr>
              <a:t>作出决策</a:t>
            </a:r>
            <a:endParaRPr lang="zh-CN" altLang="en-US" dirty="0">
              <a:latin typeface="宋体" panose="02010600030101010101" pitchFamily="2" charset="-122"/>
              <a:ea typeface="宋体" panose="02010600030101010101" pitchFamily="2" charset="-122"/>
            </a:endParaRPr>
          </a:p>
        </p:txBody>
      </p:sp>
      <p:sp>
        <p:nvSpPr>
          <p:cNvPr id="151" name="1097"/>
          <p:cNvSpPr txBox="1"/>
          <p:nvPr/>
        </p:nvSpPr>
        <p:spPr>
          <a:xfrm>
            <a:off x="2700000" y="4293252"/>
            <a:ext cx="1226264" cy="431715"/>
          </a:xfrm>
          <a:prstGeom prst="rect">
            <a:avLst/>
          </a:prstGeom>
          <a:noFill/>
          <a:ln w="25400" cap="flat" cmpd="sng">
            <a:solidFill>
              <a:srgbClr val="000000"/>
            </a:solidFill>
            <a:prstDash val="solid"/>
            <a:miter/>
            <a:headEnd type="none" w="med" len="med"/>
            <a:tailEnd type="none" w="med" len="med"/>
          </a:ln>
        </p:spPr>
        <p:txBody>
          <a:bodyPr/>
          <a:lstStyle/>
          <a:p>
            <a:pPr algn="ctr">
              <a:spcBef>
                <a:spcPts val="0"/>
              </a:spcBef>
              <a:spcAft>
                <a:spcPts val="0"/>
              </a:spcAft>
            </a:pPr>
            <a:r>
              <a:rPr lang="zh-CN" altLang="en-US"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编辑阶段</a:t>
            </a:r>
            <a:endParaRPr lang="zh-CN" altLang="en-US" dirty="0">
              <a:latin typeface="宋体" panose="02010600030101010101" pitchFamily="2" charset="-122"/>
              <a:ea typeface="宋体" panose="02010600030101010101" pitchFamily="2" charset="-122"/>
            </a:endParaRPr>
          </a:p>
          <a:p>
            <a:endParaRPr lang="zh-CN" altLang="en-US" dirty="0"/>
          </a:p>
        </p:txBody>
      </p:sp>
      <p:cxnSp>
        <p:nvCxnSpPr>
          <p:cNvPr id="152" name="肘形连接符 151"/>
          <p:cNvCxnSpPr>
            <a:stCxn id="142" idx="3"/>
            <a:endCxn id="89" idx="1"/>
          </p:cNvCxnSpPr>
          <p:nvPr/>
        </p:nvCxnSpPr>
        <p:spPr>
          <a:xfrm>
            <a:off x="2439444" y="2569193"/>
            <a:ext cx="296305" cy="55566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肘形连接符 152"/>
          <p:cNvCxnSpPr>
            <a:stCxn id="145" idx="3"/>
            <a:endCxn id="89" idx="1"/>
          </p:cNvCxnSpPr>
          <p:nvPr/>
        </p:nvCxnSpPr>
        <p:spPr>
          <a:xfrm flipV="1">
            <a:off x="2439444" y="3124853"/>
            <a:ext cx="296305" cy="53268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1081"/>
          <p:cNvSpPr/>
          <p:nvPr/>
        </p:nvSpPr>
        <p:spPr>
          <a:xfrm>
            <a:off x="4284000" y="2683416"/>
            <a:ext cx="1285325" cy="881535"/>
          </a:xfrm>
          <a:prstGeom prst="roundRect">
            <a:avLst>
              <a:gd name="adj" fmla="val 16667"/>
            </a:avLst>
          </a:prstGeom>
          <a:noFill/>
          <a:ln w="25400" cap="flat" cmpd="sng">
            <a:solidFill>
              <a:srgbClr val="000000"/>
            </a:solidFill>
            <a:prstDash val="solid"/>
            <a:headEnd type="none" w="med" len="med"/>
            <a:tailEnd type="none" w="med" len="med"/>
          </a:ln>
        </p:spPr>
        <p:txBody>
          <a:bodyPr/>
          <a:lstStyle/>
          <a:p>
            <a:endParaRPr lang="zh-CN" altLang="en-US"/>
          </a:p>
        </p:txBody>
      </p:sp>
      <p:cxnSp>
        <p:nvCxnSpPr>
          <p:cNvPr id="155" name="直接箭头连接符 154"/>
          <p:cNvCxnSpPr>
            <a:stCxn id="89" idx="3"/>
            <a:endCxn id="154" idx="1"/>
          </p:cNvCxnSpPr>
          <p:nvPr/>
        </p:nvCxnSpPr>
        <p:spPr>
          <a:xfrm flipV="1">
            <a:off x="4021074" y="3124184"/>
            <a:ext cx="262926" cy="6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stCxn id="154" idx="3"/>
            <a:endCxn id="147" idx="1"/>
          </p:cNvCxnSpPr>
          <p:nvPr/>
        </p:nvCxnSpPr>
        <p:spPr>
          <a:xfrm flipV="1">
            <a:off x="5569325" y="3124183"/>
            <a:ext cx="29881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stCxn id="147" idx="3"/>
            <a:endCxn id="149" idx="1"/>
          </p:cNvCxnSpPr>
          <p:nvPr/>
        </p:nvCxnSpPr>
        <p:spPr>
          <a:xfrm>
            <a:off x="7153469" y="3124183"/>
            <a:ext cx="29853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肘形连接符 162"/>
          <p:cNvCxnSpPr>
            <a:stCxn id="151" idx="1"/>
            <a:endCxn id="145" idx="2"/>
          </p:cNvCxnSpPr>
          <p:nvPr/>
        </p:nvCxnSpPr>
        <p:spPr>
          <a:xfrm rot="10800000">
            <a:off x="1553032" y="3983412"/>
            <a:ext cx="1146969" cy="525699"/>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肘形连接符 165"/>
          <p:cNvCxnSpPr>
            <a:stCxn id="151" idx="3"/>
            <a:endCxn id="154" idx="2"/>
          </p:cNvCxnSpPr>
          <p:nvPr/>
        </p:nvCxnSpPr>
        <p:spPr>
          <a:xfrm flipV="1">
            <a:off x="3926264" y="3564951"/>
            <a:ext cx="1000399" cy="944159"/>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肘形连接符 168"/>
          <p:cNvCxnSpPr>
            <a:stCxn id="86" idx="1"/>
            <a:endCxn id="147" idx="2"/>
          </p:cNvCxnSpPr>
          <p:nvPr/>
        </p:nvCxnSpPr>
        <p:spPr>
          <a:xfrm rot="10800000">
            <a:off x="6510807" y="3564951"/>
            <a:ext cx="185024" cy="943483"/>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肘形连接符 171"/>
          <p:cNvCxnSpPr>
            <a:stCxn id="86" idx="3"/>
            <a:endCxn id="149" idx="2"/>
          </p:cNvCxnSpPr>
          <p:nvPr/>
        </p:nvCxnSpPr>
        <p:spPr>
          <a:xfrm flipV="1">
            <a:off x="7922095" y="3564950"/>
            <a:ext cx="172568" cy="943483"/>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300"/>
                                  </p:stCondLst>
                                  <p:childTnLst>
                                    <p:set>
                                      <p:cBhvr>
                                        <p:cTn id="6" dur="1" fill="hold">
                                          <p:stCondLst>
                                            <p:cond delay="0"/>
                                          </p:stCondLst>
                                        </p:cTn>
                                        <p:tgtEl>
                                          <p:spTgt spid="93"/>
                                        </p:tgtEl>
                                        <p:attrNameLst>
                                          <p:attrName>style.visibility</p:attrName>
                                        </p:attrNameLst>
                                      </p:cBhvr>
                                      <p:to>
                                        <p:strVal val="visible"/>
                                      </p:to>
                                    </p:set>
                                    <p:anim calcmode="lin" valueType="num">
                                      <p:cBhvr>
                                        <p:cTn id="7" dur="300" fill="hold"/>
                                        <p:tgtEl>
                                          <p:spTgt spid="93"/>
                                        </p:tgtEl>
                                        <p:attrNameLst>
                                          <p:attrName>ppt_w</p:attrName>
                                        </p:attrNameLst>
                                      </p:cBhvr>
                                      <p:tavLst>
                                        <p:tav tm="0">
                                          <p:val>
                                            <p:fltVal val="0"/>
                                          </p:val>
                                        </p:tav>
                                        <p:tav tm="100000">
                                          <p:val>
                                            <p:strVal val="#ppt_w"/>
                                          </p:val>
                                        </p:tav>
                                      </p:tavLst>
                                    </p:anim>
                                    <p:anim calcmode="lin" valueType="num">
                                      <p:cBhvr>
                                        <p:cTn id="8" dur="300" fill="hold"/>
                                        <p:tgtEl>
                                          <p:spTgt spid="93"/>
                                        </p:tgtEl>
                                        <p:attrNameLst>
                                          <p:attrName>ppt_h</p:attrName>
                                        </p:attrNameLst>
                                      </p:cBhvr>
                                      <p:tavLst>
                                        <p:tav tm="0">
                                          <p:val>
                                            <p:fltVal val="0"/>
                                          </p:val>
                                        </p:tav>
                                        <p:tav tm="100000">
                                          <p:val>
                                            <p:strVal val="#ppt_h"/>
                                          </p:val>
                                        </p:tav>
                                      </p:tavLst>
                                    </p:anim>
                                    <p:animEffect transition="in" filter="fade">
                                      <p:cBhvr>
                                        <p:cTn id="9" dur="300"/>
                                        <p:tgtEl>
                                          <p:spTgt spid="93"/>
                                        </p:tgtEl>
                                      </p:cBhvr>
                                    </p:animEffect>
                                  </p:childTnLst>
                                </p:cTn>
                              </p:par>
                              <p:par>
                                <p:cTn id="10" presetID="6" presetClass="emph" presetSubtype="0" autoRev="1" fill="hold" nodeType="withEffect">
                                  <p:stCondLst>
                                    <p:cond delay="1600"/>
                                  </p:stCondLst>
                                  <p:childTnLst>
                                    <p:animScale>
                                      <p:cBhvr>
                                        <p:cTn id="11" dur="150" fill="hold"/>
                                        <p:tgtEl>
                                          <p:spTgt spid="93"/>
                                        </p:tgtEl>
                                      </p:cBhvr>
                                      <p:by x="110000" y="110000"/>
                                    </p:animScale>
                                  </p:childTnLst>
                                </p:cTn>
                              </p:par>
                              <p:par>
                                <p:cTn id="12" presetID="53" presetClass="entr" presetSubtype="16" fill="hold" grpId="0" nodeType="withEffect">
                                  <p:stCondLst>
                                    <p:cond delay="3700"/>
                                  </p:stCondLst>
                                  <p:childTnLst>
                                    <p:set>
                                      <p:cBhvr>
                                        <p:cTn id="13" dur="1" fill="hold">
                                          <p:stCondLst>
                                            <p:cond delay="0"/>
                                          </p:stCondLst>
                                        </p:cTn>
                                        <p:tgtEl>
                                          <p:spTgt spid="92"/>
                                        </p:tgtEl>
                                        <p:attrNameLst>
                                          <p:attrName>style.visibility</p:attrName>
                                        </p:attrNameLst>
                                      </p:cBhvr>
                                      <p:to>
                                        <p:strVal val="visible"/>
                                      </p:to>
                                    </p:set>
                                    <p:anim calcmode="lin" valueType="num">
                                      <p:cBhvr>
                                        <p:cTn id="14" dur="300" fill="hold"/>
                                        <p:tgtEl>
                                          <p:spTgt spid="92"/>
                                        </p:tgtEl>
                                        <p:attrNameLst>
                                          <p:attrName>ppt_w</p:attrName>
                                        </p:attrNameLst>
                                      </p:cBhvr>
                                      <p:tavLst>
                                        <p:tav tm="0">
                                          <p:val>
                                            <p:fltVal val="0"/>
                                          </p:val>
                                        </p:tav>
                                        <p:tav tm="100000">
                                          <p:val>
                                            <p:strVal val="#ppt_w"/>
                                          </p:val>
                                        </p:tav>
                                      </p:tavLst>
                                    </p:anim>
                                    <p:anim calcmode="lin" valueType="num">
                                      <p:cBhvr>
                                        <p:cTn id="15" dur="300" fill="hold"/>
                                        <p:tgtEl>
                                          <p:spTgt spid="92"/>
                                        </p:tgtEl>
                                        <p:attrNameLst>
                                          <p:attrName>ppt_h</p:attrName>
                                        </p:attrNameLst>
                                      </p:cBhvr>
                                      <p:tavLst>
                                        <p:tav tm="0">
                                          <p:val>
                                            <p:fltVal val="0"/>
                                          </p:val>
                                        </p:tav>
                                        <p:tav tm="100000">
                                          <p:val>
                                            <p:strVal val="#ppt_h"/>
                                          </p:val>
                                        </p:tav>
                                      </p:tavLst>
                                    </p:anim>
                                    <p:animEffect transition="in" filter="fade">
                                      <p:cBhvr>
                                        <p:cTn id="16" dur="300"/>
                                        <p:tgtEl>
                                          <p:spTgt spid="92"/>
                                        </p:tgtEl>
                                      </p:cBhvr>
                                    </p:animEffect>
                                  </p:childTnLst>
                                </p:cTn>
                              </p:par>
                              <p:par>
                                <p:cTn id="17" presetID="6" presetClass="emph" presetSubtype="0" autoRev="1" fill="hold" grpId="1" nodeType="withEffect">
                                  <p:stCondLst>
                                    <p:cond delay="4000"/>
                                  </p:stCondLst>
                                  <p:childTnLst>
                                    <p:animScale>
                                      <p:cBhvr>
                                        <p:cTn id="18" dur="150" fill="hold"/>
                                        <p:tgtEl>
                                          <p:spTgt spid="9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92" grpId="1"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1365" y="860760"/>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第一阶段：编辑阶段</a:t>
            </a:r>
            <a:br>
              <a:rPr lang="zh-CN" altLang="en-US" sz="2800" b="1" dirty="0">
                <a:latin typeface="宋体" panose="02010600030101010101" pitchFamily="2" charset="-122"/>
                <a:ea typeface="宋体" panose="02010600030101010101" pitchFamily="2" charset="-122"/>
              </a:rPr>
            </a:b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78815" y="1624429"/>
            <a:ext cx="8229600" cy="4526243"/>
          </a:xfrm>
        </p:spPr>
        <p:txBody>
          <a:bodyPr>
            <a:normAutofit lnSpcReduction="10000"/>
          </a:bodyPr>
          <a:lstStyle/>
          <a:p>
            <a:pPr>
              <a:lnSpc>
                <a:spcPct val="110000"/>
              </a:lnSpc>
            </a:pPr>
            <a:r>
              <a:rPr lang="zh-CN" altLang="en-US" sz="2400" dirty="0">
                <a:latin typeface="宋体" panose="02010600030101010101" pitchFamily="2" charset="-122"/>
                <a:ea typeface="宋体" panose="02010600030101010101" pitchFamily="2" charset="-122"/>
              </a:rPr>
              <a:t>定义一个赌局</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prospect:</a:t>
            </a:r>
            <a:endParaRPr lang="zh-CN" altLang="en-US" sz="2400" i="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400" dirty="0">
                <a:latin typeface="宋体" panose="02010600030101010101" pitchFamily="2" charset="-122"/>
                <a:ea typeface="宋体" panose="02010600030101010101" pitchFamily="2" charset="-122"/>
              </a:rPr>
              <a:t>收集和整理信息，并进行相应的预处理（简化）</a:t>
            </a:r>
            <a:endParaRPr lang="en-US" altLang="zh-CN" sz="2400" dirty="0">
              <a:latin typeface="宋体" panose="02010600030101010101" pitchFamily="2" charset="-122"/>
              <a:ea typeface="宋体" panose="02010600030101010101" pitchFamily="2" charset="-122"/>
            </a:endParaRPr>
          </a:p>
          <a:p>
            <a:pPr>
              <a:buNone/>
            </a:pPr>
            <a:endParaRPr lang="en-US" altLang="zh-CN" sz="2400"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58" name="Freeform 10"/>
          <p:cNvSpPr>
            <a:spLocks noEditPoints="1"/>
          </p:cNvSpPr>
          <p:nvPr/>
        </p:nvSpPr>
        <p:spPr bwMode="auto">
          <a:xfrm>
            <a:off x="6614032" y="4803126"/>
            <a:ext cx="376237" cy="374650"/>
          </a:xfrm>
          <a:custGeom>
            <a:avLst/>
            <a:gdLst>
              <a:gd name="T0" fmla="*/ 100 w 100"/>
              <a:gd name="T1" fmla="*/ 56 h 100"/>
              <a:gd name="T2" fmla="*/ 44 w 100"/>
              <a:gd name="T3" fmla="*/ 0 h 100"/>
              <a:gd name="T4" fmla="*/ 40 w 100"/>
              <a:gd name="T5" fmla="*/ 0 h 100"/>
              <a:gd name="T6" fmla="*/ 40 w 100"/>
              <a:gd name="T7" fmla="*/ 11 h 100"/>
              <a:gd name="T8" fmla="*/ 0 w 100"/>
              <a:gd name="T9" fmla="*/ 56 h 100"/>
              <a:gd name="T10" fmla="*/ 44 w 100"/>
              <a:gd name="T11" fmla="*/ 100 h 100"/>
              <a:gd name="T12" fmla="*/ 69 w 100"/>
              <a:gd name="T13" fmla="*/ 93 h 100"/>
              <a:gd name="T14" fmla="*/ 89 w 100"/>
              <a:gd name="T15" fmla="*/ 60 h 100"/>
              <a:gd name="T16" fmla="*/ 100 w 100"/>
              <a:gd name="T17" fmla="*/ 60 h 100"/>
              <a:gd name="T18" fmla="*/ 100 w 100"/>
              <a:gd name="T19" fmla="*/ 56 h 100"/>
              <a:gd name="T20" fmla="*/ 64 w 100"/>
              <a:gd name="T21" fmla="*/ 86 h 100"/>
              <a:gd name="T22" fmla="*/ 44 w 100"/>
              <a:gd name="T23" fmla="*/ 92 h 100"/>
              <a:gd name="T24" fmla="*/ 8 w 100"/>
              <a:gd name="T25" fmla="*/ 56 h 100"/>
              <a:gd name="T26" fmla="*/ 40 w 100"/>
              <a:gd name="T27" fmla="*/ 20 h 100"/>
              <a:gd name="T28" fmla="*/ 40 w 100"/>
              <a:gd name="T29" fmla="*/ 60 h 100"/>
              <a:gd name="T30" fmla="*/ 80 w 100"/>
              <a:gd name="T31" fmla="*/ 60 h 100"/>
              <a:gd name="T32" fmla="*/ 64 w 100"/>
              <a:gd name="T33" fmla="*/ 86 h 100"/>
              <a:gd name="T34" fmla="*/ 49 w 100"/>
              <a:gd name="T35" fmla="*/ 52 h 100"/>
              <a:gd name="T36" fmla="*/ 49 w 100"/>
              <a:gd name="T37" fmla="*/ 9 h 100"/>
              <a:gd name="T38" fmla="*/ 91 w 100"/>
              <a:gd name="T39" fmla="*/ 52 h 100"/>
              <a:gd name="T40" fmla="*/ 49 w 100"/>
              <a:gd name="T41" fmla="*/ 5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100" y="56"/>
                </a:moveTo>
                <a:cubicBezTo>
                  <a:pt x="100" y="25"/>
                  <a:pt x="75" y="0"/>
                  <a:pt x="44" y="0"/>
                </a:cubicBezTo>
                <a:cubicBezTo>
                  <a:pt x="40" y="0"/>
                  <a:pt x="40" y="0"/>
                  <a:pt x="40" y="0"/>
                </a:cubicBezTo>
                <a:cubicBezTo>
                  <a:pt x="40" y="11"/>
                  <a:pt x="40" y="11"/>
                  <a:pt x="40" y="11"/>
                </a:cubicBezTo>
                <a:cubicBezTo>
                  <a:pt x="17" y="14"/>
                  <a:pt x="0" y="33"/>
                  <a:pt x="0" y="56"/>
                </a:cubicBezTo>
                <a:cubicBezTo>
                  <a:pt x="0" y="80"/>
                  <a:pt x="20" y="100"/>
                  <a:pt x="44" y="100"/>
                </a:cubicBezTo>
                <a:cubicBezTo>
                  <a:pt x="53" y="100"/>
                  <a:pt x="62" y="98"/>
                  <a:pt x="69" y="93"/>
                </a:cubicBezTo>
                <a:cubicBezTo>
                  <a:pt x="80" y="85"/>
                  <a:pt x="87" y="73"/>
                  <a:pt x="89" y="60"/>
                </a:cubicBezTo>
                <a:cubicBezTo>
                  <a:pt x="100" y="60"/>
                  <a:pt x="100" y="60"/>
                  <a:pt x="100" y="60"/>
                </a:cubicBezTo>
                <a:lnTo>
                  <a:pt x="100" y="56"/>
                </a:lnTo>
                <a:close/>
                <a:moveTo>
                  <a:pt x="64" y="86"/>
                </a:moveTo>
                <a:cubicBezTo>
                  <a:pt x="59" y="90"/>
                  <a:pt x="52" y="92"/>
                  <a:pt x="44" y="92"/>
                </a:cubicBezTo>
                <a:cubicBezTo>
                  <a:pt x="25" y="92"/>
                  <a:pt x="8" y="76"/>
                  <a:pt x="8" y="56"/>
                </a:cubicBezTo>
                <a:cubicBezTo>
                  <a:pt x="8" y="37"/>
                  <a:pt x="22" y="22"/>
                  <a:pt x="40" y="20"/>
                </a:cubicBezTo>
                <a:cubicBezTo>
                  <a:pt x="40" y="60"/>
                  <a:pt x="40" y="60"/>
                  <a:pt x="40" y="60"/>
                </a:cubicBezTo>
                <a:cubicBezTo>
                  <a:pt x="80" y="60"/>
                  <a:pt x="80" y="60"/>
                  <a:pt x="80" y="60"/>
                </a:cubicBezTo>
                <a:cubicBezTo>
                  <a:pt x="79" y="70"/>
                  <a:pt x="73" y="80"/>
                  <a:pt x="64" y="86"/>
                </a:cubicBezTo>
                <a:moveTo>
                  <a:pt x="49" y="52"/>
                </a:moveTo>
                <a:cubicBezTo>
                  <a:pt x="49" y="9"/>
                  <a:pt x="49" y="9"/>
                  <a:pt x="49" y="9"/>
                </a:cubicBezTo>
                <a:cubicBezTo>
                  <a:pt x="71" y="11"/>
                  <a:pt x="89" y="29"/>
                  <a:pt x="91" y="52"/>
                </a:cubicBezTo>
                <a:lnTo>
                  <a:pt x="49" y="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华文细黑" panose="02010600040101010101" pitchFamily="2" charset="-122"/>
            </a:endParaRPr>
          </a:p>
        </p:txBody>
      </p:sp>
      <p:grpSp>
        <p:nvGrpSpPr>
          <p:cNvPr id="59" name="Group 11"/>
          <p:cNvGrpSpPr/>
          <p:nvPr/>
        </p:nvGrpSpPr>
        <p:grpSpPr bwMode="auto">
          <a:xfrm>
            <a:off x="3007232" y="4825351"/>
            <a:ext cx="374650" cy="330200"/>
            <a:chOff x="0" y="0"/>
            <a:chExt cx="236" cy="208"/>
          </a:xfrm>
        </p:grpSpPr>
        <p:sp>
          <p:nvSpPr>
            <p:cNvPr id="60" name="Freeform 12"/>
            <p:cNvSpPr>
              <a:spLocks noEditPoints="1"/>
            </p:cNvSpPr>
            <p:nvPr/>
          </p:nvSpPr>
          <p:spPr bwMode="auto">
            <a:xfrm>
              <a:off x="0" y="45"/>
              <a:ext cx="193" cy="163"/>
            </a:xfrm>
            <a:custGeom>
              <a:avLst/>
              <a:gdLst>
                <a:gd name="T0" fmla="*/ 77 w 82"/>
                <a:gd name="T1" fmla="*/ 0 h 69"/>
                <a:gd name="T2" fmla="*/ 4 w 82"/>
                <a:gd name="T3" fmla="*/ 0 h 69"/>
                <a:gd name="T4" fmla="*/ 0 w 82"/>
                <a:gd name="T5" fmla="*/ 4 h 69"/>
                <a:gd name="T6" fmla="*/ 0 w 82"/>
                <a:gd name="T7" fmla="*/ 65 h 69"/>
                <a:gd name="T8" fmla="*/ 4 w 82"/>
                <a:gd name="T9" fmla="*/ 69 h 69"/>
                <a:gd name="T10" fmla="*/ 77 w 82"/>
                <a:gd name="T11" fmla="*/ 69 h 69"/>
                <a:gd name="T12" fmla="*/ 82 w 82"/>
                <a:gd name="T13" fmla="*/ 65 h 69"/>
                <a:gd name="T14" fmla="*/ 82 w 82"/>
                <a:gd name="T15" fmla="*/ 40 h 69"/>
                <a:gd name="T16" fmla="*/ 82 w 82"/>
                <a:gd name="T17" fmla="*/ 29 h 69"/>
                <a:gd name="T18" fmla="*/ 82 w 82"/>
                <a:gd name="T19" fmla="*/ 4 h 69"/>
                <a:gd name="T20" fmla="*/ 77 w 82"/>
                <a:gd name="T21" fmla="*/ 0 h 69"/>
                <a:gd name="T22" fmla="*/ 9 w 82"/>
                <a:gd name="T23" fmla="*/ 61 h 69"/>
                <a:gd name="T24" fmla="*/ 9 w 82"/>
                <a:gd name="T25" fmla="*/ 9 h 69"/>
                <a:gd name="T26" fmla="*/ 73 w 82"/>
                <a:gd name="T27" fmla="*/ 9 h 69"/>
                <a:gd name="T28" fmla="*/ 73 w 82"/>
                <a:gd name="T29" fmla="*/ 25 h 69"/>
                <a:gd name="T30" fmla="*/ 64 w 82"/>
                <a:gd name="T31" fmla="*/ 25 h 69"/>
                <a:gd name="T32" fmla="*/ 55 w 82"/>
                <a:gd name="T33" fmla="*/ 35 h 69"/>
                <a:gd name="T34" fmla="*/ 64 w 82"/>
                <a:gd name="T35" fmla="*/ 44 h 69"/>
                <a:gd name="T36" fmla="*/ 73 w 82"/>
                <a:gd name="T37" fmla="*/ 44 h 69"/>
                <a:gd name="T38" fmla="*/ 73 w 82"/>
                <a:gd name="T39" fmla="*/ 61 h 69"/>
                <a:gd name="T40" fmla="*/ 9 w 82"/>
                <a:gd name="T41"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69">
                  <a:moveTo>
                    <a:pt x="77" y="0"/>
                  </a:moveTo>
                  <a:cubicBezTo>
                    <a:pt x="4" y="0"/>
                    <a:pt x="4" y="0"/>
                    <a:pt x="4" y="0"/>
                  </a:cubicBezTo>
                  <a:cubicBezTo>
                    <a:pt x="2" y="0"/>
                    <a:pt x="0" y="2"/>
                    <a:pt x="0" y="4"/>
                  </a:cubicBezTo>
                  <a:cubicBezTo>
                    <a:pt x="0" y="65"/>
                    <a:pt x="0" y="65"/>
                    <a:pt x="0" y="65"/>
                  </a:cubicBezTo>
                  <a:cubicBezTo>
                    <a:pt x="0" y="67"/>
                    <a:pt x="2" y="69"/>
                    <a:pt x="4" y="69"/>
                  </a:cubicBezTo>
                  <a:cubicBezTo>
                    <a:pt x="77" y="69"/>
                    <a:pt x="77" y="69"/>
                    <a:pt x="77" y="69"/>
                  </a:cubicBezTo>
                  <a:cubicBezTo>
                    <a:pt x="80" y="69"/>
                    <a:pt x="82" y="67"/>
                    <a:pt x="82" y="65"/>
                  </a:cubicBezTo>
                  <a:cubicBezTo>
                    <a:pt x="82" y="40"/>
                    <a:pt x="82" y="40"/>
                    <a:pt x="82" y="40"/>
                  </a:cubicBezTo>
                  <a:cubicBezTo>
                    <a:pt x="82" y="29"/>
                    <a:pt x="82" y="29"/>
                    <a:pt x="82" y="29"/>
                  </a:cubicBezTo>
                  <a:cubicBezTo>
                    <a:pt x="82" y="4"/>
                    <a:pt x="82" y="4"/>
                    <a:pt x="82" y="4"/>
                  </a:cubicBezTo>
                  <a:cubicBezTo>
                    <a:pt x="82" y="2"/>
                    <a:pt x="80" y="0"/>
                    <a:pt x="77" y="0"/>
                  </a:cubicBezTo>
                  <a:moveTo>
                    <a:pt x="9" y="61"/>
                  </a:moveTo>
                  <a:cubicBezTo>
                    <a:pt x="9" y="9"/>
                    <a:pt x="9" y="9"/>
                    <a:pt x="9" y="9"/>
                  </a:cubicBezTo>
                  <a:cubicBezTo>
                    <a:pt x="73" y="9"/>
                    <a:pt x="73" y="9"/>
                    <a:pt x="73" y="9"/>
                  </a:cubicBezTo>
                  <a:cubicBezTo>
                    <a:pt x="73" y="25"/>
                    <a:pt x="73" y="25"/>
                    <a:pt x="73" y="25"/>
                  </a:cubicBezTo>
                  <a:cubicBezTo>
                    <a:pt x="64" y="25"/>
                    <a:pt x="64" y="25"/>
                    <a:pt x="64" y="25"/>
                  </a:cubicBezTo>
                  <a:cubicBezTo>
                    <a:pt x="59" y="25"/>
                    <a:pt x="55" y="29"/>
                    <a:pt x="55" y="35"/>
                  </a:cubicBezTo>
                  <a:cubicBezTo>
                    <a:pt x="55" y="40"/>
                    <a:pt x="59" y="44"/>
                    <a:pt x="64" y="44"/>
                  </a:cubicBezTo>
                  <a:cubicBezTo>
                    <a:pt x="73" y="44"/>
                    <a:pt x="73" y="44"/>
                    <a:pt x="73" y="44"/>
                  </a:cubicBezTo>
                  <a:cubicBezTo>
                    <a:pt x="73" y="61"/>
                    <a:pt x="73" y="61"/>
                    <a:pt x="73" y="61"/>
                  </a:cubicBezTo>
                  <a:lnTo>
                    <a:pt x="9"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华文细黑" panose="02010600040101010101" pitchFamily="2" charset="-122"/>
              </a:endParaRPr>
            </a:p>
          </p:txBody>
        </p:sp>
        <p:sp>
          <p:nvSpPr>
            <p:cNvPr id="61" name="Freeform 13"/>
            <p:cNvSpPr/>
            <p:nvPr/>
          </p:nvSpPr>
          <p:spPr bwMode="auto">
            <a:xfrm>
              <a:off x="44" y="0"/>
              <a:ext cx="192" cy="165"/>
            </a:xfrm>
            <a:custGeom>
              <a:avLst/>
              <a:gdLst>
                <a:gd name="T0" fmla="*/ 77 w 81"/>
                <a:gd name="T1" fmla="*/ 0 h 70"/>
                <a:gd name="T2" fmla="*/ 4 w 81"/>
                <a:gd name="T3" fmla="*/ 0 h 70"/>
                <a:gd name="T4" fmla="*/ 0 w 81"/>
                <a:gd name="T5" fmla="*/ 4 h 70"/>
                <a:gd name="T6" fmla="*/ 4 w 81"/>
                <a:gd name="T7" fmla="*/ 9 h 70"/>
                <a:gd name="T8" fmla="*/ 73 w 81"/>
                <a:gd name="T9" fmla="*/ 9 h 70"/>
                <a:gd name="T10" fmla="*/ 73 w 81"/>
                <a:gd name="T11" fmla="*/ 65 h 70"/>
                <a:gd name="T12" fmla="*/ 77 w 81"/>
                <a:gd name="T13" fmla="*/ 70 h 70"/>
                <a:gd name="T14" fmla="*/ 81 w 81"/>
                <a:gd name="T15" fmla="*/ 65 h 70"/>
                <a:gd name="T16" fmla="*/ 81 w 81"/>
                <a:gd name="T17" fmla="*/ 4 h 70"/>
                <a:gd name="T18" fmla="*/ 77 w 81"/>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70">
                  <a:moveTo>
                    <a:pt x="77" y="0"/>
                  </a:moveTo>
                  <a:cubicBezTo>
                    <a:pt x="4" y="0"/>
                    <a:pt x="4" y="0"/>
                    <a:pt x="4" y="0"/>
                  </a:cubicBezTo>
                  <a:cubicBezTo>
                    <a:pt x="2" y="0"/>
                    <a:pt x="0" y="2"/>
                    <a:pt x="0" y="4"/>
                  </a:cubicBezTo>
                  <a:cubicBezTo>
                    <a:pt x="0" y="7"/>
                    <a:pt x="2" y="9"/>
                    <a:pt x="4" y="9"/>
                  </a:cubicBezTo>
                  <a:cubicBezTo>
                    <a:pt x="73" y="9"/>
                    <a:pt x="73" y="9"/>
                    <a:pt x="73" y="9"/>
                  </a:cubicBezTo>
                  <a:cubicBezTo>
                    <a:pt x="73" y="65"/>
                    <a:pt x="73" y="65"/>
                    <a:pt x="73" y="65"/>
                  </a:cubicBezTo>
                  <a:cubicBezTo>
                    <a:pt x="73" y="68"/>
                    <a:pt x="75" y="70"/>
                    <a:pt x="77" y="70"/>
                  </a:cubicBezTo>
                  <a:cubicBezTo>
                    <a:pt x="79" y="70"/>
                    <a:pt x="81" y="68"/>
                    <a:pt x="81" y="65"/>
                  </a:cubicBezTo>
                  <a:cubicBezTo>
                    <a:pt x="81" y="4"/>
                    <a:pt x="81" y="4"/>
                    <a:pt x="81" y="4"/>
                  </a:cubicBezTo>
                  <a:cubicBezTo>
                    <a:pt x="81" y="2"/>
                    <a:pt x="79" y="0"/>
                    <a:pt x="77"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华文细黑" panose="02010600040101010101" pitchFamily="2" charset="-122"/>
              </a:endParaRPr>
            </a:p>
          </p:txBody>
        </p:sp>
      </p:grpSp>
      <p:sp>
        <p:nvSpPr>
          <p:cNvPr id="62" name="圆角矩形 61"/>
          <p:cNvSpPr/>
          <p:nvPr/>
        </p:nvSpPr>
        <p:spPr>
          <a:xfrm>
            <a:off x="914668" y="2796843"/>
            <a:ext cx="1968500" cy="98806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sz="2400" dirty="0">
              <a:latin typeface="宋体" panose="02010600030101010101" pitchFamily="2" charset="-122"/>
              <a:ea typeface="宋体" panose="02010600030101010101" pitchFamily="2" charset="-122"/>
              <a:cs typeface="宋体" panose="02010600030101010101" pitchFamily="2" charset="-122"/>
              <a:sym typeface="+mn-ea"/>
            </a:endParaRPr>
          </a:p>
          <a:p>
            <a:pPr algn="ctr"/>
            <a:r>
              <a:rPr lang="zh-CN" sz="2400" dirty="0">
                <a:latin typeface="宋体" panose="02010600030101010101" pitchFamily="2" charset="-122"/>
                <a:ea typeface="宋体" panose="02010600030101010101" pitchFamily="2" charset="-122"/>
                <a:cs typeface="宋体" panose="02010600030101010101" pitchFamily="2" charset="-122"/>
                <a:sym typeface="+mn-ea"/>
              </a:rPr>
              <a:t>编码</a:t>
            </a:r>
            <a:endParaRPr lang="zh-CN" sz="2400" dirty="0">
              <a:latin typeface="宋体" panose="02010600030101010101" pitchFamily="2" charset="-122"/>
              <a:ea typeface="宋体" panose="02010600030101010101" pitchFamily="2" charset="-122"/>
              <a:cs typeface="宋体" panose="02010600030101010101" pitchFamily="2" charset="-122"/>
              <a:sym typeface="+mn-ea"/>
            </a:endParaRPr>
          </a:p>
          <a:p>
            <a:pPr algn="ctr"/>
            <a:r>
              <a:rPr lang="en-US" altLang="zh-CN" sz="2400" i="1">
                <a:latin typeface="Times New Roman" panose="02020603050405020304" pitchFamily="18" charset="0"/>
                <a:ea typeface="宋体" panose="02010600030101010101" pitchFamily="2" charset="-122"/>
                <a:cs typeface="Times New Roman" panose="02020603050405020304" pitchFamily="18" charset="0"/>
                <a:sym typeface="+mn-ea"/>
              </a:rPr>
              <a:t>coding</a:t>
            </a:r>
            <a:endParaRPr lang="en-US" altLang="zh-CN" sz="2400" i="1">
              <a:latin typeface="Times New Roman" panose="02020603050405020304" pitchFamily="18" charset="0"/>
              <a:ea typeface="宋体" panose="02010600030101010101" pitchFamily="2" charset="-122"/>
              <a:cs typeface="Times New Roman" panose="02020603050405020304" pitchFamily="18" charset="0"/>
              <a:sym typeface="+mn-ea"/>
            </a:endParaRPr>
          </a:p>
          <a:p>
            <a:pPr algn="ct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3" name="圆角矩形 62"/>
          <p:cNvSpPr/>
          <p:nvPr/>
        </p:nvSpPr>
        <p:spPr>
          <a:xfrm>
            <a:off x="973723" y="4463083"/>
            <a:ext cx="1967865" cy="9874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60000"/>
              </a:lnSpc>
            </a:pP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algn="ctr">
              <a:lnSpc>
                <a:spcPct val="80000"/>
              </a:lnSpc>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占优检查</a:t>
            </a:r>
            <a:r>
              <a:rPr lang="en-US" altLang="zh-CN" sz="2400" i="1">
                <a:latin typeface="Times New Roman" panose="02020603050405020304" pitchFamily="18" charset="0"/>
                <a:ea typeface="宋体" panose="02010600030101010101" pitchFamily="2" charset="-122"/>
                <a:cs typeface="Times New Roman" panose="02020603050405020304" pitchFamily="18" charset="0"/>
                <a:sym typeface="+mn-ea"/>
              </a:rPr>
              <a:t>detection of dominance</a:t>
            </a:r>
            <a:endParaRPr lang="zh-CN" altLang="en-US" sz="2400" dirty="0">
              <a:ea typeface="+mn-lt"/>
              <a:cs typeface="+mn-lt"/>
              <a:sym typeface="+mn-ea"/>
            </a:endParaRPr>
          </a:p>
        </p:txBody>
      </p:sp>
      <p:sp>
        <p:nvSpPr>
          <p:cNvPr id="64" name="圆角矩形 63"/>
          <p:cNvSpPr/>
          <p:nvPr/>
        </p:nvSpPr>
        <p:spPr>
          <a:xfrm>
            <a:off x="3535680" y="4361180"/>
            <a:ext cx="2004060" cy="98806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a:latin typeface="宋体" panose="02010600030101010101" pitchFamily="2" charset="-122"/>
                <a:ea typeface="宋体" panose="02010600030101010101" pitchFamily="2" charset="-122"/>
                <a:cs typeface="宋体" panose="02010600030101010101" pitchFamily="2" charset="-122"/>
                <a:sym typeface="+mn-ea"/>
              </a:rPr>
              <a:t>简化</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algn="ctr"/>
            <a:r>
              <a:rPr lang="en-US" altLang="zh-CN" sz="2400" i="1">
                <a:latin typeface="Times New Roman" panose="02020603050405020304" pitchFamily="18" charset="0"/>
                <a:ea typeface="宋体" panose="02010600030101010101" pitchFamily="2" charset="-122"/>
                <a:cs typeface="Times New Roman" panose="02020603050405020304" pitchFamily="18" charset="0"/>
                <a:sym typeface="+mn-ea"/>
              </a:rPr>
              <a:t>simplification</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5" name="圆角矩形 64"/>
          <p:cNvSpPr/>
          <p:nvPr/>
        </p:nvSpPr>
        <p:spPr>
          <a:xfrm>
            <a:off x="6115685" y="4381500"/>
            <a:ext cx="1791335" cy="9874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sz="2400">
                <a:latin typeface="宋体" panose="02010600030101010101" pitchFamily="2" charset="-122"/>
                <a:ea typeface="宋体" panose="02010600030101010101" pitchFamily="2" charset="-122"/>
                <a:cs typeface="宋体" panose="02010600030101010101" pitchFamily="2" charset="-122"/>
                <a:sym typeface="+mn-ea"/>
              </a:rPr>
              <a:t>相抵</a:t>
            </a:r>
            <a:endParaRPr lang="zh-CN" sz="2400">
              <a:latin typeface="宋体" panose="02010600030101010101" pitchFamily="2" charset="-122"/>
              <a:ea typeface="宋体" panose="02010600030101010101" pitchFamily="2" charset="-122"/>
              <a:cs typeface="宋体" panose="02010600030101010101" pitchFamily="2" charset="-122"/>
              <a:sym typeface="+mn-ea"/>
            </a:endParaRPr>
          </a:p>
          <a:p>
            <a:pPr algn="ctr"/>
            <a:r>
              <a:rPr lang="en-US" altLang="zh-CN" sz="2400" i="1">
                <a:latin typeface="Times New Roman" panose="02020603050405020304" pitchFamily="18" charset="0"/>
                <a:ea typeface="宋体" panose="02010600030101010101" pitchFamily="2" charset="-122"/>
                <a:cs typeface="Times New Roman" panose="02020603050405020304" pitchFamily="18" charset="0"/>
                <a:sym typeface="+mn-ea"/>
              </a:rPr>
              <a:t>cancellation</a:t>
            </a:r>
            <a:endParaRPr lang="en-US"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6" name="圆角矩形 65"/>
          <p:cNvSpPr/>
          <p:nvPr/>
        </p:nvSpPr>
        <p:spPr>
          <a:xfrm>
            <a:off x="3536315" y="2796540"/>
            <a:ext cx="1840865" cy="98869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a:latin typeface="宋体" panose="02010600030101010101" pitchFamily="2" charset="-122"/>
                <a:ea typeface="宋体" panose="02010600030101010101" pitchFamily="2" charset="-122"/>
                <a:cs typeface="宋体" panose="02010600030101010101" pitchFamily="2" charset="-122"/>
                <a:sym typeface="+mn-ea"/>
              </a:rPr>
              <a:t>合并</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algn="ctr"/>
            <a:r>
              <a:rPr lang="en-US" altLang="zh-CN" sz="2400" i="1">
                <a:latin typeface="Times New Roman" panose="02020603050405020304" pitchFamily="18" charset="0"/>
                <a:ea typeface="宋体" panose="02010600030101010101" pitchFamily="2" charset="-122"/>
                <a:cs typeface="Times New Roman" panose="02020603050405020304" pitchFamily="18" charset="0"/>
                <a:sym typeface="+mn-ea"/>
              </a:rPr>
              <a:t>combination</a:t>
            </a:r>
            <a:endParaRPr lang="en-US" altLang="zh-CN" sz="2400" i="1">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67" name="圆角矩形 66"/>
          <p:cNvSpPr/>
          <p:nvPr/>
        </p:nvSpPr>
        <p:spPr>
          <a:xfrm>
            <a:off x="6027420" y="2798445"/>
            <a:ext cx="1790700" cy="98679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a:latin typeface="宋体" panose="02010600030101010101" pitchFamily="2" charset="-122"/>
                <a:ea typeface="宋体" panose="02010600030101010101" pitchFamily="2" charset="-122"/>
                <a:cs typeface="宋体" panose="02010600030101010101" pitchFamily="2" charset="-122"/>
                <a:sym typeface="+mn-ea"/>
              </a:rPr>
              <a:t>分解</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algn="ctr"/>
            <a:r>
              <a:rPr lang="en-US" altLang="zh-CN" sz="2400" i="1">
                <a:latin typeface="Times New Roman" panose="02020603050405020304" pitchFamily="18" charset="0"/>
                <a:ea typeface="宋体" panose="02010600030101010101" pitchFamily="2" charset="-122"/>
                <a:cs typeface="Times New Roman" panose="02020603050405020304" pitchFamily="18" charset="0"/>
                <a:sym typeface="+mn-ea"/>
              </a:rPr>
              <a:t>segregation</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8" name="右箭头 67"/>
          <p:cNvSpPr/>
          <p:nvPr/>
        </p:nvSpPr>
        <p:spPr>
          <a:xfrm>
            <a:off x="2882900" y="3110230"/>
            <a:ext cx="634365" cy="36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右箭头 68"/>
          <p:cNvSpPr/>
          <p:nvPr/>
        </p:nvSpPr>
        <p:spPr>
          <a:xfrm>
            <a:off x="5377180" y="3110865"/>
            <a:ext cx="649605" cy="36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右箭头 69"/>
          <p:cNvSpPr/>
          <p:nvPr/>
        </p:nvSpPr>
        <p:spPr>
          <a:xfrm rot="5400000">
            <a:off x="6723648" y="3893488"/>
            <a:ext cx="575945" cy="36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右箭头 70"/>
          <p:cNvSpPr/>
          <p:nvPr/>
        </p:nvSpPr>
        <p:spPr>
          <a:xfrm rot="10800000">
            <a:off x="5540008" y="4695493"/>
            <a:ext cx="575945" cy="36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左箭头 71"/>
          <p:cNvSpPr/>
          <p:nvPr/>
        </p:nvSpPr>
        <p:spPr>
          <a:xfrm>
            <a:off x="2941588" y="4695493"/>
            <a:ext cx="576580" cy="35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pic>
        <p:nvPicPr>
          <p:cNvPr id="8" name="_x0000_t75"/>
          <p:cNvPicPr/>
          <p:nvPr/>
        </p:nvPicPr>
        <p:blipFill>
          <a:blip r:embed="rId1" cstate="print">
            <a:extLst>
              <a:ext uri="{28A0092B-C50C-407E-A947-70E740481C1C}">
                <a14:useLocalDpi xmlns:a14="http://schemas.microsoft.com/office/drawing/2010/main" val="0"/>
              </a:ext>
            </a:extLst>
          </a:blip>
          <a:srcRect l="5822" r="65503"/>
          <a:stretch>
            <a:fillRect/>
          </a:stretch>
        </p:blipFill>
        <p:spPr>
          <a:xfrm>
            <a:off x="4247515" y="1624330"/>
            <a:ext cx="1257300" cy="431800"/>
          </a:xfrm>
          <a:prstGeom prst="rect">
            <a:avLst/>
          </a:prstGeom>
          <a:ln>
            <a:noFill/>
          </a:ln>
        </p:spPr>
      </p:pic>
      <p:sp>
        <p:nvSpPr>
          <p:cNvPr id="6" name="文本框 5"/>
          <p:cNvSpPr txBox="1"/>
          <p:nvPr/>
        </p:nvSpPr>
        <p:spPr>
          <a:xfrm>
            <a:off x="1292860" y="3785235"/>
            <a:ext cx="1211580" cy="368300"/>
          </a:xfrm>
          <a:prstGeom prst="rect">
            <a:avLst/>
          </a:prstGeom>
          <a:noFill/>
        </p:spPr>
        <p:txBody>
          <a:bodyPr wrap="none" rtlCol="0" anchor="t">
            <a:spAutoFit/>
          </a:bodyPr>
          <a:p>
            <a:pPr>
              <a:buNone/>
            </a:pPr>
            <a:r>
              <a:rPr lang="en-US" altLang="en-US"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参考点）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300"/>
                                  </p:stCondLst>
                                  <p:childTnLst>
                                    <p:set>
                                      <p:cBhvr>
                                        <p:cTn id="6" dur="1" fill="hold">
                                          <p:stCondLst>
                                            <p:cond delay="0"/>
                                          </p:stCondLst>
                                        </p:cTn>
                                        <p:tgtEl>
                                          <p:spTgt spid="59"/>
                                        </p:tgtEl>
                                        <p:attrNameLst>
                                          <p:attrName>style.visibility</p:attrName>
                                        </p:attrNameLst>
                                      </p:cBhvr>
                                      <p:to>
                                        <p:strVal val="visible"/>
                                      </p:to>
                                    </p:set>
                                    <p:anim calcmode="lin" valueType="num">
                                      <p:cBhvr>
                                        <p:cTn id="7" dur="300" fill="hold"/>
                                        <p:tgtEl>
                                          <p:spTgt spid="59"/>
                                        </p:tgtEl>
                                        <p:attrNameLst>
                                          <p:attrName>ppt_w</p:attrName>
                                        </p:attrNameLst>
                                      </p:cBhvr>
                                      <p:tavLst>
                                        <p:tav tm="0">
                                          <p:val>
                                            <p:fltVal val="0"/>
                                          </p:val>
                                        </p:tav>
                                        <p:tav tm="100000">
                                          <p:val>
                                            <p:strVal val="#ppt_w"/>
                                          </p:val>
                                        </p:tav>
                                      </p:tavLst>
                                    </p:anim>
                                    <p:anim calcmode="lin" valueType="num">
                                      <p:cBhvr>
                                        <p:cTn id="8" dur="300" fill="hold"/>
                                        <p:tgtEl>
                                          <p:spTgt spid="59"/>
                                        </p:tgtEl>
                                        <p:attrNameLst>
                                          <p:attrName>ppt_h</p:attrName>
                                        </p:attrNameLst>
                                      </p:cBhvr>
                                      <p:tavLst>
                                        <p:tav tm="0">
                                          <p:val>
                                            <p:fltVal val="0"/>
                                          </p:val>
                                        </p:tav>
                                        <p:tav tm="100000">
                                          <p:val>
                                            <p:strVal val="#ppt_h"/>
                                          </p:val>
                                        </p:tav>
                                      </p:tavLst>
                                    </p:anim>
                                    <p:animEffect transition="in" filter="fade">
                                      <p:cBhvr>
                                        <p:cTn id="9" dur="300"/>
                                        <p:tgtEl>
                                          <p:spTgt spid="59"/>
                                        </p:tgtEl>
                                      </p:cBhvr>
                                    </p:animEffect>
                                  </p:childTnLst>
                                </p:cTn>
                              </p:par>
                              <p:par>
                                <p:cTn id="10" presetID="6" presetClass="emph" presetSubtype="0" autoRev="1" fill="hold" nodeType="withEffect">
                                  <p:stCondLst>
                                    <p:cond delay="1600"/>
                                  </p:stCondLst>
                                  <p:childTnLst>
                                    <p:animScale>
                                      <p:cBhvr>
                                        <p:cTn id="11" dur="150" fill="hold"/>
                                        <p:tgtEl>
                                          <p:spTgt spid="59"/>
                                        </p:tgtEl>
                                      </p:cBhvr>
                                      <p:by x="110000" y="110000"/>
                                    </p:animScale>
                                  </p:childTnLst>
                                </p:cTn>
                              </p:par>
                              <p:par>
                                <p:cTn id="12" presetID="53" presetClass="entr" presetSubtype="16" fill="hold" grpId="0" nodeType="withEffect">
                                  <p:stCondLst>
                                    <p:cond delay="3700"/>
                                  </p:stCondLst>
                                  <p:childTnLst>
                                    <p:set>
                                      <p:cBhvr>
                                        <p:cTn id="13" dur="1" fill="hold">
                                          <p:stCondLst>
                                            <p:cond delay="0"/>
                                          </p:stCondLst>
                                        </p:cTn>
                                        <p:tgtEl>
                                          <p:spTgt spid="58"/>
                                        </p:tgtEl>
                                        <p:attrNameLst>
                                          <p:attrName>style.visibility</p:attrName>
                                        </p:attrNameLst>
                                      </p:cBhvr>
                                      <p:to>
                                        <p:strVal val="visible"/>
                                      </p:to>
                                    </p:set>
                                    <p:anim calcmode="lin" valueType="num">
                                      <p:cBhvr>
                                        <p:cTn id="14" dur="300" fill="hold"/>
                                        <p:tgtEl>
                                          <p:spTgt spid="58"/>
                                        </p:tgtEl>
                                        <p:attrNameLst>
                                          <p:attrName>ppt_w</p:attrName>
                                        </p:attrNameLst>
                                      </p:cBhvr>
                                      <p:tavLst>
                                        <p:tav tm="0">
                                          <p:val>
                                            <p:fltVal val="0"/>
                                          </p:val>
                                        </p:tav>
                                        <p:tav tm="100000">
                                          <p:val>
                                            <p:strVal val="#ppt_w"/>
                                          </p:val>
                                        </p:tav>
                                      </p:tavLst>
                                    </p:anim>
                                    <p:anim calcmode="lin" valueType="num">
                                      <p:cBhvr>
                                        <p:cTn id="15" dur="300" fill="hold"/>
                                        <p:tgtEl>
                                          <p:spTgt spid="58"/>
                                        </p:tgtEl>
                                        <p:attrNameLst>
                                          <p:attrName>ppt_h</p:attrName>
                                        </p:attrNameLst>
                                      </p:cBhvr>
                                      <p:tavLst>
                                        <p:tav tm="0">
                                          <p:val>
                                            <p:fltVal val="0"/>
                                          </p:val>
                                        </p:tav>
                                        <p:tav tm="100000">
                                          <p:val>
                                            <p:strVal val="#ppt_h"/>
                                          </p:val>
                                        </p:tav>
                                      </p:tavLst>
                                    </p:anim>
                                    <p:animEffect transition="in" filter="fade">
                                      <p:cBhvr>
                                        <p:cTn id="16" dur="300"/>
                                        <p:tgtEl>
                                          <p:spTgt spid="58"/>
                                        </p:tgtEl>
                                      </p:cBhvr>
                                    </p:animEffect>
                                  </p:childTnLst>
                                </p:cTn>
                              </p:par>
                              <p:par>
                                <p:cTn id="17" presetID="6" presetClass="emph" presetSubtype="0" autoRev="1" fill="hold" grpId="1" nodeType="withEffect">
                                  <p:stCondLst>
                                    <p:cond delay="4000"/>
                                  </p:stCondLst>
                                  <p:childTnLst>
                                    <p:animScale>
                                      <p:cBhvr>
                                        <p:cTn id="18" dur="150" fill="hold"/>
                                        <p:tgtEl>
                                          <p:spTgt spid="5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animBg="1"/>
      <p:bldP spid="58"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965" y="722330"/>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sym typeface="+mn-ea"/>
              </a:rPr>
              <a:t>第二阶段：</a:t>
            </a:r>
            <a:r>
              <a:rPr lang="zh-CN" altLang="en-US" sz="2800" b="1" dirty="0">
                <a:latin typeface="宋体" panose="02010600030101010101" pitchFamily="2" charset="-122"/>
                <a:ea typeface="宋体" panose="02010600030101010101" pitchFamily="2" charset="-122"/>
              </a:rPr>
              <a:t>评价阶段</a:t>
            </a:r>
            <a:endParaRPr lang="zh-CN" altLang="en-US" sz="2800" dirty="0"/>
          </a:p>
        </p:txBody>
      </p:sp>
      <p:sp>
        <p:nvSpPr>
          <p:cNvPr id="3" name="内容占位符 2"/>
          <p:cNvSpPr>
            <a:spLocks noGrp="1"/>
          </p:cNvSpPr>
          <p:nvPr>
            <p:ph idx="1"/>
          </p:nvPr>
        </p:nvSpPr>
        <p:spPr>
          <a:xfrm>
            <a:off x="742950" y="1764665"/>
            <a:ext cx="7658100" cy="4526280"/>
          </a:xfrm>
        </p:spPr>
        <p:txBody>
          <a:bodyPr>
            <a:normAutofit/>
          </a:bodyPr>
          <a:lstStyle/>
          <a:p>
            <a:pPr algn="just">
              <a:lnSpc>
                <a:spcPct val="110000"/>
              </a:lnSpc>
            </a:pPr>
            <a:r>
              <a:rPr lang="zh-CN" altLang="zh-CN" sz="2400" dirty="0">
                <a:latin typeface="Times New Roman" panose="02020603050405020304"/>
                <a:ea typeface="宋体" panose="02010600030101010101" pitchFamily="2" charset="-122"/>
                <a:cs typeface="Times New Roman" panose="02020603050405020304"/>
              </a:rPr>
              <a:t>对每一个被编辑过的期望进行估值并进行选择</a:t>
            </a:r>
            <a:endParaRPr lang="en-US" altLang="zh-CN" sz="2400" dirty="0">
              <a:latin typeface="Times New Roman" panose="02020603050405020304"/>
              <a:ea typeface="宋体" panose="02010600030101010101" pitchFamily="2" charset="-122"/>
              <a:cs typeface="Times New Roman" panose="02020603050405020304"/>
            </a:endParaRPr>
          </a:p>
          <a:p>
            <a:pPr algn="just">
              <a:lnSpc>
                <a:spcPct val="110000"/>
              </a:lnSpc>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价值</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V</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主要通过</a:t>
            </a:r>
            <a:r>
              <a:rPr lang="zh-CN" altLang="zh-CN"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rPr>
              <a:t>价值函数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和</a:t>
            </a:r>
            <a:r>
              <a:rPr lang="zh-CN" altLang="zh-CN"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rPr>
              <a:t>决策权重函数</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π</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共同决定</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10000"/>
              </a:lnSpc>
              <a:buFont typeface="Arial" panose="020B0604020202020204" pitchFamily="34" charset="0"/>
              <a:buChar char="•"/>
            </a:pP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mn-ea"/>
              </a:rPr>
              <a:t>x</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衡量的是该结果远离参考点的程度，也就是收益或损失</a:t>
            </a:r>
            <a: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的主观价值</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10000"/>
              </a:lnSpc>
              <a:buFont typeface="Arial" panose="020B0604020202020204" pitchFamily="34" charset="0"/>
              <a:buChar char="•"/>
            </a:pP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π</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表示与该结果概率</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相对应的决策权重</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610235" lvl="1" indent="0" algn="just">
              <a:buFont typeface="Arial" panose="020B0604020202020204" pitchFamily="34" charset="0"/>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前景理论将</a:t>
            </a:r>
            <a:r>
              <a:rPr lang="el-GR"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π</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v</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结合起来确定一般性期望总价值</a:t>
            </a:r>
            <a:endPar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endPar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endPar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lgn="just">
              <a:buSzPct val="70000"/>
              <a:buFont typeface="Wingdings" panose="05000000000000000000" charset="0"/>
              <a:buChar char="Ø"/>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特别地，当</a:t>
            </a:r>
            <a: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prospect</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严格为正或严格为负时</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pic>
        <p:nvPicPr>
          <p:cNvPr id="8" name="_x0000_t75"/>
          <p:cNvPicPr/>
          <p:nvPr/>
        </p:nvPicPr>
        <p:blipFill>
          <a:blip r:embed="rId1" cstate="print">
            <a:extLst>
              <a:ext uri="{28A0092B-C50C-407E-A947-70E740481C1C}">
                <a14:useLocalDpi xmlns:a14="http://schemas.microsoft.com/office/drawing/2010/main" val="0"/>
              </a:ext>
            </a:extLst>
          </a:blip>
          <a:srcRect/>
          <a:stretch>
            <a:fillRect/>
          </a:stretch>
        </p:blipFill>
        <p:spPr>
          <a:xfrm>
            <a:off x="2227580" y="4739005"/>
            <a:ext cx="4688840" cy="431800"/>
          </a:xfrm>
          <a:prstGeom prst="rect">
            <a:avLst/>
          </a:prstGeom>
          <a:ln>
            <a:noFill/>
          </a:ln>
        </p:spPr>
      </p:pic>
      <p:sp>
        <p:nvSpPr>
          <p:cNvPr id="12" name="灯片编号占位符 11"/>
          <p:cNvSpPr>
            <a:spLocks noGrp="1"/>
          </p:cNvSpPr>
          <p:nvPr>
            <p:ph type="sldNum" sz="quarter" idx="12"/>
          </p:nvPr>
        </p:nvSpPr>
        <p:spPr/>
        <p:txBody>
          <a:bodyPr/>
          <a:p>
            <a:fld id="{3A0DCBA0-A312-46AB-8163-AF5776386EF4}"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1905000" y="5823585"/>
            <a:ext cx="5334000" cy="533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0"/>
          <p:cNvGrpSpPr/>
          <p:nvPr/>
        </p:nvGrpSpPr>
        <p:grpSpPr>
          <a:xfrm>
            <a:off x="4043803" y="2039889"/>
            <a:ext cx="1056394" cy="1389270"/>
            <a:chOff x="3995936" y="1676400"/>
            <a:chExt cx="1056394" cy="1389270"/>
          </a:xfrm>
        </p:grpSpPr>
        <p:grpSp>
          <p:nvGrpSpPr>
            <p:cNvPr id="5" name="组合 21"/>
            <p:cNvGrpSpPr/>
            <p:nvPr/>
          </p:nvGrpSpPr>
          <p:grpSpPr>
            <a:xfrm>
              <a:off x="3995936" y="1676400"/>
              <a:ext cx="1056394" cy="1389270"/>
              <a:chOff x="1078816" y="964066"/>
              <a:chExt cx="2222812" cy="2923236"/>
            </a:xfrm>
          </p:grpSpPr>
          <p:sp>
            <p:nvSpPr>
              <p:cNvPr id="24"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25"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26"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91440" tIns="45720" rIns="91440" bIns="45720" numCol="1" anchor="t" anchorCtr="0" compatLnSpc="1"/>
              <a:lstStyle/>
              <a:p>
                <a:endParaRPr lang="zh-CN" altLang="en-US"/>
              </a:p>
            </p:txBody>
          </p:sp>
          <p:sp>
            <p:nvSpPr>
              <p:cNvPr id="27"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28"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29"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30"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31"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32"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91440" tIns="45720" rIns="91440" bIns="45720" numCol="1" anchor="t" anchorCtr="0" compatLnSpc="1"/>
              <a:lstStyle/>
              <a:p>
                <a:endParaRPr lang="zh-CN" altLang="en-US"/>
              </a:p>
            </p:txBody>
          </p:sp>
          <p:sp>
            <p:nvSpPr>
              <p:cNvPr id="33"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34"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5"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6"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37"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38"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39"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0"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41"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2"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3"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44"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45"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6"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91440" tIns="45720" rIns="91440" bIns="45720" numCol="1" anchor="t" anchorCtr="0" compatLnSpc="1"/>
              <a:lstStyle/>
              <a:p>
                <a:endParaRPr lang="zh-CN" altLang="en-US"/>
              </a:p>
            </p:txBody>
          </p:sp>
          <p:sp>
            <p:nvSpPr>
              <p:cNvPr id="47"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48"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grpSp>
        <p:sp>
          <p:nvSpPr>
            <p:cNvPr id="23" name="椭圆 22"/>
            <p:cNvSpPr/>
            <p:nvPr/>
          </p:nvSpPr>
          <p:spPr>
            <a:xfrm>
              <a:off x="4251572" y="2232063"/>
              <a:ext cx="553478" cy="553476"/>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accent1"/>
                </a:solidFill>
                <a:latin typeface="华文细黑" panose="02010600040101010101" pitchFamily="2" charset="-122"/>
                <a:ea typeface="华文细黑" panose="02010600040101010101" pitchFamily="2" charset="-122"/>
              </a:endParaRPr>
            </a:p>
          </p:txBody>
        </p:sp>
      </p:grpSp>
      <p:sp>
        <p:nvSpPr>
          <p:cNvPr id="2" name="矩形 1"/>
          <p:cNvSpPr/>
          <p:nvPr/>
        </p:nvSpPr>
        <p:spPr>
          <a:xfrm>
            <a:off x="2018307" y="3595235"/>
            <a:ext cx="5074757" cy="614045"/>
          </a:xfrm>
          <a:prstGeom prst="rect">
            <a:avLst/>
          </a:prstGeom>
        </p:spPr>
        <p:txBody>
          <a:bodyPr wrap="square">
            <a:spAutoFit/>
          </a:bodyPr>
          <a:lstStyle/>
          <a:p>
            <a:pPr algn="ctr"/>
            <a:r>
              <a:rPr lang="zh-CN" altLang="en-US" sz="3400" b="1" dirty="0">
                <a:solidFill>
                  <a:srgbClr val="009900"/>
                </a:solidFill>
                <a:latin typeface="宋体" panose="02010600030101010101" pitchFamily="2" charset="-122"/>
                <a:ea typeface="宋体" panose="02010600030101010101" pitchFamily="2" charset="-122"/>
              </a:rPr>
              <a:t>价值函数</a:t>
            </a:r>
            <a:endParaRPr lang="zh-CN" altLang="en-US" dirty="0">
              <a:latin typeface="宋体" panose="02010600030101010101" pitchFamily="2" charset="-122"/>
              <a:ea typeface="宋体" panose="02010600030101010101" pitchFamily="2" charset="-122"/>
            </a:endParaRPr>
          </a:p>
        </p:txBody>
      </p:sp>
      <p:sp>
        <p:nvSpPr>
          <p:cNvPr id="3" name="文本框 2"/>
          <p:cNvSpPr txBox="1"/>
          <p:nvPr/>
        </p:nvSpPr>
        <p:spPr>
          <a:xfrm>
            <a:off x="4324698" y="2683053"/>
            <a:ext cx="659941" cy="368300"/>
          </a:xfrm>
          <a:prstGeom prst="rect">
            <a:avLst/>
          </a:prstGeom>
          <a:noFill/>
        </p:spPr>
        <p:txBody>
          <a:bodyPr wrap="squar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4.2</a:t>
            </a:r>
            <a:endParaRPr lang="zh-CN" altLang="en-US" dirty="0">
              <a:solidFill>
                <a:schemeClr val="accent1"/>
              </a:solidFill>
              <a:latin typeface="Times New Roman" panose="02020603050405020304" pitchFamily="18" charset="0"/>
              <a:cs typeface="Times New Roman" panose="02020603050405020304" pitchFamily="18" charset="0"/>
            </a:endParaRPr>
          </a:p>
        </p:txBody>
      </p:sp>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90" y="807420"/>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前景理论的函数形式</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745490" y="1877794"/>
            <a:ext cx="8229600" cy="4526243"/>
          </a:xfrm>
        </p:spPr>
        <p:txBody>
          <a:bodyPr>
            <a:normAutofit/>
          </a:bodyPr>
          <a:lstStyle/>
          <a:p>
            <a:pPr lvl="0"/>
            <a:r>
              <a:rPr lang="zh-CN" altLang="zh-CN" sz="2400" dirty="0">
                <a:latin typeface="宋体" panose="02010600030101010101" pitchFamily="2" charset="-122"/>
                <a:ea typeface="宋体" panose="02010600030101010101" pitchFamily="2" charset="-122"/>
                <a:cs typeface="宋体" panose="02010600030101010101" pitchFamily="2" charset="-122"/>
              </a:rPr>
              <a:t>前景理论中期望的价值由“价值函数”和“决策权重</a:t>
            </a:r>
            <a:r>
              <a:rPr lang="zh-CN" altLang="en-US" sz="2400" dirty="0">
                <a:latin typeface="宋体" panose="02010600030101010101" pitchFamily="2" charset="-122"/>
                <a:ea typeface="宋体" panose="02010600030101010101" pitchFamily="2" charset="-122"/>
                <a:cs typeface="宋体" panose="02010600030101010101" pitchFamily="2" charset="-122"/>
              </a:rPr>
              <a:t>函数</a:t>
            </a:r>
            <a:r>
              <a:rPr lang="zh-CN" altLang="zh-CN" sz="2400" dirty="0">
                <a:latin typeface="宋体" panose="02010600030101010101" pitchFamily="2" charset="-122"/>
                <a:ea typeface="宋体" panose="02010600030101010101" pitchFamily="2" charset="-122"/>
                <a:cs typeface="宋体" panose="02010600030101010101" pitchFamily="2" charset="-122"/>
              </a:rPr>
              <a:t>”共同决定</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0"/>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graphicFrame>
        <p:nvGraphicFramePr>
          <p:cNvPr id="46082" name="Object 2"/>
          <p:cNvGraphicFramePr>
            <a:graphicFrameLocks noChangeAspect="1"/>
          </p:cNvGraphicFramePr>
          <p:nvPr/>
        </p:nvGraphicFramePr>
        <p:xfrm>
          <a:off x="2915816" y="2853095"/>
          <a:ext cx="2520280" cy="1042878"/>
        </p:xfrm>
        <a:graphic>
          <a:graphicData uri="http://schemas.openxmlformats.org/presentationml/2006/ole">
            <mc:AlternateContent xmlns:mc="http://schemas.openxmlformats.org/markup-compatibility/2006">
              <mc:Choice xmlns:v="urn:schemas-microsoft-com:vml" Requires="v">
                <p:oleObj spid="_x0000_s46094" name="Equation" r:id="rId1" imgW="26822400" imgH="10363200" progId="Equation.DSMT4">
                  <p:embed/>
                </p:oleObj>
              </mc:Choice>
              <mc:Fallback>
                <p:oleObj name="Equation" r:id="rId1" imgW="26822400" imgH="10363200" progId="Equation.DSMT4">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853095"/>
                        <a:ext cx="2520280" cy="1042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下箭头 31"/>
          <p:cNvSpPr/>
          <p:nvPr/>
        </p:nvSpPr>
        <p:spPr>
          <a:xfrm>
            <a:off x="4283968" y="3645183"/>
            <a:ext cx="14401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436096" y="3285143"/>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3428992" y="4077231"/>
            <a:ext cx="2286016"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决策权重函数</a:t>
            </a:r>
            <a:endParaRPr lang="zh-CN" altLang="en-US" sz="2400" dirty="0">
              <a:latin typeface="宋体" panose="02010600030101010101" pitchFamily="2" charset="-122"/>
              <a:ea typeface="宋体" panose="02010600030101010101" pitchFamily="2" charset="-122"/>
            </a:endParaRPr>
          </a:p>
        </p:txBody>
      </p:sp>
      <p:sp>
        <p:nvSpPr>
          <p:cNvPr id="38" name="TextBox 37"/>
          <p:cNvSpPr txBox="1"/>
          <p:nvPr/>
        </p:nvSpPr>
        <p:spPr>
          <a:xfrm>
            <a:off x="5868144" y="3069119"/>
            <a:ext cx="1512168"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价值函数</a:t>
            </a:r>
            <a:endParaRPr lang="zh-CN" altLang="en-US" sz="2400" dirty="0">
              <a:latin typeface="宋体" panose="02010600030101010101" pitchFamily="2" charset="-122"/>
              <a:ea typeface="宋体" panose="0201060003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
        <p:nvSpPr>
          <p:cNvPr id="4" name="文本框 3"/>
          <p:cNvSpPr txBox="1"/>
          <p:nvPr/>
        </p:nvSpPr>
        <p:spPr>
          <a:xfrm>
            <a:off x="745490" y="4874260"/>
            <a:ext cx="749998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宋体" panose="02010600030101010101" pitchFamily="2" charset="-122"/>
                <a:ea typeface="宋体" panose="02010600030101010101" pitchFamily="2" charset="-122"/>
              </a:rPr>
              <a:t>想一想投资者价值评估（偏好与决策）的特性？</a:t>
            </a:r>
            <a:endParaRPr lang="zh-CN" altLang="en-US" sz="24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620" y="785830"/>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价值函数的特征</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28040" y="1598295"/>
            <a:ext cx="7113270" cy="4758690"/>
          </a:xfrm>
        </p:spPr>
        <p:txBody>
          <a:bodyPr>
            <a:normAutofit lnSpcReduction="20000"/>
          </a:bodyPr>
          <a:lstStyle/>
          <a:p>
            <a:pPr marL="0" lvl="1">
              <a:lnSpc>
                <a:spcPct val="130000"/>
              </a:lnSpc>
              <a:buFont typeface="+mj-lt"/>
              <a:buAutoNum type="arabicPeriod"/>
            </a:pPr>
            <a:r>
              <a:rPr lang="zh-CN" altLang="zh-CN" sz="2400" dirty="0">
                <a:solidFill>
                  <a:srgbClr val="000000"/>
                </a:solidFill>
                <a:latin typeface="宋体" panose="02010600030101010101" pitchFamily="2" charset="-122"/>
                <a:ea typeface="宋体" panose="02010600030101010101" pitchFamily="2" charset="-122"/>
                <a:sym typeface="+mn-ea"/>
              </a:rPr>
              <a:t>任何情况下收益比损失好（</a:t>
            </a:r>
            <a:r>
              <a:rPr lang="zh-CN" altLang="zh-CN" sz="2400" dirty="0">
                <a:solidFill>
                  <a:srgbClr val="000000"/>
                </a:solidFill>
                <a:latin typeface="宋体" panose="02010600030101010101" pitchFamily="2" charset="-122"/>
                <a:ea typeface="宋体" panose="02010600030101010101" pitchFamily="2" charset="-122"/>
                <a:sym typeface="+mn-ea"/>
              </a:rPr>
              <a:t>单调递增）</a:t>
            </a:r>
            <a:endParaRPr lang="zh-CN" altLang="zh-CN" sz="2400" dirty="0">
              <a:solidFill>
                <a:srgbClr val="000000"/>
              </a:solidFill>
              <a:latin typeface="宋体" panose="02010600030101010101" pitchFamily="2" charset="-122"/>
              <a:ea typeface="宋体" panose="02010600030101010101" pitchFamily="2" charset="-122"/>
              <a:sym typeface="+mn-ea"/>
            </a:endParaRPr>
          </a:p>
          <a:p>
            <a:pPr marL="0" lvl="1">
              <a:lnSpc>
                <a:spcPct val="130000"/>
              </a:lnSpc>
              <a:buFont typeface="+mj-lt"/>
              <a:buAutoNum type="arabicPeriod"/>
            </a:pPr>
            <a:r>
              <a:rPr lang="zh-CN" altLang="zh-CN" sz="2400" dirty="0">
                <a:solidFill>
                  <a:srgbClr val="000000"/>
                </a:solidFill>
                <a:latin typeface="宋体" panose="02010600030101010101" pitchFamily="2" charset="-122"/>
                <a:ea typeface="宋体" panose="02010600030101010101" pitchFamily="2" charset="-122"/>
                <a:sym typeface="+mn-ea"/>
              </a:rPr>
              <a:t>收益或损失</a:t>
            </a:r>
            <a:r>
              <a:rPr lang="zh-CN" altLang="zh-CN" sz="2400" dirty="0">
                <a:solidFill>
                  <a:srgbClr val="000000"/>
                </a:solidFill>
                <a:latin typeface="宋体" panose="02010600030101010101" pitchFamily="2" charset="-122"/>
                <a:ea typeface="宋体" panose="02010600030101010101" pitchFamily="2" charset="-122"/>
                <a:sym typeface="+mn-ea"/>
              </a:rPr>
              <a:t>是相对于某</a:t>
            </a:r>
            <a:r>
              <a:rPr lang="zh-CN" altLang="zh-CN" sz="24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sym typeface="+mn-ea"/>
              </a:rPr>
              <a:t>参考点</a:t>
            </a:r>
            <a:r>
              <a:rPr lang="zh-CN" altLang="zh-CN" sz="2400" dirty="0">
                <a:solidFill>
                  <a:srgbClr val="000000"/>
                </a:solidFill>
                <a:latin typeface="宋体" panose="02010600030101010101" pitchFamily="2" charset="-122"/>
                <a:ea typeface="宋体" panose="02010600030101010101" pitchFamily="2" charset="-122"/>
                <a:sym typeface="+mn-ea"/>
              </a:rPr>
              <a:t>的（以参考点为原点）</a:t>
            </a:r>
            <a:endParaRPr lang="zh-CN" altLang="zh-CN" sz="2400" dirty="0">
              <a:solidFill>
                <a:srgbClr val="000000"/>
              </a:solidFill>
              <a:latin typeface="宋体" panose="02010600030101010101" pitchFamily="2" charset="-122"/>
              <a:ea typeface="宋体" panose="02010600030101010101" pitchFamily="2" charset="-122"/>
              <a:sym typeface="+mn-ea"/>
            </a:endParaRPr>
          </a:p>
          <a:p>
            <a:pPr marL="0" lvl="1">
              <a:lnSpc>
                <a:spcPct val="130000"/>
              </a:lnSpc>
              <a:buFont typeface="+mj-lt"/>
              <a:buAutoNum type="arabicPeriod"/>
            </a:pPr>
            <a:r>
              <a:rPr lang="zh-CN" altLang="zh-CN" sz="2400" dirty="0">
                <a:solidFill>
                  <a:srgbClr val="000000"/>
                </a:solidFill>
                <a:latin typeface="宋体" panose="02010600030101010101" pitchFamily="2" charset="-122"/>
                <a:ea typeface="宋体" panose="02010600030101010101" pitchFamily="2" charset="-122"/>
                <a:sym typeface="+mn-ea"/>
              </a:rPr>
              <a:t>根据</a:t>
            </a:r>
            <a:r>
              <a:rPr lang="en-US" altLang="zh-CN" sz="2400" dirty="0">
                <a:solidFill>
                  <a:srgbClr val="000000"/>
                </a:solidFill>
                <a:latin typeface="宋体" panose="02010600030101010101" pitchFamily="2" charset="-122"/>
                <a:ea typeface="宋体" panose="02010600030101010101" pitchFamily="2" charset="-122"/>
                <a:sym typeface="+mn-ea"/>
              </a:rPr>
              <a:t>“</a:t>
            </a:r>
            <a:r>
              <a:rPr lang="zh-CN" altLang="zh-CN" sz="2400" dirty="0">
                <a:solidFill>
                  <a:srgbClr val="000000"/>
                </a:solidFill>
                <a:latin typeface="宋体" panose="02010600030101010101" pitchFamily="2" charset="-122"/>
                <a:ea typeface="宋体" panose="02010600030101010101" pitchFamily="2" charset="-122"/>
                <a:sym typeface="+mn-ea"/>
              </a:rPr>
              <a:t>反射效应</a:t>
            </a:r>
            <a:r>
              <a:rPr lang="en-US" altLang="zh-CN" sz="2400" dirty="0">
                <a:solidFill>
                  <a:srgbClr val="000000"/>
                </a:solidFill>
                <a:latin typeface="宋体" panose="02010600030101010101" pitchFamily="2" charset="-122"/>
                <a:ea typeface="宋体" panose="02010600030101010101" pitchFamily="2" charset="-122"/>
                <a:sym typeface="+mn-ea"/>
              </a:rPr>
              <a:t>”</a:t>
            </a:r>
            <a:r>
              <a:rPr lang="zh-CN" altLang="en-US" sz="2400" dirty="0">
                <a:solidFill>
                  <a:srgbClr val="000000"/>
                </a:solidFill>
                <a:latin typeface="宋体" panose="02010600030101010101" pitchFamily="2" charset="-122"/>
                <a:ea typeface="宋体" panose="02010600030101010101" pitchFamily="2" charset="-122"/>
                <a:sym typeface="+mn-ea"/>
              </a:rPr>
              <a:t>，</a:t>
            </a:r>
            <a:r>
              <a:rPr lang="zh-CN" altLang="zh-CN" sz="2400" dirty="0">
                <a:solidFill>
                  <a:srgbClr val="000000"/>
                </a:solidFill>
                <a:latin typeface="宋体" panose="02010600030101010101" pitchFamily="2" charset="-122"/>
                <a:ea typeface="宋体" panose="02010600030101010101" pitchFamily="2" charset="-122"/>
                <a:sym typeface="+mn-ea"/>
              </a:rPr>
              <a:t>收益区间</a:t>
            </a:r>
            <a:r>
              <a:rPr lang="zh-CN" altLang="en-US" sz="2400" dirty="0">
                <a:solidFill>
                  <a:srgbClr val="000000"/>
                </a:solidFill>
                <a:latin typeface="宋体" panose="02010600030101010101" pitchFamily="2" charset="-122"/>
                <a:ea typeface="宋体" panose="02010600030101010101" pitchFamily="2" charset="-122"/>
                <a:sym typeface="+mn-ea"/>
              </a:rPr>
              <a:t>风险厌恶，</a:t>
            </a:r>
            <a:r>
              <a:rPr lang="zh-CN" altLang="zh-CN" sz="2400" dirty="0">
                <a:solidFill>
                  <a:srgbClr val="000000"/>
                </a:solidFill>
                <a:latin typeface="宋体" panose="02010600030101010101" pitchFamily="2" charset="-122"/>
                <a:ea typeface="宋体" panose="02010600030101010101" pitchFamily="2" charset="-122"/>
                <a:sym typeface="+mn-ea"/>
              </a:rPr>
              <a:t>损失区间</a:t>
            </a:r>
            <a:r>
              <a:rPr lang="zh-CN" altLang="en-US" sz="2400" dirty="0">
                <a:solidFill>
                  <a:srgbClr val="000000"/>
                </a:solidFill>
                <a:latin typeface="宋体" panose="02010600030101010101" pitchFamily="2" charset="-122"/>
                <a:ea typeface="宋体" panose="02010600030101010101" pitchFamily="2" charset="-122"/>
                <a:sym typeface="+mn-ea"/>
              </a:rPr>
              <a:t>风险偏好</a:t>
            </a:r>
            <a:endParaRPr lang="zh-CN" altLang="zh-CN" sz="2400" dirty="0">
              <a:latin typeface="宋体" panose="02010600030101010101" pitchFamily="2" charset="-122"/>
              <a:ea typeface="宋体" panose="02010600030101010101" pitchFamily="2" charset="-122"/>
            </a:endParaRPr>
          </a:p>
          <a:p>
            <a:pPr lvl="1">
              <a:lnSpc>
                <a:spcPct val="130000"/>
              </a:lnSpc>
              <a:buFont typeface="Wingdings" panose="05000000000000000000" charset="0"/>
              <a:buChar char="Ø"/>
            </a:pPr>
            <a:r>
              <a:rPr lang="zh-CN" altLang="zh-CN" sz="2095" dirty="0">
                <a:latin typeface="宋体" panose="02010600030101010101" pitchFamily="2" charset="-122"/>
                <a:ea typeface="宋体" panose="02010600030101010101" pitchFamily="2" charset="-122"/>
                <a:sym typeface="+mn-ea"/>
              </a:rPr>
              <a:t>以原点为中心，原点右方的盈利区域是凹函数，原点左方的损失区域是凸函数，呈</a:t>
            </a:r>
            <a:r>
              <a:rPr lang="en-US" altLang="zh-CN" sz="2095" dirty="0">
                <a:solidFill>
                  <a:srgbClr val="000000"/>
                </a:solidFill>
                <a:latin typeface="宋体" panose="02010600030101010101" pitchFamily="2" charset="-122"/>
                <a:ea typeface="宋体" panose="02010600030101010101" pitchFamily="2" charset="-122"/>
                <a:sym typeface="+mn-ea"/>
              </a:rPr>
              <a:t>S</a:t>
            </a:r>
            <a:r>
              <a:rPr lang="zh-CN" altLang="en-US" sz="2095" dirty="0">
                <a:solidFill>
                  <a:srgbClr val="000000"/>
                </a:solidFill>
                <a:latin typeface="宋体" panose="02010600030101010101" pitchFamily="2" charset="-122"/>
                <a:ea typeface="宋体" panose="02010600030101010101" pitchFamily="2" charset="-122"/>
                <a:sym typeface="+mn-ea"/>
              </a:rPr>
              <a:t>型</a:t>
            </a:r>
            <a:endParaRPr lang="zh-CN" altLang="en-US" sz="2095" dirty="0">
              <a:solidFill>
                <a:srgbClr val="000000"/>
              </a:solidFill>
              <a:latin typeface="宋体" panose="02010600030101010101" pitchFamily="2" charset="-122"/>
              <a:ea typeface="宋体" panose="02010600030101010101" pitchFamily="2" charset="-122"/>
              <a:sym typeface="+mn-ea"/>
            </a:endParaRPr>
          </a:p>
          <a:p>
            <a:pPr marL="0" lvl="1" indent="0">
              <a:lnSpc>
                <a:spcPct val="130000"/>
              </a:lnSpc>
              <a:buFont typeface="Wingdings" panose="05000000000000000000" charset="0"/>
              <a:buNone/>
            </a:pPr>
            <a:r>
              <a:rPr lang="zh-CN" altLang="zh-CN" sz="2400" dirty="0">
                <a:solidFill>
                  <a:srgbClr val="000000"/>
                </a:solidFill>
                <a:latin typeface="宋体" panose="02010600030101010101" pitchFamily="2" charset="-122"/>
                <a:ea typeface="宋体" panose="02010600030101010101" pitchFamily="2" charset="-122"/>
              </a:rPr>
              <a:t>4. </a:t>
            </a:r>
            <a:r>
              <a:rPr lang="zh-CN" altLang="zh-CN" sz="2400" dirty="0">
                <a:solidFill>
                  <a:srgbClr val="000000"/>
                </a:solidFill>
                <a:latin typeface="宋体" panose="02010600030101010101" pitchFamily="2" charset="-122"/>
                <a:ea typeface="宋体" panose="02010600030101010101" pitchFamily="2" charset="-122"/>
                <a:sym typeface="+mn-ea"/>
              </a:rPr>
              <a:t>面对损失和收益的风险偏好不一致，边际损失更敏感（损失厌恶）</a:t>
            </a:r>
            <a:endParaRPr lang="zh-CN" altLang="zh-CN" sz="2095" dirty="0">
              <a:solidFill>
                <a:srgbClr val="000000"/>
              </a:solidFill>
              <a:latin typeface="宋体" panose="02010600030101010101" pitchFamily="2" charset="-122"/>
              <a:ea typeface="宋体" panose="02010600030101010101" pitchFamily="2" charset="-122"/>
            </a:endParaRPr>
          </a:p>
          <a:p>
            <a:pPr lvl="1">
              <a:lnSpc>
                <a:spcPct val="130000"/>
              </a:lnSpc>
              <a:buFont typeface="Wingdings" panose="05000000000000000000" charset="0"/>
              <a:buChar char="Ø"/>
            </a:pPr>
            <a:r>
              <a:rPr lang="zh-CN" altLang="zh-CN" sz="2100" dirty="0">
                <a:solidFill>
                  <a:srgbClr val="000000"/>
                </a:solidFill>
                <a:latin typeface="宋体" panose="02010600030101010101" pitchFamily="2" charset="-122"/>
                <a:ea typeface="宋体" panose="02010600030101010101" pitchFamily="2" charset="-122"/>
                <a:sym typeface="+mn-ea"/>
              </a:rPr>
              <a:t>参考点也是数学意义上的拐点</a:t>
            </a:r>
            <a:endParaRPr lang="en-US" altLang="zh-CN" sz="21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12" name="灯片编号占位符 1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949025"/>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价值函数的图形及构成要素</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4885690" y="1661160"/>
            <a:ext cx="3648710" cy="1805940"/>
          </a:xfrm>
        </p:spPr>
        <p:txBody>
          <a:bodyPr>
            <a:normAutofit lnSpcReduction="20000"/>
          </a:bodyPr>
          <a:lstStyle/>
          <a:p>
            <a:pPr>
              <a:lnSpc>
                <a:spcPct val="110000"/>
              </a:lnSpc>
            </a:pPr>
            <a:r>
              <a:rPr lang="zh-CN" altLang="en-US" sz="2400" dirty="0">
                <a:solidFill>
                  <a:srgbClr val="000000"/>
                </a:solidFill>
                <a:latin typeface="宋体" panose="02010600030101010101" pitchFamily="2" charset="-122"/>
                <a:ea typeface="宋体" panose="02010600030101010101" pitchFamily="2" charset="-122"/>
              </a:rPr>
              <a:t>价值函数的三个要素：</a:t>
            </a:r>
            <a:endParaRPr lang="zh-CN" altLang="en-US" sz="2400" dirty="0">
              <a:solidFill>
                <a:srgbClr val="000000"/>
              </a:solidFill>
              <a:latin typeface="宋体" panose="02010600030101010101" pitchFamily="2" charset="-122"/>
              <a:ea typeface="宋体" panose="02010600030101010101" pitchFamily="2" charset="-122"/>
            </a:endParaRPr>
          </a:p>
          <a:p>
            <a:pPr marL="1067435" lvl="1" indent="-457200">
              <a:lnSpc>
                <a:spcPct val="130000"/>
              </a:lnSpc>
              <a:buFont typeface="+mj-ea"/>
              <a:buAutoNum type="circleNumDbPlain"/>
            </a:pPr>
            <a:r>
              <a:rPr lang="zh-CN" altLang="en-US" sz="2400" dirty="0">
                <a:solidFill>
                  <a:srgbClr val="000000"/>
                </a:solidFill>
                <a:latin typeface="宋体" panose="02010600030101010101" pitchFamily="2" charset="-122"/>
                <a:ea typeface="宋体" panose="02010600030101010101" pitchFamily="2" charset="-122"/>
              </a:rPr>
              <a:t>参考点（依赖）</a:t>
            </a:r>
            <a:endParaRPr lang="en-US" altLang="zh-CN" sz="2400" dirty="0">
              <a:solidFill>
                <a:srgbClr val="000000"/>
              </a:solidFill>
              <a:latin typeface="宋体" panose="02010600030101010101" pitchFamily="2" charset="-122"/>
              <a:ea typeface="宋体" panose="02010600030101010101" pitchFamily="2" charset="-122"/>
            </a:endParaRPr>
          </a:p>
          <a:p>
            <a:pPr marL="1067435" lvl="1" indent="-457200">
              <a:lnSpc>
                <a:spcPct val="130000"/>
              </a:lnSpc>
              <a:buFont typeface="+mj-ea"/>
              <a:buAutoNum type="circleNumDbPlain"/>
            </a:pPr>
            <a:r>
              <a:rPr lang="zh-CN" altLang="en-US" sz="2400" dirty="0">
                <a:solidFill>
                  <a:srgbClr val="000000"/>
                </a:solidFill>
                <a:latin typeface="宋体" panose="02010600030101010101" pitchFamily="2" charset="-122"/>
                <a:ea typeface="宋体" panose="02010600030101010101" pitchFamily="2" charset="-122"/>
              </a:rPr>
              <a:t>损失厌恶</a:t>
            </a:r>
            <a:endParaRPr lang="en-US" altLang="zh-CN" sz="2400" dirty="0">
              <a:solidFill>
                <a:srgbClr val="000000"/>
              </a:solidFill>
              <a:latin typeface="宋体" panose="02010600030101010101" pitchFamily="2" charset="-122"/>
              <a:ea typeface="宋体" panose="02010600030101010101" pitchFamily="2" charset="-122"/>
            </a:endParaRPr>
          </a:p>
          <a:p>
            <a:pPr marL="1067435" lvl="1" indent="-457200">
              <a:lnSpc>
                <a:spcPct val="130000"/>
              </a:lnSpc>
              <a:buFont typeface="+mj-ea"/>
              <a:buAutoNum type="circleNumDbPlain"/>
            </a:pPr>
            <a:r>
              <a:rPr lang="zh-CN" altLang="en-US" sz="2400" dirty="0">
                <a:solidFill>
                  <a:srgbClr val="000000"/>
                </a:solidFill>
                <a:latin typeface="宋体" panose="02010600030101010101" pitchFamily="2" charset="-122"/>
                <a:ea typeface="宋体" panose="02010600030101010101" pitchFamily="2" charset="-122"/>
              </a:rPr>
              <a:t>反射性</a:t>
            </a:r>
            <a:endParaRPr lang="zh-CN" altLang="zh-CN" sz="2400" dirty="0">
              <a:solidFill>
                <a:srgbClr val="000000"/>
              </a:solidFill>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pic>
        <p:nvPicPr>
          <p:cNvPr id="6" name="Image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911860" y="1957070"/>
            <a:ext cx="3973830" cy="3390265"/>
          </a:xfrm>
          <a:prstGeom prst="rect">
            <a:avLst/>
          </a:prstGeom>
        </p:spPr>
      </p:pic>
      <p:cxnSp>
        <p:nvCxnSpPr>
          <p:cNvPr id="4" name="直接箭头连接符 3"/>
          <p:cNvCxnSpPr/>
          <p:nvPr/>
        </p:nvCxnSpPr>
        <p:spPr>
          <a:xfrm flipV="1">
            <a:off x="1372870" y="3719195"/>
            <a:ext cx="1480820" cy="77025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28395" y="4627245"/>
            <a:ext cx="2548890" cy="368300"/>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rPr>
              <a:t>参考点</a:t>
            </a:r>
            <a:endParaRPr lang="zh-CN" altLang="en-US" b="1">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2"/>
          <a:stretch>
            <a:fillRect/>
          </a:stretch>
        </p:blipFill>
        <p:spPr>
          <a:xfrm>
            <a:off x="5247640" y="3400425"/>
            <a:ext cx="3156585" cy="2821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3430" y="863600"/>
            <a:ext cx="8434070" cy="1143000"/>
          </a:xfrm>
        </p:spPr>
        <p:txBody>
          <a:bodyPr>
            <a:normAutofit/>
            <a:scene3d>
              <a:camera prst="orthographicFront"/>
              <a:lightRig rig="threePt" dir="t"/>
            </a:scene3d>
          </a:bodyPr>
          <a:lstStyle/>
          <a:p>
            <a:pPr algn="l"/>
            <a:r>
              <a:rPr lang="en-US" altLang="zh-CN" sz="28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1.</a:t>
            </a:r>
            <a:r>
              <a:rPr lang="zh-CN" altLang="en-US" sz="28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参考点 </a:t>
            </a:r>
            <a:r>
              <a:rPr lang="en-US" altLang="zh-CN" sz="2800" b="1" i="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rPr>
              <a:t>Reference point</a:t>
            </a:r>
            <a:endParaRPr lang="en-US" altLang="zh-CN" sz="2800" b="1" i="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5983605" y="2416810"/>
            <a:ext cx="3029585" cy="3286125"/>
          </a:xfrm>
        </p:spPr>
        <p:txBody>
          <a:bodyPr>
            <a:normAutofit/>
          </a:bodyPr>
          <a:lstStyle/>
          <a:p>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r>
              <a:rPr lang="en-US" altLang="zh-CN" sz="2400" dirty="0">
                <a:solidFill>
                  <a:srgbClr val="000000"/>
                </a:solidFill>
                <a:latin typeface="宋体" panose="02010600030101010101" pitchFamily="2" charset="-122"/>
                <a:ea typeface="宋体" panose="02010600030101010101" pitchFamily="2" charset="-122"/>
              </a:rPr>
              <a:t>23</a:t>
            </a:r>
            <a:r>
              <a:rPr lang="zh-CN" altLang="en-US" sz="2400" dirty="0">
                <a:solidFill>
                  <a:srgbClr val="000000"/>
                </a:solidFill>
                <a:latin typeface="宋体" panose="02010600030101010101" pitchFamily="2" charset="-122"/>
                <a:ea typeface="宋体" panose="02010600030101010101" pitchFamily="2" charset="-122"/>
              </a:rPr>
              <a:t>号和</a:t>
            </a:r>
            <a:r>
              <a:rPr lang="en-US" altLang="zh-CN" sz="2400" dirty="0">
                <a:solidFill>
                  <a:srgbClr val="000000"/>
                </a:solidFill>
                <a:latin typeface="宋体" panose="02010600030101010101" pitchFamily="2" charset="-122"/>
                <a:ea typeface="宋体" panose="02010600030101010101" pitchFamily="2" charset="-122"/>
              </a:rPr>
              <a:t>18</a:t>
            </a:r>
            <a:r>
              <a:rPr lang="zh-CN" altLang="en-US" sz="2400" dirty="0">
                <a:solidFill>
                  <a:srgbClr val="000000"/>
                </a:solidFill>
                <a:latin typeface="宋体" panose="02010600030101010101" pitchFamily="2" charset="-122"/>
                <a:ea typeface="宋体" panose="02010600030101010101" pitchFamily="2" charset="-122"/>
              </a:rPr>
              <a:t>号运动员之间，你认为谁更幸福？</a:t>
            </a: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pic>
        <p:nvPicPr>
          <p:cNvPr id="6" name="内容占位符 4"/>
          <p:cNvPicPr>
            <a:picLocks noGrp="1"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7537" y="2135018"/>
            <a:ext cx="5000660" cy="3451526"/>
          </a:xfrm>
          <a:prstGeom prst="rect">
            <a:avLst/>
          </a:prstGeom>
        </p:spPr>
      </p:pic>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949025"/>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实验：中奖的感觉</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539750" y="1772920"/>
            <a:ext cx="8147050" cy="4578985"/>
          </a:xfrm>
        </p:spPr>
        <p:txBody>
          <a:bodyPr>
            <a:noAutofit/>
          </a:bodyPr>
          <a:lstStyle/>
          <a:p>
            <a:pPr>
              <a:lnSpc>
                <a:spcPct val="100000"/>
              </a:lnSpc>
            </a:pPr>
            <a:r>
              <a:rPr lang="zh-CN" altLang="en-US" sz="2300" dirty="0">
                <a:solidFill>
                  <a:srgbClr val="000000"/>
                </a:solidFill>
                <a:latin typeface="宋体" panose="02010600030101010101" pitchFamily="2" charset="-122"/>
                <a:ea typeface="宋体" panose="02010600030101010101" pitchFamily="2" charset="-122"/>
              </a:rPr>
              <a:t>实验设计</a:t>
            </a:r>
            <a:endParaRPr lang="en-US" altLang="zh-CN" sz="2300" dirty="0">
              <a:solidFill>
                <a:srgbClr val="000000"/>
              </a:solidFill>
              <a:latin typeface="宋体" panose="02010600030101010101" pitchFamily="2" charset="-122"/>
              <a:ea typeface="宋体" panose="02010600030101010101" pitchFamily="2" charset="-122"/>
            </a:endParaRPr>
          </a:p>
          <a:p>
            <a:pPr lvl="1">
              <a:lnSpc>
                <a:spcPct val="100000"/>
              </a:lnSpc>
              <a:buFont typeface="Arial" panose="020B0604020202020204" pitchFamily="34" charset="0"/>
              <a:buChar char="•"/>
            </a:pPr>
            <a:r>
              <a:rPr lang="en-US" altLang="zh-CN" sz="2300" dirty="0">
                <a:solidFill>
                  <a:prstClr val="black"/>
                </a:solidFill>
                <a:latin typeface="宋体" panose="02010600030101010101" pitchFamily="2" charset="-122"/>
                <a:ea typeface="宋体" panose="02010600030101010101" pitchFamily="2" charset="-122"/>
              </a:rPr>
              <a:t>A</a:t>
            </a:r>
            <a:r>
              <a:rPr lang="zh-CN" altLang="en-US" sz="2300" dirty="0">
                <a:solidFill>
                  <a:prstClr val="black"/>
                </a:solidFill>
                <a:latin typeface="宋体" panose="02010600030101010101" pitchFamily="2" charset="-122"/>
                <a:ea typeface="宋体" panose="02010600030101010101" pitchFamily="2" charset="-122"/>
              </a:rPr>
              <a:t>先生在排队买票时被告知他前面那位顾客是第一万名顾客，可以得到</a:t>
            </a:r>
            <a:r>
              <a:rPr lang="en-US" altLang="zh-CN" sz="2300" dirty="0">
                <a:solidFill>
                  <a:prstClr val="black"/>
                </a:solidFill>
                <a:latin typeface="宋体" panose="02010600030101010101" pitchFamily="2" charset="-122"/>
                <a:ea typeface="宋体" panose="02010600030101010101" pitchFamily="2" charset="-122"/>
              </a:rPr>
              <a:t>1000</a:t>
            </a:r>
            <a:r>
              <a:rPr lang="zh-CN" altLang="en-US" sz="2300" dirty="0">
                <a:solidFill>
                  <a:prstClr val="black"/>
                </a:solidFill>
                <a:latin typeface="宋体" panose="02010600030101010101" pitchFamily="2" charset="-122"/>
                <a:ea typeface="宋体" panose="02010600030101010101" pitchFamily="2" charset="-122"/>
              </a:rPr>
              <a:t>元金，而</a:t>
            </a:r>
            <a:r>
              <a:rPr lang="en-US" altLang="zh-CN" sz="2300" dirty="0">
                <a:solidFill>
                  <a:prstClr val="black"/>
                </a:solidFill>
                <a:latin typeface="宋体" panose="02010600030101010101" pitchFamily="2" charset="-122"/>
                <a:ea typeface="宋体" panose="02010600030101010101" pitchFamily="2" charset="-122"/>
              </a:rPr>
              <a:t>A</a:t>
            </a:r>
            <a:r>
              <a:rPr lang="zh-CN" altLang="en-US" sz="2300" dirty="0">
                <a:solidFill>
                  <a:prstClr val="black"/>
                </a:solidFill>
                <a:latin typeface="宋体" panose="02010600030101010101" pitchFamily="2" charset="-122"/>
                <a:ea typeface="宋体" panose="02010600030101010101" pitchFamily="2" charset="-122"/>
              </a:rPr>
              <a:t>先生是第一万零一名，可以得到</a:t>
            </a:r>
            <a:r>
              <a:rPr lang="en-US" altLang="zh-CN" sz="2300" dirty="0">
                <a:solidFill>
                  <a:prstClr val="black"/>
                </a:solidFill>
                <a:latin typeface="宋体" panose="02010600030101010101" pitchFamily="2" charset="-122"/>
                <a:ea typeface="宋体" panose="02010600030101010101" pitchFamily="2" charset="-122"/>
              </a:rPr>
              <a:t>150</a:t>
            </a:r>
            <a:r>
              <a:rPr lang="zh-CN" altLang="en-US" sz="2300" dirty="0">
                <a:solidFill>
                  <a:prstClr val="black"/>
                </a:solidFill>
                <a:latin typeface="宋体" panose="02010600030101010101" pitchFamily="2" charset="-122"/>
                <a:ea typeface="宋体" panose="02010600030101010101" pitchFamily="2" charset="-122"/>
              </a:rPr>
              <a:t>元奖金。</a:t>
            </a:r>
            <a:endParaRPr lang="en-US" altLang="zh-CN" sz="2300" dirty="0">
              <a:solidFill>
                <a:prstClr val="black"/>
              </a:solidFill>
              <a:latin typeface="宋体" panose="02010600030101010101" pitchFamily="2" charset="-122"/>
              <a:ea typeface="宋体" panose="02010600030101010101" pitchFamily="2" charset="-122"/>
            </a:endParaRPr>
          </a:p>
          <a:p>
            <a:pPr lvl="1">
              <a:lnSpc>
                <a:spcPct val="100000"/>
              </a:lnSpc>
              <a:buFont typeface="Arial" panose="020B0604020202020204" pitchFamily="34" charset="0"/>
              <a:buChar char="•"/>
            </a:pPr>
            <a:r>
              <a:rPr lang="zh-CN" altLang="zh-CN" sz="2300" dirty="0">
                <a:latin typeface="宋体" panose="02010600030101010101" pitchFamily="2" charset="-122"/>
                <a:ea typeface="宋体" panose="02010600030101010101" pitchFamily="2" charset="-122"/>
                <a:cs typeface="宋体" panose="02010600030101010101" pitchFamily="2" charset="-122"/>
              </a:rPr>
              <a:t>另一家戏院，</a:t>
            </a:r>
            <a:r>
              <a:rPr lang="en-US" altLang="zh-CN" sz="2300" dirty="0">
                <a:latin typeface="宋体" panose="02010600030101010101" pitchFamily="2" charset="-122"/>
                <a:ea typeface="宋体" panose="02010600030101010101" pitchFamily="2" charset="-122"/>
                <a:cs typeface="宋体" panose="02010600030101010101" pitchFamily="2" charset="-122"/>
              </a:rPr>
              <a:t>B</a:t>
            </a:r>
            <a:r>
              <a:rPr lang="zh-CN" altLang="zh-CN" sz="2300" dirty="0">
                <a:latin typeface="宋体" panose="02010600030101010101" pitchFamily="2" charset="-122"/>
                <a:ea typeface="宋体" panose="02010600030101010101" pitchFamily="2" charset="-122"/>
                <a:cs typeface="宋体" panose="02010600030101010101" pitchFamily="2" charset="-122"/>
              </a:rPr>
              <a:t>先生排队买票被告知他是该戏院的第一万名顾客，可以得到</a:t>
            </a:r>
            <a:r>
              <a:rPr lang="en-US" altLang="zh-CN" sz="2300" dirty="0">
                <a:latin typeface="宋体" panose="02010600030101010101" pitchFamily="2" charset="-122"/>
                <a:ea typeface="宋体" panose="02010600030101010101" pitchFamily="2" charset="-122"/>
                <a:cs typeface="宋体" panose="02010600030101010101" pitchFamily="2" charset="-122"/>
              </a:rPr>
              <a:t>100</a:t>
            </a:r>
            <a:r>
              <a:rPr lang="zh-CN" altLang="zh-CN" sz="2300" dirty="0">
                <a:latin typeface="宋体" panose="02010600030101010101" pitchFamily="2" charset="-122"/>
                <a:ea typeface="宋体" panose="02010600030101010101" pitchFamily="2" charset="-122"/>
                <a:cs typeface="宋体" panose="02010600030101010101" pitchFamily="2" charset="-122"/>
              </a:rPr>
              <a:t>元奖金。</a:t>
            </a:r>
            <a:endParaRPr lang="zh-CN" altLang="en-US" sz="2300" dirty="0">
              <a:solidFill>
                <a:prstClr val="black"/>
              </a:solidFill>
              <a:latin typeface="宋体" panose="02010600030101010101" pitchFamily="2" charset="-122"/>
              <a:ea typeface="宋体" panose="02010600030101010101" pitchFamily="2" charset="-122"/>
            </a:endParaRPr>
          </a:p>
          <a:p>
            <a:pPr>
              <a:lnSpc>
                <a:spcPct val="100000"/>
              </a:lnSpc>
              <a:buNone/>
            </a:pPr>
            <a:r>
              <a:rPr lang="zh-CN" altLang="en-US" sz="2300" dirty="0">
                <a:solidFill>
                  <a:srgbClr val="000000"/>
                </a:solidFill>
                <a:latin typeface="宋体" panose="02010600030101010101" pitchFamily="2" charset="-122"/>
                <a:ea typeface="宋体" panose="02010600030101010101" pitchFamily="2" charset="-122"/>
              </a:rPr>
              <a:t>   请问：如果你是</a:t>
            </a:r>
            <a:r>
              <a:rPr lang="en-US" altLang="zh-CN" sz="2300" dirty="0">
                <a:solidFill>
                  <a:srgbClr val="000000"/>
                </a:solidFill>
                <a:latin typeface="宋体" panose="02010600030101010101" pitchFamily="2" charset="-122"/>
                <a:ea typeface="宋体" panose="02010600030101010101" pitchFamily="2" charset="-122"/>
              </a:rPr>
              <a:t>A</a:t>
            </a:r>
            <a:r>
              <a:rPr lang="zh-CN" altLang="en-US" sz="2300" dirty="0">
                <a:solidFill>
                  <a:srgbClr val="000000"/>
                </a:solidFill>
                <a:latin typeface="宋体" panose="02010600030101010101" pitchFamily="2" charset="-122"/>
                <a:ea typeface="宋体" panose="02010600030101010101" pitchFamily="2" charset="-122"/>
              </a:rPr>
              <a:t>先生或</a:t>
            </a:r>
            <a:r>
              <a:rPr lang="en-US" altLang="zh-CN" sz="2300" dirty="0">
                <a:solidFill>
                  <a:srgbClr val="000000"/>
                </a:solidFill>
                <a:latin typeface="宋体" panose="02010600030101010101" pitchFamily="2" charset="-122"/>
                <a:ea typeface="宋体" panose="02010600030101010101" pitchFamily="2" charset="-122"/>
              </a:rPr>
              <a:t>B</a:t>
            </a:r>
            <a:r>
              <a:rPr lang="zh-CN" altLang="en-US" sz="2300" dirty="0">
                <a:solidFill>
                  <a:srgbClr val="000000"/>
                </a:solidFill>
                <a:latin typeface="宋体" panose="02010600030101010101" pitchFamily="2" charset="-122"/>
                <a:ea typeface="宋体" panose="02010600030101010101" pitchFamily="2" charset="-122"/>
              </a:rPr>
              <a:t>先生，你会开心吗？</a:t>
            </a:r>
            <a:r>
              <a:rPr lang="en-US" altLang="zh-CN" sz="2300" dirty="0">
                <a:solidFill>
                  <a:srgbClr val="000000"/>
                </a:solidFill>
                <a:latin typeface="宋体" panose="02010600030101010101" pitchFamily="2" charset="-122"/>
                <a:ea typeface="宋体" panose="02010600030101010101" pitchFamily="2" charset="-122"/>
              </a:rPr>
              <a:t>A</a:t>
            </a:r>
            <a:r>
              <a:rPr lang="zh-CN" altLang="en-US" sz="2300" dirty="0">
                <a:solidFill>
                  <a:srgbClr val="000000"/>
                </a:solidFill>
                <a:latin typeface="宋体" panose="02010600030101010101" pitchFamily="2" charset="-122"/>
                <a:ea typeface="宋体" panose="02010600030101010101" pitchFamily="2" charset="-122"/>
              </a:rPr>
              <a:t>和</a:t>
            </a:r>
            <a:r>
              <a:rPr lang="en-US" altLang="zh-CN" sz="2300" dirty="0">
                <a:solidFill>
                  <a:srgbClr val="000000"/>
                </a:solidFill>
                <a:latin typeface="宋体" panose="02010600030101010101" pitchFamily="2" charset="-122"/>
                <a:ea typeface="宋体" panose="02010600030101010101" pitchFamily="2" charset="-122"/>
              </a:rPr>
              <a:t>B</a:t>
            </a:r>
            <a:r>
              <a:rPr lang="zh-CN" altLang="en-US" sz="2300" dirty="0">
                <a:solidFill>
                  <a:srgbClr val="000000"/>
                </a:solidFill>
                <a:latin typeface="宋体" panose="02010600030101010101" pitchFamily="2" charset="-122"/>
                <a:ea typeface="宋体" panose="02010600030101010101" pitchFamily="2" charset="-122"/>
              </a:rPr>
              <a:t>中谁    会感觉到更开心一些？</a:t>
            </a:r>
            <a:endParaRPr lang="zh-CN" altLang="en-US" sz="2300" dirty="0">
              <a:solidFill>
                <a:srgbClr val="000000"/>
              </a:solidFill>
              <a:latin typeface="宋体" panose="02010600030101010101" pitchFamily="2" charset="-122"/>
              <a:ea typeface="宋体" panose="02010600030101010101" pitchFamily="2" charset="-122"/>
            </a:endParaRPr>
          </a:p>
          <a:p>
            <a:pPr>
              <a:lnSpc>
                <a:spcPct val="100000"/>
              </a:lnSpc>
              <a:buNone/>
            </a:pPr>
            <a:endParaRPr lang="zh-CN" altLang="en-US" sz="2300" dirty="0">
              <a:solidFill>
                <a:srgbClr val="000000"/>
              </a:solidFill>
              <a:latin typeface="宋体" panose="02010600030101010101" pitchFamily="2" charset="-122"/>
              <a:ea typeface="宋体" panose="02010600030101010101" pitchFamily="2" charset="-122"/>
            </a:endParaRPr>
          </a:p>
          <a:p>
            <a:pPr>
              <a:lnSpc>
                <a:spcPct val="100000"/>
              </a:lnSpc>
            </a:pPr>
            <a:r>
              <a:rPr lang="zh-CN" altLang="en-US" sz="2300" dirty="0">
                <a:solidFill>
                  <a:srgbClr val="000000"/>
                </a:solidFill>
                <a:latin typeface="宋体" panose="02010600030101010101" pitchFamily="2" charset="-122"/>
                <a:ea typeface="宋体" panose="02010600030101010101" pitchFamily="2" charset="-122"/>
                <a:sym typeface="+mn-ea"/>
              </a:rPr>
              <a:t>实验结果分析</a:t>
            </a:r>
            <a:endParaRPr lang="en-US" altLang="zh-CN" sz="2300" dirty="0">
              <a:solidFill>
                <a:srgbClr val="000000"/>
              </a:solidFill>
              <a:latin typeface="宋体" panose="02010600030101010101" pitchFamily="2" charset="-122"/>
              <a:ea typeface="宋体" panose="02010600030101010101" pitchFamily="2" charset="-122"/>
            </a:endParaRPr>
          </a:p>
          <a:p>
            <a:pPr lvl="1">
              <a:lnSpc>
                <a:spcPct val="100000"/>
              </a:lnSpc>
              <a:buFont typeface="Arial" panose="020B0604020202020204" pitchFamily="34" charset="0"/>
              <a:buChar char="•"/>
            </a:pPr>
            <a:r>
              <a:rPr lang="en-US" altLang="zh-CN" sz="2300" dirty="0">
                <a:latin typeface="宋体" panose="02010600030101010101" pitchFamily="2" charset="-122"/>
                <a:ea typeface="宋体" panose="02010600030101010101" pitchFamily="2" charset="-122"/>
                <a:cs typeface="宋体" panose="02010600030101010101" pitchFamily="2" charset="-122"/>
                <a:sym typeface="+mn-ea"/>
              </a:rPr>
              <a:t>B</a:t>
            </a:r>
            <a:r>
              <a:rPr lang="zh-CN" altLang="zh-CN" sz="2300" dirty="0">
                <a:latin typeface="宋体" panose="02010600030101010101" pitchFamily="2" charset="-122"/>
                <a:ea typeface="宋体" panose="02010600030101010101" pitchFamily="2" charset="-122"/>
                <a:cs typeface="宋体" panose="02010600030101010101" pitchFamily="2" charset="-122"/>
                <a:sym typeface="+mn-ea"/>
              </a:rPr>
              <a:t>先生获得的价值：</a:t>
            </a:r>
            <a:r>
              <a:rPr lang="en-US" altLang="zh-CN" sz="2300" dirty="0">
                <a:latin typeface="Times New Roman" panose="02020603050405020304" pitchFamily="18" charset="0"/>
                <a:ea typeface="宋体" panose="02010600030101010101" pitchFamily="2" charset="-122"/>
                <a:cs typeface="Times New Roman" panose="02020603050405020304" pitchFamily="18" charset="0"/>
                <a:sym typeface="+mn-ea"/>
              </a:rPr>
              <a:t>v(100)</a:t>
            </a:r>
            <a:endParaRPr lang="en-US" altLang="zh-CN" sz="2300" dirty="0">
              <a:solidFill>
                <a:prstClr val="black"/>
              </a:solidFill>
              <a:latin typeface="宋体" panose="02010600030101010101" pitchFamily="2" charset="-122"/>
              <a:ea typeface="宋体" panose="02010600030101010101" pitchFamily="2" charset="-122"/>
            </a:endParaRPr>
          </a:p>
          <a:p>
            <a:pPr lvl="1">
              <a:lnSpc>
                <a:spcPct val="100000"/>
              </a:lnSpc>
              <a:buFont typeface="Arial" panose="020B0604020202020204" pitchFamily="34" charset="0"/>
              <a:buChar char="•"/>
            </a:pPr>
            <a:r>
              <a:rPr lang="en-US" altLang="zh-CN" sz="2300" dirty="0">
                <a:latin typeface="宋体" panose="02010600030101010101" pitchFamily="2" charset="-122"/>
                <a:ea typeface="宋体" panose="02010600030101010101" pitchFamily="2" charset="-122"/>
                <a:cs typeface="宋体" panose="02010600030101010101" pitchFamily="2" charset="-122"/>
                <a:sym typeface="+mn-ea"/>
              </a:rPr>
              <a:t>A</a:t>
            </a:r>
            <a:r>
              <a:rPr lang="zh-CN" altLang="zh-CN" sz="2300" dirty="0">
                <a:latin typeface="宋体" panose="02010600030101010101" pitchFamily="2" charset="-122"/>
                <a:ea typeface="宋体" panose="02010600030101010101" pitchFamily="2" charset="-122"/>
                <a:cs typeface="宋体" panose="02010600030101010101" pitchFamily="2" charset="-122"/>
                <a:sym typeface="+mn-ea"/>
              </a:rPr>
              <a:t>先生得到的是：</a:t>
            </a:r>
            <a:r>
              <a:rPr lang="en-US" altLang="zh-CN" sz="2300" dirty="0">
                <a:latin typeface="Times New Roman" panose="02020603050405020304" pitchFamily="18" charset="0"/>
                <a:ea typeface="宋体" panose="02010600030101010101" pitchFamily="2" charset="-122"/>
                <a:cs typeface="Times New Roman" panose="02020603050405020304" pitchFamily="18" charset="0"/>
                <a:sym typeface="+mn-ea"/>
              </a:rPr>
              <a:t>v(150)+v(-1000)</a:t>
            </a:r>
            <a:endParaRPr lang="zh-CN" altLang="en-US" sz="20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808055"/>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引导案例：房地产交易者行为</a:t>
            </a:r>
            <a:endParaRPr lang="zh-CN" altLang="en-US" sz="2800" dirty="0"/>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pic>
        <p:nvPicPr>
          <p:cNvPr id="6" name="Image1" descr="C:\Users\Administrator\AppData\Roaming\Tencent\Users\251854707\QQ\WinTemp\RichOle\ZKD7[T(K5SFZF}Q(~~A17GD.pn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265555" y="1873885"/>
            <a:ext cx="5906135" cy="3589020"/>
          </a:xfrm>
          <a:prstGeom prst="rect">
            <a:avLst/>
          </a:prstGeom>
        </p:spPr>
      </p:pic>
      <p:sp>
        <p:nvSpPr>
          <p:cNvPr id="7" name="文本框 99"/>
          <p:cNvSpPr txBox="1"/>
          <p:nvPr/>
        </p:nvSpPr>
        <p:spPr>
          <a:xfrm>
            <a:off x="2040890" y="5462905"/>
            <a:ext cx="4619625" cy="368300"/>
          </a:xfrm>
          <a:prstGeom prst="rect">
            <a:avLst/>
          </a:prstGeom>
          <a:noFill/>
          <a:ln w="9525">
            <a:noFill/>
          </a:ln>
        </p:spPr>
        <p:txBody>
          <a:bodyPr wrap="square">
            <a:spAutoFit/>
          </a:bodyPr>
          <a:lstStyle/>
          <a:p>
            <a:pPr indent="0"/>
            <a:r>
              <a:rPr lang="zh-CN" dirty="0">
                <a:latin typeface="Times New Roman" panose="02020603050405020304" pitchFamily="18" charset="0"/>
                <a:ea typeface="宋体" panose="02010600030101010101" pitchFamily="2" charset="-122"/>
              </a:rPr>
              <a:t>波士顿公寓价格指数</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Genesove</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Mayer, 2001)</a:t>
            </a:r>
            <a:endParaRPr lang="zh-CN" altLang="en-US" dirty="0">
              <a:latin typeface="Times New Roman" panose="02020603050405020304" pitchFamily="18" charset="0"/>
              <a:ea typeface="宋体" panose="02010600030101010101" pitchFamily="2" charset="-122"/>
            </a:endParaRPr>
          </a:p>
        </p:txBody>
      </p:sp>
      <p:sp>
        <p:nvSpPr>
          <p:cNvPr id="11" name="灯片编号占位符 10"/>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625" y="914735"/>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实验：财富参考点</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593090" y="1772920"/>
            <a:ext cx="7795260" cy="3942080"/>
          </a:xfrm>
        </p:spPr>
        <p:txBody>
          <a:bodyPr>
            <a:normAutofit/>
          </a:bodyPr>
          <a:lstStyle/>
          <a:p>
            <a:pPr algn="just"/>
            <a:r>
              <a:rPr lang="zh-CN" altLang="en-US" sz="2400" dirty="0">
                <a:solidFill>
                  <a:srgbClr val="000000"/>
                </a:solidFill>
                <a:latin typeface="宋体" panose="02010600030101010101" pitchFamily="2" charset="-122"/>
                <a:ea typeface="宋体" panose="02010600030101010101" pitchFamily="2" charset="-122"/>
              </a:rPr>
              <a:t>实验设计</a:t>
            </a:r>
            <a:endParaRPr lang="en-US" altLang="zh-CN" sz="2400" dirty="0">
              <a:solidFill>
                <a:srgbClr val="000000"/>
              </a:solidFill>
              <a:latin typeface="宋体" panose="02010600030101010101" pitchFamily="2" charset="-122"/>
              <a:ea typeface="宋体" panose="02010600030101010101" pitchFamily="2" charset="-122"/>
            </a:endParaRPr>
          </a:p>
          <a:p>
            <a:pPr lvl="1" algn="just">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宋体" panose="02010600030101010101" pitchFamily="2" charset="-122"/>
              </a:rPr>
              <a:t>第一组学生先拥有</a:t>
            </a:r>
            <a:r>
              <a:rPr lang="en-US" altLang="zh-CN" sz="2400" dirty="0">
                <a:latin typeface="宋体" panose="02010600030101010101" pitchFamily="2" charset="-122"/>
                <a:ea typeface="宋体" panose="02010600030101010101" pitchFamily="2" charset="-122"/>
                <a:cs typeface="宋体" panose="02010600030101010101" pitchFamily="2" charset="-122"/>
              </a:rPr>
              <a:t>30</a:t>
            </a:r>
            <a:r>
              <a:rPr lang="zh-CN" altLang="zh-CN" sz="2400" dirty="0">
                <a:latin typeface="宋体" panose="02010600030101010101" pitchFamily="2" charset="-122"/>
                <a:ea typeface="宋体" panose="02010600030101010101" pitchFamily="2" charset="-122"/>
                <a:cs typeface="宋体" panose="02010600030101010101" pitchFamily="2" charset="-122"/>
              </a:rPr>
              <a:t>美元，再给一个参与抛硬币游戏的机会，如果正面朝上可以获得</a:t>
            </a:r>
            <a:r>
              <a:rPr lang="en-US" altLang="zh-CN" sz="2400" dirty="0">
                <a:latin typeface="宋体" panose="02010600030101010101" pitchFamily="2" charset="-122"/>
                <a:ea typeface="宋体" panose="02010600030101010101" pitchFamily="2" charset="-122"/>
                <a:cs typeface="宋体" panose="02010600030101010101" pitchFamily="2" charset="-122"/>
              </a:rPr>
              <a:t>9</a:t>
            </a:r>
            <a:r>
              <a:rPr lang="zh-CN" altLang="zh-CN" sz="2400" dirty="0">
                <a:latin typeface="宋体" panose="02010600030101010101" pitchFamily="2" charset="-122"/>
                <a:ea typeface="宋体" panose="02010600030101010101" pitchFamily="2" charset="-122"/>
                <a:cs typeface="宋体" panose="02010600030101010101" pitchFamily="2" charset="-122"/>
              </a:rPr>
              <a:t>美元，反之则输掉</a:t>
            </a:r>
            <a:r>
              <a:rPr lang="en-US" altLang="zh-CN" sz="2400" dirty="0">
                <a:latin typeface="宋体" panose="02010600030101010101" pitchFamily="2" charset="-122"/>
                <a:ea typeface="宋体" panose="02010600030101010101" pitchFamily="2" charset="-122"/>
                <a:cs typeface="宋体" panose="02010600030101010101" pitchFamily="2" charset="-122"/>
              </a:rPr>
              <a:t>9</a:t>
            </a:r>
            <a:r>
              <a:rPr lang="zh-CN" altLang="zh-CN" sz="2400" dirty="0">
                <a:latin typeface="宋体" panose="02010600030101010101" pitchFamily="2" charset="-122"/>
                <a:ea typeface="宋体" panose="02010600030101010101" pitchFamily="2" charset="-122"/>
                <a:cs typeface="宋体" panose="02010600030101010101" pitchFamily="2" charset="-122"/>
              </a:rPr>
              <a:t>美元，问学生是否愿意参与这个游戏。</a:t>
            </a:r>
            <a:endParaRPr lang="en-US" altLang="zh-CN" sz="2400" dirty="0">
              <a:solidFill>
                <a:prstClr val="black"/>
              </a:solidFill>
              <a:latin typeface="宋体" panose="02010600030101010101" pitchFamily="2" charset="-122"/>
              <a:ea typeface="宋体" panose="02010600030101010101" pitchFamily="2" charset="-122"/>
            </a:endParaRPr>
          </a:p>
          <a:p>
            <a:pPr lvl="1" algn="just">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宋体" panose="02010600030101010101" pitchFamily="2" charset="-122"/>
              </a:rPr>
              <a:t>第二组学生直接在下面两者中做出选择，一是抛硬币游戏，如果正面朝上可获得</a:t>
            </a:r>
            <a:r>
              <a:rPr lang="en-US" altLang="zh-CN" sz="2400" dirty="0">
                <a:latin typeface="宋体" panose="02010600030101010101" pitchFamily="2" charset="-122"/>
                <a:ea typeface="宋体" panose="02010600030101010101" pitchFamily="2" charset="-122"/>
                <a:cs typeface="宋体" panose="02010600030101010101" pitchFamily="2" charset="-122"/>
              </a:rPr>
              <a:t>39</a:t>
            </a:r>
            <a:r>
              <a:rPr lang="zh-CN" altLang="zh-CN" sz="2400" dirty="0">
                <a:latin typeface="宋体" panose="02010600030101010101" pitchFamily="2" charset="-122"/>
                <a:ea typeface="宋体" panose="02010600030101010101" pitchFamily="2" charset="-122"/>
                <a:cs typeface="宋体" panose="02010600030101010101" pitchFamily="2" charset="-122"/>
              </a:rPr>
              <a:t>美元，反之可获得</a:t>
            </a:r>
            <a:r>
              <a:rPr lang="en-US" altLang="zh-CN" sz="2400" dirty="0">
                <a:latin typeface="宋体" panose="02010600030101010101" pitchFamily="2" charset="-122"/>
                <a:ea typeface="宋体" panose="02010600030101010101" pitchFamily="2" charset="-122"/>
                <a:cs typeface="宋体" panose="02010600030101010101" pitchFamily="2" charset="-122"/>
              </a:rPr>
              <a:t>21</a:t>
            </a:r>
            <a:r>
              <a:rPr lang="zh-CN" altLang="zh-CN" sz="2400" dirty="0">
                <a:latin typeface="宋体" panose="02010600030101010101" pitchFamily="2" charset="-122"/>
                <a:ea typeface="宋体" panose="02010600030101010101" pitchFamily="2" charset="-122"/>
                <a:cs typeface="宋体" panose="02010600030101010101" pitchFamily="2" charset="-122"/>
              </a:rPr>
              <a:t>美元，二是如果选择不参与游戏直接得到</a:t>
            </a:r>
            <a:r>
              <a:rPr lang="en-US" altLang="zh-CN" sz="2400" dirty="0">
                <a:latin typeface="宋体" panose="02010600030101010101" pitchFamily="2" charset="-122"/>
                <a:ea typeface="宋体" panose="02010600030101010101" pitchFamily="2" charset="-122"/>
                <a:cs typeface="宋体" panose="02010600030101010101" pitchFamily="2" charset="-122"/>
              </a:rPr>
              <a:t>30</a:t>
            </a:r>
            <a:r>
              <a:rPr lang="zh-CN" altLang="zh-CN" sz="2400" dirty="0">
                <a:latin typeface="宋体" panose="02010600030101010101" pitchFamily="2" charset="-122"/>
                <a:ea typeface="宋体" panose="02010600030101010101" pitchFamily="2" charset="-122"/>
                <a:cs typeface="宋体" panose="02010600030101010101" pitchFamily="2" charset="-122"/>
              </a:rPr>
              <a:t>美元。</a:t>
            </a: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057982"/>
            <a:ext cx="8147248" cy="3942133"/>
          </a:xfrm>
        </p:spPr>
        <p:txBody>
          <a:bodyPr>
            <a:normAutofit/>
          </a:bodyPr>
          <a:lstStyle/>
          <a:p>
            <a:r>
              <a:rPr lang="zh-CN" altLang="en-US" sz="2400" dirty="0">
                <a:solidFill>
                  <a:srgbClr val="000000"/>
                </a:solidFill>
                <a:latin typeface="宋体" panose="02010600030101010101" pitchFamily="2" charset="-122"/>
                <a:ea typeface="宋体" panose="02010600030101010101" pitchFamily="2" charset="-122"/>
              </a:rPr>
              <a:t>实验结果</a:t>
            </a:r>
            <a:endParaRPr lang="en-US" altLang="zh-CN" sz="2400" dirty="0">
              <a:solidFill>
                <a:srgbClr val="000000"/>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宋体" panose="02010600030101010101" pitchFamily="2" charset="-122"/>
              </a:rPr>
              <a:t>第一组中</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70%</a:t>
            </a:r>
            <a:r>
              <a:rPr lang="zh-CN" altLang="zh-CN" sz="2400" dirty="0">
                <a:latin typeface="宋体" panose="02010600030101010101" pitchFamily="2" charset="-122"/>
                <a:ea typeface="宋体" panose="02010600030101010101" pitchFamily="2" charset="-122"/>
                <a:cs typeface="宋体" panose="02010600030101010101" pitchFamily="2" charset="-122"/>
              </a:rPr>
              <a:t>的受试者愿意参与抛硬币游戏</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lvl="1">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宋体" panose="02010600030101010101" pitchFamily="2" charset="-122"/>
              </a:rPr>
              <a:t>第二组中只有</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43%</a:t>
            </a:r>
            <a:r>
              <a:rPr lang="zh-CN" altLang="zh-CN" sz="2400" dirty="0">
                <a:latin typeface="宋体" panose="02010600030101010101" pitchFamily="2" charset="-122"/>
                <a:ea typeface="宋体" panose="02010600030101010101" pitchFamily="2" charset="-122"/>
                <a:cs typeface="宋体" panose="02010600030101010101" pitchFamily="2" charset="-122"/>
              </a:rPr>
              <a:t>的人参与游戏</a:t>
            </a:r>
            <a:endParaRPr lang="en-US" altLang="zh-CN" sz="24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实验结果分析</a:t>
            </a:r>
            <a:endParaRPr lang="en-US" altLang="zh-CN" sz="2400" dirty="0">
              <a:solidFill>
                <a:srgbClr val="000000"/>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mn-lt"/>
              </a:rPr>
              <a:t>人们的决策受到初始财富状况的影响</a:t>
            </a:r>
            <a:endParaRPr lang="en-US" altLang="zh-CN" sz="24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mn-lt"/>
              </a:rPr>
              <a:t>拥有初始财富时，</a:t>
            </a:r>
            <a:r>
              <a:rPr lang="zh-CN" altLang="en-US" sz="2400" dirty="0">
                <a:latin typeface="宋体" panose="02010600030101010101" pitchFamily="2" charset="-122"/>
                <a:ea typeface="宋体" panose="02010600030101010101" pitchFamily="2" charset="-122"/>
                <a:cs typeface="+mn-lt"/>
              </a:rPr>
              <a:t>人们</a:t>
            </a:r>
            <a:r>
              <a:rPr lang="zh-CN" altLang="zh-CN" sz="2400" dirty="0">
                <a:latin typeface="宋体" panose="02010600030101010101" pitchFamily="2" charset="-122"/>
                <a:ea typeface="宋体" panose="02010600030101010101" pitchFamily="2" charset="-122"/>
                <a:cs typeface="+mn-lt"/>
              </a:rPr>
              <a:t>倾向于风险寻求</a:t>
            </a:r>
            <a:endParaRPr lang="en-US" altLang="zh-CN" sz="2400" dirty="0">
              <a:latin typeface="宋体" panose="02010600030101010101" pitchFamily="2" charset="-122"/>
              <a:ea typeface="宋体" panose="02010600030101010101" pitchFamily="2" charset="-122"/>
              <a:cs typeface="+mn-lt"/>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mn-lt"/>
              </a:rPr>
              <a:t>没</a:t>
            </a:r>
            <a:r>
              <a:rPr lang="zh-CN" altLang="zh-CN" sz="2400" dirty="0">
                <a:latin typeface="宋体" panose="02010600030101010101" pitchFamily="2" charset="-122"/>
                <a:ea typeface="宋体" panose="02010600030101010101" pitchFamily="2" charset="-122"/>
                <a:cs typeface="+mn-lt"/>
              </a:rPr>
              <a:t>有初始财富时，</a:t>
            </a:r>
            <a:r>
              <a:rPr lang="zh-CN" altLang="en-US" sz="2400" dirty="0">
                <a:latin typeface="宋体" panose="02010600030101010101" pitchFamily="2" charset="-122"/>
                <a:ea typeface="宋体" panose="02010600030101010101" pitchFamily="2" charset="-122"/>
                <a:cs typeface="+mn-lt"/>
              </a:rPr>
              <a:t>人们</a:t>
            </a:r>
            <a:r>
              <a:rPr lang="zh-CN" altLang="zh-CN" sz="2400" dirty="0">
                <a:latin typeface="宋体" panose="02010600030101010101" pitchFamily="2" charset="-122"/>
                <a:ea typeface="宋体" panose="02010600030101010101" pitchFamily="2" charset="-122"/>
                <a:cs typeface="+mn-lt"/>
              </a:rPr>
              <a:t>倾向于风险</a:t>
            </a:r>
            <a:r>
              <a:rPr lang="zh-CN" altLang="en-US" sz="2400" dirty="0">
                <a:latin typeface="宋体" panose="02010600030101010101" pitchFamily="2" charset="-122"/>
                <a:ea typeface="宋体" panose="02010600030101010101" pitchFamily="2" charset="-122"/>
                <a:cs typeface="+mn-lt"/>
              </a:rPr>
              <a:t>回避</a:t>
            </a: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7" name="标题 1"/>
          <p:cNvSpPr txBox="1"/>
          <p:nvPr/>
        </p:nvSpPr>
        <p:spPr>
          <a:xfrm>
            <a:off x="755650" y="760588"/>
            <a:ext cx="8229600" cy="8569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a:latin typeface="宋体" panose="02010600030101010101" pitchFamily="2" charset="-122"/>
                <a:ea typeface="宋体" panose="02010600030101010101" pitchFamily="2" charset="-122"/>
              </a:rPr>
              <a:t>实验：财富参考点</a:t>
            </a:r>
            <a:endParaRPr lang="zh-CN" altLang="en-US" sz="2800" b="1" dirty="0">
              <a:latin typeface="宋体" panose="02010600030101010101" pitchFamily="2" charset="-122"/>
              <a:ea typeface="宋体" panose="0201060003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1855" y="949325"/>
            <a:ext cx="7909560" cy="1143000"/>
          </a:xfrm>
        </p:spPr>
        <p:txBody>
          <a:bodyPr>
            <a:normAutofit/>
          </a:bodyPr>
          <a:lstStyle/>
          <a:p>
            <a:pPr algn="l"/>
            <a:r>
              <a:rPr lang="zh-CN" altLang="en-US" sz="2800" b="1" dirty="0">
                <a:latin typeface="宋体" panose="02010600030101010101" pitchFamily="2" charset="-122"/>
                <a:ea typeface="宋体" panose="02010600030101010101" pitchFamily="2" charset="-122"/>
              </a:rPr>
              <a:t>参考点</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085215" y="1968500"/>
            <a:ext cx="6675755" cy="3393440"/>
          </a:xfrm>
        </p:spPr>
        <p:txBody>
          <a:bodyPr>
            <a:normAutofit/>
          </a:bodyPr>
          <a:lstStyle/>
          <a:p>
            <a:r>
              <a:rPr lang="zh-CN" altLang="en-US" sz="2400" dirty="0">
                <a:solidFill>
                  <a:srgbClr val="000000"/>
                </a:solidFill>
                <a:latin typeface="宋体" panose="02010600030101010101" pitchFamily="2" charset="-122"/>
                <a:ea typeface="宋体" panose="02010600030101010101" pitchFamily="2" charset="-122"/>
              </a:rPr>
              <a:t>参考点是一种主观评价标准</a:t>
            </a:r>
            <a:endParaRPr lang="en-US" altLang="zh-CN" sz="24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对比的参考物不同时，即使相同的事物也会得到不同的比较结果</a:t>
            </a:r>
            <a:endParaRPr lang="en-US" altLang="zh-CN" sz="24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对于风险收益的价值判断，人们依赖于收益或损失是以什么作为参考点的，而不是它最终会带来多少总价值</a:t>
            </a:r>
            <a:endParaRPr lang="zh-CN" altLang="en-US" sz="24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参考点：动态变化、可能多个</a:t>
            </a:r>
            <a:endParaRPr lang="en-US" altLang="zh-CN" sz="2400" b="1" dirty="0">
              <a:latin typeface="宋体" panose="02010600030101010101" pitchFamily="2" charset="-122"/>
              <a:ea typeface="宋体" panose="02010600030101010101" pitchFamily="2" charset="-122"/>
            </a:endParaRPr>
          </a:p>
          <a:p>
            <a:pPr marL="0" indent="0">
              <a:buNone/>
            </a:pPr>
            <a:endParaRPr lang="zh-CN" altLang="en-US"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1855" y="949325"/>
            <a:ext cx="7909560" cy="1143000"/>
          </a:xfrm>
        </p:spPr>
        <p:txBody>
          <a:bodyPr>
            <a:normAutofit/>
          </a:bodyPr>
          <a:lstStyle/>
          <a:p>
            <a:pPr algn="l"/>
            <a:r>
              <a:rPr lang="zh-CN" altLang="en-US" sz="2800" b="1" dirty="0">
                <a:latin typeface="宋体" panose="02010600030101010101" pitchFamily="2" charset="-122"/>
                <a:ea typeface="宋体" panose="02010600030101010101" pitchFamily="2" charset="-122"/>
              </a:rPr>
              <a:t>参考点依赖</a:t>
            </a:r>
            <a:endParaRPr lang="en-US" altLang="zh-CN"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085215" y="1968500"/>
            <a:ext cx="6675755" cy="3393440"/>
          </a:xfrm>
        </p:spPr>
        <p:txBody>
          <a:bodyPr>
            <a:normAutofit lnSpcReduction="20000"/>
          </a:bodyPr>
          <a:lstStyle/>
          <a:p>
            <a:pPr>
              <a:lnSpc>
                <a:spcPct val="110000"/>
              </a:lnSpc>
            </a:pPr>
            <a:r>
              <a:rPr lang="zh-CN" altLang="en-US" sz="2400" dirty="0">
                <a:solidFill>
                  <a:srgbClr val="000000"/>
                </a:solidFill>
                <a:latin typeface="宋体" panose="02010600030101010101" pitchFamily="2" charset="-122"/>
                <a:ea typeface="宋体" panose="02010600030101010101" pitchFamily="2" charset="-122"/>
              </a:rPr>
              <a:t>参考点依赖理论:多数人对得失的判断往往根据参照点决定。</a:t>
            </a:r>
            <a:endParaRPr lang="zh-CN" altLang="en-US" sz="2400" dirty="0">
              <a:solidFill>
                <a:srgbClr val="000000"/>
              </a:solidFill>
              <a:latin typeface="宋体" panose="02010600030101010101" pitchFamily="2" charset="-122"/>
              <a:ea typeface="宋体" panose="02010600030101010101" pitchFamily="2" charset="-122"/>
            </a:endParaRPr>
          </a:p>
          <a:p>
            <a:pPr>
              <a:lnSpc>
                <a:spcPct val="110000"/>
              </a:lnSpc>
            </a:pPr>
            <a:endParaRPr lang="zh-CN" altLang="en-US" sz="2400" dirty="0">
              <a:solidFill>
                <a:srgbClr val="000000"/>
              </a:solidFill>
              <a:latin typeface="宋体" panose="02010600030101010101" pitchFamily="2" charset="-122"/>
              <a:ea typeface="宋体" panose="02010600030101010101" pitchFamily="2" charset="-122"/>
            </a:endParaRPr>
          </a:p>
          <a:p>
            <a:pPr>
              <a:lnSpc>
                <a:spcPct val="110000"/>
              </a:lnSpc>
            </a:pPr>
            <a:r>
              <a:rPr lang="zh-CN" altLang="en-US" sz="2400" dirty="0">
                <a:solidFill>
                  <a:srgbClr val="000000"/>
                </a:solidFill>
                <a:latin typeface="宋体" panose="02010600030101010101" pitchFamily="2" charset="-122"/>
                <a:ea typeface="宋体" panose="02010600030101010101" pitchFamily="2" charset="-122"/>
              </a:rPr>
              <a:t>一样东西可以说成是“得”，也可以说成是“失”，这取决于参照点的不同，非理性的得失感受会对我们的决策产生影响。</a:t>
            </a:r>
            <a:endParaRPr lang="zh-CN" altLang="en-US" sz="2400" dirty="0">
              <a:solidFill>
                <a:srgbClr val="000000"/>
              </a:solidFill>
              <a:latin typeface="宋体" panose="02010600030101010101" pitchFamily="2" charset="-122"/>
              <a:ea typeface="宋体" panose="02010600030101010101" pitchFamily="2" charset="-122"/>
            </a:endParaRPr>
          </a:p>
          <a:p>
            <a:endParaRPr lang="zh-CN" altLang="en-US" sz="2400" dirty="0">
              <a:solidFill>
                <a:srgbClr val="000000"/>
              </a:solidFill>
              <a:latin typeface="宋体" panose="02010600030101010101" pitchFamily="2" charset="-122"/>
              <a:ea typeface="宋体" panose="02010600030101010101" pitchFamily="2" charset="-122"/>
            </a:endParaRPr>
          </a:p>
          <a:p>
            <a:pPr marL="0" indent="0">
              <a:buNone/>
            </a:pP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7240" y="949025"/>
            <a:ext cx="8229600" cy="1143071"/>
          </a:xfrm>
        </p:spPr>
        <p:txBody>
          <a:bodyPr>
            <a:normAutofit/>
          </a:bodyPr>
          <a:lstStyle/>
          <a:p>
            <a:pPr algn="l">
              <a:buClrTx/>
              <a:buSzTx/>
              <a:buFontTx/>
            </a:pPr>
            <a:r>
              <a:rPr lang="en-US" altLang="zh-CN" sz="28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2.</a:t>
            </a:r>
            <a:r>
              <a:rPr lang="zh-CN" altLang="en-US" sz="28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损失厌恶 </a:t>
            </a:r>
            <a:r>
              <a:rPr lang="zh-CN" altLang="en-US" sz="2800" b="1" i="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rPr>
              <a:t>L</a:t>
            </a:r>
            <a:r>
              <a:rPr lang="en-US" altLang="zh-CN" sz="2800" b="1" i="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rPr>
              <a:t>oss aversion</a:t>
            </a:r>
            <a:endParaRPr lang="en-US" altLang="zh-CN" sz="2800" b="1" i="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323715" y="2236470"/>
            <a:ext cx="4511040" cy="3797935"/>
          </a:xfrm>
        </p:spPr>
        <p:txBody>
          <a:bodyPr>
            <a:normAutofit lnSpcReduction="20000"/>
          </a:bodyPr>
          <a:lstStyle/>
          <a:p>
            <a:pPr>
              <a:lnSpc>
                <a:spcPct val="110000"/>
              </a:lnSpc>
            </a:pPr>
            <a:r>
              <a:rPr lang="zh-CN" altLang="en-US" sz="2400" dirty="0">
                <a:solidFill>
                  <a:srgbClr val="000000"/>
                </a:solidFill>
                <a:latin typeface="宋体" panose="02010600030101010101" pitchFamily="2" charset="-122"/>
                <a:ea typeface="宋体" panose="02010600030101010101" pitchFamily="2" charset="-122"/>
              </a:rPr>
              <a:t>人们并非总是厌恶风险</a:t>
            </a:r>
            <a:endParaRPr lang="en-US" altLang="zh-CN" sz="2400" dirty="0">
              <a:solidFill>
                <a:srgbClr val="000000"/>
              </a:solidFill>
              <a:latin typeface="宋体" panose="02010600030101010101" pitchFamily="2" charset="-122"/>
              <a:ea typeface="宋体" panose="02010600030101010101" pitchFamily="2" charset="-122"/>
            </a:endParaRPr>
          </a:p>
          <a:p>
            <a:pPr>
              <a:lnSpc>
                <a:spcPct val="110000"/>
              </a:lnSpc>
            </a:pPr>
            <a:r>
              <a:rPr lang="zh-CN" altLang="en-US" sz="2400" dirty="0">
                <a:solidFill>
                  <a:srgbClr val="000000"/>
                </a:solidFill>
                <a:latin typeface="宋体" panose="02010600030101010101" pitchFamily="2" charset="-122"/>
                <a:ea typeface="宋体" panose="02010600030101010101" pitchFamily="2" charset="-122"/>
              </a:rPr>
              <a:t>人们在面对收益和损失的决策时表现出</a:t>
            </a:r>
            <a:r>
              <a:rPr lang="zh-CN" altLang="en-US" sz="24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不对称性</a:t>
            </a:r>
            <a:endParaRPr lang="en-US" altLang="zh-CN" sz="2400" dirty="0">
              <a:solidFill>
                <a:srgbClr val="000000"/>
              </a:solidFill>
              <a:latin typeface="宋体" panose="02010600030101010101" pitchFamily="2" charset="-122"/>
              <a:ea typeface="宋体" panose="02010600030101010101" pitchFamily="2" charset="-122"/>
            </a:endParaRPr>
          </a:p>
          <a:p>
            <a:pPr marL="1067435" lvl="1" indent="-457200">
              <a:lnSpc>
                <a:spcPct val="110000"/>
              </a:lnSpc>
              <a:buFont typeface="+mj-ea"/>
              <a:buAutoNum type="circleNumDbPlain"/>
            </a:pPr>
            <a:r>
              <a:rPr lang="zh-CN" altLang="en-US" sz="2000" dirty="0">
                <a:latin typeface="宋体" panose="02010600030101010101" pitchFamily="2" charset="-122"/>
                <a:ea typeface="宋体" panose="02010600030101010101" pitchFamily="2" charset="-122"/>
                <a:cs typeface="宋体" panose="02010600030101010101" pitchFamily="2" charset="-122"/>
              </a:rPr>
              <a:t>面对确定的收益表现出风险厌恶；</a:t>
            </a:r>
            <a:r>
              <a:rPr lang="zh-CN" altLang="en-US" sz="2000" dirty="0">
                <a:solidFill>
                  <a:srgbClr val="000000"/>
                </a:solidFill>
                <a:latin typeface="宋体" panose="02010600030101010101" pitchFamily="2" charset="-122"/>
                <a:ea typeface="宋体" panose="02010600030101010101" pitchFamily="2" charset="-122"/>
              </a:rPr>
              <a:t>面对确定的损失表现出风险寻求</a:t>
            </a:r>
            <a:r>
              <a:rPr lang="en-US" altLang="zh-CN" sz="2000"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反射效应</a:t>
            </a:r>
            <a:r>
              <a:rPr lang="en-US" altLang="zh-CN" sz="2000" dirty="0">
                <a:solidFill>
                  <a:srgbClr val="000000"/>
                </a:solidFill>
                <a:latin typeface="宋体" panose="02010600030101010101" pitchFamily="2" charset="-122"/>
                <a:ea typeface="宋体" panose="02010600030101010101" pitchFamily="2" charset="-122"/>
              </a:rPr>
              <a:t>)</a:t>
            </a:r>
            <a:endParaRPr lang="zh-CN" altLang="en-US" sz="2000" dirty="0">
              <a:solidFill>
                <a:srgbClr val="000000"/>
              </a:solidFill>
              <a:latin typeface="宋体" panose="02010600030101010101" pitchFamily="2" charset="-122"/>
              <a:ea typeface="宋体" panose="02010600030101010101" pitchFamily="2" charset="-122"/>
            </a:endParaRPr>
          </a:p>
          <a:p>
            <a:pPr marL="1067435" lvl="1" indent="-457200">
              <a:lnSpc>
                <a:spcPct val="110000"/>
              </a:lnSpc>
              <a:buFont typeface="+mj-ea"/>
              <a:buAutoNum type="circleNumDbPlain"/>
            </a:pPr>
            <a:r>
              <a:rPr lang="zh-CN" altLang="en-US" sz="2000" dirty="0">
                <a:solidFill>
                  <a:srgbClr val="000000"/>
                </a:solidFill>
                <a:latin typeface="宋体" panose="02010600030101010101" pitchFamily="2" charset="-122"/>
                <a:ea typeface="宋体" panose="02010600030101010101" pitchFamily="2" charset="-122"/>
              </a:rPr>
              <a:t>同样数量的收益和损失时，损失影响更大</a:t>
            </a:r>
            <a:endParaRPr lang="zh-CN" altLang="en-US" sz="2000" dirty="0">
              <a:solidFill>
                <a:srgbClr val="000000"/>
              </a:solidFill>
              <a:latin typeface="宋体" panose="02010600030101010101" pitchFamily="2" charset="-122"/>
              <a:ea typeface="宋体" panose="02010600030101010101" pitchFamily="2" charset="-122"/>
            </a:endParaRPr>
          </a:p>
          <a:p>
            <a:pPr marL="610235" lvl="0" indent="-457200">
              <a:lnSpc>
                <a:spcPct val="110000"/>
              </a:lnSpc>
            </a:pPr>
            <a:r>
              <a:rPr lang="zh-CN" altLang="en-US" sz="2400" dirty="0">
                <a:solidFill>
                  <a:srgbClr val="000000"/>
                </a:solidFill>
                <a:latin typeface="宋体" panose="02010600030101010101" pitchFamily="2" charset="-122"/>
                <a:ea typeface="宋体" panose="02010600030101010101" pitchFamily="2" charset="-122"/>
              </a:rPr>
              <a:t>人们对损失的感受比对收益更敏感——</a:t>
            </a:r>
            <a:r>
              <a:rPr lang="zh-CN" altLang="en-US" sz="24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损失厌恶</a:t>
            </a:r>
            <a:endParaRPr lang="zh-CN" altLang="en-US" sz="24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pic>
        <p:nvPicPr>
          <p:cNvPr id="6" name="图片 5"/>
          <p:cNvPicPr>
            <a:picLocks noChangeAspect="1"/>
          </p:cNvPicPr>
          <p:nvPr/>
        </p:nvPicPr>
        <p:blipFill>
          <a:blip r:embed="rId1" cstate="print"/>
          <a:stretch>
            <a:fillRect/>
          </a:stretch>
        </p:blipFill>
        <p:spPr>
          <a:xfrm>
            <a:off x="852170" y="2482215"/>
            <a:ext cx="3387090" cy="2592705"/>
          </a:xfrm>
          <a:prstGeom prst="rect">
            <a:avLst/>
          </a:prstGeom>
        </p:spPr>
      </p:pic>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945" y="949025"/>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实验：抛硬币实验</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571472" y="1928961"/>
            <a:ext cx="8147248" cy="3819448"/>
          </a:xfrm>
        </p:spPr>
        <p:txBody>
          <a:bodyPr>
            <a:normAutofit/>
          </a:bodyPr>
          <a:lstStyle/>
          <a:p>
            <a:r>
              <a:rPr lang="zh-CN" altLang="en-US" sz="2400" dirty="0">
                <a:solidFill>
                  <a:srgbClr val="000000"/>
                </a:solidFill>
                <a:latin typeface="宋体" panose="02010600030101010101" pitchFamily="2" charset="-122"/>
                <a:ea typeface="宋体" panose="02010600030101010101" pitchFamily="2" charset="-122"/>
              </a:rPr>
              <a:t>这个赌局你愿意参加吗？</a:t>
            </a:r>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pPr marL="342900" lvl="1" indent="-342900">
              <a:buNone/>
            </a:pPr>
            <a:endParaRPr lang="en-US" altLang="zh-CN" sz="2400" dirty="0">
              <a:solidFill>
                <a:srgbClr val="000000"/>
              </a:solidFill>
              <a:latin typeface="宋体" panose="02010600030101010101" pitchFamily="2" charset="-122"/>
              <a:ea typeface="宋体" panose="02010600030101010101" pitchFamily="2" charset="-122"/>
            </a:endParaRPr>
          </a:p>
          <a:p>
            <a:pPr marL="342900" lvl="1" indent="-342900">
              <a:buFont typeface="Arial" panose="020B0604020202020204" pitchFamily="34" charset="0"/>
              <a:buChar char="•"/>
            </a:pPr>
            <a:endParaRPr lang="en-US" altLang="zh-CN" sz="2400" dirty="0">
              <a:solidFill>
                <a:srgbClr val="000000"/>
              </a:solidFill>
              <a:latin typeface="宋体" panose="02010600030101010101" pitchFamily="2" charset="-122"/>
              <a:ea typeface="宋体" panose="02010600030101010101" pitchFamily="2" charset="-122"/>
            </a:endParaRPr>
          </a:p>
          <a:p>
            <a:pPr marL="342900" lvl="1" indent="-342900">
              <a:buFont typeface="Arial" panose="020B0604020202020204" pitchFamily="34" charset="0"/>
              <a:buChar char="•"/>
            </a:pPr>
            <a:r>
              <a:rPr lang="zh-CN" altLang="en-US" sz="2400" dirty="0">
                <a:solidFill>
                  <a:srgbClr val="000000"/>
                </a:solidFill>
                <a:latin typeface="宋体" panose="02010600030101010101" pitchFamily="2" charset="-122"/>
                <a:ea typeface="宋体" panose="02010600030101010101" pitchFamily="2" charset="-122"/>
              </a:rPr>
              <a:t>实验结果：</a:t>
            </a:r>
            <a:r>
              <a:rPr lang="zh-CN" altLang="zh-CN" sz="2400" dirty="0">
                <a:latin typeface="宋体" panose="02010600030101010101" pitchFamily="2" charset="-122"/>
                <a:ea typeface="宋体" panose="02010600030101010101" pitchFamily="2" charset="-122"/>
              </a:rPr>
              <a:t>大多数人都不愿意参加这个实验</a:t>
            </a: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grpSp>
        <p:nvGrpSpPr>
          <p:cNvPr id="6" name="组合 5"/>
          <p:cNvGrpSpPr/>
          <p:nvPr/>
        </p:nvGrpSpPr>
        <p:grpSpPr>
          <a:xfrm>
            <a:off x="1928794" y="2714779"/>
            <a:ext cx="5483225" cy="1965960"/>
            <a:chOff x="1601" y="4265"/>
            <a:chExt cx="8635" cy="3096"/>
          </a:xfrm>
        </p:grpSpPr>
        <p:pic>
          <p:nvPicPr>
            <p:cNvPr id="7" name="Picture 3"/>
            <p:cNvPicPr>
              <a:picLocks noChangeAspect="1" noChangeArrowheads="1"/>
            </p:cNvPicPr>
            <p:nvPr/>
          </p:nvPicPr>
          <p:blipFill>
            <a:blip r:embed="rId1" cstate="print"/>
            <a:srcRect/>
            <a:stretch>
              <a:fillRect/>
            </a:stretch>
          </p:blipFill>
          <p:spPr bwMode="auto">
            <a:xfrm>
              <a:off x="1891" y="4265"/>
              <a:ext cx="2096" cy="2085"/>
            </a:xfrm>
            <a:prstGeom prst="rect">
              <a:avLst/>
            </a:prstGeom>
            <a:noFill/>
            <a:ln w="9525">
              <a:noFill/>
              <a:miter lim="800000"/>
              <a:headEnd/>
              <a:tailEnd/>
            </a:ln>
            <a:effectLst/>
          </p:spPr>
        </p:pic>
        <p:sp>
          <p:nvSpPr>
            <p:cNvPr id="8" name="文本框 5"/>
            <p:cNvSpPr txBox="1"/>
            <p:nvPr/>
          </p:nvSpPr>
          <p:spPr>
            <a:xfrm>
              <a:off x="1601" y="6524"/>
              <a:ext cx="2448" cy="725"/>
            </a:xfrm>
            <a:prstGeom prst="rect">
              <a:avLst/>
            </a:prstGeom>
            <a:noFill/>
          </p:spPr>
          <p:txBody>
            <a:bodyPr wrap="none" rtlCol="0">
              <a:spAutoFit/>
            </a:bodyPr>
            <a:lstStyle/>
            <a:p>
              <a:pPr algn="l"/>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sym typeface="+mn-ea"/>
                </a:rPr>
                <a:t>支付</a:t>
              </a:r>
              <a:r>
                <a:rPr 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100</a:t>
              </a:r>
              <a:r>
                <a:rPr lang="zh-CN"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元</a:t>
              </a:r>
              <a:endParaRPr lang="zh-CN" altLang="en-US" sz="24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9" name="Picture 4"/>
            <p:cNvPicPr>
              <a:picLocks noChangeAspect="1" noChangeArrowheads="1"/>
            </p:cNvPicPr>
            <p:nvPr/>
          </p:nvPicPr>
          <p:blipFill>
            <a:blip r:embed="rId2" cstate="print"/>
            <a:srcRect/>
            <a:stretch>
              <a:fillRect/>
            </a:stretch>
          </p:blipFill>
          <p:spPr bwMode="auto">
            <a:xfrm>
              <a:off x="7725" y="4265"/>
              <a:ext cx="2259" cy="2086"/>
            </a:xfrm>
            <a:prstGeom prst="rect">
              <a:avLst/>
            </a:prstGeom>
            <a:noFill/>
            <a:ln w="9525">
              <a:noFill/>
              <a:miter lim="800000"/>
              <a:headEnd/>
              <a:tailEnd/>
            </a:ln>
            <a:effectLst/>
          </p:spPr>
        </p:pic>
        <p:sp>
          <p:nvSpPr>
            <p:cNvPr id="10" name="文本框 6"/>
            <p:cNvSpPr txBox="1"/>
            <p:nvPr/>
          </p:nvSpPr>
          <p:spPr>
            <a:xfrm>
              <a:off x="7788" y="6636"/>
              <a:ext cx="2448" cy="725"/>
            </a:xfrm>
            <a:prstGeom prst="rect">
              <a:avLst/>
            </a:prstGeom>
            <a:noFill/>
          </p:spPr>
          <p:txBody>
            <a:bodyPr wrap="none" rtlCol="0">
              <a:spAutoFit/>
            </a:bodyPr>
            <a:lstStyle/>
            <a:p>
              <a:pPr algn="l"/>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sym typeface="+mn-ea"/>
                </a:rPr>
                <a:t>得到</a:t>
              </a:r>
              <a:r>
                <a:rPr 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150</a:t>
              </a:r>
              <a:r>
                <a:rPr lang="zh-CN"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元</a:t>
              </a:r>
              <a:endParaRPr lang="zh-CN" altLang="en-US" sz="24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14" name="灯片编号占位符 1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565" y="1865630"/>
            <a:ext cx="7901305" cy="3942080"/>
          </a:xfrm>
        </p:spPr>
        <p:txBody>
          <a:bodyPr>
            <a:normAutofit/>
          </a:bodyPr>
          <a:lstStyle/>
          <a:p>
            <a:r>
              <a:rPr lang="zh-CN" altLang="en-US" sz="2400" dirty="0">
                <a:solidFill>
                  <a:srgbClr val="000000"/>
                </a:solidFill>
                <a:latin typeface="宋体" panose="02010600030101010101" pitchFamily="2" charset="-122"/>
                <a:ea typeface="宋体" panose="02010600030101010101" pitchFamily="2" charset="-122"/>
              </a:rPr>
              <a:t>实验结果分析</a:t>
            </a:r>
            <a:endParaRPr lang="en-US" altLang="zh-CN" sz="2400" dirty="0">
              <a:solidFill>
                <a:srgbClr val="000000"/>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mn-lt"/>
              </a:rPr>
              <a:t>人们</a:t>
            </a:r>
            <a:r>
              <a:rPr lang="zh-CN" altLang="en-US" sz="2400" dirty="0">
                <a:latin typeface="宋体" panose="02010600030101010101" pitchFamily="2" charset="-122"/>
                <a:ea typeface="宋体" panose="02010600030101010101" pitchFamily="2" charset="-122"/>
                <a:cs typeface="+mn-lt"/>
              </a:rPr>
              <a:t>表现出损失厌恶</a:t>
            </a:r>
            <a:endParaRPr lang="en-US" altLang="zh-CN" sz="24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宋体" panose="02010600030101010101" pitchFamily="2" charset="-122"/>
              </a:rPr>
              <a:t>失去</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a:t>
            </a:r>
            <a:r>
              <a:rPr lang="zh-CN" altLang="zh-CN" sz="2400" dirty="0">
                <a:latin typeface="宋体" panose="02010600030101010101" pitchFamily="2" charset="-122"/>
                <a:ea typeface="宋体" panose="02010600030101010101" pitchFamily="2" charset="-122"/>
                <a:cs typeface="宋体" panose="02010600030101010101" pitchFamily="2" charset="-122"/>
              </a:rPr>
              <a:t>元的</a:t>
            </a:r>
            <a:r>
              <a:rPr lang="zh-CN" altLang="en-US" sz="2400" dirty="0">
                <a:latin typeface="宋体" panose="02010600030101010101" pitchFamily="2" charset="-122"/>
                <a:ea typeface="宋体" panose="02010600030101010101" pitchFamily="2" charset="-122"/>
                <a:cs typeface="宋体" panose="02010600030101010101" pitchFamily="2" charset="-122"/>
              </a:rPr>
              <a:t>痛苦</a:t>
            </a:r>
            <a:r>
              <a:rPr lang="zh-CN" altLang="zh-CN" sz="2400" dirty="0">
                <a:latin typeface="宋体" panose="02010600030101010101" pitchFamily="2" charset="-122"/>
                <a:ea typeface="宋体" panose="02010600030101010101" pitchFamily="2" charset="-122"/>
                <a:cs typeface="宋体" panose="02010600030101010101" pitchFamily="2" charset="-122"/>
              </a:rPr>
              <a:t>比得到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150</a:t>
            </a:r>
            <a:r>
              <a:rPr lang="zh-CN" altLang="zh-CN" sz="2400" dirty="0">
                <a:latin typeface="宋体" panose="02010600030101010101" pitchFamily="2" charset="-122"/>
                <a:ea typeface="宋体" panose="02010600030101010101" pitchFamily="2" charset="-122"/>
                <a:cs typeface="宋体" panose="02010600030101010101" pitchFamily="2" charset="-122"/>
              </a:rPr>
              <a:t>元的喜悦更强烈</a:t>
            </a:r>
            <a:endParaRPr lang="en-US" altLang="zh-CN" sz="2400" dirty="0">
              <a:latin typeface="宋体" panose="02010600030101010101" pitchFamily="2" charset="-122"/>
              <a:ea typeface="宋体" panose="02010600030101010101" pitchFamily="2" charset="-122"/>
              <a:cs typeface="+mn-lt"/>
            </a:endParaRPr>
          </a:p>
          <a:p>
            <a:pPr lvl="1">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宋体" panose="02010600030101010101" pitchFamily="2" charset="-122"/>
              </a:rPr>
              <a:t>平衡</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a:t>
            </a:r>
            <a:r>
              <a:rPr lang="zh-CN" altLang="zh-CN" sz="2400" dirty="0">
                <a:latin typeface="宋体" panose="02010600030101010101" pitchFamily="2" charset="-122"/>
                <a:ea typeface="宋体" panose="02010600030101010101" pitchFamily="2" charset="-122"/>
                <a:cs typeface="宋体" panose="02010600030101010101" pitchFamily="2" charset="-122"/>
              </a:rPr>
              <a:t>元的损失，需要得到</a:t>
            </a:r>
            <a:r>
              <a:rPr lang="zh-CN" altLang="zh-CN" sz="2400" dirty="0">
                <a:latin typeface="宋体" panose="02010600030101010101" pitchFamily="2" charset="-122"/>
                <a:ea typeface="宋体" panose="02010600030101010101" pitchFamily="2" charset="-122"/>
                <a:cs typeface="宋体" panose="02010600030101010101" pitchFamily="2" charset="-122"/>
                <a:sym typeface="+mn-ea"/>
              </a:rPr>
              <a:t>约</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200</a:t>
            </a:r>
            <a:r>
              <a:rPr lang="zh-CN" altLang="zh-CN" sz="2400" dirty="0">
                <a:latin typeface="宋体" panose="02010600030101010101" pitchFamily="2" charset="-122"/>
                <a:ea typeface="宋体" panose="02010600030101010101" pitchFamily="2" charset="-122"/>
                <a:cs typeface="宋体" panose="02010600030101010101" pitchFamily="2" charset="-122"/>
                <a:sym typeface="+mn-ea"/>
              </a:rPr>
              <a:t>元</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的收益</a:t>
            </a:r>
            <a:r>
              <a:rPr lang="zh-CN" altLang="zh-CN" sz="2400" dirty="0">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dirty="0">
                <a:latin typeface="宋体" panose="02010600030101010101" pitchFamily="2" charset="-122"/>
                <a:ea typeface="宋体" panose="02010600030101010101" pitchFamily="2" charset="-122"/>
                <a:cs typeface="宋体" panose="02010600030101010101" pitchFamily="2" charset="-122"/>
              </a:rPr>
              <a:t>是损失的</a:t>
            </a:r>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zh-CN" sz="2400" dirty="0">
                <a:latin typeface="宋体" panose="02010600030101010101" pitchFamily="2" charset="-122"/>
                <a:ea typeface="宋体" panose="02010600030101010101" pitchFamily="2" charset="-122"/>
                <a:cs typeface="宋体" panose="02010600030101010101" pitchFamily="2" charset="-122"/>
              </a:rPr>
              <a:t>倍</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lvl="1">
              <a:buFont typeface="Arial" panose="020B0604020202020204" pitchFamily="34" charset="0"/>
              <a:buChar char="•"/>
            </a:pP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lvl="0">
              <a:buFont typeface="Arial" panose="020B0604020202020204" pitchFamily="34" charset="0"/>
              <a:buChar char="•"/>
            </a:pPr>
            <a:r>
              <a:rPr lang="zh-CN" altLang="zh-CN" sz="24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损失厌恶系数</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sym typeface="+mn-ea"/>
              </a:rPr>
              <a:t>1.5</a:t>
            </a:r>
            <a:r>
              <a:rPr lang="en-US" altLang="zh-CN" sz="2400" dirty="0">
                <a:solidFill>
                  <a:srgbClr val="000000"/>
                </a:solidFill>
                <a:latin typeface="微软雅黑" panose="020B0503020204020204" pitchFamily="34" charset="-122"/>
                <a:ea typeface="微软雅黑" panose="020B0503020204020204" pitchFamily="34" charset="-122"/>
                <a:sym typeface="+mn-ea"/>
              </a:rPr>
              <a:t>~</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2.5</a:t>
            </a: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819785" y="829168"/>
            <a:ext cx="8229600" cy="856986"/>
          </a:xfrm>
        </p:spPr>
        <p:txBody>
          <a:bodyPr>
            <a:normAutofit/>
          </a:bodyPr>
          <a:lstStyle/>
          <a:p>
            <a:pPr algn="l"/>
            <a:r>
              <a:rPr lang="zh-CN" altLang="en-US" sz="2800" b="1" dirty="0">
                <a:latin typeface="宋体" panose="02010600030101010101" pitchFamily="2" charset="-122"/>
                <a:ea typeface="宋体" panose="02010600030101010101" pitchFamily="2" charset="-122"/>
              </a:rPr>
              <a:t>实验：抛硬币实验</a:t>
            </a:r>
            <a:endParaRPr lang="zh-CN" altLang="en-US" sz="28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6130" y="872190"/>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实验：</a:t>
            </a:r>
            <a:r>
              <a:rPr lang="zh-CN" altLang="zh-CN" sz="2800" b="1" dirty="0">
                <a:latin typeface="宋体" panose="02010600030101010101" pitchFamily="2" charset="-122"/>
                <a:ea typeface="宋体" panose="02010600030101010101" pitchFamily="2" charset="-122"/>
                <a:cs typeface="宋体" panose="02010600030101010101" pitchFamily="2" charset="-122"/>
                <a:sym typeface="+mn-ea"/>
              </a:rPr>
              <a:t>你愿意参加新药试用吗？</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710367" y="1772869"/>
            <a:ext cx="8147248" cy="3819448"/>
          </a:xfrm>
        </p:spPr>
        <p:txBody>
          <a:bodyPr>
            <a:normAutofit/>
          </a:bodyPr>
          <a:lstStyle/>
          <a:p>
            <a:r>
              <a:rPr lang="zh-CN" altLang="en-US" sz="2600" dirty="0">
                <a:solidFill>
                  <a:srgbClr val="000000"/>
                </a:solidFill>
                <a:latin typeface="宋体" panose="02010600030101010101" pitchFamily="2" charset="-122"/>
                <a:ea typeface="宋体" panose="02010600030101010101" pitchFamily="2" charset="-122"/>
              </a:rPr>
              <a:t>实验组</a:t>
            </a:r>
            <a:r>
              <a:rPr lang="en-US" altLang="zh-CN" sz="2600" dirty="0">
                <a:solidFill>
                  <a:srgbClr val="000000"/>
                </a:solidFill>
                <a:latin typeface="宋体" panose="02010600030101010101" pitchFamily="2" charset="-122"/>
                <a:ea typeface="宋体" panose="02010600030101010101" pitchFamily="2" charset="-122"/>
              </a:rPr>
              <a:t>1</a:t>
            </a:r>
            <a:endParaRPr lang="en-US" altLang="zh-CN" sz="2600" dirty="0">
              <a:solidFill>
                <a:srgbClr val="000000"/>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200" dirty="0">
                <a:latin typeface="宋体" panose="02010600030101010101" pitchFamily="2" charset="-122"/>
                <a:ea typeface="宋体" panose="02010600030101010101" pitchFamily="2" charset="-122"/>
                <a:cs typeface="宋体" panose="02010600030101010101" pitchFamily="2" charset="-122"/>
              </a:rPr>
              <a:t>假</a:t>
            </a:r>
            <a:r>
              <a:rPr lang="zh-CN" altLang="zh-CN" sz="2200" dirty="0">
                <a:latin typeface="宋体" panose="02010600030101010101" pitchFamily="2" charset="-122"/>
                <a:ea typeface="宋体" panose="02010600030101010101" pitchFamily="2" charset="-122"/>
                <a:cs typeface="宋体" panose="02010600030101010101" pitchFamily="2" charset="-122"/>
              </a:rPr>
              <a:t>设你得了一种病，有万分之一的可能性会突然死亡，现在有一种新药，吃了以后可以把死亡的可能性降到零，你愿意花多少钱来买这种药呢？</a:t>
            </a:r>
            <a:endParaRPr lang="en-US" altLang="zh-CN" sz="2200" dirty="0">
              <a:solidFill>
                <a:prstClr val="black"/>
              </a:solidFill>
              <a:latin typeface="宋体" panose="02010600030101010101" pitchFamily="2" charset="-122"/>
              <a:ea typeface="宋体" panose="02010600030101010101" pitchFamily="2" charset="-122"/>
            </a:endParaRPr>
          </a:p>
          <a:p>
            <a:r>
              <a:rPr lang="zh-CN" altLang="en-US" sz="2600" dirty="0">
                <a:solidFill>
                  <a:srgbClr val="000000"/>
                </a:solidFill>
                <a:latin typeface="宋体" panose="02010600030101010101" pitchFamily="2" charset="-122"/>
                <a:ea typeface="宋体" panose="02010600030101010101" pitchFamily="2" charset="-122"/>
              </a:rPr>
              <a:t>实验组</a:t>
            </a:r>
            <a:r>
              <a:rPr lang="en-US" altLang="zh-CN" sz="2600" dirty="0">
                <a:solidFill>
                  <a:srgbClr val="000000"/>
                </a:solidFill>
                <a:latin typeface="宋体" panose="02010600030101010101" pitchFamily="2" charset="-122"/>
                <a:ea typeface="宋体" panose="02010600030101010101" pitchFamily="2" charset="-122"/>
              </a:rPr>
              <a:t>2</a:t>
            </a:r>
            <a:endParaRPr lang="en-US" altLang="zh-CN" sz="2600" dirty="0">
              <a:solidFill>
                <a:srgbClr val="000000"/>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zh-CN" sz="2200" dirty="0">
                <a:latin typeface="宋体" panose="02010600030101010101" pitchFamily="2" charset="-122"/>
                <a:ea typeface="宋体" panose="02010600030101010101" pitchFamily="2" charset="-122"/>
                <a:cs typeface="宋体" panose="02010600030101010101" pitchFamily="2" charset="-122"/>
              </a:rPr>
              <a:t>假定你身体很健康，现在医药公司想找人测试研制出的一种新药，这种药服用后会使你有万分之一的可能性突然死亡，那么，医药公司花多少钱你才愿意试用呢？</a:t>
            </a:r>
            <a:endParaRPr lang="en-US" altLang="zh-CN" sz="2200" dirty="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857523"/>
            <a:ext cx="8352928" cy="3942133"/>
          </a:xfrm>
        </p:spPr>
        <p:txBody>
          <a:bodyPr>
            <a:normAutofit lnSpcReduction="10000"/>
          </a:bodyPr>
          <a:lstStyle/>
          <a:p>
            <a:pPr lvl="0"/>
            <a:r>
              <a:rPr lang="zh-CN" altLang="en-US" sz="2600" dirty="0">
                <a:solidFill>
                  <a:srgbClr val="000000"/>
                </a:solidFill>
                <a:latin typeface="宋体" panose="02010600030101010101" pitchFamily="2" charset="-122"/>
                <a:ea typeface="宋体" panose="02010600030101010101" pitchFamily="2" charset="-122"/>
              </a:rPr>
              <a:t>实验结果</a:t>
            </a:r>
            <a:endParaRPr lang="en-US" altLang="zh-CN" sz="2600" dirty="0">
              <a:solidFill>
                <a:srgbClr val="000000"/>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zh-CN" sz="2200" dirty="0">
                <a:latin typeface="宋体" panose="02010600030101010101" pitchFamily="2" charset="-122"/>
                <a:ea typeface="宋体" panose="02010600030101010101" pitchFamily="2" charset="-122"/>
                <a:cs typeface="宋体" panose="02010600030101010101" pitchFamily="2" charset="-122"/>
              </a:rPr>
              <a:t>实验组</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200" dirty="0">
                <a:latin typeface="宋体" panose="02010600030101010101" pitchFamily="2" charset="-122"/>
                <a:ea typeface="宋体" panose="02010600030101010101" pitchFamily="2" charset="-122"/>
                <a:cs typeface="宋体" panose="02010600030101010101" pitchFamily="2" charset="-122"/>
              </a:rPr>
              <a:t>中，被试愿意出</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200</a:t>
            </a:r>
            <a:r>
              <a:rPr lang="zh-CN" altLang="zh-CN" sz="2200" dirty="0">
                <a:latin typeface="宋体" panose="02010600030101010101" pitchFamily="2" charset="-122"/>
                <a:ea typeface="宋体" panose="02010600030101010101" pitchFamily="2" charset="-122"/>
                <a:cs typeface="宋体" panose="02010600030101010101" pitchFamily="2" charset="-122"/>
              </a:rPr>
              <a:t>美元来买药</a:t>
            </a:r>
            <a:endParaRPr lang="en-US" altLang="zh-CN" sz="22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zh-CN" sz="2200" dirty="0">
                <a:solidFill>
                  <a:prstClr val="black"/>
                </a:solidFill>
                <a:latin typeface="宋体" panose="02010600030101010101" pitchFamily="2" charset="-122"/>
                <a:ea typeface="宋体" panose="02010600030101010101" pitchFamily="2" charset="-122"/>
                <a:cs typeface="宋体" panose="02010600030101010101" pitchFamily="2" charset="-122"/>
              </a:rPr>
              <a:t>实验组</a:t>
            </a:r>
            <a:r>
              <a:rPr lang="en-US" altLang="zh-CN" sz="2200" dirty="0">
                <a:solidFill>
                  <a:prstClr val="black"/>
                </a:solidFill>
                <a:latin typeface="宋体" panose="02010600030101010101" pitchFamily="2" charset="-122"/>
                <a:ea typeface="宋体" panose="02010600030101010101" pitchFamily="2" charset="-122"/>
                <a:cs typeface="宋体" panose="02010600030101010101" pitchFamily="2" charset="-122"/>
              </a:rPr>
              <a:t>2</a:t>
            </a:r>
            <a:r>
              <a:rPr lang="zh-CN" altLang="zh-CN" sz="2200" dirty="0">
                <a:solidFill>
                  <a:prstClr val="black"/>
                </a:solidFill>
                <a:latin typeface="宋体" panose="02010600030101010101" pitchFamily="2" charset="-122"/>
                <a:ea typeface="宋体" panose="02010600030101010101" pitchFamily="2" charset="-122"/>
                <a:cs typeface="宋体" panose="02010600030101010101" pitchFamily="2" charset="-122"/>
              </a:rPr>
              <a:t>中，</a:t>
            </a:r>
            <a:r>
              <a:rPr lang="zh-CN" altLang="zh-CN" sz="2200" dirty="0">
                <a:latin typeface="宋体" panose="02010600030101010101" pitchFamily="2" charset="-122"/>
                <a:ea typeface="宋体" panose="02010600030101010101" pitchFamily="2" charset="-122"/>
                <a:cs typeface="宋体" panose="02010600030101010101" pitchFamily="2" charset="-122"/>
              </a:rPr>
              <a:t>即使医药公司花费</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10000</a:t>
            </a:r>
            <a:r>
              <a:rPr lang="zh-CN" altLang="zh-CN" sz="2200" dirty="0">
                <a:latin typeface="宋体" panose="02010600030101010101" pitchFamily="2" charset="-122"/>
                <a:ea typeface="宋体" panose="02010600030101010101" pitchFamily="2" charset="-122"/>
                <a:cs typeface="宋体" panose="02010600030101010101" pitchFamily="2" charset="-122"/>
              </a:rPr>
              <a:t>美元，实验者也不愿意参加新药试验</a:t>
            </a:r>
            <a:endParaRPr lang="zh-CN" altLang="zh-CN" sz="22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实验结果分析</a:t>
            </a:r>
            <a:endParaRPr lang="en-US" altLang="zh-CN" sz="24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得病后治好病是一种相对不敏感的收益</a:t>
            </a:r>
            <a:endParaRPr lang="en-US" altLang="zh-CN" sz="2400" dirty="0">
              <a:latin typeface="宋体" panose="02010600030101010101" pitchFamily="2" charset="-122"/>
              <a:ea typeface="宋体" panose="02010600030101010101" pitchFamily="2" charset="-122"/>
              <a:cs typeface="+mn-lt"/>
            </a:endParaRPr>
          </a:p>
          <a:p>
            <a:pPr lvl="1">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健康情况下增加死亡概率是难以接受的损失</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人们对损失要求的补偿远远高于愿意为治病所支付的钱</a:t>
            </a:r>
            <a:r>
              <a:rPr lang="zh-CN" altLang="en-US" sz="2400" dirty="0">
                <a:latin typeface="宋体" panose="02010600030101010101" pitchFamily="2" charset="-122"/>
                <a:ea typeface="宋体" panose="02010600030101010101" pitchFamily="2" charset="-122"/>
              </a:rPr>
              <a:t>，这种不对称性就是</a:t>
            </a:r>
            <a:r>
              <a:rPr lang="zh-CN" altLang="en-US" sz="2400" dirty="0">
                <a:latin typeface="宋体" panose="02010600030101010101" pitchFamily="2" charset="-122"/>
                <a:ea typeface="宋体" panose="02010600030101010101" pitchFamily="2" charset="-122"/>
                <a:cs typeface="+mn-lt"/>
              </a:rPr>
              <a:t>损失厌恶</a:t>
            </a:r>
            <a:endParaRPr lang="zh-CN" altLang="en-US" sz="2740" b="1"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694690" y="999983"/>
            <a:ext cx="8229600" cy="856986"/>
          </a:xfrm>
        </p:spPr>
        <p:txBody>
          <a:bodyPr>
            <a:normAutofit/>
          </a:bodyPr>
          <a:lstStyle/>
          <a:p>
            <a:pPr algn="l"/>
            <a:r>
              <a:rPr lang="zh-CN" altLang="en-US" sz="2800" b="1" dirty="0">
                <a:latin typeface="宋体" panose="02010600030101010101" pitchFamily="2" charset="-122"/>
                <a:ea typeface="宋体" panose="02010600030101010101" pitchFamily="2" charset="-122"/>
              </a:rPr>
              <a:t>实验：</a:t>
            </a:r>
            <a:r>
              <a:rPr lang="zh-CN" altLang="zh-CN" sz="2800" b="1" dirty="0">
                <a:latin typeface="宋体" panose="02010600030101010101" pitchFamily="2" charset="-122"/>
                <a:ea typeface="宋体" panose="02010600030101010101" pitchFamily="2" charset="-122"/>
                <a:cs typeface="宋体" panose="02010600030101010101" pitchFamily="2" charset="-122"/>
                <a:sym typeface="+mn-ea"/>
              </a:rPr>
              <a:t>你愿意参加新药试用吗？</a:t>
            </a:r>
            <a:endParaRPr lang="zh-CN" altLang="en-US" sz="28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500" y="1857375"/>
            <a:ext cx="7849235" cy="2028190"/>
          </a:xfrm>
        </p:spPr>
        <p:txBody>
          <a:bodyPr>
            <a:normAutofit fontScale="90000"/>
          </a:bodyPr>
          <a:lstStyle/>
          <a:p>
            <a:pPr lvl="0"/>
            <a:r>
              <a:rPr lang="zh-CN" altLang="en-US" sz="2665" dirty="0">
                <a:latin typeface="宋体" panose="02010600030101010101" pitchFamily="2" charset="-122"/>
                <a:ea typeface="宋体" panose="02010600030101010101" pitchFamily="2" charset="-122"/>
              </a:rPr>
              <a:t>损失厌恶心理使人们对事件信息有不同的发布技巧</a:t>
            </a:r>
            <a:endParaRPr lang="zh-CN" altLang="en-US" sz="2665"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665" dirty="0">
                <a:latin typeface="宋体" panose="02010600030101010101" pitchFamily="2" charset="-122"/>
                <a:ea typeface="宋体" panose="02010600030101010101" pitchFamily="2" charset="-122"/>
              </a:rPr>
              <a:t>多个好消息</a:t>
            </a:r>
            <a:endParaRPr lang="zh-CN" altLang="en-US" sz="2665"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665" dirty="0">
                <a:latin typeface="宋体" panose="02010600030101010101" pitchFamily="2" charset="-122"/>
                <a:ea typeface="宋体" panose="02010600030101010101" pitchFamily="2" charset="-122"/>
              </a:rPr>
              <a:t>多个坏消息</a:t>
            </a:r>
            <a:endParaRPr lang="zh-CN" altLang="en-US" sz="2665"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665" dirty="0">
                <a:latin typeface="宋体" panose="02010600030101010101" pitchFamily="2" charset="-122"/>
                <a:ea typeface="宋体" panose="02010600030101010101" pitchFamily="2" charset="-122"/>
              </a:rPr>
              <a:t>大好消息</a:t>
            </a:r>
            <a:r>
              <a:rPr lang="en-US" altLang="zh-CN" sz="2665" dirty="0">
                <a:latin typeface="宋体" panose="02010600030101010101" pitchFamily="2" charset="-122"/>
                <a:ea typeface="宋体" panose="02010600030101010101" pitchFamily="2" charset="-122"/>
              </a:rPr>
              <a:t>+</a:t>
            </a:r>
            <a:r>
              <a:rPr lang="zh-CN" altLang="en-US" sz="2665" dirty="0">
                <a:latin typeface="宋体" panose="02010600030101010101" pitchFamily="2" charset="-122"/>
                <a:ea typeface="宋体" panose="02010600030101010101" pitchFamily="2" charset="-122"/>
              </a:rPr>
              <a:t>小坏消息</a:t>
            </a:r>
            <a:endParaRPr lang="zh-CN" altLang="en-US" sz="2665"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665" dirty="0">
                <a:latin typeface="宋体" panose="02010600030101010101" pitchFamily="2" charset="-122"/>
                <a:ea typeface="宋体" panose="02010600030101010101" pitchFamily="2" charset="-122"/>
              </a:rPr>
              <a:t>大坏消息</a:t>
            </a:r>
            <a:r>
              <a:rPr lang="en-US" altLang="zh-CN" sz="2665" dirty="0">
                <a:latin typeface="宋体" panose="02010600030101010101" pitchFamily="2" charset="-122"/>
                <a:ea typeface="宋体" panose="02010600030101010101" pitchFamily="2" charset="-122"/>
              </a:rPr>
              <a:t>+</a:t>
            </a:r>
            <a:r>
              <a:rPr lang="zh-CN" altLang="en-US" sz="2665" dirty="0">
                <a:latin typeface="宋体" panose="02010600030101010101" pitchFamily="2" charset="-122"/>
                <a:ea typeface="宋体" panose="02010600030101010101" pitchFamily="2" charset="-122"/>
              </a:rPr>
              <a:t>小好消息</a:t>
            </a:r>
            <a:endParaRPr lang="zh-CN" altLang="en-US" sz="2665"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694690" y="915528"/>
            <a:ext cx="8229600" cy="856986"/>
          </a:xfrm>
        </p:spPr>
        <p:txBody>
          <a:bodyPr>
            <a:normAutofit/>
          </a:bodyPr>
          <a:lstStyle/>
          <a:p>
            <a:pPr algn="l"/>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好事不出门，坏事传千里</a:t>
            </a:r>
            <a:r>
              <a:rPr lang="en-US" altLang="zh-CN"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2" name="文本框 1"/>
          <p:cNvSpPr txBox="1"/>
          <p:nvPr/>
        </p:nvSpPr>
        <p:spPr>
          <a:xfrm>
            <a:off x="523240" y="4065270"/>
            <a:ext cx="4469765" cy="902970"/>
          </a:xfrm>
          <a:prstGeom prst="rect">
            <a:avLst/>
          </a:prstGeom>
          <a:noFill/>
        </p:spPr>
        <p:txBody>
          <a:bodyPr wrap="square" rtlCol="0" anchor="t">
            <a:spAutoFit/>
          </a:bodyPr>
          <a:p>
            <a:pPr marL="342900" lvl="0" indent="-342900" algn="ctr">
              <a:lnSpc>
                <a:spcPct val="11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mn-ea"/>
              </a:rPr>
              <a:t>怎样发布好/坏消息才能产生最积极的效果/减少不利影响？</a:t>
            </a:r>
            <a:endParaRPr lang="zh-CN" altLang="en-US" sz="2400"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pic>
        <p:nvPicPr>
          <p:cNvPr id="6" name="图片 5"/>
          <p:cNvPicPr>
            <a:picLocks noChangeAspect="1"/>
          </p:cNvPicPr>
          <p:nvPr>
            <p:custDataLst>
              <p:tags r:id="rId1"/>
            </p:custDataLst>
          </p:nvPr>
        </p:nvPicPr>
        <p:blipFill>
          <a:blip r:embed="rId2"/>
          <a:stretch>
            <a:fillRect/>
          </a:stretch>
        </p:blipFill>
        <p:spPr>
          <a:xfrm>
            <a:off x="4993005" y="2234565"/>
            <a:ext cx="3717290" cy="3717290"/>
          </a:xfrm>
          <a:prstGeom prst="rect">
            <a:avLst/>
          </a:prstGeom>
        </p:spPr>
      </p:pic>
      <p:sp>
        <p:nvSpPr>
          <p:cNvPr id="11" name="灯片编号占位符 10"/>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415" y="850600"/>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思考</a:t>
            </a:r>
            <a:endParaRPr lang="zh-CN" altLang="en-US" sz="2800" dirty="0"/>
          </a:p>
        </p:txBody>
      </p:sp>
      <p:sp>
        <p:nvSpPr>
          <p:cNvPr id="3" name="内容占位符 2"/>
          <p:cNvSpPr>
            <a:spLocks noGrp="1"/>
          </p:cNvSpPr>
          <p:nvPr>
            <p:ph idx="1"/>
          </p:nvPr>
        </p:nvSpPr>
        <p:spPr>
          <a:xfrm>
            <a:off x="862330" y="1887855"/>
            <a:ext cx="7399020" cy="4526280"/>
          </a:xfrm>
        </p:spPr>
        <p:txBody>
          <a:bodyPr>
            <a:normAutofit/>
          </a:bodyPr>
          <a:lstStyle/>
          <a:p>
            <a:r>
              <a:rPr lang="zh-CN" altLang="en-US" sz="2400" dirty="0">
                <a:latin typeface="宋体" panose="02010600030101010101" pitchFamily="2" charset="-122"/>
                <a:ea typeface="宋体" panose="02010600030101010101" pitchFamily="2" charset="-122"/>
              </a:rPr>
              <a:t>为什么繁荣时期房产所有者选择快速交易而不是等待更高价？</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为什么市场萧条时房产所有者宁愿退出交易也不降价？</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pPr lvl="0"/>
            <a:endParaRPr lang="en-US" altLang="zh-CN" sz="2400" b="1" dirty="0">
              <a:solidFill>
                <a:prstClr val="black"/>
              </a:solidFill>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p:txBody>
      </p:sp>
      <p:pic>
        <p:nvPicPr>
          <p:cNvPr id="8" name="Picture 3" descr="QQ截图未命名"/>
          <p:cNvPicPr>
            <a:picLocks noChangeAspect="1" noChangeArrowheads="1"/>
          </p:cNvPicPr>
          <p:nvPr/>
        </p:nvPicPr>
        <p:blipFill>
          <a:blip r:embed="rId1" cstate="print"/>
          <a:srcRect/>
          <a:stretch>
            <a:fillRect/>
          </a:stretch>
        </p:blipFill>
        <p:spPr bwMode="auto">
          <a:xfrm>
            <a:off x="3347864" y="3490683"/>
            <a:ext cx="2710521" cy="2128416"/>
          </a:xfrm>
          <a:prstGeom prst="rect">
            <a:avLst/>
          </a:prstGeom>
          <a:noFill/>
          <a:ln w="9525">
            <a:noFill/>
            <a:miter lim="800000"/>
            <a:headEnd/>
            <a:tailEnd/>
          </a:ln>
        </p:spPr>
      </p:pic>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a typeface="华文细黑" panose="02010600040101010101" pitchFamily="2" charset="-122"/>
            </a:endParaRPr>
          </a:p>
        </p:txBody>
      </p:sp>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7720" y="949025"/>
            <a:ext cx="8229600" cy="1143071"/>
          </a:xfrm>
        </p:spPr>
        <p:txBody>
          <a:bodyPr>
            <a:normAutofit/>
          </a:bodyPr>
          <a:lstStyle/>
          <a:p>
            <a:pPr algn="l"/>
            <a:r>
              <a:rPr lang="en-US" altLang="zh-CN" sz="28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3.</a:t>
            </a:r>
            <a:r>
              <a:rPr lang="zh-CN" altLang="en-US" sz="28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反射性 </a:t>
            </a:r>
            <a:r>
              <a:rPr lang="en-US" altLang="zh-CN" sz="2800" b="1" i="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rPr>
              <a:t>Reflectiveness</a:t>
            </a:r>
            <a:endParaRPr lang="en-US" altLang="zh-CN" sz="2800" b="1" i="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848797" y="1941143"/>
            <a:ext cx="8147248" cy="3393425"/>
          </a:xfrm>
        </p:spPr>
        <p:txBody>
          <a:bodyPr>
            <a:normAutofit/>
          </a:bodyPr>
          <a:lstStyle/>
          <a:p>
            <a:pPr>
              <a:lnSpc>
                <a:spcPct val="120000"/>
              </a:lnSpc>
            </a:pPr>
            <a:r>
              <a:rPr lang="zh-CN" altLang="zh-CN" sz="2400" dirty="0">
                <a:latin typeface="宋体" panose="02010600030101010101" pitchFamily="2" charset="-122"/>
                <a:ea typeface="宋体" panose="02010600030101010101" pitchFamily="2" charset="-122"/>
              </a:rPr>
              <a:t>风险偏好的不一致性也表现为</a:t>
            </a:r>
            <a:r>
              <a:rPr lang="zh-CN" altLang="zh-CN" sz="24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风险决策的反射性</a:t>
            </a:r>
            <a:endParaRPr lang="en-US" altLang="zh-CN" sz="24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a:p>
            <a:pPr lvl="1">
              <a:lnSpc>
                <a:spcPct val="120000"/>
              </a:lnSpc>
              <a:buFont typeface="Arial" panose="020B0604020202020204" pitchFamily="34" charset="0"/>
              <a:buChar char="•"/>
            </a:pPr>
            <a:r>
              <a:rPr lang="zh-CN" altLang="en-US" sz="2400" dirty="0">
                <a:solidFill>
                  <a:prstClr val="black"/>
                </a:solidFill>
                <a:latin typeface="宋体" panose="02010600030101010101" pitchFamily="2" charset="-122"/>
                <a:ea typeface="宋体" panose="02010600030101010101" pitchFamily="2" charset="-122"/>
                <a:cs typeface="+mn-lt"/>
              </a:rPr>
              <a:t>为了避免确定的损失而倾向于冒更大风险</a:t>
            </a:r>
            <a:endParaRPr lang="en-US" altLang="zh-CN" sz="2400" dirty="0">
              <a:solidFill>
                <a:prstClr val="black"/>
              </a:solidFill>
              <a:latin typeface="宋体" panose="02010600030101010101" pitchFamily="2" charset="-122"/>
              <a:ea typeface="宋体" panose="02010600030101010101" pitchFamily="2" charset="-122"/>
              <a:cs typeface="+mn-lt"/>
            </a:endParaRPr>
          </a:p>
          <a:p>
            <a:pPr lvl="1">
              <a:lnSpc>
                <a:spcPct val="120000"/>
              </a:lnSpc>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损失厌恶能被恐慌所抵消，使人们变得敢于冒险</a:t>
            </a:r>
            <a:endParaRPr lang="zh-CN" altLang="zh-CN" sz="2400" dirty="0">
              <a:latin typeface="宋体" panose="02010600030101010101" pitchFamily="2" charset="-122"/>
              <a:ea typeface="宋体" panose="02010600030101010101" pitchFamily="2" charset="-122"/>
            </a:endParaRPr>
          </a:p>
          <a:p>
            <a:pPr lvl="0">
              <a:lnSpc>
                <a:spcPct val="120000"/>
              </a:lnSpc>
              <a:buFont typeface="Arial" panose="020B0604020202020204" pitchFamily="34" charset="0"/>
              <a:buChar char="•"/>
            </a:pPr>
            <a:endParaRPr lang="en-US" altLang="zh-CN" sz="274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pic>
        <p:nvPicPr>
          <p:cNvPr id="6" name="图片 5"/>
          <p:cNvPicPr>
            <a:picLocks noChangeAspect="1"/>
          </p:cNvPicPr>
          <p:nvPr/>
        </p:nvPicPr>
        <p:blipFill>
          <a:blip r:embed="rId1" cstate="print"/>
          <a:stretch>
            <a:fillRect/>
          </a:stretch>
        </p:blipFill>
        <p:spPr>
          <a:xfrm>
            <a:off x="2694940" y="3608705"/>
            <a:ext cx="3173095" cy="1904365"/>
          </a:xfrm>
          <a:prstGeom prst="rect">
            <a:avLst/>
          </a:prstGeom>
        </p:spPr>
      </p:pic>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995" y="914735"/>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实验：夏皮诺实验</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539750" y="2058035"/>
            <a:ext cx="8411845" cy="3747135"/>
          </a:xfrm>
        </p:spPr>
        <p:txBody>
          <a:bodyPr>
            <a:normAutofit/>
          </a:bodyPr>
          <a:lstStyle/>
          <a:p>
            <a:r>
              <a:rPr lang="zh-CN" altLang="en-US" sz="2400" dirty="0">
                <a:latin typeface="宋体" panose="02010600030101010101" pitchFamily="2" charset="-122"/>
                <a:ea typeface="宋体" panose="02010600030101010101" pitchFamily="2" charset="-122"/>
              </a:rPr>
              <a:t>实验组</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，请选择</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en-US" altLang="zh-CN" sz="2400" dirty="0">
                <a:solidFill>
                  <a:prstClr val="black"/>
                </a:solidFill>
                <a:latin typeface="宋体" panose="02010600030101010101" pitchFamily="2" charset="-122"/>
                <a:ea typeface="宋体" panose="02010600030101010101" pitchFamily="2" charset="-122"/>
                <a:cs typeface="+mn-lt"/>
              </a:rPr>
              <a:t>A</a:t>
            </a:r>
            <a:r>
              <a:rPr lang="zh-CN" altLang="en-US" sz="2400" dirty="0">
                <a:solidFill>
                  <a:prstClr val="black"/>
                </a:solidFill>
                <a:latin typeface="宋体" panose="02010600030101010101" pitchFamily="2" charset="-122"/>
                <a:ea typeface="宋体" panose="02010600030101010101" pitchFamily="2" charset="-122"/>
                <a:cs typeface="+mn-lt"/>
              </a:rPr>
              <a:t>、</a:t>
            </a:r>
            <a:r>
              <a:rPr lang="en-US" altLang="zh-CN" sz="2400" dirty="0">
                <a:solidFill>
                  <a:prstClr val="black"/>
                </a:solidFill>
                <a:latin typeface="宋体" panose="02010600030101010101" pitchFamily="2" charset="-122"/>
                <a:ea typeface="宋体" panose="02010600030101010101" pitchFamily="2" charset="-122"/>
                <a:cs typeface="+mn-lt"/>
              </a:rPr>
              <a:t>75%</a:t>
            </a:r>
            <a:r>
              <a:rPr lang="zh-CN" altLang="en-US" sz="2400" dirty="0">
                <a:solidFill>
                  <a:prstClr val="black"/>
                </a:solidFill>
                <a:latin typeface="宋体" panose="02010600030101010101" pitchFamily="2" charset="-122"/>
                <a:ea typeface="宋体" panose="02010600030101010101" pitchFamily="2" charset="-122"/>
                <a:cs typeface="+mn-lt"/>
              </a:rPr>
              <a:t>的概率得到</a:t>
            </a:r>
            <a:r>
              <a:rPr lang="en-US" altLang="zh-CN" sz="2400" dirty="0">
                <a:solidFill>
                  <a:prstClr val="black"/>
                </a:solidFill>
                <a:latin typeface="宋体" panose="02010600030101010101" pitchFamily="2" charset="-122"/>
                <a:ea typeface="宋体" panose="02010600030101010101" pitchFamily="2" charset="-122"/>
                <a:cs typeface="+mn-lt"/>
              </a:rPr>
              <a:t>1000</a:t>
            </a:r>
            <a:r>
              <a:rPr lang="zh-CN" altLang="en-US" sz="2400" dirty="0">
                <a:solidFill>
                  <a:prstClr val="black"/>
                </a:solidFill>
                <a:latin typeface="宋体" panose="02010600030101010101" pitchFamily="2" charset="-122"/>
                <a:ea typeface="宋体" panose="02010600030101010101" pitchFamily="2" charset="-122"/>
                <a:cs typeface="+mn-lt"/>
              </a:rPr>
              <a:t>美元；</a:t>
            </a:r>
            <a:r>
              <a:rPr lang="en-US" altLang="zh-CN" sz="2400" dirty="0">
                <a:solidFill>
                  <a:prstClr val="black"/>
                </a:solidFill>
                <a:latin typeface="宋体" panose="02010600030101010101" pitchFamily="2" charset="-122"/>
                <a:ea typeface="宋体" panose="02010600030101010101" pitchFamily="2" charset="-122"/>
                <a:cs typeface="+mn-lt"/>
              </a:rPr>
              <a:t>25%</a:t>
            </a:r>
            <a:r>
              <a:rPr lang="zh-CN" altLang="en-US" sz="2400" dirty="0">
                <a:solidFill>
                  <a:prstClr val="black"/>
                </a:solidFill>
                <a:latin typeface="宋体" panose="02010600030101010101" pitchFamily="2" charset="-122"/>
                <a:ea typeface="宋体" panose="02010600030101010101" pitchFamily="2" charset="-122"/>
                <a:cs typeface="+mn-lt"/>
              </a:rPr>
              <a:t>的概率什么都得不到</a:t>
            </a:r>
            <a:endParaRPr lang="en-US" altLang="zh-CN" sz="2400" dirty="0">
              <a:solidFill>
                <a:prstClr val="black"/>
              </a:solidFill>
              <a:latin typeface="宋体" panose="02010600030101010101" pitchFamily="2" charset="-122"/>
              <a:ea typeface="宋体" panose="02010600030101010101" pitchFamily="2" charset="-122"/>
              <a:cs typeface="+mn-lt"/>
            </a:endParaRPr>
          </a:p>
          <a:p>
            <a:pPr lvl="1">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100%</a:t>
            </a:r>
            <a:r>
              <a:rPr lang="zh-CN" altLang="en-US" sz="2400" dirty="0">
                <a:latin typeface="宋体" panose="02010600030101010101" pitchFamily="2" charset="-122"/>
                <a:ea typeface="宋体" panose="02010600030101010101" pitchFamily="2" charset="-122"/>
              </a:rPr>
              <a:t>的概率得到</a:t>
            </a:r>
            <a:r>
              <a:rPr lang="en-US" altLang="zh-CN" sz="2400" dirty="0">
                <a:latin typeface="宋体" panose="02010600030101010101" pitchFamily="2" charset="-122"/>
                <a:ea typeface="宋体" panose="02010600030101010101" pitchFamily="2" charset="-122"/>
              </a:rPr>
              <a:t>700</a:t>
            </a:r>
            <a:r>
              <a:rPr lang="zh-CN" altLang="en-US" sz="2400" dirty="0">
                <a:latin typeface="宋体" panose="02010600030101010101" pitchFamily="2" charset="-122"/>
                <a:ea typeface="宋体" panose="02010600030101010101" pitchFamily="2" charset="-122"/>
              </a:rPr>
              <a:t>美元</a:t>
            </a:r>
            <a:endParaRPr lang="zh-CN" altLang="en-US" sz="2400" dirty="0">
              <a:latin typeface="宋体" panose="02010600030101010101" pitchFamily="2" charset="-122"/>
              <a:ea typeface="宋体" panose="02010600030101010101" pitchFamily="2" charset="-122"/>
            </a:endParaRPr>
          </a:p>
          <a:p>
            <a:pPr marL="610235" lvl="1" indent="0">
              <a:buFont typeface="Arial" panose="020B0604020202020204" pitchFamily="34" charset="0"/>
              <a:buNone/>
            </a:pP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实验组</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，请选择</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en-US" altLang="zh-CN" sz="2400" dirty="0">
                <a:solidFill>
                  <a:prstClr val="black"/>
                </a:solidFill>
                <a:latin typeface="宋体" panose="02010600030101010101" pitchFamily="2" charset="-122"/>
                <a:ea typeface="宋体" panose="02010600030101010101" pitchFamily="2" charset="-122"/>
                <a:cs typeface="+mn-lt"/>
              </a:rPr>
              <a:t>C</a:t>
            </a:r>
            <a:r>
              <a:rPr lang="zh-CN" altLang="en-US" sz="2400" dirty="0">
                <a:solidFill>
                  <a:prstClr val="black"/>
                </a:solidFill>
                <a:latin typeface="宋体" panose="02010600030101010101" pitchFamily="2" charset="-122"/>
                <a:ea typeface="宋体" panose="02010600030101010101" pitchFamily="2" charset="-122"/>
                <a:cs typeface="+mn-lt"/>
              </a:rPr>
              <a:t>、</a:t>
            </a:r>
            <a:r>
              <a:rPr lang="en-US" altLang="zh-CN" sz="2400" dirty="0">
                <a:solidFill>
                  <a:prstClr val="black"/>
                </a:solidFill>
                <a:latin typeface="宋体" panose="02010600030101010101" pitchFamily="2" charset="-122"/>
                <a:ea typeface="宋体" panose="02010600030101010101" pitchFamily="2" charset="-122"/>
                <a:cs typeface="+mn-lt"/>
              </a:rPr>
              <a:t>75%</a:t>
            </a:r>
            <a:r>
              <a:rPr lang="zh-CN" altLang="en-US" sz="2400" dirty="0">
                <a:solidFill>
                  <a:prstClr val="black"/>
                </a:solidFill>
                <a:latin typeface="宋体" panose="02010600030101010101" pitchFamily="2" charset="-122"/>
                <a:ea typeface="宋体" panose="02010600030101010101" pitchFamily="2" charset="-122"/>
                <a:cs typeface="+mn-lt"/>
              </a:rPr>
              <a:t>的概率失去</a:t>
            </a:r>
            <a:r>
              <a:rPr lang="en-US" altLang="zh-CN" sz="2400" dirty="0">
                <a:solidFill>
                  <a:prstClr val="black"/>
                </a:solidFill>
                <a:latin typeface="宋体" panose="02010600030101010101" pitchFamily="2" charset="-122"/>
                <a:ea typeface="宋体" panose="02010600030101010101" pitchFamily="2" charset="-122"/>
                <a:cs typeface="+mn-lt"/>
              </a:rPr>
              <a:t>1000</a:t>
            </a:r>
            <a:r>
              <a:rPr lang="zh-CN" altLang="en-US" sz="2400" dirty="0">
                <a:solidFill>
                  <a:prstClr val="black"/>
                </a:solidFill>
                <a:latin typeface="宋体" panose="02010600030101010101" pitchFamily="2" charset="-122"/>
                <a:ea typeface="宋体" panose="02010600030101010101" pitchFamily="2" charset="-122"/>
                <a:cs typeface="+mn-lt"/>
              </a:rPr>
              <a:t>美元；</a:t>
            </a:r>
            <a:r>
              <a:rPr lang="en-US" altLang="zh-CN" sz="2400" dirty="0">
                <a:solidFill>
                  <a:prstClr val="black"/>
                </a:solidFill>
                <a:latin typeface="宋体" panose="02010600030101010101" pitchFamily="2" charset="-122"/>
                <a:ea typeface="宋体" panose="02010600030101010101" pitchFamily="2" charset="-122"/>
                <a:cs typeface="+mn-lt"/>
              </a:rPr>
              <a:t>25%</a:t>
            </a:r>
            <a:r>
              <a:rPr lang="zh-CN" altLang="en-US" sz="2400" dirty="0">
                <a:solidFill>
                  <a:prstClr val="black"/>
                </a:solidFill>
                <a:latin typeface="宋体" panose="02010600030101010101" pitchFamily="2" charset="-122"/>
                <a:ea typeface="宋体" panose="02010600030101010101" pitchFamily="2" charset="-122"/>
                <a:cs typeface="+mn-lt"/>
              </a:rPr>
              <a:t>的概率什么都不付出</a:t>
            </a:r>
            <a:endParaRPr lang="en-US" altLang="zh-CN" sz="2400" dirty="0">
              <a:solidFill>
                <a:prstClr val="black"/>
              </a:solidFill>
              <a:latin typeface="宋体" panose="02010600030101010101" pitchFamily="2" charset="-122"/>
              <a:ea typeface="宋体" panose="02010600030101010101" pitchFamily="2" charset="-122"/>
              <a:cs typeface="+mn-lt"/>
            </a:endParaRPr>
          </a:p>
          <a:p>
            <a:pPr lvl="1">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100%</a:t>
            </a:r>
            <a:r>
              <a:rPr lang="zh-CN" altLang="en-US" sz="2400" dirty="0">
                <a:latin typeface="宋体" panose="02010600030101010101" pitchFamily="2" charset="-122"/>
                <a:ea typeface="宋体" panose="02010600030101010101" pitchFamily="2" charset="-122"/>
              </a:rPr>
              <a:t>的概率失去</a:t>
            </a:r>
            <a:r>
              <a:rPr lang="en-US" altLang="zh-CN" sz="2400" dirty="0">
                <a:latin typeface="宋体" panose="02010600030101010101" pitchFamily="2" charset="-122"/>
                <a:ea typeface="宋体" panose="02010600030101010101" pitchFamily="2" charset="-122"/>
              </a:rPr>
              <a:t>700</a:t>
            </a:r>
            <a:r>
              <a:rPr lang="zh-CN" altLang="en-US" sz="2400" dirty="0">
                <a:latin typeface="宋体" panose="02010600030101010101" pitchFamily="2" charset="-122"/>
                <a:ea typeface="宋体" panose="02010600030101010101" pitchFamily="2" charset="-122"/>
              </a:rPr>
              <a:t>美元</a:t>
            </a: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057982"/>
            <a:ext cx="8147248" cy="3942133"/>
          </a:xfrm>
        </p:spPr>
        <p:txBody>
          <a:bodyPr>
            <a:normAutofit/>
          </a:bodyPr>
          <a:lstStyle/>
          <a:p>
            <a:r>
              <a:rPr lang="zh-CN" altLang="en-US" sz="2400" dirty="0">
                <a:latin typeface="宋体" panose="02010600030101010101" pitchFamily="2" charset="-122"/>
                <a:ea typeface="宋体" panose="02010600030101010101" pitchFamily="2" charset="-122"/>
              </a:rPr>
              <a:t>实验结果</a:t>
            </a:r>
            <a:endParaRPr lang="zh-CN" altLang="zh-CN" sz="2400" dirty="0">
              <a:solidFill>
                <a:srgbClr val="000000"/>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solidFill>
                  <a:prstClr val="black"/>
                </a:solidFill>
                <a:latin typeface="宋体" panose="02010600030101010101" pitchFamily="2" charset="-122"/>
                <a:ea typeface="宋体" panose="02010600030101010101" pitchFamily="2" charset="-122"/>
                <a:cs typeface="+mn-lt"/>
              </a:rPr>
              <a:t>实验组</a:t>
            </a:r>
            <a:r>
              <a:rPr lang="en-US" altLang="zh-CN" sz="2400" dirty="0">
                <a:solidFill>
                  <a:prstClr val="black"/>
                </a:solidFill>
                <a:latin typeface="宋体" panose="02010600030101010101" pitchFamily="2" charset="-122"/>
                <a:ea typeface="宋体" panose="02010600030101010101" pitchFamily="2" charset="-122"/>
                <a:cs typeface="+mn-lt"/>
              </a:rPr>
              <a:t>1</a:t>
            </a:r>
            <a:r>
              <a:rPr lang="zh-CN" altLang="en-US" sz="2400" dirty="0">
                <a:solidFill>
                  <a:prstClr val="black"/>
                </a:solidFill>
                <a:latin typeface="宋体" panose="02010600030101010101" pitchFamily="2" charset="-122"/>
                <a:ea typeface="宋体" panose="02010600030101010101" pitchFamily="2" charset="-122"/>
                <a:cs typeface="+mn-lt"/>
              </a:rPr>
              <a:t>：</a:t>
            </a:r>
            <a:r>
              <a:rPr lang="en-US" altLang="zh-CN" sz="2400" dirty="0">
                <a:solidFill>
                  <a:prstClr val="black"/>
                </a:solidFill>
                <a:latin typeface="宋体" panose="02010600030101010101" pitchFamily="2" charset="-122"/>
                <a:ea typeface="宋体" panose="02010600030101010101" pitchFamily="2" charset="-122"/>
                <a:cs typeface="+mn-lt"/>
              </a:rPr>
              <a:t>80%</a:t>
            </a:r>
            <a:r>
              <a:rPr lang="zh-CN" altLang="en-US" sz="2400" dirty="0">
                <a:solidFill>
                  <a:prstClr val="black"/>
                </a:solidFill>
                <a:latin typeface="宋体" panose="02010600030101010101" pitchFamily="2" charset="-122"/>
                <a:ea typeface="宋体" panose="02010600030101010101" pitchFamily="2" charset="-122"/>
                <a:cs typeface="+mn-lt"/>
              </a:rPr>
              <a:t>的实验者选择了</a:t>
            </a:r>
            <a:r>
              <a:rPr lang="en-US" altLang="zh-CN" sz="2400" dirty="0">
                <a:solidFill>
                  <a:prstClr val="black"/>
                </a:solidFill>
                <a:latin typeface="宋体" panose="02010600030101010101" pitchFamily="2" charset="-122"/>
                <a:ea typeface="宋体" panose="02010600030101010101" pitchFamily="2" charset="-122"/>
                <a:cs typeface="+mn-lt"/>
              </a:rPr>
              <a:t>B</a:t>
            </a:r>
            <a:endParaRPr lang="en-US" altLang="zh-CN" sz="2400" dirty="0">
              <a:solidFill>
                <a:prstClr val="black"/>
              </a:solidFill>
              <a:latin typeface="宋体" panose="02010600030101010101" pitchFamily="2" charset="-122"/>
              <a:ea typeface="宋体" panose="02010600030101010101" pitchFamily="2" charset="-122"/>
              <a:cs typeface="+mn-lt"/>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实验组</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solidFill>
                  <a:prstClr val="black"/>
                </a:solidFill>
                <a:latin typeface="宋体" panose="02010600030101010101" pitchFamily="2" charset="-122"/>
                <a:ea typeface="宋体" panose="02010600030101010101" pitchFamily="2" charset="-122"/>
                <a:cs typeface="+mn-lt"/>
              </a:rPr>
              <a:t>75%</a:t>
            </a:r>
            <a:r>
              <a:rPr lang="zh-CN" altLang="en-US" sz="2400" dirty="0">
                <a:solidFill>
                  <a:prstClr val="black"/>
                </a:solidFill>
                <a:latin typeface="宋体" panose="02010600030101010101" pitchFamily="2" charset="-122"/>
                <a:ea typeface="宋体" panose="02010600030101010101" pitchFamily="2" charset="-122"/>
                <a:cs typeface="+mn-lt"/>
              </a:rPr>
              <a:t>的实验者选择了</a:t>
            </a:r>
            <a:r>
              <a:rPr lang="en-US" altLang="zh-CN" sz="2400" dirty="0">
                <a:solidFill>
                  <a:prstClr val="black"/>
                </a:solidFill>
                <a:latin typeface="宋体" panose="02010600030101010101" pitchFamily="2" charset="-122"/>
                <a:ea typeface="宋体" panose="02010600030101010101" pitchFamily="2" charset="-122"/>
                <a:cs typeface="+mn-lt"/>
              </a:rPr>
              <a:t>C</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实验结果分析</a:t>
            </a:r>
            <a:endParaRPr lang="en-US" altLang="zh-CN" sz="2400" dirty="0">
              <a:solidFill>
                <a:srgbClr val="000000"/>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mn-lt"/>
              </a:rPr>
              <a:t>实验组</a:t>
            </a:r>
            <a:r>
              <a:rPr lang="en-US" altLang="zh-CN" sz="2400" dirty="0">
                <a:latin typeface="宋体" panose="02010600030101010101" pitchFamily="2" charset="-122"/>
                <a:ea typeface="宋体" panose="02010600030101010101" pitchFamily="2" charset="-122"/>
                <a:cs typeface="+mn-lt"/>
              </a:rPr>
              <a:t>1</a:t>
            </a:r>
            <a:r>
              <a:rPr lang="zh-CN" altLang="en-US" sz="2400" dirty="0">
                <a:latin typeface="宋体" panose="02010600030101010101" pitchFamily="2" charset="-122"/>
                <a:ea typeface="宋体" panose="02010600030101010101" pitchFamily="2" charset="-122"/>
                <a:cs typeface="+mn-lt"/>
              </a:rPr>
              <a:t>中，多数人宁愿少些，也要确定的收益，放弃了期望收益更高的方案</a:t>
            </a:r>
            <a:r>
              <a:rPr lang="en-US" altLang="zh-CN" sz="2400" dirty="0">
                <a:latin typeface="宋体" panose="02010600030101010101" pitchFamily="2" charset="-122"/>
                <a:ea typeface="宋体" panose="02010600030101010101" pitchFamily="2" charset="-122"/>
                <a:cs typeface="+mn-lt"/>
              </a:rPr>
              <a:t>A</a:t>
            </a:r>
            <a:endParaRPr lang="en-US" altLang="zh-CN" sz="24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实验组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中，多数人为了搏</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的不亏机会，选择期望值多亏</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美元的方案</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t>
            </a:r>
            <a:endParaRPr lang="en-US" altLang="zh-CN" sz="2400" b="1"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734695" y="915528"/>
            <a:ext cx="8229600" cy="856986"/>
          </a:xfrm>
        </p:spPr>
        <p:txBody>
          <a:bodyPr>
            <a:normAutofit/>
          </a:bodyPr>
          <a:lstStyle/>
          <a:p>
            <a:pPr algn="l"/>
            <a:r>
              <a:rPr lang="zh-CN" altLang="en-US" sz="2800" b="1" dirty="0">
                <a:latin typeface="宋体" panose="02010600030101010101" pitchFamily="2" charset="-122"/>
                <a:ea typeface="宋体" panose="02010600030101010101" pitchFamily="2" charset="-122"/>
              </a:rPr>
              <a:t>实验：夏皮诺实验</a:t>
            </a:r>
            <a:endParaRPr lang="zh-CN" altLang="en-US" sz="28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1855" y="949325"/>
            <a:ext cx="7909560" cy="1143000"/>
          </a:xfrm>
        </p:spPr>
        <p:txBody>
          <a:bodyPr>
            <a:normAutofit/>
          </a:bodyPr>
          <a:lstStyle/>
          <a:p>
            <a:pPr algn="l"/>
            <a:r>
              <a:rPr lang="zh-CN" altLang="en-US" sz="2800" b="1" dirty="0">
                <a:latin typeface="宋体" panose="02010600030101010101" pitchFamily="2" charset="-122"/>
                <a:ea typeface="宋体" panose="02010600030101010101" pitchFamily="2" charset="-122"/>
              </a:rPr>
              <a:t>反射效应</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085215" y="1968500"/>
            <a:ext cx="6675755" cy="4150360"/>
          </a:xfrm>
        </p:spPr>
        <p:txBody>
          <a:bodyPr>
            <a:normAutofit lnSpcReduction="20000"/>
          </a:bodyPr>
          <a:lstStyle/>
          <a:p>
            <a:pPr lvl="0">
              <a:buFont typeface="Arial" panose="020B0604020202020204" pitchFamily="34" charset="0"/>
              <a:buChar char="•"/>
            </a:pPr>
            <a:r>
              <a:rPr lang="zh-CN" altLang="zh-CN" sz="2400" dirty="0">
                <a:latin typeface="宋体" panose="02010600030101010101" pitchFamily="2" charset="-122"/>
                <a:ea typeface="宋体" panose="02010600030101010101" pitchFamily="2" charset="-122"/>
                <a:sym typeface="+mn-ea"/>
              </a:rPr>
              <a:t>在确定的收益和</a:t>
            </a:r>
            <a:r>
              <a:rPr lang="en-US" altLang="zh-CN" sz="2400" dirty="0">
                <a:latin typeface="宋体" panose="02010600030101010101" pitchFamily="2" charset="-122"/>
                <a:ea typeface="宋体" panose="02010600030101010101" pitchFamily="2" charset="-122"/>
                <a:sym typeface="+mn-ea"/>
              </a:rPr>
              <a:t>“</a:t>
            </a:r>
            <a:r>
              <a:rPr lang="zh-CN" altLang="zh-CN" sz="2400" dirty="0">
                <a:latin typeface="宋体" panose="02010600030101010101" pitchFamily="2" charset="-122"/>
                <a:ea typeface="宋体" panose="02010600030101010101" pitchFamily="2" charset="-122"/>
                <a:sym typeface="+mn-ea"/>
              </a:rPr>
              <a:t>赌一把</a:t>
            </a:r>
            <a:r>
              <a:rPr lang="en-US" altLang="zh-CN" sz="2400" dirty="0">
                <a:latin typeface="宋体" panose="02010600030101010101" pitchFamily="2" charset="-122"/>
                <a:ea typeface="宋体" panose="02010600030101010101" pitchFamily="2" charset="-122"/>
                <a:sym typeface="+mn-ea"/>
              </a:rPr>
              <a:t>”</a:t>
            </a:r>
            <a:r>
              <a:rPr lang="zh-CN" altLang="zh-CN" sz="2400" dirty="0">
                <a:latin typeface="宋体" panose="02010600030101010101" pitchFamily="2" charset="-122"/>
                <a:ea typeface="宋体" panose="02010600030101010101" pitchFamily="2" charset="-122"/>
                <a:sym typeface="+mn-ea"/>
              </a:rPr>
              <a:t>之间，选择确定收益</a:t>
            </a:r>
            <a:endParaRPr lang="zh-CN" altLang="zh-CN" sz="2400" dirty="0">
              <a:latin typeface="宋体" panose="02010600030101010101" pitchFamily="2" charset="-122"/>
              <a:ea typeface="宋体" panose="02010600030101010101" pitchFamily="2" charset="-122"/>
              <a:sym typeface="+mn-ea"/>
            </a:endParaRPr>
          </a:p>
          <a:p>
            <a:pPr lvl="1">
              <a:buFont typeface="Wingdings" panose="05000000000000000000" charset="0"/>
              <a:buChar char="Ø"/>
            </a:pPr>
            <a:r>
              <a:rPr lang="zh-CN" altLang="zh-CN" sz="2400" dirty="0">
                <a:latin typeface="宋体" panose="02010600030101010101" pitchFamily="2" charset="-122"/>
                <a:ea typeface="宋体" panose="02010600030101010101" pitchFamily="2" charset="-122"/>
                <a:sym typeface="+mn-ea"/>
              </a:rPr>
              <a:t>见好就收，落袋为安；二鸟在林，不如一鸟在手</a:t>
            </a:r>
            <a:endParaRPr lang="zh-CN" altLang="zh-CN" sz="2400" dirty="0">
              <a:latin typeface="宋体" panose="02010600030101010101" pitchFamily="2" charset="-122"/>
              <a:ea typeface="宋体" panose="02010600030101010101" pitchFamily="2" charset="-122"/>
              <a:sym typeface="+mn-ea"/>
            </a:endParaRPr>
          </a:p>
          <a:p>
            <a:pPr marL="610235" lvl="1" indent="0">
              <a:buFont typeface="Arial" panose="020B0604020202020204" pitchFamily="34" charset="0"/>
              <a:buNone/>
            </a:pPr>
            <a:endParaRPr lang="zh-CN" altLang="zh-CN" sz="2400" dirty="0">
              <a:latin typeface="宋体" panose="02010600030101010101" pitchFamily="2" charset="-122"/>
              <a:ea typeface="宋体" panose="02010600030101010101" pitchFamily="2" charset="-122"/>
              <a:sym typeface="+mn-ea"/>
            </a:endParaRPr>
          </a:p>
          <a:p>
            <a:pPr marL="610235" lvl="1" indent="0">
              <a:buFont typeface="Arial" panose="020B0604020202020204" pitchFamily="34" charset="0"/>
              <a:buNone/>
            </a:pPr>
            <a:endParaRPr lang="zh-CN" altLang="zh-CN" sz="2400" dirty="0">
              <a:latin typeface="宋体" panose="02010600030101010101" pitchFamily="2" charset="-122"/>
              <a:ea typeface="宋体" panose="02010600030101010101" pitchFamily="2" charset="-122"/>
              <a:sym typeface="+mn-ea"/>
            </a:endParaRPr>
          </a:p>
          <a:p>
            <a:pPr lvl="0">
              <a:buFont typeface="Arial" panose="020B0604020202020204" pitchFamily="34" charset="0"/>
              <a:buChar char="•"/>
            </a:pPr>
            <a:r>
              <a:rPr lang="zh-CN" altLang="zh-CN" sz="2400" dirty="0">
                <a:latin typeface="宋体" panose="02010600030101010101" pitchFamily="2" charset="-122"/>
                <a:ea typeface="宋体" panose="02010600030101010101" pitchFamily="2" charset="-122"/>
                <a:sym typeface="+mn-ea"/>
              </a:rPr>
              <a:t>在确定的损失和</a:t>
            </a:r>
            <a:r>
              <a:rPr lang="en-US" altLang="zh-CN" sz="2400" dirty="0">
                <a:latin typeface="宋体" panose="02010600030101010101" pitchFamily="2" charset="-122"/>
                <a:ea typeface="宋体" panose="02010600030101010101" pitchFamily="2" charset="-122"/>
                <a:sym typeface="+mn-ea"/>
              </a:rPr>
              <a:t>“</a:t>
            </a:r>
            <a:r>
              <a:rPr lang="zh-CN" altLang="zh-CN" sz="2400" dirty="0">
                <a:latin typeface="宋体" panose="02010600030101010101" pitchFamily="2" charset="-122"/>
                <a:ea typeface="宋体" panose="02010600030101010101" pitchFamily="2" charset="-122"/>
                <a:sym typeface="+mn-ea"/>
              </a:rPr>
              <a:t>赌一把</a:t>
            </a:r>
            <a:r>
              <a:rPr lang="en-US" altLang="zh-CN" sz="2400" dirty="0">
                <a:latin typeface="宋体" panose="02010600030101010101" pitchFamily="2" charset="-122"/>
                <a:ea typeface="宋体" panose="02010600030101010101" pitchFamily="2" charset="-122"/>
                <a:sym typeface="+mn-ea"/>
              </a:rPr>
              <a:t>”</a:t>
            </a:r>
            <a:r>
              <a:rPr lang="zh-CN" altLang="zh-CN" sz="2400" dirty="0">
                <a:latin typeface="宋体" panose="02010600030101010101" pitchFamily="2" charset="-122"/>
                <a:ea typeface="宋体" panose="02010600030101010101" pitchFamily="2" charset="-122"/>
                <a:sym typeface="+mn-ea"/>
              </a:rPr>
              <a:t>之间，选择</a:t>
            </a:r>
            <a:r>
              <a:rPr lang="en-US" altLang="zh-CN" sz="2400" dirty="0">
                <a:latin typeface="宋体" panose="02010600030101010101" pitchFamily="2" charset="-122"/>
                <a:ea typeface="宋体" panose="02010600030101010101" pitchFamily="2" charset="-122"/>
                <a:sym typeface="+mn-ea"/>
              </a:rPr>
              <a:t>“</a:t>
            </a:r>
            <a:r>
              <a:rPr lang="zh-CN" altLang="zh-CN" sz="2400" dirty="0">
                <a:latin typeface="宋体" panose="02010600030101010101" pitchFamily="2" charset="-122"/>
                <a:ea typeface="宋体" panose="02010600030101010101" pitchFamily="2" charset="-122"/>
                <a:sym typeface="+mn-ea"/>
              </a:rPr>
              <a:t>赌一把</a:t>
            </a:r>
            <a:r>
              <a:rPr lang="en-US" altLang="zh-CN"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lvl="1">
              <a:buFont typeface="Wingdings" panose="05000000000000000000" charset="0"/>
              <a:buChar char="Ø"/>
            </a:pPr>
            <a:r>
              <a:rPr lang="zh-CN" altLang="zh-CN" sz="2400" dirty="0">
                <a:latin typeface="宋体" panose="02010600030101010101" pitchFamily="2" charset="-122"/>
                <a:ea typeface="宋体" panose="02010600030101010101" pitchFamily="2" charset="-122"/>
                <a:sym typeface="+mn-ea"/>
              </a:rPr>
              <a:t>赢缩输赌</a:t>
            </a:r>
            <a:endParaRPr lang="zh-CN" altLang="zh-CN" sz="2400" dirty="0">
              <a:latin typeface="宋体" panose="02010600030101010101" pitchFamily="2" charset="-122"/>
              <a:ea typeface="宋体" panose="02010600030101010101" pitchFamily="2" charset="-122"/>
              <a:sym typeface="+mn-ea"/>
            </a:endParaRPr>
          </a:p>
          <a:p>
            <a:pPr lvl="1">
              <a:buFont typeface="Wingdings" panose="05000000000000000000" charset="0"/>
              <a:buChar char="Ø"/>
            </a:pPr>
            <a:r>
              <a:rPr lang="zh-CN" altLang="zh-CN" sz="2400" dirty="0">
                <a:latin typeface="宋体" panose="02010600030101010101" pitchFamily="2" charset="-122"/>
                <a:ea typeface="宋体" panose="02010600030101010101" pitchFamily="2" charset="-122"/>
                <a:sym typeface="+mn-ea"/>
              </a:rPr>
              <a:t>处置效应</a:t>
            </a:r>
            <a:endParaRPr lang="zh-CN" altLang="zh-CN" sz="2400" dirty="0">
              <a:latin typeface="宋体" panose="02010600030101010101" pitchFamily="2" charset="-122"/>
              <a:ea typeface="宋体" panose="02010600030101010101" pitchFamily="2" charset="-122"/>
              <a:sym typeface="+mn-ea"/>
            </a:endParaRPr>
          </a:p>
          <a:p>
            <a:pPr lvl="1">
              <a:buFont typeface="Arial" panose="020B0604020202020204" pitchFamily="34" charset="0"/>
              <a:buChar char="•"/>
            </a:pPr>
            <a:endParaRPr lang="zh-CN" altLang="zh-CN" sz="2400" dirty="0">
              <a:latin typeface="宋体" panose="02010600030101010101" pitchFamily="2" charset="-122"/>
              <a:ea typeface="宋体" panose="02010600030101010101" pitchFamily="2" charset="-122"/>
              <a:sym typeface="+mn-ea"/>
            </a:endParaRPr>
          </a:p>
          <a:p>
            <a:pPr lvl="0">
              <a:buFont typeface="Arial" panose="020B0604020202020204" pitchFamily="34" charset="0"/>
              <a:buChar char="•"/>
            </a:pPr>
            <a:endParaRPr lang="zh-CN" altLang="zh-CN" sz="2400" dirty="0">
              <a:latin typeface="宋体" panose="02010600030101010101" pitchFamily="2" charset="-122"/>
              <a:ea typeface="宋体" panose="02010600030101010101" pitchFamily="2" charset="-122"/>
              <a:sym typeface="+mn-ea"/>
            </a:endParaRPr>
          </a:p>
          <a:p>
            <a:pPr lvl="1">
              <a:buFont typeface="Arial" panose="020B0604020202020204" pitchFamily="34" charset="0"/>
              <a:buChar char="•"/>
            </a:pPr>
            <a:endParaRPr lang="zh-CN" altLang="zh-CN" sz="2400" dirty="0">
              <a:latin typeface="宋体" panose="02010600030101010101" pitchFamily="2" charset="-122"/>
              <a:ea typeface="宋体" panose="02010600030101010101" pitchFamily="2" charset="-122"/>
              <a:sym typeface="+mn-ea"/>
            </a:endParaRPr>
          </a:p>
          <a:p>
            <a:pPr marL="610235" lvl="1" indent="0">
              <a:buFont typeface="Arial" panose="020B0604020202020204" pitchFamily="34" charset="0"/>
              <a:buNone/>
            </a:pPr>
            <a:endParaRPr lang="zh-CN" altLang="en-US" sz="2400"/>
          </a:p>
          <a:p>
            <a:endParaRPr lang="zh-CN" altLang="en-US" sz="2400" dirty="0">
              <a:solidFill>
                <a:srgbClr val="000000"/>
              </a:solidFill>
              <a:latin typeface="宋体" panose="02010600030101010101" pitchFamily="2" charset="-122"/>
              <a:ea typeface="宋体" panose="02010600030101010101" pitchFamily="2" charset="-122"/>
            </a:endParaRPr>
          </a:p>
          <a:p>
            <a:pPr marL="0" indent="0">
              <a:buNone/>
            </a:pP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90" y="915528"/>
            <a:ext cx="3686172" cy="856986"/>
          </a:xfrm>
        </p:spPr>
        <p:txBody>
          <a:bodyPr>
            <a:normAutofit/>
          </a:bodyPr>
          <a:lstStyle/>
          <a:p>
            <a:pPr algn="l"/>
            <a:r>
              <a:rPr lang="zh-CN" altLang="en-US" sz="2800" b="1" dirty="0">
                <a:latin typeface="宋体" panose="02010600030101010101" pitchFamily="2" charset="-122"/>
                <a:ea typeface="宋体" panose="02010600030101010101" pitchFamily="2" charset="-122"/>
              </a:rPr>
              <a:t>价值函数模型</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539750" y="2058035"/>
            <a:ext cx="8147050" cy="4427220"/>
          </a:xfrm>
        </p:spPr>
        <p:txBody>
          <a:bodyPr>
            <a:normAutofit lnSpcReduction="20000"/>
          </a:bodyPr>
          <a:lstStyle/>
          <a:p>
            <a:r>
              <a:rPr lang="zh-CN" altLang="en-US" sz="2400" dirty="0">
                <a:solidFill>
                  <a:srgbClr val="000000"/>
                </a:solidFill>
                <a:latin typeface="宋体" panose="02010600030101010101" pitchFamily="2" charset="-122"/>
                <a:ea typeface="宋体" panose="02010600030101010101" pitchFamily="2" charset="-122"/>
              </a:rPr>
              <a:t>函数形式</a:t>
            </a:r>
            <a:endParaRPr lang="en-US" altLang="zh-CN" sz="2400" dirty="0">
              <a:solidFill>
                <a:srgbClr val="000000"/>
              </a:solidFill>
              <a:latin typeface="宋体" panose="02010600030101010101" pitchFamily="2" charset="-122"/>
              <a:ea typeface="宋体" panose="02010600030101010101" pitchFamily="2" charset="-122"/>
            </a:endParaRPr>
          </a:p>
          <a:p>
            <a:pPr lvl="0"/>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0">
              <a:buNone/>
            </a:pP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0"/>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lvl="0"/>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lvl="0"/>
            <a:r>
              <a:rPr lang="zh-CN" altLang="en-US" sz="2400" dirty="0">
                <a:latin typeface="宋体" panose="02010600030101010101" pitchFamily="2" charset="-122"/>
                <a:ea typeface="宋体" panose="02010600030101010101" pitchFamily="2" charset="-122"/>
                <a:cs typeface="宋体" panose="02010600030101010101" pitchFamily="2" charset="-122"/>
              </a:rPr>
              <a:t>函数特征</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mn-lt"/>
              </a:rPr>
              <a:t>单调递增的曲线</a:t>
            </a:r>
            <a:endParaRPr lang="en-US" altLang="zh-CN" sz="2400" dirty="0">
              <a:latin typeface="宋体" panose="02010600030101010101" pitchFamily="2" charset="-122"/>
              <a:ea typeface="宋体" panose="02010600030101010101" pitchFamily="2" charset="-122"/>
              <a:cs typeface="+mn-lt"/>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关注相对于参考点的收益和损失，而不是期末总财富</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以原点为中心，向收益和损失两个方向偏离的反射形状</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损失区间的斜率比在收益区间的斜率更加陡峭</a:t>
            </a: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pic>
        <p:nvPicPr>
          <p:cNvPr id="6" name="_x0000_t7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907704" y="2493055"/>
            <a:ext cx="4752528" cy="1019838"/>
          </a:xfrm>
          <a:prstGeom prst="rect">
            <a:avLst/>
          </a:prstGeom>
          <a:ln>
            <a:noFill/>
          </a:ln>
        </p:spPr>
      </p:pic>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0"/>
          <p:cNvGrpSpPr/>
          <p:nvPr/>
        </p:nvGrpSpPr>
        <p:grpSpPr>
          <a:xfrm>
            <a:off x="4043803" y="2039889"/>
            <a:ext cx="1056394" cy="1389270"/>
            <a:chOff x="3995936" y="1676400"/>
            <a:chExt cx="1056394" cy="1389270"/>
          </a:xfrm>
        </p:grpSpPr>
        <p:grpSp>
          <p:nvGrpSpPr>
            <p:cNvPr id="5" name="组合 21"/>
            <p:cNvGrpSpPr/>
            <p:nvPr/>
          </p:nvGrpSpPr>
          <p:grpSpPr>
            <a:xfrm>
              <a:off x="3995936" y="1676400"/>
              <a:ext cx="1056394" cy="1389270"/>
              <a:chOff x="1078816" y="964066"/>
              <a:chExt cx="2222812" cy="2923236"/>
            </a:xfrm>
          </p:grpSpPr>
          <p:sp>
            <p:nvSpPr>
              <p:cNvPr id="24"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25"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26"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91440" tIns="45720" rIns="91440" bIns="45720" numCol="1" anchor="t" anchorCtr="0" compatLnSpc="1"/>
              <a:lstStyle/>
              <a:p>
                <a:endParaRPr lang="zh-CN" altLang="en-US"/>
              </a:p>
            </p:txBody>
          </p:sp>
          <p:sp>
            <p:nvSpPr>
              <p:cNvPr id="27"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28"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29"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30"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31"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32"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91440" tIns="45720" rIns="91440" bIns="45720" numCol="1" anchor="t" anchorCtr="0" compatLnSpc="1"/>
              <a:lstStyle/>
              <a:p>
                <a:endParaRPr lang="zh-CN" altLang="en-US"/>
              </a:p>
            </p:txBody>
          </p:sp>
          <p:sp>
            <p:nvSpPr>
              <p:cNvPr id="33"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34"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5"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6"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37"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38"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39"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0"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41"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2"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3"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44"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45"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6"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91440" tIns="45720" rIns="91440" bIns="45720" numCol="1" anchor="t" anchorCtr="0" compatLnSpc="1"/>
              <a:lstStyle/>
              <a:p>
                <a:endParaRPr lang="zh-CN" altLang="en-US"/>
              </a:p>
            </p:txBody>
          </p:sp>
          <p:sp>
            <p:nvSpPr>
              <p:cNvPr id="47"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48"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grpSp>
        <p:sp>
          <p:nvSpPr>
            <p:cNvPr id="23" name="椭圆 22"/>
            <p:cNvSpPr/>
            <p:nvPr/>
          </p:nvSpPr>
          <p:spPr>
            <a:xfrm>
              <a:off x="4251572" y="2232063"/>
              <a:ext cx="553478" cy="553476"/>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accent1"/>
                </a:solidFill>
                <a:latin typeface="华文细黑" panose="02010600040101010101" pitchFamily="2" charset="-122"/>
                <a:ea typeface="华文细黑" panose="02010600040101010101" pitchFamily="2" charset="-122"/>
              </a:endParaRPr>
            </a:p>
          </p:txBody>
        </p:sp>
      </p:grpSp>
      <p:sp>
        <p:nvSpPr>
          <p:cNvPr id="2" name="矩形 1"/>
          <p:cNvSpPr/>
          <p:nvPr/>
        </p:nvSpPr>
        <p:spPr>
          <a:xfrm>
            <a:off x="2018307" y="3595235"/>
            <a:ext cx="5074757" cy="614045"/>
          </a:xfrm>
          <a:prstGeom prst="rect">
            <a:avLst/>
          </a:prstGeom>
        </p:spPr>
        <p:txBody>
          <a:bodyPr wrap="square">
            <a:spAutoFit/>
          </a:bodyPr>
          <a:lstStyle/>
          <a:p>
            <a:pPr algn="ctr"/>
            <a:r>
              <a:rPr lang="zh-CN" altLang="en-US" sz="3400" b="1" dirty="0">
                <a:solidFill>
                  <a:srgbClr val="009900"/>
                </a:solidFill>
                <a:latin typeface="宋体" panose="02010600030101010101" pitchFamily="2" charset="-122"/>
                <a:ea typeface="宋体" panose="02010600030101010101" pitchFamily="2" charset="-122"/>
              </a:rPr>
              <a:t>决策权重函数</a:t>
            </a:r>
            <a:endParaRPr lang="zh-CN" altLang="en-US" dirty="0">
              <a:latin typeface="宋体" panose="02010600030101010101" pitchFamily="2" charset="-122"/>
              <a:ea typeface="宋体" panose="02010600030101010101" pitchFamily="2" charset="-122"/>
            </a:endParaRPr>
          </a:p>
        </p:txBody>
      </p:sp>
      <p:sp>
        <p:nvSpPr>
          <p:cNvPr id="3" name="文本框 2"/>
          <p:cNvSpPr txBox="1"/>
          <p:nvPr/>
        </p:nvSpPr>
        <p:spPr>
          <a:xfrm>
            <a:off x="4324698" y="2683053"/>
            <a:ext cx="659941" cy="368300"/>
          </a:xfrm>
          <a:prstGeom prst="rect">
            <a:avLst/>
          </a:prstGeom>
          <a:noFill/>
        </p:spPr>
        <p:txBody>
          <a:bodyPr wrap="square" rtlCol="0">
            <a:spAutoFit/>
          </a:bodyPr>
          <a:lstStyle/>
          <a:p>
            <a:r>
              <a:rPr lang="en-US" altLang="zh-CN">
                <a:solidFill>
                  <a:schemeClr val="accent1"/>
                </a:solidFill>
                <a:latin typeface="Times New Roman" panose="02020603050405020304" pitchFamily="18" charset="0"/>
                <a:cs typeface="Times New Roman" panose="02020603050405020304" pitchFamily="18" charset="0"/>
              </a:rPr>
              <a:t>4.3</a:t>
            </a:r>
            <a:endParaRPr lang="zh-CN" altLang="en-US" dirty="0">
              <a:solidFill>
                <a:schemeClr val="accent1"/>
              </a:solidFill>
              <a:latin typeface="Times New Roman" panose="02020603050405020304" pitchFamily="18" charset="0"/>
              <a:cs typeface="Times New Roman" panose="02020603050405020304" pitchFamily="18" charset="0"/>
            </a:endParaRPr>
          </a:p>
        </p:txBody>
      </p:sp>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949025"/>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决策权重函数</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914400" y="1661795"/>
            <a:ext cx="7411085" cy="4853940"/>
          </a:xfrm>
        </p:spPr>
        <p:txBody>
          <a:bodyPr>
            <a:normAutofit lnSpcReduction="10000"/>
          </a:bodyPr>
          <a:lstStyle/>
          <a:p>
            <a:r>
              <a:rPr lang="zh-CN" altLang="en-US" sz="2400" dirty="0">
                <a:solidFill>
                  <a:srgbClr val="000000"/>
                </a:solidFill>
                <a:latin typeface="宋体" panose="02010600030101010101" pitchFamily="2" charset="-122"/>
                <a:ea typeface="宋体" panose="02010600030101010101" pitchFamily="2" charset="-122"/>
              </a:rPr>
              <a:t>面临不确定性决策时</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需要通过概率来估算不同结果发生的可能性</a:t>
            </a:r>
            <a:endParaRPr lang="zh-CN" altLang="en-US" sz="2400" dirty="0">
              <a:solidFill>
                <a:srgbClr val="000000"/>
              </a:solidFill>
              <a:latin typeface="宋体" panose="02010600030101010101" pitchFamily="2" charset="-122"/>
              <a:ea typeface="宋体" panose="02010600030101010101" pitchFamily="2" charset="-122"/>
            </a:endParaRPr>
          </a:p>
          <a:p>
            <a:pPr lvl="1">
              <a:buSzPct val="75000"/>
              <a:buFont typeface="Wingdings" panose="05000000000000000000" charset="0"/>
              <a:buChar char="Ø"/>
            </a:pPr>
            <a:r>
              <a:rPr lang="zh-CN" altLang="en-US" sz="2095" dirty="0">
                <a:solidFill>
                  <a:srgbClr val="000000"/>
                </a:solidFill>
                <a:latin typeface="宋体" panose="02010600030101010101" pitchFamily="2" charset="-122"/>
                <a:ea typeface="宋体" panose="02010600030101010101" pitchFamily="2" charset="-122"/>
              </a:rPr>
              <a:t>客观概率</a:t>
            </a:r>
            <a:r>
              <a:rPr lang="en-US" altLang="zh-CN" sz="2095" dirty="0">
                <a:solidFill>
                  <a:srgbClr val="000000"/>
                </a:solidFill>
                <a:latin typeface="宋体" panose="02010600030101010101" pitchFamily="2" charset="-122"/>
                <a:ea typeface="宋体" panose="02010600030101010101" pitchFamily="2" charset="-122"/>
              </a:rPr>
              <a:t>VS</a:t>
            </a:r>
            <a:r>
              <a:rPr lang="zh-CN" altLang="en-US" sz="2095" dirty="0">
                <a:solidFill>
                  <a:srgbClr val="000000"/>
                </a:solidFill>
                <a:latin typeface="宋体" panose="02010600030101010101" pitchFamily="2" charset="-122"/>
                <a:ea typeface="宋体" panose="02010600030101010101" pitchFamily="2" charset="-122"/>
              </a:rPr>
              <a:t>主观概率</a:t>
            </a:r>
            <a:endParaRPr lang="zh-CN" altLang="en-US" sz="2095" dirty="0">
              <a:solidFill>
                <a:srgbClr val="000000"/>
              </a:solidFill>
              <a:latin typeface="宋体" panose="02010600030101010101" pitchFamily="2" charset="-122"/>
              <a:ea typeface="宋体" panose="02010600030101010101" pitchFamily="2" charset="-122"/>
            </a:endParaRPr>
          </a:p>
          <a:p>
            <a:pPr lvl="1">
              <a:buSzPct val="75000"/>
              <a:buFont typeface="Wingdings" panose="05000000000000000000" charset="0"/>
              <a:buChar char="Ø"/>
            </a:pPr>
            <a:r>
              <a:rPr lang="zh-CN" altLang="en-US" sz="2095" dirty="0">
                <a:latin typeface="宋体" panose="02010600030101010101" pitchFamily="2" charset="-122"/>
                <a:ea typeface="宋体" panose="02010600030101010101" pitchFamily="2" charset="-122"/>
                <a:cs typeface="宋体" panose="02010600030101010101" pitchFamily="2" charset="-122"/>
                <a:sym typeface="+mn-ea"/>
              </a:rPr>
              <a:t>由于认知偏差，主观概率与客观概率往往不相符</a:t>
            </a:r>
            <a:endParaRPr lang="zh-CN" altLang="en-US" sz="2095" dirty="0">
              <a:latin typeface="宋体" panose="02010600030101010101" pitchFamily="2" charset="-122"/>
              <a:ea typeface="宋体" panose="02010600030101010101" pitchFamily="2" charset="-122"/>
              <a:cs typeface="宋体" panose="02010600030101010101" pitchFamily="2" charset="-122"/>
            </a:endParaRPr>
          </a:p>
          <a:p>
            <a:pPr marL="610235" lvl="1" indent="0">
              <a:buSzPct val="75000"/>
              <a:buFont typeface="Wingdings" panose="05000000000000000000" charset="0"/>
              <a:buNone/>
            </a:pPr>
            <a:endParaRPr lang="zh-CN" altLang="en-US" sz="2095" dirty="0">
              <a:solidFill>
                <a:srgbClr val="000000"/>
              </a:solidFill>
              <a:latin typeface="宋体" panose="02010600030101010101" pitchFamily="2" charset="-122"/>
              <a:ea typeface="宋体" panose="02010600030101010101" pitchFamily="2" charset="-122"/>
            </a:endParaRPr>
          </a:p>
          <a:p>
            <a:pPr marL="610235" lvl="1" indent="0">
              <a:buFont typeface="Wingdings" panose="05000000000000000000" charset="0"/>
              <a:buNone/>
            </a:pPr>
            <a:endParaRPr lang="zh-CN" altLang="en-US" sz="2095" dirty="0">
              <a:solidFill>
                <a:srgbClr val="000000"/>
              </a:solidFill>
              <a:latin typeface="宋体" panose="02010600030101010101" pitchFamily="2" charset="-122"/>
              <a:ea typeface="宋体" panose="02010600030101010101" pitchFamily="2" charset="-122"/>
            </a:endParaRPr>
          </a:p>
          <a:p>
            <a:r>
              <a:rPr lang="en-US" altLang="zh-CN" sz="2400" dirty="0">
                <a:solidFill>
                  <a:srgbClr val="000000"/>
                </a:solidFill>
                <a:latin typeface="宋体" panose="02010600030101010101" pitchFamily="2" charset="-122"/>
                <a:ea typeface="宋体" panose="02010600030101010101" pitchFamily="2" charset="-122"/>
              </a:rPr>
              <a:t>KT(1979)</a:t>
            </a:r>
            <a:r>
              <a:rPr lang="zh-CN" altLang="en-US" sz="2400" dirty="0">
                <a:solidFill>
                  <a:srgbClr val="000000"/>
                </a:solidFill>
                <a:latin typeface="宋体" panose="02010600030101010101" pitchFamily="2" charset="-122"/>
                <a:ea typeface="宋体" panose="02010600030101010101" pitchFamily="2" charset="-122"/>
              </a:rPr>
              <a:t>在心理学研究的基础上发展出</a:t>
            </a:r>
            <a:r>
              <a:rPr lang="zh-CN" altLang="en-US" sz="2400" dirty="0">
                <a:solidFill>
                  <a:srgbClr val="000000"/>
                </a:solidFill>
                <a:latin typeface="宋体" panose="02010600030101010101" pitchFamily="2" charset="-122"/>
                <a:ea typeface="宋体" panose="02010600030101010101" pitchFamily="2" charset="-122"/>
              </a:rPr>
              <a:t>决策权重函数：</a:t>
            </a:r>
            <a:endParaRPr lang="zh-CN" altLang="en-US" sz="2400" dirty="0">
              <a:solidFill>
                <a:srgbClr val="000000"/>
              </a:solidFill>
              <a:latin typeface="宋体" panose="02010600030101010101" pitchFamily="2" charset="-122"/>
              <a:ea typeface="宋体" panose="02010600030101010101" pitchFamily="2" charset="-122"/>
            </a:endParaRPr>
          </a:p>
          <a:p>
            <a:pPr lvl="1">
              <a:buSzPct val="75000"/>
              <a:buFont typeface="Wingdings" panose="05000000000000000000" charset="0"/>
              <a:buChar char="Ø"/>
            </a:pPr>
            <a:r>
              <a:rPr lang="zh-CN" altLang="en-US" sz="2095" dirty="0">
                <a:solidFill>
                  <a:srgbClr val="000000"/>
                </a:solidFill>
                <a:latin typeface="宋体" panose="02010600030101010101" pitchFamily="2" charset="-122"/>
                <a:ea typeface="宋体" panose="02010600030101010101" pitchFamily="2" charset="-122"/>
              </a:rPr>
              <a:t>决策权重是人们对事件</a:t>
            </a:r>
            <a:r>
              <a:rPr lang="zh-CN" altLang="en-US" sz="2095"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客观</a:t>
            </a:r>
            <a:r>
              <a:rPr lang="zh-CN" altLang="en-US" sz="2095" dirty="0">
                <a:solidFill>
                  <a:srgbClr val="000000"/>
                </a:solidFill>
                <a:latin typeface="宋体" panose="02010600030101010101" pitchFamily="2" charset="-122"/>
                <a:ea typeface="宋体" panose="02010600030101010101" pitchFamily="2" charset="-122"/>
              </a:rPr>
              <a:t>概率的</a:t>
            </a:r>
            <a:r>
              <a:rPr lang="zh-CN" altLang="en-US" sz="2095"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主观</a:t>
            </a:r>
            <a:r>
              <a:rPr lang="zh-CN" altLang="en-US" sz="2095" dirty="0">
                <a:solidFill>
                  <a:srgbClr val="000000"/>
                </a:solidFill>
                <a:latin typeface="宋体" panose="02010600030101010101" pitchFamily="2" charset="-122"/>
                <a:ea typeface="宋体" panose="02010600030101010101" pitchFamily="2" charset="-122"/>
              </a:rPr>
              <a:t>判断</a:t>
            </a:r>
            <a:endParaRPr lang="zh-CN" altLang="en-US" sz="2095" dirty="0">
              <a:solidFill>
                <a:srgbClr val="000000"/>
              </a:solidFill>
              <a:latin typeface="宋体" panose="02010600030101010101" pitchFamily="2" charset="-122"/>
              <a:ea typeface="宋体" panose="02010600030101010101" pitchFamily="2" charset="-122"/>
            </a:endParaRPr>
          </a:p>
          <a:p>
            <a:pPr lvl="1">
              <a:buSzPct val="75000"/>
              <a:buFont typeface="Wingdings" panose="05000000000000000000" charset="0"/>
              <a:buChar char="Ø"/>
            </a:pPr>
            <a:r>
              <a:rPr lang="zh-CN" altLang="en-US" sz="2095" dirty="0">
                <a:latin typeface="宋体" panose="02010600030101010101" pitchFamily="2" charset="-122"/>
                <a:ea typeface="宋体" panose="02010600030101010101" pitchFamily="2" charset="-122"/>
                <a:cs typeface="宋体" panose="02010600030101010101" pitchFamily="2" charset="-122"/>
                <a:sym typeface="+mn-ea"/>
              </a:rPr>
              <a:t>主观判断基于对客观事物的认识、经验、偏好</a:t>
            </a:r>
            <a:endParaRPr lang="zh-CN" altLang="en-US" sz="2095" dirty="0">
              <a:latin typeface="宋体" panose="02010600030101010101" pitchFamily="2" charset="-122"/>
              <a:ea typeface="宋体" panose="02010600030101010101" pitchFamily="2" charset="-122"/>
              <a:cs typeface="宋体" panose="02010600030101010101" pitchFamily="2" charset="-122"/>
              <a:sym typeface="+mn-ea"/>
            </a:endParaRPr>
          </a:p>
          <a:p>
            <a:pPr lvl="1">
              <a:buSzPct val="75000"/>
              <a:buFont typeface="Wingdings" panose="05000000000000000000" charset="0"/>
              <a:buChar char="Ø"/>
            </a:pPr>
            <a:r>
              <a:rPr lang="zh-CN" altLang="en-US" sz="2095" dirty="0">
                <a:latin typeface="宋体" panose="02010600030101010101" pitchFamily="2" charset="-122"/>
                <a:ea typeface="宋体" panose="02010600030101010101" pitchFamily="2" charset="-122"/>
                <a:cs typeface="宋体" panose="02010600030101010101" pitchFamily="2" charset="-122"/>
                <a:sym typeface="+mn-ea"/>
              </a:rPr>
              <a:t>对自己偏好的结果会赋予较大的权重</a:t>
            </a:r>
            <a:endParaRPr lang="zh-CN" altLang="en-US" sz="2095" dirty="0">
              <a:solidFill>
                <a:srgbClr val="000000"/>
              </a:solidFill>
              <a:latin typeface="宋体" panose="02010600030101010101" pitchFamily="2" charset="-122"/>
              <a:ea typeface="宋体" panose="02010600030101010101" pitchFamily="2" charset="-122"/>
            </a:endParaRPr>
          </a:p>
          <a:p>
            <a:pPr marL="610235" lvl="1" indent="0">
              <a:buFont typeface="Wingdings" panose="05000000000000000000" charset="0"/>
              <a:buNone/>
            </a:pPr>
            <a:endParaRPr lang="en-US" altLang="zh-CN" sz="2095" dirty="0">
              <a:latin typeface="宋体" panose="02010600030101010101" pitchFamily="2" charset="-122"/>
              <a:ea typeface="宋体" panose="02010600030101010101" pitchFamily="2" charset="-122"/>
              <a:cs typeface="宋体" panose="02010600030101010101" pitchFamily="2" charset="-122"/>
            </a:endParaRPr>
          </a:p>
          <a:p>
            <a:pPr lvl="0"/>
            <a:r>
              <a:rPr lang="zh-CN" altLang="en-US" sz="2400" dirty="0">
                <a:latin typeface="宋体" panose="02010600030101010101" pitchFamily="2" charset="-122"/>
                <a:ea typeface="宋体" panose="02010600030101010101" pitchFamily="2" charset="-122"/>
                <a:cs typeface="宋体" panose="02010600030101010101" pitchFamily="2" charset="-122"/>
              </a:rPr>
              <a:t>在前景理论中，每一结果的价值都被乘以一个决策权重</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6915" y="820755"/>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决策权重函数的特征</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66775" y="1425575"/>
            <a:ext cx="7411085" cy="5001895"/>
          </a:xfrm>
        </p:spPr>
        <p:txBody>
          <a:bodyPr>
            <a:normAutofit lnSpcReduction="10000"/>
          </a:bodyPr>
          <a:lstStyle/>
          <a:p>
            <a:pPr marL="610235" lvl="1" indent="0">
              <a:buFont typeface="Wingdings" panose="05000000000000000000" charset="0"/>
              <a:buNone/>
            </a:pPr>
            <a:endParaRPr lang="en-US" altLang="zh-CN" sz="2095" dirty="0">
              <a:latin typeface="宋体" panose="02010600030101010101" pitchFamily="2" charset="-122"/>
              <a:ea typeface="宋体" panose="02010600030101010101" pitchFamily="2" charset="-122"/>
              <a:cs typeface="宋体" panose="02010600030101010101" pitchFamily="2" charset="-122"/>
            </a:endParaRPr>
          </a:p>
          <a:p>
            <a:pPr lvl="0">
              <a:buFont typeface="+mj-lt"/>
              <a:buAutoNum type="arabicPeriod"/>
            </a:pPr>
            <a:r>
              <a:rPr lang="zh-CN" altLang="en-US" sz="2400" dirty="0">
                <a:latin typeface="宋体" panose="02010600030101010101" pitchFamily="2" charset="-122"/>
                <a:ea typeface="宋体" panose="02010600030101010101" pitchFamily="2" charset="-122"/>
                <a:cs typeface="宋体" panose="02010600030101010101" pitchFamily="2" charset="-122"/>
              </a:rPr>
              <a:t>决策权重</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sym typeface="+mn-ea"/>
              </a:rPr>
              <a:t>π</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与客观概率</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相关，是</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的递增函数</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1">
              <a:buFont typeface="Arial" panose="020B0604020202020204" pitchFamily="34" charset="0"/>
              <a:buChar char="•"/>
            </a:pPr>
            <a:r>
              <a:rPr lang="zh-CN" altLang="zh-CN" sz="2095" i="1" dirty="0">
                <a:latin typeface="Times New Roman" panose="02020603050405020304" pitchFamily="18" charset="0"/>
                <a:ea typeface="宋体" panose="02010600030101010101" pitchFamily="2" charset="-122"/>
                <a:cs typeface="Times New Roman" panose="02020603050405020304" pitchFamily="18" charset="0"/>
                <a:sym typeface="+mn-ea"/>
              </a:rPr>
              <a:t>π</a:t>
            </a:r>
            <a:r>
              <a:rPr lang="en-US" altLang="zh-CN" sz="2095" dirty="0">
                <a:latin typeface="Times New Roman" panose="02020603050405020304" pitchFamily="18" charset="0"/>
                <a:ea typeface="宋体" panose="02010600030101010101" pitchFamily="2" charset="-122"/>
                <a:cs typeface="Times New Roman" panose="02020603050405020304" pitchFamily="18" charset="0"/>
                <a:sym typeface="+mn-ea"/>
              </a:rPr>
              <a:t>(0)=0</a:t>
            </a:r>
            <a:r>
              <a:rPr lang="zh-CN" altLang="en-US" sz="2095"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095" i="1" dirty="0">
                <a:latin typeface="Times New Roman" panose="02020603050405020304" pitchFamily="18" charset="0"/>
                <a:ea typeface="宋体" panose="02010600030101010101" pitchFamily="2" charset="-122"/>
                <a:cs typeface="Times New Roman" panose="02020603050405020304" pitchFamily="18" charset="0"/>
                <a:sym typeface="+mn-ea"/>
              </a:rPr>
              <a:t>π</a:t>
            </a:r>
            <a:r>
              <a:rPr lang="en-US" altLang="zh-CN" sz="2095" dirty="0">
                <a:latin typeface="Times New Roman" panose="02020603050405020304" pitchFamily="18" charset="0"/>
                <a:ea typeface="宋体" panose="02010600030101010101" pitchFamily="2" charset="-122"/>
                <a:cs typeface="Times New Roman" panose="02020603050405020304" pitchFamily="18" charset="0"/>
                <a:sym typeface="+mn-ea"/>
              </a:rPr>
              <a:t>(1)=1</a:t>
            </a:r>
            <a:r>
              <a:rPr lang="zh-CN" altLang="en-US" sz="2095"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095" i="1" dirty="0">
                <a:latin typeface="Times New Roman" panose="02020603050405020304" pitchFamily="18" charset="0"/>
                <a:ea typeface="宋体" panose="02010600030101010101" pitchFamily="2" charset="-122"/>
                <a:cs typeface="Times New Roman" panose="02020603050405020304" pitchFamily="18" charset="0"/>
                <a:sym typeface="+mn-ea"/>
              </a:rPr>
              <a:t>π</a:t>
            </a:r>
            <a:r>
              <a:rPr lang="en-US" altLang="zh-CN" sz="2095"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95"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095"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095" dirty="0">
                <a:latin typeface="Times New Roman" panose="02020603050405020304" pitchFamily="18" charset="0"/>
                <a:ea typeface="宋体" panose="02010600030101010101" pitchFamily="2" charset="-122"/>
                <a:cs typeface="Times New Roman" panose="02020603050405020304" pitchFamily="18" charset="0"/>
                <a:sym typeface="+mn-ea"/>
              </a:rPr>
              <a:t>不是概率，是权重</a:t>
            </a:r>
            <a:endParaRPr lang="zh-CN" altLang="en-US" sz="2095"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0">
              <a:buFont typeface="Arial" panose="020B0604020202020204" pitchFamily="34" charset="0"/>
              <a:buAutoNum type="arabicPeriod"/>
            </a:pPr>
            <a:r>
              <a:rPr lang="zh-CN" altLang="en-US" sz="2395" dirty="0">
                <a:latin typeface="宋体" panose="02010600030101010101" pitchFamily="2" charset="-122"/>
                <a:ea typeface="宋体" panose="02010600030101010101" pitchFamily="2" charset="-122"/>
                <a:cs typeface="+mn-lt"/>
              </a:rPr>
              <a:t>个人对概率很小的事件会过度重视</a:t>
            </a:r>
            <a:r>
              <a:rPr lang="en-US" altLang="zh-CN" sz="2395" dirty="0">
                <a:latin typeface="宋体" panose="02010600030101010101" pitchFamily="2" charset="-122"/>
                <a:ea typeface="宋体" panose="02010600030101010101" pitchFamily="2" charset="-122"/>
                <a:cs typeface="+mn-lt"/>
              </a:rPr>
              <a:t>,</a:t>
            </a:r>
            <a:r>
              <a:rPr lang="zh-CN" altLang="en-US" sz="2395" dirty="0">
                <a:latin typeface="宋体" panose="02010600030101010101" pitchFamily="2" charset="-122"/>
                <a:ea typeface="宋体" panose="02010600030101010101" pitchFamily="2" charset="-122"/>
                <a:cs typeface="+mn-lt"/>
              </a:rPr>
              <a:t>而忽略例行的事</a:t>
            </a:r>
            <a:endParaRPr lang="zh-CN" altLang="en-US" sz="2395" dirty="0">
              <a:latin typeface="宋体" panose="02010600030101010101" pitchFamily="2" charset="-122"/>
              <a:ea typeface="宋体" panose="02010600030101010101" pitchFamily="2" charset="-122"/>
              <a:cs typeface="+mn-lt"/>
            </a:endParaRPr>
          </a:p>
          <a:p>
            <a:pPr lvl="1">
              <a:buFont typeface="Arial" panose="020B0604020202020204" pitchFamily="34" charset="0"/>
              <a:buChar char="•"/>
            </a:pPr>
            <a:r>
              <a:rPr lang="en-US" altLang="zh-CN" sz="2085"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085" dirty="0">
                <a:latin typeface="Times New Roman" panose="02020603050405020304" pitchFamily="18" charset="0"/>
                <a:ea typeface="宋体" panose="02010600030101010101" pitchFamily="2" charset="-122"/>
                <a:cs typeface="Times New Roman" panose="02020603050405020304" pitchFamily="18" charset="0"/>
                <a:sym typeface="+mn-ea"/>
              </a:rPr>
              <a:t>很小，</a:t>
            </a:r>
            <a:r>
              <a:rPr lang="zh-CN" altLang="en-US" sz="2090" dirty="0">
                <a:latin typeface="宋体" panose="02010600030101010101" pitchFamily="2" charset="-122"/>
                <a:ea typeface="宋体" panose="02010600030101010101" pitchFamily="2" charset="-122"/>
                <a:cs typeface="+mn-lt"/>
                <a:sym typeface="+mn-ea"/>
              </a:rPr>
              <a:t>高估低概率事件 </a:t>
            </a:r>
            <a:r>
              <a:rPr lang="zh-CN" altLang="zh-CN" sz="2085" i="1" dirty="0">
                <a:latin typeface="Times New Roman" panose="02020603050405020304" pitchFamily="18" charset="0"/>
                <a:ea typeface="宋体" panose="02010600030101010101" pitchFamily="2" charset="-122"/>
                <a:cs typeface="Times New Roman" panose="02020603050405020304" pitchFamily="18" charset="0"/>
                <a:sym typeface="+mn-ea"/>
              </a:rPr>
              <a:t>π</a:t>
            </a:r>
            <a:r>
              <a:rPr lang="en-US" altLang="zh-CN" sz="2085"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85"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085" dirty="0">
                <a:latin typeface="Times New Roman" panose="02020603050405020304" pitchFamily="18" charset="0"/>
                <a:ea typeface="宋体" panose="02010600030101010101" pitchFamily="2" charset="-122"/>
                <a:cs typeface="Times New Roman" panose="02020603050405020304" pitchFamily="18" charset="0"/>
                <a:sym typeface="+mn-ea"/>
              </a:rPr>
              <a:t>)&gt;</a:t>
            </a:r>
            <a:r>
              <a:rPr lang="en-US" altLang="zh-CN" sz="2085"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085" i="1" dirty="0">
                <a:latin typeface="Times New Roman" panose="02020603050405020304" pitchFamily="18" charset="0"/>
                <a:ea typeface="宋体" panose="02010600030101010101" pitchFamily="2" charset="-122"/>
                <a:cs typeface="Times New Roman" panose="02020603050405020304" pitchFamily="18" charset="0"/>
                <a:sym typeface="+mn-ea"/>
              </a:rPr>
              <a:t>符合</a:t>
            </a:r>
            <a:r>
              <a:rPr lang="zh-CN" altLang="en-US" sz="2085" b="1" i="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sym typeface="+mn-ea"/>
              </a:rPr>
              <a:t>次可加性</a:t>
            </a:r>
            <a:endParaRPr lang="zh-CN" altLang="en-US" sz="2090" b="1" i="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mn-lt"/>
              <a:sym typeface="+mn-ea"/>
            </a:endParaRPr>
          </a:p>
          <a:p>
            <a:pPr lvl="1">
              <a:buFont typeface="Arial" panose="020B0604020202020204" pitchFamily="34" charset="0"/>
              <a:buChar char="•"/>
            </a:pPr>
            <a:r>
              <a:rPr lang="en-US" altLang="zh-CN" sz="2085"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085" dirty="0">
                <a:latin typeface="Times New Roman" panose="02020603050405020304" pitchFamily="18" charset="0"/>
                <a:ea typeface="宋体" panose="02010600030101010101" pitchFamily="2" charset="-122"/>
                <a:cs typeface="Times New Roman" panose="02020603050405020304" pitchFamily="18" charset="0"/>
                <a:sym typeface="+mn-ea"/>
              </a:rPr>
              <a:t>一般或较大，</a:t>
            </a:r>
            <a:r>
              <a:rPr lang="zh-CN" altLang="en-US" sz="2090" dirty="0">
                <a:latin typeface="宋体" panose="02010600030101010101" pitchFamily="2" charset="-122"/>
                <a:ea typeface="宋体" panose="02010600030101010101" pitchFamily="2" charset="-122"/>
                <a:cs typeface="+mn-lt"/>
                <a:sym typeface="+mn-ea"/>
              </a:rPr>
              <a:t>低估中高概率事件 </a:t>
            </a:r>
            <a:r>
              <a:rPr lang="zh-CN" altLang="zh-CN" sz="2085" i="1" dirty="0">
                <a:latin typeface="Times New Roman" panose="02020603050405020304" pitchFamily="18" charset="0"/>
                <a:ea typeface="宋体" panose="02010600030101010101" pitchFamily="2" charset="-122"/>
                <a:cs typeface="Times New Roman" panose="02020603050405020304" pitchFamily="18" charset="0"/>
                <a:sym typeface="+mn-ea"/>
              </a:rPr>
              <a:t>π</a:t>
            </a:r>
            <a:r>
              <a:rPr lang="en-US" altLang="zh-CN" sz="2085"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85"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085" dirty="0">
                <a:latin typeface="Times New Roman" panose="02020603050405020304" pitchFamily="18" charset="0"/>
                <a:ea typeface="宋体" panose="02010600030101010101" pitchFamily="2" charset="-122"/>
                <a:cs typeface="Times New Roman" panose="02020603050405020304" pitchFamily="18" charset="0"/>
                <a:sym typeface="+mn-ea"/>
              </a:rPr>
              <a:t>)&lt;</a:t>
            </a:r>
            <a:r>
              <a:rPr lang="en-US" altLang="zh-CN" sz="2085" i="1" dirty="0">
                <a:latin typeface="Times New Roman" panose="02020603050405020304" pitchFamily="18" charset="0"/>
                <a:ea typeface="宋体" panose="02010600030101010101" pitchFamily="2" charset="-122"/>
                <a:cs typeface="Times New Roman" panose="02020603050405020304" pitchFamily="18" charset="0"/>
                <a:sym typeface="+mn-ea"/>
              </a:rPr>
              <a:t>p</a:t>
            </a:r>
            <a:endParaRPr lang="zh-CN" altLang="en-US" sz="2090" dirty="0">
              <a:latin typeface="宋体" panose="02010600030101010101" pitchFamily="2" charset="-122"/>
              <a:ea typeface="宋体" panose="02010600030101010101" pitchFamily="2" charset="-122"/>
              <a:cs typeface="+mn-lt"/>
            </a:endParaRPr>
          </a:p>
          <a:p>
            <a:pPr lvl="0">
              <a:buFont typeface="Arial" panose="020B0604020202020204" pitchFamily="34" charset="0"/>
              <a:buAutoNum type="arabicPeriod"/>
            </a:pPr>
            <a:r>
              <a:rPr lang="zh-CN" altLang="en-US" sz="2395" dirty="0">
                <a:latin typeface="宋体" panose="02010600030101010101" pitchFamily="2" charset="-122"/>
                <a:ea typeface="宋体" panose="02010600030101010101" pitchFamily="2" charset="-122"/>
                <a:cs typeface="+mn-lt"/>
              </a:rPr>
              <a:t>各互补概率事件决策权重之和小于确定性事件的决策权重</a:t>
            </a:r>
            <a:endParaRPr lang="zh-CN" altLang="en-US" sz="2395" dirty="0">
              <a:latin typeface="宋体" panose="02010600030101010101" pitchFamily="2" charset="-122"/>
              <a:ea typeface="宋体" panose="02010600030101010101" pitchFamily="2" charset="-122"/>
              <a:cs typeface="+mn-lt"/>
            </a:endParaRPr>
          </a:p>
          <a:p>
            <a:pPr lvl="1">
              <a:buFont typeface="Arial" panose="020B0604020202020204" pitchFamily="34" charset="0"/>
              <a:buChar char="•"/>
            </a:pPr>
            <a:r>
              <a:rPr lang="zh-CN" altLang="en-US" sz="2085" i="1" dirty="0">
                <a:latin typeface="Times New Roman" panose="02020603050405020304" pitchFamily="18" charset="0"/>
                <a:ea typeface="宋体" panose="02010600030101010101" pitchFamily="2" charset="-122"/>
                <a:cs typeface="Times New Roman" panose="02020603050405020304" pitchFamily="18" charset="0"/>
              </a:rPr>
              <a:t>符合</a:t>
            </a:r>
            <a:r>
              <a:rPr lang="zh-CN" altLang="en-US" sz="2085" b="1" i="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rPr>
              <a:t>次确定性</a:t>
            </a:r>
            <a:endParaRPr lang="zh-CN" altLang="en-US" sz="2085" b="1" i="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endParaRPr>
          </a:p>
          <a:p>
            <a:pPr lvl="0">
              <a:buFont typeface="Arial" panose="020B0604020202020204" pitchFamily="34" charset="0"/>
              <a:buAutoNum type="arabicPeriod"/>
            </a:pPr>
            <a:r>
              <a:rPr lang="zh-CN" altLang="en-US" sz="2395" dirty="0">
                <a:latin typeface="宋体" panose="02010600030101010101" pitchFamily="2" charset="-122"/>
                <a:ea typeface="宋体" panose="02010600030101010101" pitchFamily="2" charset="-122"/>
                <a:cs typeface="+mn-lt"/>
              </a:rPr>
              <a:t>在逼近确定性事件的边界时，个人对概率的评价处于突变状态，不稳定</a:t>
            </a:r>
            <a:endParaRPr lang="zh-CN" altLang="en-US" sz="2395" dirty="0">
              <a:latin typeface="宋体" panose="02010600030101010101" pitchFamily="2" charset="-122"/>
              <a:ea typeface="宋体" panose="02010600030101010101" pitchFamily="2" charset="-122"/>
              <a:cs typeface="+mn-lt"/>
            </a:endParaRPr>
          </a:p>
          <a:p>
            <a:pPr lvl="1">
              <a:buFont typeface="Arial" panose="020B0604020202020204" pitchFamily="34" charset="0"/>
              <a:buChar char="•"/>
            </a:pPr>
            <a:r>
              <a:rPr lang="zh-CN" altLang="en-US" sz="2090" dirty="0">
                <a:latin typeface="宋体" panose="02010600030101010101" pitchFamily="2" charset="-122"/>
                <a:ea typeface="宋体" panose="02010600030101010101" pitchFamily="2" charset="-122"/>
                <a:cs typeface="+mn-lt"/>
              </a:rPr>
              <a:t>中间阶段人们对概率的变化相对不敏感</a:t>
            </a: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5076825" y="2734945"/>
            <a:ext cx="3609975" cy="361950"/>
          </a:xfrm>
          <a:prstGeom prst="rect">
            <a:avLst/>
          </a:prstGeom>
        </p:spPr>
      </p:pic>
      <p:pic>
        <p:nvPicPr>
          <p:cNvPr id="6" name="图片 5"/>
          <p:cNvPicPr>
            <a:picLocks noChangeAspect="1"/>
          </p:cNvPicPr>
          <p:nvPr/>
        </p:nvPicPr>
        <p:blipFill>
          <a:blip r:embed="rId2"/>
          <a:stretch>
            <a:fillRect/>
          </a:stretch>
        </p:blipFill>
        <p:spPr>
          <a:xfrm>
            <a:off x="3645535" y="4297680"/>
            <a:ext cx="3352800" cy="333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2028825" y="804545"/>
            <a:ext cx="5086350" cy="5248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073743176"/>
          <p:cNvSpPr txBox="1"/>
          <p:nvPr/>
        </p:nvSpPr>
        <p:spPr>
          <a:xfrm>
            <a:off x="4418426" y="2116036"/>
            <a:ext cx="381434" cy="405470"/>
          </a:xfrm>
          <a:prstGeom prst="rect">
            <a:avLst/>
          </a:prstGeom>
          <a:solidFill>
            <a:srgbClr val="FFFFFF"/>
          </a:solidFill>
          <a:ln w="9525">
            <a:noFill/>
          </a:ln>
        </p:spPr>
        <p:txBody>
          <a:bodyPr/>
          <a:p>
            <a:r>
              <a:rPr lang="en-US" altLang="zh-CN" sz="1600">
                <a:latin typeface="Times New Roman" panose="02020603050405020304" pitchFamily="18" charset="0"/>
                <a:cs typeface="Times New Roman" panose="02020603050405020304" pitchFamily="18" charset="0"/>
              </a:rPr>
              <a:t>C</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972820" y="1016970"/>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决策权重函数（</a:t>
            </a:r>
            <a:r>
              <a:rPr lang="en-US" altLang="zh-CN" sz="2800" b="1" dirty="0">
                <a:latin typeface="宋体" panose="02010600030101010101" pitchFamily="2" charset="-122"/>
                <a:ea typeface="宋体" panose="02010600030101010101" pitchFamily="2" charset="-122"/>
              </a:rPr>
              <a:t>Gonzalez</a:t>
            </a:r>
            <a:r>
              <a:rPr lang="zh-CN" altLang="en-US" sz="2800" b="1" dirty="0">
                <a:latin typeface="宋体" panose="02010600030101010101" pitchFamily="2" charset="-122"/>
                <a:ea typeface="宋体" panose="02010600030101010101" pitchFamily="2" charset="-122"/>
              </a:rPr>
              <a:t>和</a:t>
            </a:r>
            <a:r>
              <a:rPr lang="en-US" altLang="zh-CN" sz="2800" b="1" dirty="0">
                <a:latin typeface="宋体" panose="02010600030101010101" pitchFamily="2" charset="-122"/>
                <a:ea typeface="宋体" panose="02010600030101010101" pitchFamily="2" charset="-122"/>
              </a:rPr>
              <a:t>Wu,1999</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5123815" y="2456180"/>
            <a:ext cx="3589020" cy="2652395"/>
          </a:xfrm>
        </p:spPr>
        <p:txBody>
          <a:bodyPr>
            <a:normAutofit/>
          </a:bodyPr>
          <a:lstStyle/>
          <a:p>
            <a:pPr>
              <a:buNone/>
            </a:pPr>
            <a:endParaRPr lang="en-US" altLang="zh-CN" sz="2400" b="1"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人们有时把可能性极小的事件简单地视为不可能事件，决策权重赋为</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同时把极可能发生事件权重赋为</a:t>
            </a:r>
            <a:r>
              <a:rPr lang="en-US" altLang="zh-CN" sz="2000" dirty="0">
                <a:latin typeface="宋体" panose="02010600030101010101" pitchFamily="2" charset="-122"/>
                <a:ea typeface="宋体" panose="02010600030101010101" pitchFamily="2" charset="-122"/>
              </a:rPr>
              <a:t>1.</a:t>
            </a:r>
            <a:endParaRPr lang="en-US" altLang="zh-CN" sz="2000"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grpSp>
        <p:nvGrpSpPr>
          <p:cNvPr id="99" name="组合 98"/>
          <p:cNvGrpSpPr>
            <a:grpSpLocks noChangeAspect="1"/>
          </p:cNvGrpSpPr>
          <p:nvPr/>
        </p:nvGrpSpPr>
        <p:grpSpPr>
          <a:xfrm>
            <a:off x="206355" y="1964232"/>
            <a:ext cx="5286412" cy="4359298"/>
            <a:chOff x="0" y="-1"/>
            <a:chExt cx="4532" cy="4365"/>
          </a:xfrm>
        </p:grpSpPr>
        <p:sp>
          <p:nvSpPr>
            <p:cNvPr id="189" name="文本框 1073743175"/>
            <p:cNvSpPr txBox="1"/>
            <p:nvPr/>
          </p:nvSpPr>
          <p:spPr>
            <a:xfrm>
              <a:off x="957" y="2549"/>
              <a:ext cx="327" cy="406"/>
            </a:xfrm>
            <a:prstGeom prst="rect">
              <a:avLst/>
            </a:prstGeom>
            <a:solidFill>
              <a:srgbClr val="FFFFFF"/>
            </a:solidFill>
            <a:ln w="9525">
              <a:noFill/>
            </a:ln>
          </p:spPr>
          <p:txBody>
            <a:bodyPr/>
            <a:lstStyle/>
            <a:p>
              <a:r>
                <a:rPr lang="zh-CN" altLang="en-US" sz="1600">
                  <a:latin typeface="Times New Roman" panose="02020603050405020304" pitchFamily="18" charset="0"/>
                  <a:cs typeface="Times New Roman" panose="02020603050405020304" pitchFamily="18" charset="0"/>
                </a:rPr>
                <a:t>A</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90" name="文本框 1073743176"/>
            <p:cNvSpPr txBox="1"/>
            <p:nvPr/>
          </p:nvSpPr>
          <p:spPr>
            <a:xfrm>
              <a:off x="2196" y="1406"/>
              <a:ext cx="327" cy="406"/>
            </a:xfrm>
            <a:prstGeom prst="rect">
              <a:avLst/>
            </a:prstGeom>
            <a:solidFill>
              <a:srgbClr val="FFFFFF"/>
            </a:solidFill>
            <a:ln w="9525">
              <a:noFill/>
            </a:ln>
          </p:spPr>
          <p:txBody>
            <a:bodyPr/>
            <a:lstStyle/>
            <a:p>
              <a:r>
                <a:rPr lang="zh-CN" altLang="en-US" sz="1600">
                  <a:latin typeface="Times New Roman" panose="02020603050405020304" pitchFamily="18" charset="0"/>
                  <a:cs typeface="Times New Roman" panose="02020603050405020304" pitchFamily="18" charset="0"/>
                </a:rPr>
                <a:t>B</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00" name="矩形 99"/>
            <p:cNvSpPr>
              <a:spLocks noChangeAspect="1" noTextEdit="1"/>
            </p:cNvSpPr>
            <p:nvPr/>
          </p:nvSpPr>
          <p:spPr>
            <a:xfrm>
              <a:off x="0" y="-1"/>
              <a:ext cx="4444" cy="3938"/>
            </a:xfrm>
            <a:prstGeom prst="rect">
              <a:avLst/>
            </a:prstGeom>
            <a:noFill/>
            <a:ln w="9525">
              <a:noFill/>
            </a:ln>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101" name="直接连接符 100"/>
            <p:cNvSpPr/>
            <p:nvPr/>
          </p:nvSpPr>
          <p:spPr>
            <a:xfrm>
              <a:off x="920" y="3227"/>
              <a:ext cx="3334" cy="1"/>
            </a:xfrm>
            <a:prstGeom prst="line">
              <a:avLst/>
            </a:prstGeom>
            <a:ln w="10160" cap="flat" cmpd="sng">
              <a:solidFill>
                <a:srgbClr val="000000"/>
              </a:solidFill>
              <a:prstDash val="solid"/>
              <a:headEnd type="none" w="med" len="med"/>
              <a:tailEnd type="none" w="med" len="med"/>
            </a:ln>
          </p:spPr>
        </p:sp>
        <p:sp>
          <p:nvSpPr>
            <p:cNvPr id="102" name="直接连接符 101"/>
            <p:cNvSpPr/>
            <p:nvPr/>
          </p:nvSpPr>
          <p:spPr>
            <a:xfrm flipV="1">
              <a:off x="1254" y="3227"/>
              <a:ext cx="1" cy="52"/>
            </a:xfrm>
            <a:prstGeom prst="line">
              <a:avLst/>
            </a:prstGeom>
            <a:ln w="10160" cap="flat" cmpd="sng">
              <a:solidFill>
                <a:srgbClr val="000000"/>
              </a:solidFill>
              <a:prstDash val="solid"/>
              <a:headEnd type="none" w="med" len="med"/>
              <a:tailEnd type="none" w="med" len="med"/>
            </a:ln>
          </p:spPr>
        </p:sp>
        <p:sp>
          <p:nvSpPr>
            <p:cNvPr id="103" name="直接连接符 102"/>
            <p:cNvSpPr/>
            <p:nvPr/>
          </p:nvSpPr>
          <p:spPr>
            <a:xfrm flipV="1">
              <a:off x="1920" y="3227"/>
              <a:ext cx="1" cy="52"/>
            </a:xfrm>
            <a:prstGeom prst="line">
              <a:avLst/>
            </a:prstGeom>
            <a:ln w="10160" cap="flat" cmpd="sng">
              <a:solidFill>
                <a:srgbClr val="000000"/>
              </a:solidFill>
              <a:prstDash val="solid"/>
              <a:headEnd type="none" w="med" len="med"/>
              <a:tailEnd type="none" w="med" len="med"/>
            </a:ln>
          </p:spPr>
        </p:sp>
        <p:sp>
          <p:nvSpPr>
            <p:cNvPr id="104" name="直接连接符 103"/>
            <p:cNvSpPr/>
            <p:nvPr/>
          </p:nvSpPr>
          <p:spPr>
            <a:xfrm flipV="1">
              <a:off x="2587" y="3227"/>
              <a:ext cx="1" cy="52"/>
            </a:xfrm>
            <a:prstGeom prst="line">
              <a:avLst/>
            </a:prstGeom>
            <a:ln w="10160" cap="flat" cmpd="sng">
              <a:solidFill>
                <a:srgbClr val="000000"/>
              </a:solidFill>
              <a:prstDash val="solid"/>
              <a:headEnd type="none" w="med" len="med"/>
              <a:tailEnd type="none" w="med" len="med"/>
            </a:ln>
          </p:spPr>
        </p:sp>
        <p:sp>
          <p:nvSpPr>
            <p:cNvPr id="105" name="直接连接符 104"/>
            <p:cNvSpPr/>
            <p:nvPr/>
          </p:nvSpPr>
          <p:spPr>
            <a:xfrm flipV="1">
              <a:off x="3254" y="3227"/>
              <a:ext cx="1" cy="52"/>
            </a:xfrm>
            <a:prstGeom prst="line">
              <a:avLst/>
            </a:prstGeom>
            <a:ln w="10160" cap="flat" cmpd="sng">
              <a:solidFill>
                <a:srgbClr val="000000"/>
              </a:solidFill>
              <a:prstDash val="solid"/>
              <a:headEnd type="none" w="med" len="med"/>
              <a:tailEnd type="none" w="med" len="med"/>
            </a:ln>
          </p:spPr>
        </p:sp>
        <p:sp>
          <p:nvSpPr>
            <p:cNvPr id="106" name="直接连接符 105"/>
            <p:cNvSpPr/>
            <p:nvPr/>
          </p:nvSpPr>
          <p:spPr>
            <a:xfrm flipV="1">
              <a:off x="3920" y="3227"/>
              <a:ext cx="1" cy="52"/>
            </a:xfrm>
            <a:prstGeom prst="line">
              <a:avLst/>
            </a:prstGeom>
            <a:ln w="10160" cap="flat" cmpd="sng">
              <a:solidFill>
                <a:srgbClr val="000000"/>
              </a:solidFill>
              <a:prstDash val="solid"/>
              <a:headEnd type="none" w="med" len="med"/>
              <a:tailEnd type="none" w="med" len="med"/>
            </a:ln>
          </p:spPr>
        </p:sp>
        <p:sp>
          <p:nvSpPr>
            <p:cNvPr id="107" name="直接连接符 106"/>
            <p:cNvSpPr/>
            <p:nvPr/>
          </p:nvSpPr>
          <p:spPr>
            <a:xfrm flipV="1">
              <a:off x="920" y="3227"/>
              <a:ext cx="1" cy="104"/>
            </a:xfrm>
            <a:prstGeom prst="line">
              <a:avLst/>
            </a:prstGeom>
            <a:ln w="10160" cap="flat" cmpd="sng">
              <a:solidFill>
                <a:srgbClr val="000000"/>
              </a:solidFill>
              <a:prstDash val="solid"/>
              <a:headEnd type="none" w="med" len="med"/>
              <a:tailEnd type="none" w="med" len="med"/>
            </a:ln>
          </p:spPr>
        </p:sp>
        <p:sp>
          <p:nvSpPr>
            <p:cNvPr id="108" name="直接连接符 107"/>
            <p:cNvSpPr/>
            <p:nvPr/>
          </p:nvSpPr>
          <p:spPr>
            <a:xfrm flipV="1">
              <a:off x="1587" y="3227"/>
              <a:ext cx="1" cy="104"/>
            </a:xfrm>
            <a:prstGeom prst="line">
              <a:avLst/>
            </a:prstGeom>
            <a:ln w="10160" cap="flat" cmpd="sng">
              <a:solidFill>
                <a:srgbClr val="000000"/>
              </a:solidFill>
              <a:prstDash val="solid"/>
              <a:headEnd type="none" w="med" len="med"/>
              <a:tailEnd type="none" w="med" len="med"/>
            </a:ln>
          </p:spPr>
        </p:sp>
        <p:sp>
          <p:nvSpPr>
            <p:cNvPr id="109" name="直接连接符 108"/>
            <p:cNvSpPr/>
            <p:nvPr/>
          </p:nvSpPr>
          <p:spPr>
            <a:xfrm flipV="1">
              <a:off x="2254" y="3227"/>
              <a:ext cx="1" cy="104"/>
            </a:xfrm>
            <a:prstGeom prst="line">
              <a:avLst/>
            </a:prstGeom>
            <a:ln w="10160" cap="flat" cmpd="sng">
              <a:solidFill>
                <a:srgbClr val="000000"/>
              </a:solidFill>
              <a:prstDash val="solid"/>
              <a:headEnd type="none" w="med" len="med"/>
              <a:tailEnd type="none" w="med" len="med"/>
            </a:ln>
          </p:spPr>
        </p:sp>
        <p:sp>
          <p:nvSpPr>
            <p:cNvPr id="110" name="直接连接符 109"/>
            <p:cNvSpPr/>
            <p:nvPr/>
          </p:nvSpPr>
          <p:spPr>
            <a:xfrm flipV="1">
              <a:off x="2920" y="3227"/>
              <a:ext cx="1" cy="104"/>
            </a:xfrm>
            <a:prstGeom prst="line">
              <a:avLst/>
            </a:prstGeom>
            <a:ln w="10160" cap="flat" cmpd="sng">
              <a:solidFill>
                <a:srgbClr val="000000"/>
              </a:solidFill>
              <a:prstDash val="solid"/>
              <a:headEnd type="none" w="med" len="med"/>
              <a:tailEnd type="none" w="med" len="med"/>
            </a:ln>
          </p:spPr>
        </p:sp>
        <p:sp>
          <p:nvSpPr>
            <p:cNvPr id="111" name="直接连接符 110"/>
            <p:cNvSpPr/>
            <p:nvPr/>
          </p:nvSpPr>
          <p:spPr>
            <a:xfrm flipV="1">
              <a:off x="3587" y="3227"/>
              <a:ext cx="1" cy="104"/>
            </a:xfrm>
            <a:prstGeom prst="line">
              <a:avLst/>
            </a:prstGeom>
            <a:ln w="10160" cap="flat" cmpd="sng">
              <a:solidFill>
                <a:srgbClr val="000000"/>
              </a:solidFill>
              <a:prstDash val="solid"/>
              <a:headEnd type="none" w="med" len="med"/>
              <a:tailEnd type="none" w="med" len="med"/>
            </a:ln>
          </p:spPr>
        </p:sp>
        <p:sp>
          <p:nvSpPr>
            <p:cNvPr id="112" name="直接连接符 111"/>
            <p:cNvSpPr/>
            <p:nvPr/>
          </p:nvSpPr>
          <p:spPr>
            <a:xfrm flipV="1">
              <a:off x="4254" y="3227"/>
              <a:ext cx="1" cy="104"/>
            </a:xfrm>
            <a:prstGeom prst="line">
              <a:avLst/>
            </a:prstGeom>
            <a:ln w="10160" cap="flat" cmpd="sng">
              <a:solidFill>
                <a:srgbClr val="000000"/>
              </a:solidFill>
              <a:prstDash val="solid"/>
              <a:headEnd type="none" w="med" len="med"/>
              <a:tailEnd type="none" w="med" len="med"/>
            </a:ln>
          </p:spPr>
        </p:sp>
        <p:sp>
          <p:nvSpPr>
            <p:cNvPr id="113" name="矩形 112"/>
            <p:cNvSpPr/>
            <p:nvPr/>
          </p:nvSpPr>
          <p:spPr>
            <a:xfrm>
              <a:off x="803" y="3436"/>
              <a:ext cx="395" cy="493"/>
            </a:xfrm>
            <a:prstGeom prst="rect">
              <a:avLst/>
            </a:prstGeom>
            <a:noFill/>
            <a:ln w="9525">
              <a:noFill/>
            </a:ln>
          </p:spPr>
          <p:txBody>
            <a:bodyPr wrap="square" lIns="0" tIns="0" rIns="0" bIns="0">
              <a:spAutoFit/>
            </a:bodyPr>
            <a:lstStyle/>
            <a:p>
              <a:r>
                <a:rPr lang="zh-CN" altLang="en-US" sz="1600">
                  <a:latin typeface="Times New Roman" panose="02020603050405020304" pitchFamily="18" charset="0"/>
                  <a:cs typeface="Times New Roman" panose="02020603050405020304" pitchFamily="18" charset="0"/>
                </a:rPr>
                <a:t>0.0</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14" name="矩形 113"/>
            <p:cNvSpPr/>
            <p:nvPr/>
          </p:nvSpPr>
          <p:spPr>
            <a:xfrm>
              <a:off x="1470" y="3436"/>
              <a:ext cx="395" cy="493"/>
            </a:xfrm>
            <a:prstGeom prst="rect">
              <a:avLst/>
            </a:prstGeom>
            <a:noFill/>
            <a:ln w="9525">
              <a:noFill/>
            </a:ln>
          </p:spPr>
          <p:txBody>
            <a:bodyPr wrap="square" lIns="0" tIns="0" rIns="0" bIns="0">
              <a:spAutoFit/>
            </a:bodyPr>
            <a:lstStyle/>
            <a:p>
              <a:r>
                <a:rPr lang="zh-CN" altLang="en-US" sz="1600">
                  <a:latin typeface="Times New Roman" panose="02020603050405020304" pitchFamily="18" charset="0"/>
                  <a:cs typeface="Times New Roman" panose="02020603050405020304" pitchFamily="18" charset="0"/>
                </a:rPr>
                <a:t>0.2</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15" name="矩形 114"/>
            <p:cNvSpPr/>
            <p:nvPr/>
          </p:nvSpPr>
          <p:spPr>
            <a:xfrm>
              <a:off x="2137" y="3436"/>
              <a:ext cx="395" cy="493"/>
            </a:xfrm>
            <a:prstGeom prst="rect">
              <a:avLst/>
            </a:prstGeom>
            <a:noFill/>
            <a:ln w="9525">
              <a:noFill/>
            </a:ln>
          </p:spPr>
          <p:txBody>
            <a:bodyPr wrap="square" lIns="0" tIns="0" rIns="0" bIns="0">
              <a:spAutoFit/>
            </a:bodyPr>
            <a:lstStyle/>
            <a:p>
              <a:r>
                <a:rPr lang="zh-CN" altLang="en-US" sz="1600">
                  <a:latin typeface="Times New Roman" panose="02020603050405020304" pitchFamily="18" charset="0"/>
                  <a:cs typeface="Times New Roman" panose="02020603050405020304" pitchFamily="18" charset="0"/>
                </a:rPr>
                <a:t>0.4</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16" name="矩形 115"/>
            <p:cNvSpPr/>
            <p:nvPr/>
          </p:nvSpPr>
          <p:spPr>
            <a:xfrm>
              <a:off x="2804" y="3436"/>
              <a:ext cx="395" cy="493"/>
            </a:xfrm>
            <a:prstGeom prst="rect">
              <a:avLst/>
            </a:prstGeom>
            <a:noFill/>
            <a:ln w="9525">
              <a:noFill/>
            </a:ln>
          </p:spPr>
          <p:txBody>
            <a:bodyPr wrap="square" lIns="0" tIns="0" rIns="0" bIns="0">
              <a:spAutoFit/>
            </a:bodyPr>
            <a:lstStyle/>
            <a:p>
              <a:r>
                <a:rPr lang="zh-CN" altLang="en-US" sz="1600">
                  <a:latin typeface="Times New Roman" panose="02020603050405020304" pitchFamily="18" charset="0"/>
                  <a:cs typeface="Times New Roman" panose="02020603050405020304" pitchFamily="18" charset="0"/>
                </a:rPr>
                <a:t>0.6</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17" name="矩形 116"/>
            <p:cNvSpPr/>
            <p:nvPr/>
          </p:nvSpPr>
          <p:spPr>
            <a:xfrm>
              <a:off x="3470" y="3436"/>
              <a:ext cx="395" cy="493"/>
            </a:xfrm>
            <a:prstGeom prst="rect">
              <a:avLst/>
            </a:prstGeom>
            <a:noFill/>
            <a:ln w="9525">
              <a:noFill/>
            </a:ln>
          </p:spPr>
          <p:txBody>
            <a:bodyPr wrap="square" lIns="0" tIns="0" rIns="0" bIns="0">
              <a:spAutoFit/>
            </a:bodyPr>
            <a:lstStyle/>
            <a:p>
              <a:r>
                <a:rPr lang="zh-CN" altLang="en-US" sz="1600">
                  <a:latin typeface="Times New Roman" panose="02020603050405020304" pitchFamily="18" charset="0"/>
                  <a:cs typeface="Times New Roman" panose="02020603050405020304" pitchFamily="18" charset="0"/>
                </a:rPr>
                <a:t>0.8</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18" name="矩形 117"/>
            <p:cNvSpPr/>
            <p:nvPr/>
          </p:nvSpPr>
          <p:spPr>
            <a:xfrm>
              <a:off x="4137" y="3436"/>
              <a:ext cx="395" cy="493"/>
            </a:xfrm>
            <a:prstGeom prst="rect">
              <a:avLst/>
            </a:prstGeom>
            <a:noFill/>
            <a:ln w="9525">
              <a:noFill/>
            </a:ln>
          </p:spPr>
          <p:txBody>
            <a:bodyPr wrap="square" lIns="0" tIns="0" rIns="0" bIns="0">
              <a:spAutoFit/>
            </a:bodyPr>
            <a:lstStyle/>
            <a:p>
              <a:r>
                <a:rPr lang="zh-CN" altLang="en-US" sz="1600">
                  <a:latin typeface="Times New Roman" panose="02020603050405020304" pitchFamily="18" charset="0"/>
                  <a:cs typeface="Times New Roman" panose="02020603050405020304" pitchFamily="18" charset="0"/>
                </a:rPr>
                <a:t>1.0</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19" name="矩形 118"/>
            <p:cNvSpPr/>
            <p:nvPr/>
          </p:nvSpPr>
          <p:spPr>
            <a:xfrm>
              <a:off x="2540" y="3625"/>
              <a:ext cx="179" cy="739"/>
            </a:xfrm>
            <a:prstGeom prst="rect">
              <a:avLst/>
            </a:prstGeom>
            <a:noFill/>
            <a:ln w="9525">
              <a:noFill/>
            </a:ln>
          </p:spPr>
          <p:txBody>
            <a:bodyPr wrap="square" lIns="0" tIns="0" rIns="0" bIns="0">
              <a:spAutoFit/>
            </a:bodyPr>
            <a:lstStyle/>
            <a:p>
              <a:r>
                <a:rPr lang="zh-CN" altLang="en-US" sz="2400">
                  <a:latin typeface="Times New Roman" panose="02020603050405020304" pitchFamily="18" charset="0"/>
                  <a:cs typeface="Times New Roman" panose="02020603050405020304" pitchFamily="18" charset="0"/>
                </a:rPr>
                <a:t>p</a:t>
              </a:r>
              <a:endParaRPr lang="zh-CN" altLang="en-US" sz="2400">
                <a:latin typeface="Times New Roman" panose="02020603050405020304" pitchFamily="18" charset="0"/>
                <a:cs typeface="Times New Roman" panose="02020603050405020304" pitchFamily="18" charset="0"/>
              </a:endParaRPr>
            </a:p>
            <a:p>
              <a:endParaRPr lang="zh-CN" altLang="en-US" sz="2400">
                <a:latin typeface="Times New Roman" panose="02020603050405020304" pitchFamily="18" charset="0"/>
                <a:cs typeface="Times New Roman" panose="02020603050405020304" pitchFamily="18" charset="0"/>
              </a:endParaRPr>
            </a:p>
          </p:txBody>
        </p:sp>
        <p:sp>
          <p:nvSpPr>
            <p:cNvPr id="120" name="直接连接符 119"/>
            <p:cNvSpPr/>
            <p:nvPr/>
          </p:nvSpPr>
          <p:spPr>
            <a:xfrm>
              <a:off x="920" y="94"/>
              <a:ext cx="1" cy="3133"/>
            </a:xfrm>
            <a:prstGeom prst="line">
              <a:avLst/>
            </a:prstGeom>
            <a:ln w="10160" cap="flat" cmpd="sng">
              <a:solidFill>
                <a:srgbClr val="000000"/>
              </a:solidFill>
              <a:prstDash val="solid"/>
              <a:headEnd type="none" w="med" len="med"/>
              <a:tailEnd type="none" w="med" len="med"/>
            </a:ln>
          </p:spPr>
        </p:sp>
        <p:sp>
          <p:nvSpPr>
            <p:cNvPr id="121" name="直接连接符 120"/>
            <p:cNvSpPr/>
            <p:nvPr/>
          </p:nvSpPr>
          <p:spPr>
            <a:xfrm flipH="1">
              <a:off x="865" y="2914"/>
              <a:ext cx="55" cy="1"/>
            </a:xfrm>
            <a:prstGeom prst="line">
              <a:avLst/>
            </a:prstGeom>
            <a:ln w="10160" cap="flat" cmpd="sng">
              <a:solidFill>
                <a:srgbClr val="000000"/>
              </a:solidFill>
              <a:prstDash val="solid"/>
              <a:headEnd type="none" w="med" len="med"/>
              <a:tailEnd type="none" w="med" len="med"/>
            </a:ln>
          </p:spPr>
        </p:sp>
        <p:sp>
          <p:nvSpPr>
            <p:cNvPr id="122" name="直接连接符 121"/>
            <p:cNvSpPr/>
            <p:nvPr/>
          </p:nvSpPr>
          <p:spPr>
            <a:xfrm flipH="1">
              <a:off x="865" y="2287"/>
              <a:ext cx="55" cy="1"/>
            </a:xfrm>
            <a:prstGeom prst="line">
              <a:avLst/>
            </a:prstGeom>
            <a:ln w="10160" cap="flat" cmpd="sng">
              <a:solidFill>
                <a:srgbClr val="000000"/>
              </a:solidFill>
              <a:prstDash val="solid"/>
              <a:headEnd type="none" w="med" len="med"/>
              <a:tailEnd type="none" w="med" len="med"/>
            </a:ln>
          </p:spPr>
        </p:sp>
        <p:sp>
          <p:nvSpPr>
            <p:cNvPr id="123" name="直接连接符 122"/>
            <p:cNvSpPr/>
            <p:nvPr/>
          </p:nvSpPr>
          <p:spPr>
            <a:xfrm flipH="1">
              <a:off x="865" y="1660"/>
              <a:ext cx="55" cy="1"/>
            </a:xfrm>
            <a:prstGeom prst="line">
              <a:avLst/>
            </a:prstGeom>
            <a:ln w="10160" cap="flat" cmpd="sng">
              <a:solidFill>
                <a:srgbClr val="000000"/>
              </a:solidFill>
              <a:prstDash val="solid"/>
              <a:headEnd type="none" w="med" len="med"/>
              <a:tailEnd type="none" w="med" len="med"/>
            </a:ln>
          </p:spPr>
        </p:sp>
        <p:sp>
          <p:nvSpPr>
            <p:cNvPr id="124" name="直接连接符 123"/>
            <p:cNvSpPr/>
            <p:nvPr/>
          </p:nvSpPr>
          <p:spPr>
            <a:xfrm flipH="1">
              <a:off x="865" y="1034"/>
              <a:ext cx="55" cy="1"/>
            </a:xfrm>
            <a:prstGeom prst="line">
              <a:avLst/>
            </a:prstGeom>
            <a:ln w="10160" cap="flat" cmpd="sng">
              <a:solidFill>
                <a:srgbClr val="000000"/>
              </a:solidFill>
              <a:prstDash val="solid"/>
              <a:headEnd type="none" w="med" len="med"/>
              <a:tailEnd type="none" w="med" len="med"/>
            </a:ln>
          </p:spPr>
        </p:sp>
        <p:sp>
          <p:nvSpPr>
            <p:cNvPr id="125" name="直接连接符 124"/>
            <p:cNvSpPr/>
            <p:nvPr/>
          </p:nvSpPr>
          <p:spPr>
            <a:xfrm flipH="1">
              <a:off x="865" y="407"/>
              <a:ext cx="55" cy="1"/>
            </a:xfrm>
            <a:prstGeom prst="line">
              <a:avLst/>
            </a:prstGeom>
            <a:ln w="10160" cap="flat" cmpd="sng">
              <a:solidFill>
                <a:srgbClr val="000000"/>
              </a:solidFill>
              <a:prstDash val="solid"/>
              <a:headEnd type="none" w="med" len="med"/>
              <a:tailEnd type="none" w="med" len="med"/>
            </a:ln>
          </p:spPr>
        </p:sp>
        <p:sp>
          <p:nvSpPr>
            <p:cNvPr id="126" name="直接连接符 125"/>
            <p:cNvSpPr/>
            <p:nvPr/>
          </p:nvSpPr>
          <p:spPr>
            <a:xfrm flipH="1">
              <a:off x="809" y="3227"/>
              <a:ext cx="111" cy="1"/>
            </a:xfrm>
            <a:prstGeom prst="line">
              <a:avLst/>
            </a:prstGeom>
            <a:ln w="10160" cap="flat" cmpd="sng">
              <a:solidFill>
                <a:srgbClr val="000000"/>
              </a:solidFill>
              <a:prstDash val="solid"/>
              <a:headEnd type="none" w="med" len="med"/>
              <a:tailEnd type="none" w="med" len="med"/>
            </a:ln>
          </p:spPr>
        </p:sp>
        <p:sp>
          <p:nvSpPr>
            <p:cNvPr id="127" name="直接连接符 126"/>
            <p:cNvSpPr/>
            <p:nvPr/>
          </p:nvSpPr>
          <p:spPr>
            <a:xfrm flipH="1">
              <a:off x="809" y="2600"/>
              <a:ext cx="111" cy="1"/>
            </a:xfrm>
            <a:prstGeom prst="line">
              <a:avLst/>
            </a:prstGeom>
            <a:ln w="10160" cap="flat" cmpd="sng">
              <a:solidFill>
                <a:srgbClr val="000000"/>
              </a:solidFill>
              <a:prstDash val="solid"/>
              <a:headEnd type="none" w="med" len="med"/>
              <a:tailEnd type="none" w="med" len="med"/>
            </a:ln>
          </p:spPr>
        </p:sp>
        <p:sp>
          <p:nvSpPr>
            <p:cNvPr id="128" name="直接连接符 127"/>
            <p:cNvSpPr/>
            <p:nvPr/>
          </p:nvSpPr>
          <p:spPr>
            <a:xfrm flipH="1">
              <a:off x="809" y="1974"/>
              <a:ext cx="111" cy="1"/>
            </a:xfrm>
            <a:prstGeom prst="line">
              <a:avLst/>
            </a:prstGeom>
            <a:ln w="10160" cap="flat" cmpd="sng">
              <a:solidFill>
                <a:srgbClr val="000000"/>
              </a:solidFill>
              <a:prstDash val="solid"/>
              <a:headEnd type="none" w="med" len="med"/>
              <a:tailEnd type="none" w="med" len="med"/>
            </a:ln>
          </p:spPr>
        </p:sp>
        <p:sp>
          <p:nvSpPr>
            <p:cNvPr id="129" name="直接连接符 128"/>
            <p:cNvSpPr/>
            <p:nvPr/>
          </p:nvSpPr>
          <p:spPr>
            <a:xfrm flipH="1">
              <a:off x="809" y="1347"/>
              <a:ext cx="111" cy="1"/>
            </a:xfrm>
            <a:prstGeom prst="line">
              <a:avLst/>
            </a:prstGeom>
            <a:ln w="10160" cap="flat" cmpd="sng">
              <a:solidFill>
                <a:srgbClr val="000000"/>
              </a:solidFill>
              <a:prstDash val="solid"/>
              <a:headEnd type="none" w="med" len="med"/>
              <a:tailEnd type="none" w="med" len="med"/>
            </a:ln>
          </p:spPr>
        </p:sp>
        <p:sp>
          <p:nvSpPr>
            <p:cNvPr id="130" name="直接连接符 129"/>
            <p:cNvSpPr/>
            <p:nvPr/>
          </p:nvSpPr>
          <p:spPr>
            <a:xfrm flipH="1">
              <a:off x="809" y="721"/>
              <a:ext cx="111" cy="1"/>
            </a:xfrm>
            <a:prstGeom prst="line">
              <a:avLst/>
            </a:prstGeom>
            <a:ln w="10160" cap="flat" cmpd="sng">
              <a:solidFill>
                <a:srgbClr val="000000"/>
              </a:solidFill>
              <a:prstDash val="solid"/>
              <a:headEnd type="none" w="med" len="med"/>
              <a:tailEnd type="none" w="med" len="med"/>
            </a:ln>
          </p:spPr>
        </p:sp>
        <p:sp>
          <p:nvSpPr>
            <p:cNvPr id="131" name="直接连接符 130"/>
            <p:cNvSpPr/>
            <p:nvPr/>
          </p:nvSpPr>
          <p:spPr>
            <a:xfrm flipH="1">
              <a:off x="809" y="94"/>
              <a:ext cx="111" cy="1"/>
            </a:xfrm>
            <a:prstGeom prst="line">
              <a:avLst/>
            </a:prstGeom>
            <a:ln w="10160" cap="flat" cmpd="sng">
              <a:solidFill>
                <a:srgbClr val="000000"/>
              </a:solidFill>
              <a:prstDash val="solid"/>
              <a:headEnd type="none" w="med" len="med"/>
              <a:tailEnd type="none" w="med" len="med"/>
            </a:ln>
          </p:spPr>
        </p:sp>
        <p:sp>
          <p:nvSpPr>
            <p:cNvPr id="132" name="矩形 131"/>
            <p:cNvSpPr/>
            <p:nvPr/>
          </p:nvSpPr>
          <p:spPr>
            <a:xfrm>
              <a:off x="465" y="3132"/>
              <a:ext cx="395" cy="493"/>
            </a:xfrm>
            <a:prstGeom prst="rect">
              <a:avLst/>
            </a:prstGeom>
            <a:noFill/>
            <a:ln w="9525">
              <a:noFill/>
            </a:ln>
          </p:spPr>
          <p:txBody>
            <a:bodyPr wrap="square" lIns="0" tIns="0" rIns="0" bIns="0">
              <a:spAutoFit/>
            </a:bodyPr>
            <a:lstStyle/>
            <a:p>
              <a:r>
                <a:rPr lang="zh-CN" altLang="en-US" sz="1600">
                  <a:latin typeface="Times New Roman" panose="02020603050405020304" pitchFamily="18" charset="0"/>
                  <a:cs typeface="Times New Roman" panose="02020603050405020304" pitchFamily="18" charset="0"/>
                </a:rPr>
                <a:t>0.0</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33" name="矩形 132"/>
            <p:cNvSpPr/>
            <p:nvPr/>
          </p:nvSpPr>
          <p:spPr>
            <a:xfrm>
              <a:off x="465" y="2505"/>
              <a:ext cx="395" cy="493"/>
            </a:xfrm>
            <a:prstGeom prst="rect">
              <a:avLst/>
            </a:prstGeom>
            <a:noFill/>
            <a:ln w="9525">
              <a:noFill/>
            </a:ln>
          </p:spPr>
          <p:txBody>
            <a:bodyPr wrap="square" lIns="0" tIns="0" rIns="0" bIns="0">
              <a:spAutoFit/>
            </a:bodyPr>
            <a:lstStyle/>
            <a:p>
              <a:r>
                <a:rPr lang="zh-CN" altLang="en-US" sz="1600">
                  <a:latin typeface="Times New Roman" panose="02020603050405020304" pitchFamily="18" charset="0"/>
                  <a:cs typeface="Times New Roman" panose="02020603050405020304" pitchFamily="18" charset="0"/>
                </a:rPr>
                <a:t>0.2</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34" name="矩形 133"/>
            <p:cNvSpPr/>
            <p:nvPr/>
          </p:nvSpPr>
          <p:spPr>
            <a:xfrm>
              <a:off x="465" y="1879"/>
              <a:ext cx="395" cy="493"/>
            </a:xfrm>
            <a:prstGeom prst="rect">
              <a:avLst/>
            </a:prstGeom>
            <a:noFill/>
            <a:ln w="9525">
              <a:noFill/>
            </a:ln>
          </p:spPr>
          <p:txBody>
            <a:bodyPr wrap="square" lIns="0" tIns="0" rIns="0" bIns="0">
              <a:spAutoFit/>
            </a:bodyPr>
            <a:lstStyle/>
            <a:p>
              <a:r>
                <a:rPr lang="zh-CN" altLang="en-US" sz="1600" dirty="0">
                  <a:latin typeface="Times New Roman" panose="02020603050405020304" pitchFamily="18" charset="0"/>
                  <a:cs typeface="Times New Roman" panose="02020603050405020304" pitchFamily="18" charset="0"/>
                </a:rPr>
                <a:t>0.4</a:t>
              </a:r>
              <a:endParaRPr lang="zh-CN" altLang="en-US" sz="1600" dirty="0">
                <a:latin typeface="Times New Roman" panose="02020603050405020304" pitchFamily="18" charset="0"/>
                <a:cs typeface="Times New Roman" panose="02020603050405020304" pitchFamily="18" charset="0"/>
              </a:endParaRPr>
            </a:p>
            <a:p>
              <a:endParaRPr lang="zh-CN" altLang="en-US" sz="1600" dirty="0">
                <a:latin typeface="Times New Roman" panose="02020603050405020304" pitchFamily="18" charset="0"/>
                <a:cs typeface="Times New Roman" panose="02020603050405020304" pitchFamily="18" charset="0"/>
              </a:endParaRPr>
            </a:p>
          </p:txBody>
        </p:sp>
        <p:sp>
          <p:nvSpPr>
            <p:cNvPr id="135" name="矩形 134"/>
            <p:cNvSpPr/>
            <p:nvPr/>
          </p:nvSpPr>
          <p:spPr>
            <a:xfrm>
              <a:off x="465" y="1252"/>
              <a:ext cx="395" cy="493"/>
            </a:xfrm>
            <a:prstGeom prst="rect">
              <a:avLst/>
            </a:prstGeom>
            <a:noFill/>
            <a:ln w="9525">
              <a:noFill/>
            </a:ln>
          </p:spPr>
          <p:txBody>
            <a:bodyPr wrap="square" lIns="0" tIns="0" rIns="0" bIns="0">
              <a:spAutoFit/>
            </a:bodyPr>
            <a:lstStyle/>
            <a:p>
              <a:r>
                <a:rPr lang="zh-CN" altLang="en-US" sz="1600">
                  <a:latin typeface="Times New Roman" panose="02020603050405020304" pitchFamily="18" charset="0"/>
                  <a:cs typeface="Times New Roman" panose="02020603050405020304" pitchFamily="18" charset="0"/>
                </a:rPr>
                <a:t>0.6</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36" name="矩形 135"/>
            <p:cNvSpPr/>
            <p:nvPr/>
          </p:nvSpPr>
          <p:spPr>
            <a:xfrm>
              <a:off x="465" y="626"/>
              <a:ext cx="395" cy="493"/>
            </a:xfrm>
            <a:prstGeom prst="rect">
              <a:avLst/>
            </a:prstGeom>
            <a:noFill/>
            <a:ln w="9525">
              <a:noFill/>
            </a:ln>
          </p:spPr>
          <p:txBody>
            <a:bodyPr wrap="square" lIns="0" tIns="0" rIns="0" bIns="0">
              <a:spAutoFit/>
            </a:bodyPr>
            <a:lstStyle/>
            <a:p>
              <a:r>
                <a:rPr lang="zh-CN" altLang="en-US" sz="1600">
                  <a:latin typeface="Times New Roman" panose="02020603050405020304" pitchFamily="18" charset="0"/>
                  <a:cs typeface="Times New Roman" panose="02020603050405020304" pitchFamily="18" charset="0"/>
                </a:rPr>
                <a:t>0.8</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37" name="矩形 136"/>
            <p:cNvSpPr/>
            <p:nvPr/>
          </p:nvSpPr>
          <p:spPr>
            <a:xfrm>
              <a:off x="465" y="-1"/>
              <a:ext cx="395" cy="493"/>
            </a:xfrm>
            <a:prstGeom prst="rect">
              <a:avLst/>
            </a:prstGeom>
            <a:noFill/>
            <a:ln w="9525">
              <a:noFill/>
            </a:ln>
          </p:spPr>
          <p:txBody>
            <a:bodyPr wrap="square" lIns="0" tIns="0" rIns="0" bIns="0">
              <a:spAutoFit/>
            </a:bodyPr>
            <a:lstStyle/>
            <a:p>
              <a:r>
                <a:rPr lang="zh-CN" altLang="en-US" sz="1600" dirty="0">
                  <a:latin typeface="Times New Roman" panose="02020603050405020304" pitchFamily="18" charset="0"/>
                  <a:cs typeface="Times New Roman" panose="02020603050405020304" pitchFamily="18" charset="0"/>
                </a:rPr>
                <a:t>1.0</a:t>
              </a:r>
              <a:endParaRPr lang="zh-CN" altLang="en-US" sz="1600" dirty="0">
                <a:latin typeface="Times New Roman" panose="02020603050405020304" pitchFamily="18" charset="0"/>
                <a:cs typeface="Times New Roman" panose="02020603050405020304" pitchFamily="18" charset="0"/>
              </a:endParaRPr>
            </a:p>
            <a:p>
              <a:endParaRPr lang="zh-CN" altLang="en-US" sz="1600" dirty="0">
                <a:latin typeface="Times New Roman" panose="02020603050405020304" pitchFamily="18" charset="0"/>
                <a:cs typeface="Times New Roman" panose="02020603050405020304" pitchFamily="18" charset="0"/>
              </a:endParaRPr>
            </a:p>
          </p:txBody>
        </p:sp>
        <p:sp>
          <p:nvSpPr>
            <p:cNvPr id="138" name="直接连接符 137"/>
            <p:cNvSpPr/>
            <p:nvPr/>
          </p:nvSpPr>
          <p:spPr>
            <a:xfrm flipV="1">
              <a:off x="937" y="113"/>
              <a:ext cx="3279" cy="3091"/>
            </a:xfrm>
            <a:prstGeom prst="line">
              <a:avLst/>
            </a:prstGeom>
            <a:ln w="10160" cap="flat" cmpd="sng">
              <a:solidFill>
                <a:srgbClr val="000000"/>
              </a:solidFill>
              <a:prstDash val="solid"/>
              <a:headEnd type="none" w="med" len="med"/>
              <a:tailEnd type="none" w="med" len="med"/>
            </a:ln>
          </p:spPr>
        </p:sp>
        <p:sp>
          <p:nvSpPr>
            <p:cNvPr id="139" name="直接连接符 138"/>
            <p:cNvSpPr/>
            <p:nvPr/>
          </p:nvSpPr>
          <p:spPr>
            <a:xfrm>
              <a:off x="4254" y="94"/>
              <a:ext cx="1" cy="3133"/>
            </a:xfrm>
            <a:prstGeom prst="line">
              <a:avLst/>
            </a:prstGeom>
            <a:ln w="10160" cap="flat" cmpd="sng">
              <a:solidFill>
                <a:srgbClr val="000000"/>
              </a:solidFill>
              <a:prstDash val="solid"/>
              <a:headEnd type="none" w="med" len="med"/>
              <a:tailEnd type="none" w="med" len="med"/>
            </a:ln>
          </p:spPr>
        </p:sp>
        <p:sp>
          <p:nvSpPr>
            <p:cNvPr id="140" name="直接连接符 139"/>
            <p:cNvSpPr/>
            <p:nvPr/>
          </p:nvSpPr>
          <p:spPr>
            <a:xfrm>
              <a:off x="920" y="94"/>
              <a:ext cx="3334" cy="1"/>
            </a:xfrm>
            <a:prstGeom prst="line">
              <a:avLst/>
            </a:prstGeom>
            <a:ln w="10160" cap="flat" cmpd="sng">
              <a:solidFill>
                <a:srgbClr val="000000"/>
              </a:solidFill>
              <a:prstDash val="solid"/>
              <a:headEnd type="none" w="med" len="med"/>
              <a:tailEnd type="none" w="med" len="med"/>
            </a:ln>
          </p:spPr>
        </p:sp>
        <p:sp>
          <p:nvSpPr>
            <p:cNvPr id="141" name="直接连接符 140"/>
            <p:cNvSpPr/>
            <p:nvPr/>
          </p:nvSpPr>
          <p:spPr>
            <a:xfrm flipV="1">
              <a:off x="1112" y="3193"/>
              <a:ext cx="10" cy="30"/>
            </a:xfrm>
            <a:prstGeom prst="line">
              <a:avLst/>
            </a:prstGeom>
            <a:ln w="17145" cap="flat" cmpd="sng">
              <a:solidFill>
                <a:srgbClr val="000000"/>
              </a:solidFill>
              <a:prstDash val="solid"/>
              <a:headEnd type="none" w="med" len="med"/>
              <a:tailEnd type="none" w="med" len="med"/>
            </a:ln>
          </p:spPr>
        </p:sp>
        <p:sp>
          <p:nvSpPr>
            <p:cNvPr id="142" name="直接连接符 141"/>
            <p:cNvSpPr/>
            <p:nvPr/>
          </p:nvSpPr>
          <p:spPr>
            <a:xfrm flipV="1">
              <a:off x="1145" y="3105"/>
              <a:ext cx="10" cy="29"/>
            </a:xfrm>
            <a:prstGeom prst="line">
              <a:avLst/>
            </a:prstGeom>
            <a:ln w="17145" cap="flat" cmpd="sng">
              <a:solidFill>
                <a:srgbClr val="000000"/>
              </a:solidFill>
              <a:prstDash val="solid"/>
              <a:headEnd type="none" w="med" len="med"/>
              <a:tailEnd type="none" w="med" len="med"/>
            </a:ln>
          </p:spPr>
        </p:sp>
        <p:sp>
          <p:nvSpPr>
            <p:cNvPr id="143" name="直接连接符 142"/>
            <p:cNvSpPr/>
            <p:nvPr/>
          </p:nvSpPr>
          <p:spPr>
            <a:xfrm flipV="1">
              <a:off x="1177" y="3016"/>
              <a:ext cx="11" cy="29"/>
            </a:xfrm>
            <a:prstGeom prst="line">
              <a:avLst/>
            </a:prstGeom>
            <a:ln w="17145" cap="flat" cmpd="sng">
              <a:solidFill>
                <a:srgbClr val="000000"/>
              </a:solidFill>
              <a:prstDash val="solid"/>
              <a:headEnd type="none" w="med" len="med"/>
              <a:tailEnd type="none" w="med" len="med"/>
            </a:ln>
          </p:spPr>
        </p:sp>
        <p:sp>
          <p:nvSpPr>
            <p:cNvPr id="144" name="直接连接符 143"/>
            <p:cNvSpPr/>
            <p:nvPr/>
          </p:nvSpPr>
          <p:spPr>
            <a:xfrm flipV="1">
              <a:off x="1209" y="2927"/>
              <a:ext cx="11" cy="29"/>
            </a:xfrm>
            <a:prstGeom prst="line">
              <a:avLst/>
            </a:prstGeom>
            <a:ln w="17145" cap="flat" cmpd="sng">
              <a:solidFill>
                <a:srgbClr val="000000"/>
              </a:solidFill>
              <a:prstDash val="solid"/>
              <a:headEnd type="none" w="med" len="med"/>
              <a:tailEnd type="none" w="med" len="med"/>
            </a:ln>
          </p:spPr>
        </p:sp>
        <p:sp>
          <p:nvSpPr>
            <p:cNvPr id="145" name="直接连接符 144"/>
            <p:cNvSpPr/>
            <p:nvPr/>
          </p:nvSpPr>
          <p:spPr>
            <a:xfrm flipV="1">
              <a:off x="1241" y="2838"/>
              <a:ext cx="11" cy="30"/>
            </a:xfrm>
            <a:prstGeom prst="line">
              <a:avLst/>
            </a:prstGeom>
            <a:ln w="17145" cap="flat" cmpd="sng">
              <a:solidFill>
                <a:srgbClr val="000000"/>
              </a:solidFill>
              <a:prstDash val="solid"/>
              <a:headEnd type="none" w="med" len="med"/>
              <a:tailEnd type="none" w="med" len="med"/>
            </a:ln>
          </p:spPr>
        </p:sp>
        <p:sp>
          <p:nvSpPr>
            <p:cNvPr id="146" name="直接连接符 145"/>
            <p:cNvSpPr/>
            <p:nvPr/>
          </p:nvSpPr>
          <p:spPr>
            <a:xfrm flipV="1">
              <a:off x="1274" y="2749"/>
              <a:ext cx="11" cy="30"/>
            </a:xfrm>
            <a:prstGeom prst="line">
              <a:avLst/>
            </a:prstGeom>
            <a:ln w="17145" cap="flat" cmpd="sng">
              <a:solidFill>
                <a:srgbClr val="000000"/>
              </a:solidFill>
              <a:prstDash val="solid"/>
              <a:headEnd type="none" w="med" len="med"/>
              <a:tailEnd type="none" w="med" len="med"/>
            </a:ln>
          </p:spPr>
        </p:sp>
        <p:sp>
          <p:nvSpPr>
            <p:cNvPr id="147" name="直接连接符 146"/>
            <p:cNvSpPr/>
            <p:nvPr/>
          </p:nvSpPr>
          <p:spPr>
            <a:xfrm flipV="1">
              <a:off x="1311" y="2664"/>
              <a:ext cx="15" cy="27"/>
            </a:xfrm>
            <a:prstGeom prst="line">
              <a:avLst/>
            </a:prstGeom>
            <a:ln w="17145" cap="flat" cmpd="sng">
              <a:solidFill>
                <a:srgbClr val="000000"/>
              </a:solidFill>
              <a:prstDash val="solid"/>
              <a:headEnd type="none" w="med" len="med"/>
              <a:tailEnd type="none" w="med" len="med"/>
            </a:ln>
          </p:spPr>
        </p:sp>
        <p:sp>
          <p:nvSpPr>
            <p:cNvPr id="148" name="直接连接符 147"/>
            <p:cNvSpPr/>
            <p:nvPr/>
          </p:nvSpPr>
          <p:spPr>
            <a:xfrm flipV="1">
              <a:off x="1356" y="2579"/>
              <a:ext cx="14" cy="29"/>
            </a:xfrm>
            <a:prstGeom prst="line">
              <a:avLst/>
            </a:prstGeom>
            <a:ln w="17145" cap="flat" cmpd="sng">
              <a:solidFill>
                <a:srgbClr val="000000"/>
              </a:solidFill>
              <a:prstDash val="solid"/>
              <a:headEnd type="none" w="med" len="med"/>
              <a:tailEnd type="none" w="med" len="med"/>
            </a:ln>
          </p:spPr>
        </p:sp>
        <p:sp>
          <p:nvSpPr>
            <p:cNvPr id="149" name="直接连接符 148"/>
            <p:cNvSpPr/>
            <p:nvPr/>
          </p:nvSpPr>
          <p:spPr>
            <a:xfrm flipV="1">
              <a:off x="1402" y="2499"/>
              <a:ext cx="19" cy="25"/>
            </a:xfrm>
            <a:prstGeom prst="line">
              <a:avLst/>
            </a:prstGeom>
            <a:ln w="17145" cap="flat" cmpd="sng">
              <a:solidFill>
                <a:srgbClr val="000000"/>
              </a:solidFill>
              <a:prstDash val="solid"/>
              <a:headEnd type="none" w="med" len="med"/>
              <a:tailEnd type="none" w="med" len="med"/>
            </a:ln>
          </p:spPr>
        </p:sp>
        <p:sp>
          <p:nvSpPr>
            <p:cNvPr id="150" name="直接连接符 149"/>
            <p:cNvSpPr/>
            <p:nvPr/>
          </p:nvSpPr>
          <p:spPr>
            <a:xfrm flipV="1">
              <a:off x="1459" y="2422"/>
              <a:ext cx="19" cy="25"/>
            </a:xfrm>
            <a:prstGeom prst="line">
              <a:avLst/>
            </a:prstGeom>
            <a:ln w="17145" cap="flat" cmpd="sng">
              <a:solidFill>
                <a:srgbClr val="000000"/>
              </a:solidFill>
              <a:prstDash val="solid"/>
              <a:headEnd type="none" w="med" len="med"/>
              <a:tailEnd type="none" w="med" len="med"/>
            </a:ln>
          </p:spPr>
        </p:sp>
        <p:sp>
          <p:nvSpPr>
            <p:cNvPr id="151" name="直接连接符 150"/>
            <p:cNvSpPr/>
            <p:nvPr/>
          </p:nvSpPr>
          <p:spPr>
            <a:xfrm flipV="1">
              <a:off x="1516" y="2344"/>
              <a:ext cx="20" cy="25"/>
            </a:xfrm>
            <a:prstGeom prst="line">
              <a:avLst/>
            </a:prstGeom>
            <a:ln w="17145" cap="flat" cmpd="sng">
              <a:solidFill>
                <a:srgbClr val="000000"/>
              </a:solidFill>
              <a:prstDash val="solid"/>
              <a:headEnd type="none" w="med" len="med"/>
              <a:tailEnd type="none" w="med" len="med"/>
            </a:ln>
          </p:spPr>
        </p:sp>
        <p:sp>
          <p:nvSpPr>
            <p:cNvPr id="152" name="直接连接符 151"/>
            <p:cNvSpPr/>
            <p:nvPr/>
          </p:nvSpPr>
          <p:spPr>
            <a:xfrm flipV="1">
              <a:off x="1585" y="2281"/>
              <a:ext cx="24" cy="21"/>
            </a:xfrm>
            <a:prstGeom prst="line">
              <a:avLst/>
            </a:prstGeom>
            <a:ln w="17145" cap="flat" cmpd="sng">
              <a:solidFill>
                <a:srgbClr val="000000"/>
              </a:solidFill>
              <a:prstDash val="solid"/>
              <a:headEnd type="none" w="med" len="med"/>
              <a:tailEnd type="none" w="med" len="med"/>
            </a:ln>
          </p:spPr>
        </p:sp>
        <p:sp>
          <p:nvSpPr>
            <p:cNvPr id="153" name="任意多边形 152"/>
            <p:cNvSpPr/>
            <p:nvPr/>
          </p:nvSpPr>
          <p:spPr>
            <a:xfrm>
              <a:off x="1659" y="2220"/>
              <a:ext cx="27" cy="20"/>
            </a:xfrm>
            <a:custGeom>
              <a:avLst/>
              <a:gdLst/>
              <a:ahLst/>
              <a:cxnLst/>
              <a:rect l="0" t="0" r="0" b="0"/>
              <a:pathLst>
                <a:path w="27" h="20">
                  <a:moveTo>
                    <a:pt x="0" y="20"/>
                  </a:moveTo>
                  <a:lnTo>
                    <a:pt x="2" y="18"/>
                  </a:lnTo>
                  <a:lnTo>
                    <a:pt x="27" y="0"/>
                  </a:lnTo>
                </a:path>
              </a:pathLst>
            </a:custGeom>
            <a:noFill/>
            <a:ln w="17145" cap="flat" cmpd="sng">
              <a:solidFill>
                <a:srgbClr val="000000"/>
              </a:solidFill>
              <a:prstDash val="solid"/>
              <a:headEnd type="none" w="med" len="med"/>
              <a:tailEnd type="none" w="med" len="med"/>
            </a:ln>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154" name="直接连接符 153"/>
            <p:cNvSpPr/>
            <p:nvPr/>
          </p:nvSpPr>
          <p:spPr>
            <a:xfrm flipV="1">
              <a:off x="1739" y="2164"/>
              <a:ext cx="26" cy="19"/>
            </a:xfrm>
            <a:prstGeom prst="line">
              <a:avLst/>
            </a:prstGeom>
            <a:ln w="17145" cap="flat" cmpd="sng">
              <a:solidFill>
                <a:srgbClr val="000000"/>
              </a:solidFill>
              <a:prstDash val="solid"/>
              <a:headEnd type="none" w="med" len="med"/>
              <a:tailEnd type="none" w="med" len="med"/>
            </a:ln>
          </p:spPr>
        </p:sp>
        <p:sp>
          <p:nvSpPr>
            <p:cNvPr id="155" name="直接连接符 154"/>
            <p:cNvSpPr/>
            <p:nvPr/>
          </p:nvSpPr>
          <p:spPr>
            <a:xfrm flipV="1">
              <a:off x="1820" y="2112"/>
              <a:ext cx="28" cy="16"/>
            </a:xfrm>
            <a:prstGeom prst="line">
              <a:avLst/>
            </a:prstGeom>
            <a:ln w="17145" cap="flat" cmpd="sng">
              <a:solidFill>
                <a:srgbClr val="000000"/>
              </a:solidFill>
              <a:prstDash val="solid"/>
              <a:headEnd type="none" w="med" len="med"/>
              <a:tailEnd type="none" w="med" len="med"/>
            </a:ln>
          </p:spPr>
        </p:sp>
        <p:sp>
          <p:nvSpPr>
            <p:cNvPr id="156" name="直接连接符 155"/>
            <p:cNvSpPr/>
            <p:nvPr/>
          </p:nvSpPr>
          <p:spPr>
            <a:xfrm flipV="1">
              <a:off x="1905" y="2062"/>
              <a:ext cx="29" cy="17"/>
            </a:xfrm>
            <a:prstGeom prst="line">
              <a:avLst/>
            </a:prstGeom>
            <a:ln w="17145" cap="flat" cmpd="sng">
              <a:solidFill>
                <a:srgbClr val="000000"/>
              </a:solidFill>
              <a:prstDash val="solid"/>
              <a:headEnd type="none" w="med" len="med"/>
              <a:tailEnd type="none" w="med" len="med"/>
            </a:ln>
          </p:spPr>
        </p:sp>
        <p:sp>
          <p:nvSpPr>
            <p:cNvPr id="157" name="任意多边形 156"/>
            <p:cNvSpPr/>
            <p:nvPr/>
          </p:nvSpPr>
          <p:spPr>
            <a:xfrm>
              <a:off x="1990" y="2014"/>
              <a:ext cx="29" cy="16"/>
            </a:xfrm>
            <a:custGeom>
              <a:avLst/>
              <a:gdLst/>
              <a:ahLst/>
              <a:cxnLst/>
              <a:rect l="0" t="0" r="0" b="0"/>
              <a:pathLst>
                <a:path w="29" h="16">
                  <a:moveTo>
                    <a:pt x="0" y="16"/>
                  </a:moveTo>
                  <a:lnTo>
                    <a:pt x="16" y="7"/>
                  </a:lnTo>
                  <a:lnTo>
                    <a:pt x="29" y="0"/>
                  </a:lnTo>
                </a:path>
              </a:pathLst>
            </a:custGeom>
            <a:noFill/>
            <a:ln w="17145" cap="flat" cmpd="sng">
              <a:solidFill>
                <a:srgbClr val="000000"/>
              </a:solidFill>
              <a:prstDash val="solid"/>
              <a:headEnd type="none" w="med" len="med"/>
              <a:tailEnd type="none" w="med" len="med"/>
            </a:ln>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158" name="直接连接符 157"/>
            <p:cNvSpPr/>
            <p:nvPr/>
          </p:nvSpPr>
          <p:spPr>
            <a:xfrm flipV="1">
              <a:off x="2078" y="1971"/>
              <a:ext cx="30" cy="14"/>
            </a:xfrm>
            <a:prstGeom prst="line">
              <a:avLst/>
            </a:prstGeom>
            <a:ln w="17145" cap="flat" cmpd="sng">
              <a:solidFill>
                <a:srgbClr val="000000"/>
              </a:solidFill>
              <a:prstDash val="solid"/>
              <a:headEnd type="none" w="med" len="med"/>
              <a:tailEnd type="none" w="med" len="med"/>
            </a:ln>
          </p:spPr>
        </p:sp>
        <p:sp>
          <p:nvSpPr>
            <p:cNvPr id="159" name="直接连接符 158"/>
            <p:cNvSpPr/>
            <p:nvPr/>
          </p:nvSpPr>
          <p:spPr>
            <a:xfrm flipV="1">
              <a:off x="2167" y="1928"/>
              <a:ext cx="30" cy="14"/>
            </a:xfrm>
            <a:prstGeom prst="line">
              <a:avLst/>
            </a:prstGeom>
            <a:ln w="17145" cap="flat" cmpd="sng">
              <a:solidFill>
                <a:srgbClr val="000000"/>
              </a:solidFill>
              <a:prstDash val="solid"/>
              <a:headEnd type="none" w="med" len="med"/>
              <a:tailEnd type="none" w="med" len="med"/>
            </a:ln>
          </p:spPr>
        </p:sp>
        <p:sp>
          <p:nvSpPr>
            <p:cNvPr id="160" name="直接连接符 159"/>
            <p:cNvSpPr/>
            <p:nvPr/>
          </p:nvSpPr>
          <p:spPr>
            <a:xfrm flipV="1">
              <a:off x="2256" y="1885"/>
              <a:ext cx="30" cy="13"/>
            </a:xfrm>
            <a:prstGeom prst="line">
              <a:avLst/>
            </a:prstGeom>
            <a:ln w="17145" cap="flat" cmpd="sng">
              <a:solidFill>
                <a:srgbClr val="000000"/>
              </a:solidFill>
              <a:prstDash val="solid"/>
              <a:headEnd type="none" w="med" len="med"/>
              <a:tailEnd type="none" w="med" len="med"/>
            </a:ln>
          </p:spPr>
        </p:sp>
        <p:sp>
          <p:nvSpPr>
            <p:cNvPr id="161" name="直接连接符 160"/>
            <p:cNvSpPr/>
            <p:nvPr/>
          </p:nvSpPr>
          <p:spPr>
            <a:xfrm flipV="1">
              <a:off x="2345" y="1841"/>
              <a:ext cx="30" cy="15"/>
            </a:xfrm>
            <a:prstGeom prst="line">
              <a:avLst/>
            </a:prstGeom>
            <a:ln w="17145" cap="flat" cmpd="sng">
              <a:solidFill>
                <a:srgbClr val="000000"/>
              </a:solidFill>
              <a:prstDash val="solid"/>
              <a:headEnd type="none" w="med" len="med"/>
              <a:tailEnd type="none" w="med" len="med"/>
            </a:ln>
          </p:spPr>
        </p:sp>
        <p:sp>
          <p:nvSpPr>
            <p:cNvPr id="162" name="直接连接符 161"/>
            <p:cNvSpPr/>
            <p:nvPr/>
          </p:nvSpPr>
          <p:spPr>
            <a:xfrm flipV="1">
              <a:off x="2434" y="1798"/>
              <a:ext cx="30" cy="14"/>
            </a:xfrm>
            <a:prstGeom prst="line">
              <a:avLst/>
            </a:prstGeom>
            <a:ln w="17145" cap="flat" cmpd="sng">
              <a:solidFill>
                <a:srgbClr val="000000"/>
              </a:solidFill>
              <a:prstDash val="solid"/>
              <a:headEnd type="none" w="med" len="med"/>
              <a:tailEnd type="none" w="med" len="med"/>
            </a:ln>
          </p:spPr>
        </p:sp>
        <p:sp>
          <p:nvSpPr>
            <p:cNvPr id="163" name="直接连接符 162"/>
            <p:cNvSpPr/>
            <p:nvPr/>
          </p:nvSpPr>
          <p:spPr>
            <a:xfrm flipV="1">
              <a:off x="2523" y="1754"/>
              <a:ext cx="30" cy="15"/>
            </a:xfrm>
            <a:prstGeom prst="line">
              <a:avLst/>
            </a:prstGeom>
            <a:ln w="17145" cap="flat" cmpd="sng">
              <a:solidFill>
                <a:srgbClr val="000000"/>
              </a:solidFill>
              <a:prstDash val="solid"/>
              <a:headEnd type="none" w="med" len="med"/>
              <a:tailEnd type="none" w="med" len="med"/>
            </a:ln>
          </p:spPr>
        </p:sp>
        <p:sp>
          <p:nvSpPr>
            <p:cNvPr id="164" name="直接连接符 163"/>
            <p:cNvSpPr/>
            <p:nvPr/>
          </p:nvSpPr>
          <p:spPr>
            <a:xfrm flipV="1">
              <a:off x="2611" y="1712"/>
              <a:ext cx="29" cy="14"/>
            </a:xfrm>
            <a:prstGeom prst="line">
              <a:avLst/>
            </a:prstGeom>
            <a:ln w="17145" cap="flat" cmpd="sng">
              <a:solidFill>
                <a:srgbClr val="000000"/>
              </a:solidFill>
              <a:prstDash val="solid"/>
              <a:headEnd type="none" w="med" len="med"/>
              <a:tailEnd type="none" w="med" len="med"/>
            </a:ln>
          </p:spPr>
        </p:sp>
        <p:sp>
          <p:nvSpPr>
            <p:cNvPr id="165" name="直接连接符 164"/>
            <p:cNvSpPr/>
            <p:nvPr/>
          </p:nvSpPr>
          <p:spPr>
            <a:xfrm flipV="1">
              <a:off x="2700" y="1668"/>
              <a:ext cx="29" cy="14"/>
            </a:xfrm>
            <a:prstGeom prst="line">
              <a:avLst/>
            </a:prstGeom>
            <a:ln w="17145" cap="flat" cmpd="sng">
              <a:solidFill>
                <a:srgbClr val="000000"/>
              </a:solidFill>
              <a:prstDash val="solid"/>
              <a:headEnd type="none" w="med" len="med"/>
              <a:tailEnd type="none" w="med" len="med"/>
            </a:ln>
          </p:spPr>
        </p:sp>
        <p:sp>
          <p:nvSpPr>
            <p:cNvPr id="166" name="直接连接符 165"/>
            <p:cNvSpPr/>
            <p:nvPr/>
          </p:nvSpPr>
          <p:spPr>
            <a:xfrm flipV="1">
              <a:off x="2789" y="1625"/>
              <a:ext cx="29" cy="15"/>
            </a:xfrm>
            <a:prstGeom prst="line">
              <a:avLst/>
            </a:prstGeom>
            <a:ln w="17145" cap="flat" cmpd="sng">
              <a:solidFill>
                <a:srgbClr val="000000"/>
              </a:solidFill>
              <a:prstDash val="solid"/>
              <a:headEnd type="none" w="med" len="med"/>
              <a:tailEnd type="none" w="med" len="med"/>
            </a:ln>
          </p:spPr>
        </p:sp>
        <p:sp>
          <p:nvSpPr>
            <p:cNvPr id="167" name="直接连接符 166"/>
            <p:cNvSpPr/>
            <p:nvPr/>
          </p:nvSpPr>
          <p:spPr>
            <a:xfrm flipV="1">
              <a:off x="2877" y="1581"/>
              <a:ext cx="30" cy="15"/>
            </a:xfrm>
            <a:prstGeom prst="line">
              <a:avLst/>
            </a:prstGeom>
            <a:ln w="17145" cap="flat" cmpd="sng">
              <a:solidFill>
                <a:srgbClr val="000000"/>
              </a:solidFill>
              <a:prstDash val="solid"/>
              <a:headEnd type="none" w="med" len="med"/>
              <a:tailEnd type="none" w="med" len="med"/>
            </a:ln>
          </p:spPr>
        </p:sp>
        <p:sp>
          <p:nvSpPr>
            <p:cNvPr id="168" name="直接连接符 167"/>
            <p:cNvSpPr/>
            <p:nvPr/>
          </p:nvSpPr>
          <p:spPr>
            <a:xfrm flipV="1">
              <a:off x="2966" y="1538"/>
              <a:ext cx="30" cy="15"/>
            </a:xfrm>
            <a:prstGeom prst="line">
              <a:avLst/>
            </a:prstGeom>
            <a:ln w="17145" cap="flat" cmpd="sng">
              <a:solidFill>
                <a:srgbClr val="000000"/>
              </a:solidFill>
              <a:prstDash val="solid"/>
              <a:headEnd type="none" w="med" len="med"/>
              <a:tailEnd type="none" w="med" len="med"/>
            </a:ln>
          </p:spPr>
        </p:sp>
        <p:sp>
          <p:nvSpPr>
            <p:cNvPr id="169" name="任意多边形 168"/>
            <p:cNvSpPr/>
            <p:nvPr/>
          </p:nvSpPr>
          <p:spPr>
            <a:xfrm>
              <a:off x="3055" y="1492"/>
              <a:ext cx="28" cy="17"/>
            </a:xfrm>
            <a:custGeom>
              <a:avLst/>
              <a:gdLst/>
              <a:ahLst/>
              <a:cxnLst/>
              <a:rect l="0" t="0" r="0" b="0"/>
              <a:pathLst>
                <a:path w="28" h="17">
                  <a:moveTo>
                    <a:pt x="0" y="17"/>
                  </a:moveTo>
                  <a:lnTo>
                    <a:pt x="15" y="10"/>
                  </a:lnTo>
                  <a:lnTo>
                    <a:pt x="28" y="0"/>
                  </a:lnTo>
                </a:path>
              </a:pathLst>
            </a:custGeom>
            <a:noFill/>
            <a:ln w="17145" cap="flat" cmpd="sng">
              <a:solidFill>
                <a:srgbClr val="000000"/>
              </a:solidFill>
              <a:prstDash val="solid"/>
              <a:headEnd type="none" w="med" len="med"/>
              <a:tailEnd type="none" w="med" len="med"/>
            </a:ln>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170" name="直接连接符 169"/>
            <p:cNvSpPr/>
            <p:nvPr/>
          </p:nvSpPr>
          <p:spPr>
            <a:xfrm flipV="1">
              <a:off x="3136" y="1435"/>
              <a:ext cx="27" cy="20"/>
            </a:xfrm>
            <a:prstGeom prst="line">
              <a:avLst/>
            </a:prstGeom>
            <a:ln w="17145" cap="flat" cmpd="sng">
              <a:solidFill>
                <a:srgbClr val="000000"/>
              </a:solidFill>
              <a:prstDash val="solid"/>
              <a:headEnd type="none" w="med" len="med"/>
              <a:tailEnd type="none" w="med" len="med"/>
            </a:ln>
          </p:spPr>
        </p:sp>
        <p:sp>
          <p:nvSpPr>
            <p:cNvPr id="171" name="直接连接符 170"/>
            <p:cNvSpPr/>
            <p:nvPr/>
          </p:nvSpPr>
          <p:spPr>
            <a:xfrm flipV="1">
              <a:off x="3215" y="1375"/>
              <a:ext cx="24" cy="21"/>
            </a:xfrm>
            <a:prstGeom prst="line">
              <a:avLst/>
            </a:prstGeom>
            <a:ln w="17145" cap="flat" cmpd="sng">
              <a:solidFill>
                <a:srgbClr val="000000"/>
              </a:solidFill>
              <a:prstDash val="solid"/>
              <a:headEnd type="none" w="med" len="med"/>
              <a:tailEnd type="none" w="med" len="med"/>
            </a:ln>
          </p:spPr>
        </p:sp>
        <p:sp>
          <p:nvSpPr>
            <p:cNvPr id="172" name="直接连接符 171"/>
            <p:cNvSpPr/>
            <p:nvPr/>
          </p:nvSpPr>
          <p:spPr>
            <a:xfrm flipV="1">
              <a:off x="3289" y="1313"/>
              <a:ext cx="25" cy="21"/>
            </a:xfrm>
            <a:prstGeom prst="line">
              <a:avLst/>
            </a:prstGeom>
            <a:ln w="17145" cap="flat" cmpd="sng">
              <a:solidFill>
                <a:srgbClr val="000000"/>
              </a:solidFill>
              <a:prstDash val="solid"/>
              <a:headEnd type="none" w="med" len="med"/>
              <a:tailEnd type="none" w="med" len="med"/>
            </a:ln>
          </p:spPr>
        </p:sp>
        <p:sp>
          <p:nvSpPr>
            <p:cNvPr id="173" name="直接连接符 172"/>
            <p:cNvSpPr/>
            <p:nvPr/>
          </p:nvSpPr>
          <p:spPr>
            <a:xfrm flipV="1">
              <a:off x="3363" y="1245"/>
              <a:ext cx="20" cy="25"/>
            </a:xfrm>
            <a:prstGeom prst="line">
              <a:avLst/>
            </a:prstGeom>
            <a:ln w="17145" cap="flat" cmpd="sng">
              <a:solidFill>
                <a:srgbClr val="000000"/>
              </a:solidFill>
              <a:prstDash val="solid"/>
              <a:headEnd type="none" w="med" len="med"/>
              <a:tailEnd type="none" w="med" len="med"/>
            </a:ln>
          </p:spPr>
        </p:sp>
        <p:sp>
          <p:nvSpPr>
            <p:cNvPr id="174" name="直接连接符 173"/>
            <p:cNvSpPr/>
            <p:nvPr/>
          </p:nvSpPr>
          <p:spPr>
            <a:xfrm flipV="1">
              <a:off x="3425" y="1172"/>
              <a:ext cx="20" cy="24"/>
            </a:xfrm>
            <a:prstGeom prst="line">
              <a:avLst/>
            </a:prstGeom>
            <a:ln w="17145" cap="flat" cmpd="sng">
              <a:solidFill>
                <a:srgbClr val="000000"/>
              </a:solidFill>
              <a:prstDash val="solid"/>
              <a:headEnd type="none" w="med" len="med"/>
              <a:tailEnd type="none" w="med" len="med"/>
            </a:ln>
          </p:spPr>
        </p:sp>
        <p:sp>
          <p:nvSpPr>
            <p:cNvPr id="175" name="任意多边形 174"/>
            <p:cNvSpPr/>
            <p:nvPr/>
          </p:nvSpPr>
          <p:spPr>
            <a:xfrm>
              <a:off x="3486" y="1095"/>
              <a:ext cx="18" cy="28"/>
            </a:xfrm>
            <a:custGeom>
              <a:avLst/>
              <a:gdLst/>
              <a:ahLst/>
              <a:cxnLst/>
              <a:rect l="0" t="0" r="0" b="0"/>
              <a:pathLst>
                <a:path w="18" h="28">
                  <a:moveTo>
                    <a:pt x="0" y="28"/>
                  </a:moveTo>
                  <a:lnTo>
                    <a:pt x="2" y="26"/>
                  </a:lnTo>
                  <a:lnTo>
                    <a:pt x="18" y="0"/>
                  </a:lnTo>
                </a:path>
              </a:pathLst>
            </a:custGeom>
            <a:noFill/>
            <a:ln w="17145" cap="flat" cmpd="sng">
              <a:solidFill>
                <a:srgbClr val="000000"/>
              </a:solidFill>
              <a:prstDash val="solid"/>
              <a:headEnd type="none" w="med" len="med"/>
              <a:tailEnd type="none" w="med" len="med"/>
            </a:ln>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176" name="直接连接符 175"/>
            <p:cNvSpPr/>
            <p:nvPr/>
          </p:nvSpPr>
          <p:spPr>
            <a:xfrm flipV="1">
              <a:off x="3537" y="1015"/>
              <a:ext cx="18" cy="27"/>
            </a:xfrm>
            <a:prstGeom prst="line">
              <a:avLst/>
            </a:prstGeom>
            <a:ln w="17145" cap="flat" cmpd="sng">
              <a:solidFill>
                <a:srgbClr val="000000"/>
              </a:solidFill>
              <a:prstDash val="solid"/>
              <a:headEnd type="none" w="med" len="med"/>
              <a:tailEnd type="none" w="med" len="med"/>
            </a:ln>
          </p:spPr>
        </p:sp>
        <p:sp>
          <p:nvSpPr>
            <p:cNvPr id="177" name="直接连接符 176"/>
            <p:cNvSpPr/>
            <p:nvPr/>
          </p:nvSpPr>
          <p:spPr>
            <a:xfrm flipV="1">
              <a:off x="3588" y="934"/>
              <a:ext cx="17" cy="27"/>
            </a:xfrm>
            <a:prstGeom prst="line">
              <a:avLst/>
            </a:prstGeom>
            <a:ln w="17145" cap="flat" cmpd="sng">
              <a:solidFill>
                <a:srgbClr val="000000"/>
              </a:solidFill>
              <a:prstDash val="solid"/>
              <a:headEnd type="none" w="med" len="med"/>
              <a:tailEnd type="none" w="med" len="med"/>
            </a:ln>
          </p:spPr>
        </p:sp>
        <p:sp>
          <p:nvSpPr>
            <p:cNvPr id="178" name="任意多边形 177"/>
            <p:cNvSpPr/>
            <p:nvPr/>
          </p:nvSpPr>
          <p:spPr>
            <a:xfrm>
              <a:off x="3639" y="852"/>
              <a:ext cx="16" cy="28"/>
            </a:xfrm>
            <a:custGeom>
              <a:avLst/>
              <a:gdLst/>
              <a:ahLst/>
              <a:cxnLst/>
              <a:rect l="0" t="0" r="0" b="0"/>
              <a:pathLst>
                <a:path w="16" h="28">
                  <a:moveTo>
                    <a:pt x="0" y="28"/>
                  </a:moveTo>
                  <a:lnTo>
                    <a:pt x="5" y="21"/>
                  </a:lnTo>
                  <a:lnTo>
                    <a:pt x="16" y="0"/>
                  </a:lnTo>
                </a:path>
              </a:pathLst>
            </a:custGeom>
            <a:noFill/>
            <a:ln w="17145" cap="flat" cmpd="sng">
              <a:solidFill>
                <a:srgbClr val="000000"/>
              </a:solidFill>
              <a:prstDash val="solid"/>
              <a:headEnd type="none" w="med" len="med"/>
              <a:tailEnd type="none" w="med" len="med"/>
            </a:ln>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179" name="直接连接符 178"/>
            <p:cNvSpPr/>
            <p:nvPr/>
          </p:nvSpPr>
          <p:spPr>
            <a:xfrm flipV="1">
              <a:off x="3686" y="770"/>
              <a:ext cx="16" cy="27"/>
            </a:xfrm>
            <a:prstGeom prst="line">
              <a:avLst/>
            </a:prstGeom>
            <a:ln w="17145" cap="flat" cmpd="sng">
              <a:solidFill>
                <a:srgbClr val="000000"/>
              </a:solidFill>
              <a:prstDash val="solid"/>
              <a:headEnd type="none" w="med" len="med"/>
              <a:tailEnd type="none" w="med" len="med"/>
            </a:ln>
          </p:spPr>
        </p:sp>
        <p:sp>
          <p:nvSpPr>
            <p:cNvPr id="180" name="直接连接符 179"/>
            <p:cNvSpPr/>
            <p:nvPr/>
          </p:nvSpPr>
          <p:spPr>
            <a:xfrm flipV="1">
              <a:off x="3733" y="686"/>
              <a:ext cx="15" cy="28"/>
            </a:xfrm>
            <a:prstGeom prst="line">
              <a:avLst/>
            </a:prstGeom>
            <a:ln w="17145" cap="flat" cmpd="sng">
              <a:solidFill>
                <a:srgbClr val="000000"/>
              </a:solidFill>
              <a:prstDash val="solid"/>
              <a:headEnd type="none" w="med" len="med"/>
              <a:tailEnd type="none" w="med" len="med"/>
            </a:ln>
          </p:spPr>
        </p:sp>
        <p:sp>
          <p:nvSpPr>
            <p:cNvPr id="181" name="任意多边形 180"/>
            <p:cNvSpPr/>
            <p:nvPr/>
          </p:nvSpPr>
          <p:spPr>
            <a:xfrm>
              <a:off x="3779" y="603"/>
              <a:ext cx="15" cy="28"/>
            </a:xfrm>
            <a:custGeom>
              <a:avLst/>
              <a:gdLst/>
              <a:ahLst/>
              <a:cxnLst/>
              <a:rect l="0" t="0" r="0" b="0"/>
              <a:pathLst>
                <a:path w="15" h="28">
                  <a:moveTo>
                    <a:pt x="0" y="28"/>
                  </a:moveTo>
                  <a:lnTo>
                    <a:pt x="13" y="7"/>
                  </a:lnTo>
                  <a:lnTo>
                    <a:pt x="15" y="0"/>
                  </a:lnTo>
                </a:path>
              </a:pathLst>
            </a:custGeom>
            <a:noFill/>
            <a:ln w="17145" cap="flat" cmpd="sng">
              <a:solidFill>
                <a:srgbClr val="000000"/>
              </a:solidFill>
              <a:prstDash val="solid"/>
              <a:headEnd type="none" w="med" len="med"/>
              <a:tailEnd type="none" w="med" len="med"/>
            </a:ln>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182" name="直接连接符 181"/>
            <p:cNvSpPr/>
            <p:nvPr/>
          </p:nvSpPr>
          <p:spPr>
            <a:xfrm flipV="1">
              <a:off x="3818" y="515"/>
              <a:ext cx="12" cy="29"/>
            </a:xfrm>
            <a:prstGeom prst="line">
              <a:avLst/>
            </a:prstGeom>
            <a:ln w="17145" cap="flat" cmpd="sng">
              <a:solidFill>
                <a:srgbClr val="000000"/>
              </a:solidFill>
              <a:prstDash val="solid"/>
              <a:headEnd type="none" w="med" len="med"/>
              <a:tailEnd type="none" w="med" len="med"/>
            </a:ln>
          </p:spPr>
        </p:sp>
        <p:sp>
          <p:nvSpPr>
            <p:cNvPr id="183" name="直接连接符 182"/>
            <p:cNvSpPr/>
            <p:nvPr/>
          </p:nvSpPr>
          <p:spPr>
            <a:xfrm flipV="1">
              <a:off x="3854" y="427"/>
              <a:ext cx="12" cy="29"/>
            </a:xfrm>
            <a:prstGeom prst="line">
              <a:avLst/>
            </a:prstGeom>
            <a:ln w="17145" cap="flat" cmpd="sng">
              <a:solidFill>
                <a:srgbClr val="000000"/>
              </a:solidFill>
              <a:prstDash val="solid"/>
              <a:headEnd type="none" w="med" len="med"/>
              <a:tailEnd type="none" w="med" len="med"/>
            </a:ln>
          </p:spPr>
        </p:sp>
        <p:sp>
          <p:nvSpPr>
            <p:cNvPr id="184" name="直接连接符 183"/>
            <p:cNvSpPr/>
            <p:nvPr/>
          </p:nvSpPr>
          <p:spPr>
            <a:xfrm flipV="1">
              <a:off x="3890" y="339"/>
              <a:ext cx="13" cy="30"/>
            </a:xfrm>
            <a:prstGeom prst="line">
              <a:avLst/>
            </a:prstGeom>
            <a:ln w="17145" cap="flat" cmpd="sng">
              <a:solidFill>
                <a:srgbClr val="000000"/>
              </a:solidFill>
              <a:prstDash val="solid"/>
              <a:headEnd type="none" w="med" len="med"/>
              <a:tailEnd type="none" w="med" len="med"/>
            </a:ln>
          </p:spPr>
        </p:sp>
        <p:sp>
          <p:nvSpPr>
            <p:cNvPr id="185" name="直接连接符 184"/>
            <p:cNvSpPr/>
            <p:nvPr/>
          </p:nvSpPr>
          <p:spPr>
            <a:xfrm flipV="1">
              <a:off x="3926" y="252"/>
              <a:ext cx="12" cy="29"/>
            </a:xfrm>
            <a:prstGeom prst="line">
              <a:avLst/>
            </a:prstGeom>
            <a:ln w="17145" cap="flat" cmpd="sng">
              <a:solidFill>
                <a:srgbClr val="000000"/>
              </a:solidFill>
              <a:prstDash val="solid"/>
              <a:headEnd type="none" w="med" len="med"/>
              <a:tailEnd type="none" w="med" len="med"/>
            </a:ln>
          </p:spPr>
        </p:sp>
        <p:sp>
          <p:nvSpPr>
            <p:cNvPr id="186" name="直接连接符 185"/>
            <p:cNvSpPr/>
            <p:nvPr/>
          </p:nvSpPr>
          <p:spPr>
            <a:xfrm flipV="1">
              <a:off x="3961" y="164"/>
              <a:ext cx="13" cy="29"/>
            </a:xfrm>
            <a:prstGeom prst="line">
              <a:avLst/>
            </a:prstGeom>
            <a:ln w="17145" cap="flat" cmpd="sng">
              <a:solidFill>
                <a:srgbClr val="000000"/>
              </a:solidFill>
              <a:prstDash val="solid"/>
              <a:headEnd type="none" w="med" len="med"/>
              <a:tailEnd type="none" w="med" len="med"/>
            </a:ln>
          </p:spPr>
        </p:sp>
        <p:sp>
          <p:nvSpPr>
            <p:cNvPr id="187" name="任意多边形 186"/>
            <p:cNvSpPr/>
            <p:nvPr/>
          </p:nvSpPr>
          <p:spPr>
            <a:xfrm>
              <a:off x="3998" y="90"/>
              <a:ext cx="7" cy="15"/>
            </a:xfrm>
            <a:custGeom>
              <a:avLst/>
              <a:gdLst/>
              <a:ahLst/>
              <a:cxnLst/>
              <a:rect l="0" t="0" r="0" b="0"/>
              <a:pathLst>
                <a:path w="7" h="15">
                  <a:moveTo>
                    <a:pt x="0" y="15"/>
                  </a:moveTo>
                  <a:lnTo>
                    <a:pt x="7" y="0"/>
                  </a:lnTo>
                  <a:lnTo>
                    <a:pt x="7" y="0"/>
                  </a:lnTo>
                </a:path>
              </a:pathLst>
            </a:custGeom>
            <a:noFill/>
            <a:ln w="17145" cap="flat" cmpd="sng">
              <a:solidFill>
                <a:srgbClr val="000000"/>
              </a:solidFill>
              <a:prstDash val="solid"/>
              <a:headEnd type="none" w="med" len="med"/>
              <a:tailEnd type="none" w="med" len="med"/>
            </a:ln>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188" name="矩形 187"/>
            <p:cNvSpPr>
              <a:spLocks noChangeAspect="1"/>
            </p:cNvSpPr>
            <p:nvPr/>
          </p:nvSpPr>
          <p:spPr>
            <a:xfrm>
              <a:off x="0" y="1401"/>
              <a:ext cx="386" cy="586"/>
            </a:xfrm>
            <a:prstGeom prst="rect">
              <a:avLst/>
            </a:prstGeom>
            <a:noFill/>
            <a:ln w="9525">
              <a:noFill/>
            </a:ln>
          </p:spPr>
          <p:txBody>
            <a:bodyPr/>
            <a:lstStyle/>
            <a:p>
              <a:endParaRPr lang="zh-CN" altLang="en-US" sz="1600">
                <a:latin typeface="Times New Roman" panose="02020603050405020304" pitchFamily="18" charset="0"/>
                <a:cs typeface="Times New Roman" panose="02020603050405020304" pitchFamily="18" charset="0"/>
              </a:endParaRPr>
            </a:p>
          </p:txBody>
        </p:sp>
      </p:gr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
        <p:nvSpPr>
          <p:cNvPr id="7" name="文本框 1073743176"/>
          <p:cNvSpPr txBox="1"/>
          <p:nvPr/>
        </p:nvSpPr>
        <p:spPr>
          <a:xfrm>
            <a:off x="4418426" y="2106511"/>
            <a:ext cx="381434" cy="405470"/>
          </a:xfrm>
          <a:prstGeom prst="rect">
            <a:avLst/>
          </a:prstGeom>
          <a:solidFill>
            <a:srgbClr val="FFFFFF"/>
          </a:solidFill>
          <a:ln w="9525">
            <a:noFill/>
          </a:ln>
        </p:spPr>
        <p:txBody>
          <a:bodyPr/>
          <a:p>
            <a:r>
              <a:rPr lang="en-US" altLang="zh-CN" sz="1600">
                <a:latin typeface="Times New Roman" panose="02020603050405020304" pitchFamily="18" charset="0"/>
                <a:cs typeface="Times New Roman" panose="02020603050405020304" pitchFamily="18" charset="0"/>
              </a:rPr>
              <a:t>C</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grpSp>
        <p:nvGrpSpPr>
          <p:cNvPr id="8" name="组合 7"/>
          <p:cNvGrpSpPr>
            <a:grpSpLocks noChangeAspect="1"/>
          </p:cNvGrpSpPr>
          <p:nvPr/>
        </p:nvGrpSpPr>
        <p:grpSpPr>
          <a:xfrm>
            <a:off x="206355" y="1954707"/>
            <a:ext cx="5286412" cy="4359298"/>
            <a:chOff x="0" y="-1"/>
            <a:chExt cx="4532" cy="4365"/>
          </a:xfrm>
        </p:grpSpPr>
        <p:sp>
          <p:nvSpPr>
            <p:cNvPr id="10" name="文本框 1073743175"/>
            <p:cNvSpPr txBox="1"/>
            <p:nvPr/>
          </p:nvSpPr>
          <p:spPr>
            <a:xfrm>
              <a:off x="957" y="2549"/>
              <a:ext cx="327" cy="406"/>
            </a:xfrm>
            <a:prstGeom prst="rect">
              <a:avLst/>
            </a:prstGeom>
            <a:solidFill>
              <a:srgbClr val="FFFFFF"/>
            </a:solidFill>
            <a:ln w="9525">
              <a:noFill/>
            </a:ln>
          </p:spPr>
          <p:txBody>
            <a:bodyPr/>
            <a:p>
              <a:r>
                <a:rPr lang="zh-CN" altLang="en-US" sz="1600">
                  <a:latin typeface="Times New Roman" panose="02020603050405020304" pitchFamily="18" charset="0"/>
                  <a:cs typeface="Times New Roman" panose="02020603050405020304" pitchFamily="18" charset="0"/>
                </a:rPr>
                <a:t>A</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1" name="文本框 1073743176"/>
            <p:cNvSpPr txBox="1"/>
            <p:nvPr/>
          </p:nvSpPr>
          <p:spPr>
            <a:xfrm>
              <a:off x="2196" y="1406"/>
              <a:ext cx="327" cy="406"/>
            </a:xfrm>
            <a:prstGeom prst="rect">
              <a:avLst/>
            </a:prstGeom>
            <a:solidFill>
              <a:srgbClr val="FFFFFF"/>
            </a:solidFill>
            <a:ln w="9525">
              <a:noFill/>
            </a:ln>
          </p:spPr>
          <p:txBody>
            <a:bodyPr/>
            <a:p>
              <a:r>
                <a:rPr lang="zh-CN" altLang="en-US" sz="1600">
                  <a:latin typeface="Times New Roman" panose="02020603050405020304" pitchFamily="18" charset="0"/>
                  <a:cs typeface="Times New Roman" panose="02020603050405020304" pitchFamily="18" charset="0"/>
                </a:rPr>
                <a:t>B</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12" name="矩形 11"/>
            <p:cNvSpPr>
              <a:spLocks noChangeAspect="1" noTextEdit="1"/>
            </p:cNvSpPr>
            <p:nvPr/>
          </p:nvSpPr>
          <p:spPr>
            <a:xfrm>
              <a:off x="0" y="-1"/>
              <a:ext cx="4444" cy="3938"/>
            </a:xfrm>
            <a:prstGeom prst="rect">
              <a:avLst/>
            </a:prstGeom>
            <a:noFill/>
            <a:ln w="9525">
              <a:noFill/>
            </a:ln>
          </p:spPr>
          <p:txBody>
            <a:bodyPr/>
            <a:p>
              <a:endParaRPr lang="zh-CN" altLang="en-US" sz="1600">
                <a:latin typeface="Times New Roman" panose="02020603050405020304" pitchFamily="18" charset="0"/>
                <a:cs typeface="Times New Roman" panose="02020603050405020304" pitchFamily="18" charset="0"/>
              </a:endParaRPr>
            </a:p>
          </p:txBody>
        </p:sp>
        <p:sp>
          <p:nvSpPr>
            <p:cNvPr id="13" name="直接连接符 12"/>
            <p:cNvSpPr/>
            <p:nvPr/>
          </p:nvSpPr>
          <p:spPr>
            <a:xfrm>
              <a:off x="920" y="3227"/>
              <a:ext cx="3334" cy="1"/>
            </a:xfrm>
            <a:prstGeom prst="line">
              <a:avLst/>
            </a:prstGeom>
            <a:ln w="10160" cap="flat" cmpd="sng">
              <a:solidFill>
                <a:srgbClr val="000000"/>
              </a:solidFill>
              <a:prstDash val="solid"/>
              <a:headEnd type="none" w="med" len="med"/>
              <a:tailEnd type="none" w="med" len="med"/>
            </a:ln>
          </p:spPr>
        </p:sp>
        <p:sp>
          <p:nvSpPr>
            <p:cNvPr id="14" name="直接连接符 13"/>
            <p:cNvSpPr/>
            <p:nvPr/>
          </p:nvSpPr>
          <p:spPr>
            <a:xfrm flipV="1">
              <a:off x="1254" y="3227"/>
              <a:ext cx="1" cy="52"/>
            </a:xfrm>
            <a:prstGeom prst="line">
              <a:avLst/>
            </a:prstGeom>
            <a:ln w="10160" cap="flat" cmpd="sng">
              <a:solidFill>
                <a:srgbClr val="000000"/>
              </a:solidFill>
              <a:prstDash val="solid"/>
              <a:headEnd type="none" w="med" len="med"/>
              <a:tailEnd type="none" w="med" len="med"/>
            </a:ln>
          </p:spPr>
        </p:sp>
        <p:sp>
          <p:nvSpPr>
            <p:cNvPr id="15" name="直接连接符 14"/>
            <p:cNvSpPr/>
            <p:nvPr/>
          </p:nvSpPr>
          <p:spPr>
            <a:xfrm flipV="1">
              <a:off x="1920" y="3227"/>
              <a:ext cx="1" cy="52"/>
            </a:xfrm>
            <a:prstGeom prst="line">
              <a:avLst/>
            </a:prstGeom>
            <a:ln w="10160" cap="flat" cmpd="sng">
              <a:solidFill>
                <a:srgbClr val="000000"/>
              </a:solidFill>
              <a:prstDash val="solid"/>
              <a:headEnd type="none" w="med" len="med"/>
              <a:tailEnd type="none" w="med" len="med"/>
            </a:ln>
          </p:spPr>
        </p:sp>
        <p:sp>
          <p:nvSpPr>
            <p:cNvPr id="16" name="直接连接符 15"/>
            <p:cNvSpPr/>
            <p:nvPr/>
          </p:nvSpPr>
          <p:spPr>
            <a:xfrm flipV="1">
              <a:off x="2587" y="3227"/>
              <a:ext cx="1" cy="52"/>
            </a:xfrm>
            <a:prstGeom prst="line">
              <a:avLst/>
            </a:prstGeom>
            <a:ln w="10160" cap="flat" cmpd="sng">
              <a:solidFill>
                <a:srgbClr val="000000"/>
              </a:solidFill>
              <a:prstDash val="solid"/>
              <a:headEnd type="none" w="med" len="med"/>
              <a:tailEnd type="none" w="med" len="med"/>
            </a:ln>
          </p:spPr>
        </p:sp>
        <p:sp>
          <p:nvSpPr>
            <p:cNvPr id="17" name="直接连接符 16"/>
            <p:cNvSpPr/>
            <p:nvPr/>
          </p:nvSpPr>
          <p:spPr>
            <a:xfrm flipV="1">
              <a:off x="3254" y="3227"/>
              <a:ext cx="1" cy="52"/>
            </a:xfrm>
            <a:prstGeom prst="line">
              <a:avLst/>
            </a:prstGeom>
            <a:ln w="10160" cap="flat" cmpd="sng">
              <a:solidFill>
                <a:srgbClr val="000000"/>
              </a:solidFill>
              <a:prstDash val="solid"/>
              <a:headEnd type="none" w="med" len="med"/>
              <a:tailEnd type="none" w="med" len="med"/>
            </a:ln>
          </p:spPr>
        </p:sp>
        <p:sp>
          <p:nvSpPr>
            <p:cNvPr id="18" name="直接连接符 17"/>
            <p:cNvSpPr/>
            <p:nvPr/>
          </p:nvSpPr>
          <p:spPr>
            <a:xfrm flipV="1">
              <a:off x="3920" y="3227"/>
              <a:ext cx="1" cy="52"/>
            </a:xfrm>
            <a:prstGeom prst="line">
              <a:avLst/>
            </a:prstGeom>
            <a:ln w="10160" cap="flat" cmpd="sng">
              <a:solidFill>
                <a:srgbClr val="000000"/>
              </a:solidFill>
              <a:prstDash val="solid"/>
              <a:headEnd type="none" w="med" len="med"/>
              <a:tailEnd type="none" w="med" len="med"/>
            </a:ln>
          </p:spPr>
        </p:sp>
        <p:sp>
          <p:nvSpPr>
            <p:cNvPr id="19" name="直接连接符 18"/>
            <p:cNvSpPr/>
            <p:nvPr/>
          </p:nvSpPr>
          <p:spPr>
            <a:xfrm flipV="1">
              <a:off x="920" y="3227"/>
              <a:ext cx="1" cy="104"/>
            </a:xfrm>
            <a:prstGeom prst="line">
              <a:avLst/>
            </a:prstGeom>
            <a:ln w="10160" cap="flat" cmpd="sng">
              <a:solidFill>
                <a:srgbClr val="000000"/>
              </a:solidFill>
              <a:prstDash val="solid"/>
              <a:headEnd type="none" w="med" len="med"/>
              <a:tailEnd type="none" w="med" len="med"/>
            </a:ln>
          </p:spPr>
        </p:sp>
        <p:sp>
          <p:nvSpPr>
            <p:cNvPr id="20" name="直接连接符 19"/>
            <p:cNvSpPr/>
            <p:nvPr/>
          </p:nvSpPr>
          <p:spPr>
            <a:xfrm flipV="1">
              <a:off x="1587" y="3227"/>
              <a:ext cx="1" cy="104"/>
            </a:xfrm>
            <a:prstGeom prst="line">
              <a:avLst/>
            </a:prstGeom>
            <a:ln w="10160" cap="flat" cmpd="sng">
              <a:solidFill>
                <a:srgbClr val="000000"/>
              </a:solidFill>
              <a:prstDash val="solid"/>
              <a:headEnd type="none" w="med" len="med"/>
              <a:tailEnd type="none" w="med" len="med"/>
            </a:ln>
          </p:spPr>
        </p:sp>
        <p:sp>
          <p:nvSpPr>
            <p:cNvPr id="21" name="直接连接符 20"/>
            <p:cNvSpPr/>
            <p:nvPr/>
          </p:nvSpPr>
          <p:spPr>
            <a:xfrm flipV="1">
              <a:off x="2254" y="3227"/>
              <a:ext cx="1" cy="104"/>
            </a:xfrm>
            <a:prstGeom prst="line">
              <a:avLst/>
            </a:prstGeom>
            <a:ln w="10160" cap="flat" cmpd="sng">
              <a:solidFill>
                <a:srgbClr val="000000"/>
              </a:solidFill>
              <a:prstDash val="solid"/>
              <a:headEnd type="none" w="med" len="med"/>
              <a:tailEnd type="none" w="med" len="med"/>
            </a:ln>
          </p:spPr>
        </p:sp>
        <p:sp>
          <p:nvSpPr>
            <p:cNvPr id="22" name="直接连接符 21"/>
            <p:cNvSpPr/>
            <p:nvPr/>
          </p:nvSpPr>
          <p:spPr>
            <a:xfrm flipV="1">
              <a:off x="2920" y="3227"/>
              <a:ext cx="1" cy="104"/>
            </a:xfrm>
            <a:prstGeom prst="line">
              <a:avLst/>
            </a:prstGeom>
            <a:ln w="10160" cap="flat" cmpd="sng">
              <a:solidFill>
                <a:srgbClr val="000000"/>
              </a:solidFill>
              <a:prstDash val="solid"/>
              <a:headEnd type="none" w="med" len="med"/>
              <a:tailEnd type="none" w="med" len="med"/>
            </a:ln>
          </p:spPr>
        </p:sp>
        <p:sp>
          <p:nvSpPr>
            <p:cNvPr id="23" name="直接连接符 22"/>
            <p:cNvSpPr/>
            <p:nvPr/>
          </p:nvSpPr>
          <p:spPr>
            <a:xfrm flipV="1">
              <a:off x="3587" y="3227"/>
              <a:ext cx="1" cy="104"/>
            </a:xfrm>
            <a:prstGeom prst="line">
              <a:avLst/>
            </a:prstGeom>
            <a:ln w="10160" cap="flat" cmpd="sng">
              <a:solidFill>
                <a:srgbClr val="000000"/>
              </a:solidFill>
              <a:prstDash val="solid"/>
              <a:headEnd type="none" w="med" len="med"/>
              <a:tailEnd type="none" w="med" len="med"/>
            </a:ln>
          </p:spPr>
        </p:sp>
        <p:sp>
          <p:nvSpPr>
            <p:cNvPr id="24" name="直接连接符 23"/>
            <p:cNvSpPr/>
            <p:nvPr/>
          </p:nvSpPr>
          <p:spPr>
            <a:xfrm flipV="1">
              <a:off x="4254" y="3227"/>
              <a:ext cx="1" cy="104"/>
            </a:xfrm>
            <a:prstGeom prst="line">
              <a:avLst/>
            </a:prstGeom>
            <a:ln w="10160" cap="flat" cmpd="sng">
              <a:solidFill>
                <a:srgbClr val="000000"/>
              </a:solidFill>
              <a:prstDash val="solid"/>
              <a:headEnd type="none" w="med" len="med"/>
              <a:tailEnd type="none" w="med" len="med"/>
            </a:ln>
          </p:spPr>
        </p:sp>
        <p:sp>
          <p:nvSpPr>
            <p:cNvPr id="25" name="矩形 24"/>
            <p:cNvSpPr/>
            <p:nvPr/>
          </p:nvSpPr>
          <p:spPr>
            <a:xfrm>
              <a:off x="803" y="3436"/>
              <a:ext cx="395" cy="493"/>
            </a:xfrm>
            <a:prstGeom prst="rect">
              <a:avLst/>
            </a:prstGeom>
            <a:noFill/>
            <a:ln w="9525">
              <a:noFill/>
            </a:ln>
          </p:spPr>
          <p:txBody>
            <a:bodyPr wrap="square" lIns="0" tIns="0" rIns="0" bIns="0">
              <a:spAutoFit/>
            </a:bodyPr>
            <a:p>
              <a:r>
                <a:rPr lang="zh-CN" altLang="en-US" sz="1600">
                  <a:latin typeface="Times New Roman" panose="02020603050405020304" pitchFamily="18" charset="0"/>
                  <a:cs typeface="Times New Roman" panose="02020603050405020304" pitchFamily="18" charset="0"/>
                </a:rPr>
                <a:t>0.0</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26" name="矩形 25"/>
            <p:cNvSpPr/>
            <p:nvPr/>
          </p:nvSpPr>
          <p:spPr>
            <a:xfrm>
              <a:off x="1470" y="3436"/>
              <a:ext cx="395" cy="493"/>
            </a:xfrm>
            <a:prstGeom prst="rect">
              <a:avLst/>
            </a:prstGeom>
            <a:noFill/>
            <a:ln w="9525">
              <a:noFill/>
            </a:ln>
          </p:spPr>
          <p:txBody>
            <a:bodyPr wrap="square" lIns="0" tIns="0" rIns="0" bIns="0">
              <a:spAutoFit/>
            </a:bodyPr>
            <a:p>
              <a:r>
                <a:rPr lang="zh-CN" altLang="en-US" sz="1600">
                  <a:latin typeface="Times New Roman" panose="02020603050405020304" pitchFamily="18" charset="0"/>
                  <a:cs typeface="Times New Roman" panose="02020603050405020304" pitchFamily="18" charset="0"/>
                </a:rPr>
                <a:t>0.2</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27" name="矩形 26"/>
            <p:cNvSpPr/>
            <p:nvPr/>
          </p:nvSpPr>
          <p:spPr>
            <a:xfrm>
              <a:off x="2137" y="3436"/>
              <a:ext cx="395" cy="493"/>
            </a:xfrm>
            <a:prstGeom prst="rect">
              <a:avLst/>
            </a:prstGeom>
            <a:noFill/>
            <a:ln w="9525">
              <a:noFill/>
            </a:ln>
          </p:spPr>
          <p:txBody>
            <a:bodyPr wrap="square" lIns="0" tIns="0" rIns="0" bIns="0">
              <a:spAutoFit/>
            </a:bodyPr>
            <a:p>
              <a:r>
                <a:rPr lang="zh-CN" altLang="en-US" sz="1600">
                  <a:latin typeface="Times New Roman" panose="02020603050405020304" pitchFamily="18" charset="0"/>
                  <a:cs typeface="Times New Roman" panose="02020603050405020304" pitchFamily="18" charset="0"/>
                </a:rPr>
                <a:t>0.4</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28" name="矩形 27"/>
            <p:cNvSpPr/>
            <p:nvPr/>
          </p:nvSpPr>
          <p:spPr>
            <a:xfrm>
              <a:off x="2804" y="3436"/>
              <a:ext cx="395" cy="493"/>
            </a:xfrm>
            <a:prstGeom prst="rect">
              <a:avLst/>
            </a:prstGeom>
            <a:noFill/>
            <a:ln w="9525">
              <a:noFill/>
            </a:ln>
          </p:spPr>
          <p:txBody>
            <a:bodyPr wrap="square" lIns="0" tIns="0" rIns="0" bIns="0">
              <a:spAutoFit/>
            </a:bodyPr>
            <a:p>
              <a:r>
                <a:rPr lang="zh-CN" altLang="en-US" sz="1600">
                  <a:latin typeface="Times New Roman" panose="02020603050405020304" pitchFamily="18" charset="0"/>
                  <a:cs typeface="Times New Roman" panose="02020603050405020304" pitchFamily="18" charset="0"/>
                </a:rPr>
                <a:t>0.6</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29" name="矩形 28"/>
            <p:cNvSpPr/>
            <p:nvPr/>
          </p:nvSpPr>
          <p:spPr>
            <a:xfrm>
              <a:off x="3470" y="3436"/>
              <a:ext cx="395" cy="493"/>
            </a:xfrm>
            <a:prstGeom prst="rect">
              <a:avLst/>
            </a:prstGeom>
            <a:noFill/>
            <a:ln w="9525">
              <a:noFill/>
            </a:ln>
          </p:spPr>
          <p:txBody>
            <a:bodyPr wrap="square" lIns="0" tIns="0" rIns="0" bIns="0">
              <a:spAutoFit/>
            </a:bodyPr>
            <a:p>
              <a:r>
                <a:rPr lang="zh-CN" altLang="en-US" sz="1600">
                  <a:latin typeface="Times New Roman" panose="02020603050405020304" pitchFamily="18" charset="0"/>
                  <a:cs typeface="Times New Roman" panose="02020603050405020304" pitchFamily="18" charset="0"/>
                </a:rPr>
                <a:t>0.8</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30" name="矩形 29"/>
            <p:cNvSpPr/>
            <p:nvPr/>
          </p:nvSpPr>
          <p:spPr>
            <a:xfrm>
              <a:off x="4137" y="3436"/>
              <a:ext cx="395" cy="493"/>
            </a:xfrm>
            <a:prstGeom prst="rect">
              <a:avLst/>
            </a:prstGeom>
            <a:noFill/>
            <a:ln w="9525">
              <a:noFill/>
            </a:ln>
          </p:spPr>
          <p:txBody>
            <a:bodyPr wrap="square" lIns="0" tIns="0" rIns="0" bIns="0">
              <a:spAutoFit/>
            </a:bodyPr>
            <a:p>
              <a:r>
                <a:rPr lang="zh-CN" altLang="en-US" sz="1600">
                  <a:latin typeface="Times New Roman" panose="02020603050405020304" pitchFamily="18" charset="0"/>
                  <a:cs typeface="Times New Roman" panose="02020603050405020304" pitchFamily="18" charset="0"/>
                </a:rPr>
                <a:t>1.0</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31" name="矩形 30"/>
            <p:cNvSpPr/>
            <p:nvPr/>
          </p:nvSpPr>
          <p:spPr>
            <a:xfrm>
              <a:off x="2540" y="3625"/>
              <a:ext cx="179" cy="739"/>
            </a:xfrm>
            <a:prstGeom prst="rect">
              <a:avLst/>
            </a:prstGeom>
            <a:noFill/>
            <a:ln w="9525">
              <a:noFill/>
            </a:ln>
          </p:spPr>
          <p:txBody>
            <a:bodyPr wrap="square" lIns="0" tIns="0" rIns="0" bIns="0">
              <a:spAutoFit/>
            </a:bodyPr>
            <a:p>
              <a:r>
                <a:rPr lang="zh-CN" altLang="en-US" sz="2400">
                  <a:latin typeface="Times New Roman" panose="02020603050405020304" pitchFamily="18" charset="0"/>
                  <a:cs typeface="Times New Roman" panose="02020603050405020304" pitchFamily="18" charset="0"/>
                </a:rPr>
                <a:t>p</a:t>
              </a:r>
              <a:endParaRPr lang="zh-CN" altLang="en-US" sz="2400">
                <a:latin typeface="Times New Roman" panose="02020603050405020304" pitchFamily="18" charset="0"/>
                <a:cs typeface="Times New Roman" panose="02020603050405020304" pitchFamily="18" charset="0"/>
              </a:endParaRPr>
            </a:p>
            <a:p>
              <a:endParaRPr lang="zh-CN" altLang="en-US" sz="2400">
                <a:latin typeface="Times New Roman" panose="02020603050405020304" pitchFamily="18" charset="0"/>
                <a:cs typeface="Times New Roman" panose="02020603050405020304" pitchFamily="18" charset="0"/>
              </a:endParaRPr>
            </a:p>
          </p:txBody>
        </p:sp>
        <p:sp>
          <p:nvSpPr>
            <p:cNvPr id="32" name="直接连接符 31"/>
            <p:cNvSpPr/>
            <p:nvPr/>
          </p:nvSpPr>
          <p:spPr>
            <a:xfrm>
              <a:off x="920" y="94"/>
              <a:ext cx="1" cy="3133"/>
            </a:xfrm>
            <a:prstGeom prst="line">
              <a:avLst/>
            </a:prstGeom>
            <a:ln w="10160" cap="flat" cmpd="sng">
              <a:solidFill>
                <a:srgbClr val="000000"/>
              </a:solidFill>
              <a:prstDash val="solid"/>
              <a:headEnd type="none" w="med" len="med"/>
              <a:tailEnd type="none" w="med" len="med"/>
            </a:ln>
          </p:spPr>
        </p:sp>
        <p:sp>
          <p:nvSpPr>
            <p:cNvPr id="33" name="直接连接符 32"/>
            <p:cNvSpPr/>
            <p:nvPr/>
          </p:nvSpPr>
          <p:spPr>
            <a:xfrm flipH="1">
              <a:off x="865" y="2914"/>
              <a:ext cx="55" cy="1"/>
            </a:xfrm>
            <a:prstGeom prst="line">
              <a:avLst/>
            </a:prstGeom>
            <a:ln w="10160" cap="flat" cmpd="sng">
              <a:solidFill>
                <a:srgbClr val="000000"/>
              </a:solidFill>
              <a:prstDash val="solid"/>
              <a:headEnd type="none" w="med" len="med"/>
              <a:tailEnd type="none" w="med" len="med"/>
            </a:ln>
          </p:spPr>
        </p:sp>
        <p:sp>
          <p:nvSpPr>
            <p:cNvPr id="34" name="直接连接符 33"/>
            <p:cNvSpPr/>
            <p:nvPr/>
          </p:nvSpPr>
          <p:spPr>
            <a:xfrm flipH="1">
              <a:off x="865" y="2287"/>
              <a:ext cx="55" cy="1"/>
            </a:xfrm>
            <a:prstGeom prst="line">
              <a:avLst/>
            </a:prstGeom>
            <a:ln w="10160" cap="flat" cmpd="sng">
              <a:solidFill>
                <a:srgbClr val="000000"/>
              </a:solidFill>
              <a:prstDash val="solid"/>
              <a:headEnd type="none" w="med" len="med"/>
              <a:tailEnd type="none" w="med" len="med"/>
            </a:ln>
          </p:spPr>
        </p:sp>
        <p:sp>
          <p:nvSpPr>
            <p:cNvPr id="35" name="直接连接符 34"/>
            <p:cNvSpPr/>
            <p:nvPr/>
          </p:nvSpPr>
          <p:spPr>
            <a:xfrm flipH="1">
              <a:off x="865" y="1660"/>
              <a:ext cx="55" cy="1"/>
            </a:xfrm>
            <a:prstGeom prst="line">
              <a:avLst/>
            </a:prstGeom>
            <a:ln w="10160" cap="flat" cmpd="sng">
              <a:solidFill>
                <a:srgbClr val="000000"/>
              </a:solidFill>
              <a:prstDash val="solid"/>
              <a:headEnd type="none" w="med" len="med"/>
              <a:tailEnd type="none" w="med" len="med"/>
            </a:ln>
          </p:spPr>
        </p:sp>
        <p:sp>
          <p:nvSpPr>
            <p:cNvPr id="36" name="直接连接符 35"/>
            <p:cNvSpPr/>
            <p:nvPr/>
          </p:nvSpPr>
          <p:spPr>
            <a:xfrm flipH="1">
              <a:off x="865" y="1034"/>
              <a:ext cx="55" cy="1"/>
            </a:xfrm>
            <a:prstGeom prst="line">
              <a:avLst/>
            </a:prstGeom>
            <a:ln w="10160" cap="flat" cmpd="sng">
              <a:solidFill>
                <a:srgbClr val="000000"/>
              </a:solidFill>
              <a:prstDash val="solid"/>
              <a:headEnd type="none" w="med" len="med"/>
              <a:tailEnd type="none" w="med" len="med"/>
            </a:ln>
          </p:spPr>
        </p:sp>
        <p:sp>
          <p:nvSpPr>
            <p:cNvPr id="37" name="直接连接符 36"/>
            <p:cNvSpPr/>
            <p:nvPr/>
          </p:nvSpPr>
          <p:spPr>
            <a:xfrm flipH="1">
              <a:off x="865" y="407"/>
              <a:ext cx="55" cy="1"/>
            </a:xfrm>
            <a:prstGeom prst="line">
              <a:avLst/>
            </a:prstGeom>
            <a:ln w="10160" cap="flat" cmpd="sng">
              <a:solidFill>
                <a:srgbClr val="000000"/>
              </a:solidFill>
              <a:prstDash val="solid"/>
              <a:headEnd type="none" w="med" len="med"/>
              <a:tailEnd type="none" w="med" len="med"/>
            </a:ln>
          </p:spPr>
        </p:sp>
        <p:sp>
          <p:nvSpPr>
            <p:cNvPr id="38" name="直接连接符 37"/>
            <p:cNvSpPr/>
            <p:nvPr/>
          </p:nvSpPr>
          <p:spPr>
            <a:xfrm flipH="1">
              <a:off x="809" y="3227"/>
              <a:ext cx="111" cy="1"/>
            </a:xfrm>
            <a:prstGeom prst="line">
              <a:avLst/>
            </a:prstGeom>
            <a:ln w="10160" cap="flat" cmpd="sng">
              <a:solidFill>
                <a:srgbClr val="000000"/>
              </a:solidFill>
              <a:prstDash val="solid"/>
              <a:headEnd type="none" w="med" len="med"/>
              <a:tailEnd type="none" w="med" len="med"/>
            </a:ln>
          </p:spPr>
        </p:sp>
        <p:sp>
          <p:nvSpPr>
            <p:cNvPr id="39" name="直接连接符 38"/>
            <p:cNvSpPr/>
            <p:nvPr/>
          </p:nvSpPr>
          <p:spPr>
            <a:xfrm flipH="1">
              <a:off x="809" y="2600"/>
              <a:ext cx="111" cy="1"/>
            </a:xfrm>
            <a:prstGeom prst="line">
              <a:avLst/>
            </a:prstGeom>
            <a:ln w="10160" cap="flat" cmpd="sng">
              <a:solidFill>
                <a:srgbClr val="000000"/>
              </a:solidFill>
              <a:prstDash val="solid"/>
              <a:headEnd type="none" w="med" len="med"/>
              <a:tailEnd type="none" w="med" len="med"/>
            </a:ln>
          </p:spPr>
        </p:sp>
        <p:sp>
          <p:nvSpPr>
            <p:cNvPr id="40" name="直接连接符 39"/>
            <p:cNvSpPr/>
            <p:nvPr/>
          </p:nvSpPr>
          <p:spPr>
            <a:xfrm flipH="1">
              <a:off x="809" y="1974"/>
              <a:ext cx="111" cy="1"/>
            </a:xfrm>
            <a:prstGeom prst="line">
              <a:avLst/>
            </a:prstGeom>
            <a:ln w="10160" cap="flat" cmpd="sng">
              <a:solidFill>
                <a:srgbClr val="000000"/>
              </a:solidFill>
              <a:prstDash val="solid"/>
              <a:headEnd type="none" w="med" len="med"/>
              <a:tailEnd type="none" w="med" len="med"/>
            </a:ln>
          </p:spPr>
        </p:sp>
        <p:sp>
          <p:nvSpPr>
            <p:cNvPr id="41" name="直接连接符 40"/>
            <p:cNvSpPr/>
            <p:nvPr/>
          </p:nvSpPr>
          <p:spPr>
            <a:xfrm flipH="1">
              <a:off x="809" y="1347"/>
              <a:ext cx="111" cy="1"/>
            </a:xfrm>
            <a:prstGeom prst="line">
              <a:avLst/>
            </a:prstGeom>
            <a:ln w="10160" cap="flat" cmpd="sng">
              <a:solidFill>
                <a:srgbClr val="000000"/>
              </a:solidFill>
              <a:prstDash val="solid"/>
              <a:headEnd type="none" w="med" len="med"/>
              <a:tailEnd type="none" w="med" len="med"/>
            </a:ln>
          </p:spPr>
        </p:sp>
        <p:sp>
          <p:nvSpPr>
            <p:cNvPr id="42" name="直接连接符 41"/>
            <p:cNvSpPr/>
            <p:nvPr/>
          </p:nvSpPr>
          <p:spPr>
            <a:xfrm flipH="1">
              <a:off x="809" y="721"/>
              <a:ext cx="111" cy="1"/>
            </a:xfrm>
            <a:prstGeom prst="line">
              <a:avLst/>
            </a:prstGeom>
            <a:ln w="10160" cap="flat" cmpd="sng">
              <a:solidFill>
                <a:srgbClr val="000000"/>
              </a:solidFill>
              <a:prstDash val="solid"/>
              <a:headEnd type="none" w="med" len="med"/>
              <a:tailEnd type="none" w="med" len="med"/>
            </a:ln>
          </p:spPr>
        </p:sp>
        <p:sp>
          <p:nvSpPr>
            <p:cNvPr id="43" name="直接连接符 42"/>
            <p:cNvSpPr/>
            <p:nvPr/>
          </p:nvSpPr>
          <p:spPr>
            <a:xfrm flipH="1">
              <a:off x="809" y="94"/>
              <a:ext cx="111" cy="1"/>
            </a:xfrm>
            <a:prstGeom prst="line">
              <a:avLst/>
            </a:prstGeom>
            <a:ln w="10160" cap="flat" cmpd="sng">
              <a:solidFill>
                <a:srgbClr val="000000"/>
              </a:solidFill>
              <a:prstDash val="solid"/>
              <a:headEnd type="none" w="med" len="med"/>
              <a:tailEnd type="none" w="med" len="med"/>
            </a:ln>
          </p:spPr>
        </p:sp>
        <p:sp>
          <p:nvSpPr>
            <p:cNvPr id="44" name="矩形 43"/>
            <p:cNvSpPr/>
            <p:nvPr/>
          </p:nvSpPr>
          <p:spPr>
            <a:xfrm>
              <a:off x="465" y="3132"/>
              <a:ext cx="395" cy="493"/>
            </a:xfrm>
            <a:prstGeom prst="rect">
              <a:avLst/>
            </a:prstGeom>
            <a:noFill/>
            <a:ln w="9525">
              <a:noFill/>
            </a:ln>
          </p:spPr>
          <p:txBody>
            <a:bodyPr wrap="square" lIns="0" tIns="0" rIns="0" bIns="0">
              <a:spAutoFit/>
            </a:bodyPr>
            <a:p>
              <a:r>
                <a:rPr lang="zh-CN" altLang="en-US" sz="1600">
                  <a:latin typeface="Times New Roman" panose="02020603050405020304" pitchFamily="18" charset="0"/>
                  <a:cs typeface="Times New Roman" panose="02020603050405020304" pitchFamily="18" charset="0"/>
                </a:rPr>
                <a:t>0.0</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45" name="矩形 44"/>
            <p:cNvSpPr/>
            <p:nvPr/>
          </p:nvSpPr>
          <p:spPr>
            <a:xfrm>
              <a:off x="465" y="2505"/>
              <a:ext cx="395" cy="493"/>
            </a:xfrm>
            <a:prstGeom prst="rect">
              <a:avLst/>
            </a:prstGeom>
            <a:noFill/>
            <a:ln w="9525">
              <a:noFill/>
            </a:ln>
          </p:spPr>
          <p:txBody>
            <a:bodyPr wrap="square" lIns="0" tIns="0" rIns="0" bIns="0">
              <a:spAutoFit/>
            </a:bodyPr>
            <a:p>
              <a:r>
                <a:rPr lang="zh-CN" altLang="en-US" sz="1600">
                  <a:latin typeface="Times New Roman" panose="02020603050405020304" pitchFamily="18" charset="0"/>
                  <a:cs typeface="Times New Roman" panose="02020603050405020304" pitchFamily="18" charset="0"/>
                </a:rPr>
                <a:t>0.2</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46" name="矩形 45"/>
            <p:cNvSpPr/>
            <p:nvPr/>
          </p:nvSpPr>
          <p:spPr>
            <a:xfrm>
              <a:off x="465" y="1879"/>
              <a:ext cx="395" cy="493"/>
            </a:xfrm>
            <a:prstGeom prst="rect">
              <a:avLst/>
            </a:prstGeom>
            <a:noFill/>
            <a:ln w="9525">
              <a:noFill/>
            </a:ln>
          </p:spPr>
          <p:txBody>
            <a:bodyPr wrap="square" lIns="0" tIns="0" rIns="0" bIns="0">
              <a:spAutoFit/>
            </a:bodyPr>
            <a:p>
              <a:r>
                <a:rPr lang="zh-CN" altLang="en-US" sz="1600" dirty="0">
                  <a:latin typeface="Times New Roman" panose="02020603050405020304" pitchFamily="18" charset="0"/>
                  <a:cs typeface="Times New Roman" panose="02020603050405020304" pitchFamily="18" charset="0"/>
                </a:rPr>
                <a:t>0.4</a:t>
              </a:r>
              <a:endParaRPr lang="zh-CN" altLang="en-US" sz="1600" dirty="0">
                <a:latin typeface="Times New Roman" panose="02020603050405020304" pitchFamily="18" charset="0"/>
                <a:cs typeface="Times New Roman" panose="02020603050405020304" pitchFamily="18" charset="0"/>
              </a:endParaRPr>
            </a:p>
            <a:p>
              <a:endParaRPr lang="zh-CN" altLang="en-US" sz="1600" dirty="0">
                <a:latin typeface="Times New Roman" panose="02020603050405020304" pitchFamily="18" charset="0"/>
                <a:cs typeface="Times New Roman" panose="02020603050405020304" pitchFamily="18" charset="0"/>
              </a:endParaRPr>
            </a:p>
          </p:txBody>
        </p:sp>
        <p:sp>
          <p:nvSpPr>
            <p:cNvPr id="47" name="矩形 46"/>
            <p:cNvSpPr/>
            <p:nvPr/>
          </p:nvSpPr>
          <p:spPr>
            <a:xfrm>
              <a:off x="465" y="1252"/>
              <a:ext cx="395" cy="493"/>
            </a:xfrm>
            <a:prstGeom prst="rect">
              <a:avLst/>
            </a:prstGeom>
            <a:noFill/>
            <a:ln w="9525">
              <a:noFill/>
            </a:ln>
          </p:spPr>
          <p:txBody>
            <a:bodyPr wrap="square" lIns="0" tIns="0" rIns="0" bIns="0">
              <a:spAutoFit/>
            </a:bodyPr>
            <a:p>
              <a:r>
                <a:rPr lang="zh-CN" altLang="en-US" sz="1600">
                  <a:latin typeface="Times New Roman" panose="02020603050405020304" pitchFamily="18" charset="0"/>
                  <a:cs typeface="Times New Roman" panose="02020603050405020304" pitchFamily="18" charset="0"/>
                </a:rPr>
                <a:t>0.6</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48" name="矩形 47"/>
            <p:cNvSpPr/>
            <p:nvPr/>
          </p:nvSpPr>
          <p:spPr>
            <a:xfrm>
              <a:off x="465" y="626"/>
              <a:ext cx="395" cy="493"/>
            </a:xfrm>
            <a:prstGeom prst="rect">
              <a:avLst/>
            </a:prstGeom>
            <a:noFill/>
            <a:ln w="9525">
              <a:noFill/>
            </a:ln>
          </p:spPr>
          <p:txBody>
            <a:bodyPr wrap="square" lIns="0" tIns="0" rIns="0" bIns="0">
              <a:spAutoFit/>
            </a:bodyPr>
            <a:p>
              <a:r>
                <a:rPr lang="zh-CN" altLang="en-US" sz="1600">
                  <a:latin typeface="Times New Roman" panose="02020603050405020304" pitchFamily="18" charset="0"/>
                  <a:cs typeface="Times New Roman" panose="02020603050405020304" pitchFamily="18" charset="0"/>
                </a:rPr>
                <a:t>0.8</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49" name="矩形 48"/>
            <p:cNvSpPr/>
            <p:nvPr/>
          </p:nvSpPr>
          <p:spPr>
            <a:xfrm>
              <a:off x="465" y="-1"/>
              <a:ext cx="395" cy="493"/>
            </a:xfrm>
            <a:prstGeom prst="rect">
              <a:avLst/>
            </a:prstGeom>
            <a:noFill/>
            <a:ln w="9525">
              <a:noFill/>
            </a:ln>
          </p:spPr>
          <p:txBody>
            <a:bodyPr wrap="square" lIns="0" tIns="0" rIns="0" bIns="0">
              <a:spAutoFit/>
            </a:bodyPr>
            <a:p>
              <a:r>
                <a:rPr lang="zh-CN" altLang="en-US" sz="1600" dirty="0">
                  <a:latin typeface="Times New Roman" panose="02020603050405020304" pitchFamily="18" charset="0"/>
                  <a:cs typeface="Times New Roman" panose="02020603050405020304" pitchFamily="18" charset="0"/>
                </a:rPr>
                <a:t>1.0</a:t>
              </a:r>
              <a:endParaRPr lang="zh-CN" altLang="en-US" sz="1600" dirty="0">
                <a:latin typeface="Times New Roman" panose="02020603050405020304" pitchFamily="18" charset="0"/>
                <a:cs typeface="Times New Roman" panose="02020603050405020304" pitchFamily="18" charset="0"/>
              </a:endParaRPr>
            </a:p>
            <a:p>
              <a:endParaRPr lang="zh-CN" altLang="en-US" sz="1600" dirty="0">
                <a:latin typeface="Times New Roman" panose="02020603050405020304" pitchFamily="18" charset="0"/>
                <a:cs typeface="Times New Roman" panose="02020603050405020304" pitchFamily="18" charset="0"/>
              </a:endParaRPr>
            </a:p>
          </p:txBody>
        </p:sp>
        <p:sp>
          <p:nvSpPr>
            <p:cNvPr id="50" name="直接连接符 49"/>
            <p:cNvSpPr/>
            <p:nvPr/>
          </p:nvSpPr>
          <p:spPr>
            <a:xfrm flipV="1">
              <a:off x="937" y="113"/>
              <a:ext cx="3279" cy="3091"/>
            </a:xfrm>
            <a:prstGeom prst="line">
              <a:avLst/>
            </a:prstGeom>
            <a:ln w="10160" cap="flat" cmpd="sng">
              <a:solidFill>
                <a:srgbClr val="000000"/>
              </a:solidFill>
              <a:prstDash val="solid"/>
              <a:headEnd type="none" w="med" len="med"/>
              <a:tailEnd type="none" w="med" len="med"/>
            </a:ln>
          </p:spPr>
        </p:sp>
        <p:sp>
          <p:nvSpPr>
            <p:cNvPr id="51" name="直接连接符 50"/>
            <p:cNvSpPr/>
            <p:nvPr/>
          </p:nvSpPr>
          <p:spPr>
            <a:xfrm>
              <a:off x="4254" y="94"/>
              <a:ext cx="1" cy="3133"/>
            </a:xfrm>
            <a:prstGeom prst="line">
              <a:avLst/>
            </a:prstGeom>
            <a:ln w="10160" cap="flat" cmpd="sng">
              <a:solidFill>
                <a:srgbClr val="000000"/>
              </a:solidFill>
              <a:prstDash val="solid"/>
              <a:headEnd type="none" w="med" len="med"/>
              <a:tailEnd type="none" w="med" len="med"/>
            </a:ln>
          </p:spPr>
        </p:sp>
        <p:sp>
          <p:nvSpPr>
            <p:cNvPr id="52" name="直接连接符 51"/>
            <p:cNvSpPr/>
            <p:nvPr/>
          </p:nvSpPr>
          <p:spPr>
            <a:xfrm>
              <a:off x="920" y="94"/>
              <a:ext cx="3334" cy="1"/>
            </a:xfrm>
            <a:prstGeom prst="line">
              <a:avLst/>
            </a:prstGeom>
            <a:ln w="10160" cap="flat" cmpd="sng">
              <a:solidFill>
                <a:srgbClr val="000000"/>
              </a:solidFill>
              <a:prstDash val="solid"/>
              <a:headEnd type="none" w="med" len="med"/>
              <a:tailEnd type="none" w="med" len="med"/>
            </a:ln>
          </p:spPr>
        </p:sp>
        <p:sp>
          <p:nvSpPr>
            <p:cNvPr id="53" name="直接连接符 52"/>
            <p:cNvSpPr/>
            <p:nvPr/>
          </p:nvSpPr>
          <p:spPr>
            <a:xfrm flipV="1">
              <a:off x="1112" y="3193"/>
              <a:ext cx="10" cy="30"/>
            </a:xfrm>
            <a:prstGeom prst="line">
              <a:avLst/>
            </a:prstGeom>
            <a:ln w="17145" cap="flat" cmpd="sng">
              <a:solidFill>
                <a:srgbClr val="000000"/>
              </a:solidFill>
              <a:prstDash val="solid"/>
              <a:headEnd type="none" w="med" len="med"/>
              <a:tailEnd type="none" w="med" len="med"/>
            </a:ln>
          </p:spPr>
        </p:sp>
        <p:sp>
          <p:nvSpPr>
            <p:cNvPr id="54" name="直接连接符 53"/>
            <p:cNvSpPr/>
            <p:nvPr/>
          </p:nvSpPr>
          <p:spPr>
            <a:xfrm flipV="1">
              <a:off x="1145" y="3105"/>
              <a:ext cx="10" cy="29"/>
            </a:xfrm>
            <a:prstGeom prst="line">
              <a:avLst/>
            </a:prstGeom>
            <a:ln w="17145" cap="flat" cmpd="sng">
              <a:solidFill>
                <a:srgbClr val="000000"/>
              </a:solidFill>
              <a:prstDash val="solid"/>
              <a:headEnd type="none" w="med" len="med"/>
              <a:tailEnd type="none" w="med" len="med"/>
            </a:ln>
          </p:spPr>
        </p:sp>
        <p:sp>
          <p:nvSpPr>
            <p:cNvPr id="55" name="直接连接符 54"/>
            <p:cNvSpPr/>
            <p:nvPr/>
          </p:nvSpPr>
          <p:spPr>
            <a:xfrm flipV="1">
              <a:off x="1177" y="3016"/>
              <a:ext cx="11" cy="29"/>
            </a:xfrm>
            <a:prstGeom prst="line">
              <a:avLst/>
            </a:prstGeom>
            <a:ln w="17145" cap="flat" cmpd="sng">
              <a:solidFill>
                <a:srgbClr val="000000"/>
              </a:solidFill>
              <a:prstDash val="solid"/>
              <a:headEnd type="none" w="med" len="med"/>
              <a:tailEnd type="none" w="med" len="med"/>
            </a:ln>
          </p:spPr>
        </p:sp>
        <p:sp>
          <p:nvSpPr>
            <p:cNvPr id="56" name="直接连接符 55"/>
            <p:cNvSpPr/>
            <p:nvPr/>
          </p:nvSpPr>
          <p:spPr>
            <a:xfrm flipV="1">
              <a:off x="1209" y="2927"/>
              <a:ext cx="11" cy="29"/>
            </a:xfrm>
            <a:prstGeom prst="line">
              <a:avLst/>
            </a:prstGeom>
            <a:ln w="17145" cap="flat" cmpd="sng">
              <a:solidFill>
                <a:srgbClr val="000000"/>
              </a:solidFill>
              <a:prstDash val="solid"/>
              <a:headEnd type="none" w="med" len="med"/>
              <a:tailEnd type="none" w="med" len="med"/>
            </a:ln>
          </p:spPr>
        </p:sp>
        <p:sp>
          <p:nvSpPr>
            <p:cNvPr id="57" name="直接连接符 56"/>
            <p:cNvSpPr/>
            <p:nvPr/>
          </p:nvSpPr>
          <p:spPr>
            <a:xfrm flipV="1">
              <a:off x="1241" y="2838"/>
              <a:ext cx="11" cy="30"/>
            </a:xfrm>
            <a:prstGeom prst="line">
              <a:avLst/>
            </a:prstGeom>
            <a:ln w="17145" cap="flat" cmpd="sng">
              <a:solidFill>
                <a:srgbClr val="000000"/>
              </a:solidFill>
              <a:prstDash val="solid"/>
              <a:headEnd type="none" w="med" len="med"/>
              <a:tailEnd type="none" w="med" len="med"/>
            </a:ln>
          </p:spPr>
        </p:sp>
        <p:sp>
          <p:nvSpPr>
            <p:cNvPr id="58" name="直接连接符 57"/>
            <p:cNvSpPr/>
            <p:nvPr/>
          </p:nvSpPr>
          <p:spPr>
            <a:xfrm flipV="1">
              <a:off x="1274" y="2749"/>
              <a:ext cx="11" cy="30"/>
            </a:xfrm>
            <a:prstGeom prst="line">
              <a:avLst/>
            </a:prstGeom>
            <a:ln w="17145" cap="flat" cmpd="sng">
              <a:solidFill>
                <a:srgbClr val="000000"/>
              </a:solidFill>
              <a:prstDash val="solid"/>
              <a:headEnd type="none" w="med" len="med"/>
              <a:tailEnd type="none" w="med" len="med"/>
            </a:ln>
          </p:spPr>
        </p:sp>
        <p:sp>
          <p:nvSpPr>
            <p:cNvPr id="59" name="直接连接符 58"/>
            <p:cNvSpPr/>
            <p:nvPr/>
          </p:nvSpPr>
          <p:spPr>
            <a:xfrm flipV="1">
              <a:off x="1311" y="2664"/>
              <a:ext cx="15" cy="27"/>
            </a:xfrm>
            <a:prstGeom prst="line">
              <a:avLst/>
            </a:prstGeom>
            <a:ln w="17145" cap="flat" cmpd="sng">
              <a:solidFill>
                <a:srgbClr val="000000"/>
              </a:solidFill>
              <a:prstDash val="solid"/>
              <a:headEnd type="none" w="med" len="med"/>
              <a:tailEnd type="none" w="med" len="med"/>
            </a:ln>
          </p:spPr>
        </p:sp>
        <p:sp>
          <p:nvSpPr>
            <p:cNvPr id="60" name="直接连接符 59"/>
            <p:cNvSpPr/>
            <p:nvPr/>
          </p:nvSpPr>
          <p:spPr>
            <a:xfrm flipV="1">
              <a:off x="1356" y="2579"/>
              <a:ext cx="14" cy="29"/>
            </a:xfrm>
            <a:prstGeom prst="line">
              <a:avLst/>
            </a:prstGeom>
            <a:ln w="17145" cap="flat" cmpd="sng">
              <a:solidFill>
                <a:srgbClr val="000000"/>
              </a:solidFill>
              <a:prstDash val="solid"/>
              <a:headEnd type="none" w="med" len="med"/>
              <a:tailEnd type="none" w="med" len="med"/>
            </a:ln>
          </p:spPr>
        </p:sp>
        <p:sp>
          <p:nvSpPr>
            <p:cNvPr id="61" name="直接连接符 60"/>
            <p:cNvSpPr/>
            <p:nvPr/>
          </p:nvSpPr>
          <p:spPr>
            <a:xfrm flipV="1">
              <a:off x="1402" y="2499"/>
              <a:ext cx="19" cy="25"/>
            </a:xfrm>
            <a:prstGeom prst="line">
              <a:avLst/>
            </a:prstGeom>
            <a:ln w="17145" cap="flat" cmpd="sng">
              <a:solidFill>
                <a:srgbClr val="000000"/>
              </a:solidFill>
              <a:prstDash val="solid"/>
              <a:headEnd type="none" w="med" len="med"/>
              <a:tailEnd type="none" w="med" len="med"/>
            </a:ln>
          </p:spPr>
        </p:sp>
        <p:sp>
          <p:nvSpPr>
            <p:cNvPr id="62" name="直接连接符 61"/>
            <p:cNvSpPr/>
            <p:nvPr/>
          </p:nvSpPr>
          <p:spPr>
            <a:xfrm flipV="1">
              <a:off x="1459" y="2422"/>
              <a:ext cx="19" cy="25"/>
            </a:xfrm>
            <a:prstGeom prst="line">
              <a:avLst/>
            </a:prstGeom>
            <a:ln w="17145" cap="flat" cmpd="sng">
              <a:solidFill>
                <a:srgbClr val="000000"/>
              </a:solidFill>
              <a:prstDash val="solid"/>
              <a:headEnd type="none" w="med" len="med"/>
              <a:tailEnd type="none" w="med" len="med"/>
            </a:ln>
          </p:spPr>
        </p:sp>
        <p:sp>
          <p:nvSpPr>
            <p:cNvPr id="63" name="直接连接符 62"/>
            <p:cNvSpPr/>
            <p:nvPr/>
          </p:nvSpPr>
          <p:spPr>
            <a:xfrm flipV="1">
              <a:off x="1516" y="2344"/>
              <a:ext cx="20" cy="25"/>
            </a:xfrm>
            <a:prstGeom prst="line">
              <a:avLst/>
            </a:prstGeom>
            <a:ln w="17145" cap="flat" cmpd="sng">
              <a:solidFill>
                <a:srgbClr val="000000"/>
              </a:solidFill>
              <a:prstDash val="solid"/>
              <a:headEnd type="none" w="med" len="med"/>
              <a:tailEnd type="none" w="med" len="med"/>
            </a:ln>
          </p:spPr>
        </p:sp>
        <p:sp>
          <p:nvSpPr>
            <p:cNvPr id="64" name="直接连接符 63"/>
            <p:cNvSpPr/>
            <p:nvPr/>
          </p:nvSpPr>
          <p:spPr>
            <a:xfrm flipV="1">
              <a:off x="1585" y="2281"/>
              <a:ext cx="24" cy="21"/>
            </a:xfrm>
            <a:prstGeom prst="line">
              <a:avLst/>
            </a:prstGeom>
            <a:ln w="17145" cap="flat" cmpd="sng">
              <a:solidFill>
                <a:srgbClr val="000000"/>
              </a:solidFill>
              <a:prstDash val="solid"/>
              <a:headEnd type="none" w="med" len="med"/>
              <a:tailEnd type="none" w="med" len="med"/>
            </a:ln>
          </p:spPr>
        </p:sp>
        <p:sp>
          <p:nvSpPr>
            <p:cNvPr id="65" name="任意多边形 64"/>
            <p:cNvSpPr/>
            <p:nvPr/>
          </p:nvSpPr>
          <p:spPr>
            <a:xfrm>
              <a:off x="1659" y="2220"/>
              <a:ext cx="27" cy="20"/>
            </a:xfrm>
            <a:custGeom>
              <a:avLst/>
              <a:gdLst/>
              <a:ahLst/>
              <a:cxnLst/>
              <a:rect l="0" t="0" r="0" b="0"/>
              <a:pathLst>
                <a:path w="27" h="20">
                  <a:moveTo>
                    <a:pt x="0" y="20"/>
                  </a:moveTo>
                  <a:lnTo>
                    <a:pt x="2" y="18"/>
                  </a:lnTo>
                  <a:lnTo>
                    <a:pt x="27" y="0"/>
                  </a:lnTo>
                </a:path>
              </a:pathLst>
            </a:custGeom>
            <a:noFill/>
            <a:ln w="17145" cap="flat" cmpd="sng">
              <a:solidFill>
                <a:srgbClr val="000000"/>
              </a:solidFill>
              <a:prstDash val="solid"/>
              <a:headEnd type="none" w="med" len="med"/>
              <a:tailEnd type="none" w="med" len="med"/>
            </a:ln>
          </p:spPr>
          <p:txBody>
            <a:bodyPr/>
            <a:p>
              <a:endParaRPr lang="zh-CN" altLang="en-US" sz="1600">
                <a:latin typeface="Times New Roman" panose="02020603050405020304" pitchFamily="18" charset="0"/>
                <a:cs typeface="Times New Roman" panose="02020603050405020304" pitchFamily="18" charset="0"/>
              </a:endParaRPr>
            </a:p>
          </p:txBody>
        </p:sp>
        <p:sp>
          <p:nvSpPr>
            <p:cNvPr id="66" name="直接连接符 65"/>
            <p:cNvSpPr/>
            <p:nvPr/>
          </p:nvSpPr>
          <p:spPr>
            <a:xfrm flipV="1">
              <a:off x="1739" y="2164"/>
              <a:ext cx="26" cy="19"/>
            </a:xfrm>
            <a:prstGeom prst="line">
              <a:avLst/>
            </a:prstGeom>
            <a:ln w="17145" cap="flat" cmpd="sng">
              <a:solidFill>
                <a:srgbClr val="000000"/>
              </a:solidFill>
              <a:prstDash val="solid"/>
              <a:headEnd type="none" w="med" len="med"/>
              <a:tailEnd type="none" w="med" len="med"/>
            </a:ln>
          </p:spPr>
        </p:sp>
        <p:sp>
          <p:nvSpPr>
            <p:cNvPr id="67" name="直接连接符 66"/>
            <p:cNvSpPr/>
            <p:nvPr/>
          </p:nvSpPr>
          <p:spPr>
            <a:xfrm flipV="1">
              <a:off x="1820" y="2112"/>
              <a:ext cx="28" cy="16"/>
            </a:xfrm>
            <a:prstGeom prst="line">
              <a:avLst/>
            </a:prstGeom>
            <a:ln w="17145" cap="flat" cmpd="sng">
              <a:solidFill>
                <a:srgbClr val="000000"/>
              </a:solidFill>
              <a:prstDash val="solid"/>
              <a:headEnd type="none" w="med" len="med"/>
              <a:tailEnd type="none" w="med" len="med"/>
            </a:ln>
          </p:spPr>
        </p:sp>
        <p:sp>
          <p:nvSpPr>
            <p:cNvPr id="68" name="直接连接符 67"/>
            <p:cNvSpPr/>
            <p:nvPr/>
          </p:nvSpPr>
          <p:spPr>
            <a:xfrm flipV="1">
              <a:off x="1905" y="2062"/>
              <a:ext cx="29" cy="17"/>
            </a:xfrm>
            <a:prstGeom prst="line">
              <a:avLst/>
            </a:prstGeom>
            <a:ln w="17145" cap="flat" cmpd="sng">
              <a:solidFill>
                <a:srgbClr val="000000"/>
              </a:solidFill>
              <a:prstDash val="solid"/>
              <a:headEnd type="none" w="med" len="med"/>
              <a:tailEnd type="none" w="med" len="med"/>
            </a:ln>
          </p:spPr>
        </p:sp>
        <p:sp>
          <p:nvSpPr>
            <p:cNvPr id="69" name="任意多边形 68"/>
            <p:cNvSpPr/>
            <p:nvPr/>
          </p:nvSpPr>
          <p:spPr>
            <a:xfrm>
              <a:off x="1990" y="2014"/>
              <a:ext cx="29" cy="16"/>
            </a:xfrm>
            <a:custGeom>
              <a:avLst/>
              <a:gdLst/>
              <a:ahLst/>
              <a:cxnLst/>
              <a:rect l="0" t="0" r="0" b="0"/>
              <a:pathLst>
                <a:path w="29" h="16">
                  <a:moveTo>
                    <a:pt x="0" y="16"/>
                  </a:moveTo>
                  <a:lnTo>
                    <a:pt x="16" y="7"/>
                  </a:lnTo>
                  <a:lnTo>
                    <a:pt x="29" y="0"/>
                  </a:lnTo>
                </a:path>
              </a:pathLst>
            </a:custGeom>
            <a:noFill/>
            <a:ln w="17145" cap="flat" cmpd="sng">
              <a:solidFill>
                <a:srgbClr val="000000"/>
              </a:solidFill>
              <a:prstDash val="solid"/>
              <a:headEnd type="none" w="med" len="med"/>
              <a:tailEnd type="none" w="med" len="med"/>
            </a:ln>
          </p:spPr>
          <p:txBody>
            <a:bodyPr/>
            <a:p>
              <a:endParaRPr lang="zh-CN" altLang="en-US" sz="1600">
                <a:latin typeface="Times New Roman" panose="02020603050405020304" pitchFamily="18" charset="0"/>
                <a:cs typeface="Times New Roman" panose="02020603050405020304" pitchFamily="18" charset="0"/>
              </a:endParaRPr>
            </a:p>
          </p:txBody>
        </p:sp>
        <p:sp>
          <p:nvSpPr>
            <p:cNvPr id="70" name="直接连接符 69"/>
            <p:cNvSpPr/>
            <p:nvPr/>
          </p:nvSpPr>
          <p:spPr>
            <a:xfrm flipV="1">
              <a:off x="2078" y="1971"/>
              <a:ext cx="30" cy="14"/>
            </a:xfrm>
            <a:prstGeom prst="line">
              <a:avLst/>
            </a:prstGeom>
            <a:ln w="17145" cap="flat" cmpd="sng">
              <a:solidFill>
                <a:srgbClr val="000000"/>
              </a:solidFill>
              <a:prstDash val="solid"/>
              <a:headEnd type="none" w="med" len="med"/>
              <a:tailEnd type="none" w="med" len="med"/>
            </a:ln>
          </p:spPr>
        </p:sp>
        <p:sp>
          <p:nvSpPr>
            <p:cNvPr id="71" name="直接连接符 70"/>
            <p:cNvSpPr/>
            <p:nvPr/>
          </p:nvSpPr>
          <p:spPr>
            <a:xfrm flipV="1">
              <a:off x="2167" y="1928"/>
              <a:ext cx="30" cy="14"/>
            </a:xfrm>
            <a:prstGeom prst="line">
              <a:avLst/>
            </a:prstGeom>
            <a:ln w="17145" cap="flat" cmpd="sng">
              <a:solidFill>
                <a:srgbClr val="000000"/>
              </a:solidFill>
              <a:prstDash val="solid"/>
              <a:headEnd type="none" w="med" len="med"/>
              <a:tailEnd type="none" w="med" len="med"/>
            </a:ln>
          </p:spPr>
        </p:sp>
        <p:sp>
          <p:nvSpPr>
            <p:cNvPr id="72" name="直接连接符 71"/>
            <p:cNvSpPr/>
            <p:nvPr/>
          </p:nvSpPr>
          <p:spPr>
            <a:xfrm flipV="1">
              <a:off x="2256" y="1885"/>
              <a:ext cx="30" cy="13"/>
            </a:xfrm>
            <a:prstGeom prst="line">
              <a:avLst/>
            </a:prstGeom>
            <a:ln w="17145" cap="flat" cmpd="sng">
              <a:solidFill>
                <a:srgbClr val="000000"/>
              </a:solidFill>
              <a:prstDash val="solid"/>
              <a:headEnd type="none" w="med" len="med"/>
              <a:tailEnd type="none" w="med" len="med"/>
            </a:ln>
          </p:spPr>
        </p:sp>
        <p:sp>
          <p:nvSpPr>
            <p:cNvPr id="73" name="直接连接符 72"/>
            <p:cNvSpPr/>
            <p:nvPr/>
          </p:nvSpPr>
          <p:spPr>
            <a:xfrm flipV="1">
              <a:off x="2345" y="1841"/>
              <a:ext cx="30" cy="15"/>
            </a:xfrm>
            <a:prstGeom prst="line">
              <a:avLst/>
            </a:prstGeom>
            <a:ln w="17145" cap="flat" cmpd="sng">
              <a:solidFill>
                <a:srgbClr val="000000"/>
              </a:solidFill>
              <a:prstDash val="solid"/>
              <a:headEnd type="none" w="med" len="med"/>
              <a:tailEnd type="none" w="med" len="med"/>
            </a:ln>
          </p:spPr>
        </p:sp>
        <p:sp>
          <p:nvSpPr>
            <p:cNvPr id="74" name="直接连接符 73"/>
            <p:cNvSpPr/>
            <p:nvPr/>
          </p:nvSpPr>
          <p:spPr>
            <a:xfrm flipV="1">
              <a:off x="2434" y="1798"/>
              <a:ext cx="30" cy="14"/>
            </a:xfrm>
            <a:prstGeom prst="line">
              <a:avLst/>
            </a:prstGeom>
            <a:ln w="17145" cap="flat" cmpd="sng">
              <a:solidFill>
                <a:srgbClr val="000000"/>
              </a:solidFill>
              <a:prstDash val="solid"/>
              <a:headEnd type="none" w="med" len="med"/>
              <a:tailEnd type="none" w="med" len="med"/>
            </a:ln>
          </p:spPr>
        </p:sp>
        <p:sp>
          <p:nvSpPr>
            <p:cNvPr id="75" name="直接连接符 74"/>
            <p:cNvSpPr/>
            <p:nvPr/>
          </p:nvSpPr>
          <p:spPr>
            <a:xfrm flipV="1">
              <a:off x="2523" y="1754"/>
              <a:ext cx="30" cy="15"/>
            </a:xfrm>
            <a:prstGeom prst="line">
              <a:avLst/>
            </a:prstGeom>
            <a:ln w="17145" cap="flat" cmpd="sng">
              <a:solidFill>
                <a:srgbClr val="000000"/>
              </a:solidFill>
              <a:prstDash val="solid"/>
              <a:headEnd type="none" w="med" len="med"/>
              <a:tailEnd type="none" w="med" len="med"/>
            </a:ln>
          </p:spPr>
        </p:sp>
        <p:sp>
          <p:nvSpPr>
            <p:cNvPr id="76" name="直接连接符 75"/>
            <p:cNvSpPr/>
            <p:nvPr/>
          </p:nvSpPr>
          <p:spPr>
            <a:xfrm flipV="1">
              <a:off x="2611" y="1712"/>
              <a:ext cx="29" cy="14"/>
            </a:xfrm>
            <a:prstGeom prst="line">
              <a:avLst/>
            </a:prstGeom>
            <a:ln w="17145" cap="flat" cmpd="sng">
              <a:solidFill>
                <a:srgbClr val="000000"/>
              </a:solidFill>
              <a:prstDash val="solid"/>
              <a:headEnd type="none" w="med" len="med"/>
              <a:tailEnd type="none" w="med" len="med"/>
            </a:ln>
          </p:spPr>
        </p:sp>
        <p:sp>
          <p:nvSpPr>
            <p:cNvPr id="77" name="直接连接符 76"/>
            <p:cNvSpPr/>
            <p:nvPr/>
          </p:nvSpPr>
          <p:spPr>
            <a:xfrm flipV="1">
              <a:off x="2700" y="1668"/>
              <a:ext cx="29" cy="14"/>
            </a:xfrm>
            <a:prstGeom prst="line">
              <a:avLst/>
            </a:prstGeom>
            <a:ln w="17145" cap="flat" cmpd="sng">
              <a:solidFill>
                <a:srgbClr val="000000"/>
              </a:solidFill>
              <a:prstDash val="solid"/>
              <a:headEnd type="none" w="med" len="med"/>
              <a:tailEnd type="none" w="med" len="med"/>
            </a:ln>
          </p:spPr>
        </p:sp>
        <p:sp>
          <p:nvSpPr>
            <p:cNvPr id="78" name="直接连接符 77"/>
            <p:cNvSpPr/>
            <p:nvPr/>
          </p:nvSpPr>
          <p:spPr>
            <a:xfrm flipV="1">
              <a:off x="2789" y="1625"/>
              <a:ext cx="29" cy="15"/>
            </a:xfrm>
            <a:prstGeom prst="line">
              <a:avLst/>
            </a:prstGeom>
            <a:ln w="17145" cap="flat" cmpd="sng">
              <a:solidFill>
                <a:srgbClr val="000000"/>
              </a:solidFill>
              <a:prstDash val="solid"/>
              <a:headEnd type="none" w="med" len="med"/>
              <a:tailEnd type="none" w="med" len="med"/>
            </a:ln>
          </p:spPr>
        </p:sp>
        <p:sp>
          <p:nvSpPr>
            <p:cNvPr id="79" name="直接连接符 78"/>
            <p:cNvSpPr/>
            <p:nvPr/>
          </p:nvSpPr>
          <p:spPr>
            <a:xfrm flipV="1">
              <a:off x="2877" y="1581"/>
              <a:ext cx="30" cy="15"/>
            </a:xfrm>
            <a:prstGeom prst="line">
              <a:avLst/>
            </a:prstGeom>
            <a:ln w="17145" cap="flat" cmpd="sng">
              <a:solidFill>
                <a:srgbClr val="000000"/>
              </a:solidFill>
              <a:prstDash val="solid"/>
              <a:headEnd type="none" w="med" len="med"/>
              <a:tailEnd type="none" w="med" len="med"/>
            </a:ln>
          </p:spPr>
        </p:sp>
        <p:sp>
          <p:nvSpPr>
            <p:cNvPr id="80" name="直接连接符 79"/>
            <p:cNvSpPr/>
            <p:nvPr/>
          </p:nvSpPr>
          <p:spPr>
            <a:xfrm flipV="1">
              <a:off x="2966" y="1538"/>
              <a:ext cx="30" cy="15"/>
            </a:xfrm>
            <a:prstGeom prst="line">
              <a:avLst/>
            </a:prstGeom>
            <a:ln w="17145" cap="flat" cmpd="sng">
              <a:solidFill>
                <a:srgbClr val="000000"/>
              </a:solidFill>
              <a:prstDash val="solid"/>
              <a:headEnd type="none" w="med" len="med"/>
              <a:tailEnd type="none" w="med" len="med"/>
            </a:ln>
          </p:spPr>
        </p:sp>
        <p:sp>
          <p:nvSpPr>
            <p:cNvPr id="81" name="任意多边形 80"/>
            <p:cNvSpPr/>
            <p:nvPr/>
          </p:nvSpPr>
          <p:spPr>
            <a:xfrm>
              <a:off x="3055" y="1492"/>
              <a:ext cx="28" cy="17"/>
            </a:xfrm>
            <a:custGeom>
              <a:avLst/>
              <a:gdLst/>
              <a:ahLst/>
              <a:cxnLst/>
              <a:rect l="0" t="0" r="0" b="0"/>
              <a:pathLst>
                <a:path w="28" h="17">
                  <a:moveTo>
                    <a:pt x="0" y="17"/>
                  </a:moveTo>
                  <a:lnTo>
                    <a:pt x="15" y="10"/>
                  </a:lnTo>
                  <a:lnTo>
                    <a:pt x="28" y="0"/>
                  </a:lnTo>
                </a:path>
              </a:pathLst>
            </a:custGeom>
            <a:noFill/>
            <a:ln w="17145" cap="flat" cmpd="sng">
              <a:solidFill>
                <a:srgbClr val="000000"/>
              </a:solidFill>
              <a:prstDash val="solid"/>
              <a:headEnd type="none" w="med" len="med"/>
              <a:tailEnd type="none" w="med" len="med"/>
            </a:ln>
          </p:spPr>
          <p:txBody>
            <a:bodyPr/>
            <a:p>
              <a:endParaRPr lang="zh-CN" altLang="en-US" sz="1600">
                <a:latin typeface="Times New Roman" panose="02020603050405020304" pitchFamily="18" charset="0"/>
                <a:cs typeface="Times New Roman" panose="02020603050405020304" pitchFamily="18" charset="0"/>
              </a:endParaRPr>
            </a:p>
          </p:txBody>
        </p:sp>
        <p:sp>
          <p:nvSpPr>
            <p:cNvPr id="82" name="直接连接符 81"/>
            <p:cNvSpPr/>
            <p:nvPr/>
          </p:nvSpPr>
          <p:spPr>
            <a:xfrm flipV="1">
              <a:off x="3136" y="1435"/>
              <a:ext cx="27" cy="20"/>
            </a:xfrm>
            <a:prstGeom prst="line">
              <a:avLst/>
            </a:prstGeom>
            <a:ln w="17145" cap="flat" cmpd="sng">
              <a:solidFill>
                <a:srgbClr val="000000"/>
              </a:solidFill>
              <a:prstDash val="solid"/>
              <a:headEnd type="none" w="med" len="med"/>
              <a:tailEnd type="none" w="med" len="med"/>
            </a:ln>
          </p:spPr>
        </p:sp>
        <p:sp>
          <p:nvSpPr>
            <p:cNvPr id="83" name="直接连接符 82"/>
            <p:cNvSpPr/>
            <p:nvPr/>
          </p:nvSpPr>
          <p:spPr>
            <a:xfrm flipV="1">
              <a:off x="3215" y="1375"/>
              <a:ext cx="24" cy="21"/>
            </a:xfrm>
            <a:prstGeom prst="line">
              <a:avLst/>
            </a:prstGeom>
            <a:ln w="17145" cap="flat" cmpd="sng">
              <a:solidFill>
                <a:srgbClr val="000000"/>
              </a:solidFill>
              <a:prstDash val="solid"/>
              <a:headEnd type="none" w="med" len="med"/>
              <a:tailEnd type="none" w="med" len="med"/>
            </a:ln>
          </p:spPr>
        </p:sp>
        <p:sp>
          <p:nvSpPr>
            <p:cNvPr id="84" name="直接连接符 83"/>
            <p:cNvSpPr/>
            <p:nvPr/>
          </p:nvSpPr>
          <p:spPr>
            <a:xfrm flipV="1">
              <a:off x="3289" y="1313"/>
              <a:ext cx="25" cy="21"/>
            </a:xfrm>
            <a:prstGeom prst="line">
              <a:avLst/>
            </a:prstGeom>
            <a:ln w="17145" cap="flat" cmpd="sng">
              <a:solidFill>
                <a:srgbClr val="000000"/>
              </a:solidFill>
              <a:prstDash val="solid"/>
              <a:headEnd type="none" w="med" len="med"/>
              <a:tailEnd type="none" w="med" len="med"/>
            </a:ln>
          </p:spPr>
        </p:sp>
        <p:sp>
          <p:nvSpPr>
            <p:cNvPr id="85" name="直接连接符 84"/>
            <p:cNvSpPr/>
            <p:nvPr/>
          </p:nvSpPr>
          <p:spPr>
            <a:xfrm flipV="1">
              <a:off x="3363" y="1245"/>
              <a:ext cx="20" cy="25"/>
            </a:xfrm>
            <a:prstGeom prst="line">
              <a:avLst/>
            </a:prstGeom>
            <a:ln w="17145" cap="flat" cmpd="sng">
              <a:solidFill>
                <a:srgbClr val="000000"/>
              </a:solidFill>
              <a:prstDash val="solid"/>
              <a:headEnd type="none" w="med" len="med"/>
              <a:tailEnd type="none" w="med" len="med"/>
            </a:ln>
          </p:spPr>
        </p:sp>
        <p:sp>
          <p:nvSpPr>
            <p:cNvPr id="86" name="直接连接符 85"/>
            <p:cNvSpPr/>
            <p:nvPr/>
          </p:nvSpPr>
          <p:spPr>
            <a:xfrm flipV="1">
              <a:off x="3425" y="1172"/>
              <a:ext cx="20" cy="24"/>
            </a:xfrm>
            <a:prstGeom prst="line">
              <a:avLst/>
            </a:prstGeom>
            <a:ln w="17145" cap="flat" cmpd="sng">
              <a:solidFill>
                <a:srgbClr val="000000"/>
              </a:solidFill>
              <a:prstDash val="solid"/>
              <a:headEnd type="none" w="med" len="med"/>
              <a:tailEnd type="none" w="med" len="med"/>
            </a:ln>
          </p:spPr>
        </p:sp>
        <p:sp>
          <p:nvSpPr>
            <p:cNvPr id="87" name="任意多边形 86"/>
            <p:cNvSpPr/>
            <p:nvPr/>
          </p:nvSpPr>
          <p:spPr>
            <a:xfrm>
              <a:off x="3486" y="1095"/>
              <a:ext cx="18" cy="28"/>
            </a:xfrm>
            <a:custGeom>
              <a:avLst/>
              <a:gdLst/>
              <a:ahLst/>
              <a:cxnLst/>
              <a:rect l="0" t="0" r="0" b="0"/>
              <a:pathLst>
                <a:path w="18" h="28">
                  <a:moveTo>
                    <a:pt x="0" y="28"/>
                  </a:moveTo>
                  <a:lnTo>
                    <a:pt x="2" y="26"/>
                  </a:lnTo>
                  <a:lnTo>
                    <a:pt x="18" y="0"/>
                  </a:lnTo>
                </a:path>
              </a:pathLst>
            </a:custGeom>
            <a:noFill/>
            <a:ln w="17145" cap="flat" cmpd="sng">
              <a:solidFill>
                <a:srgbClr val="000000"/>
              </a:solidFill>
              <a:prstDash val="solid"/>
              <a:headEnd type="none" w="med" len="med"/>
              <a:tailEnd type="none" w="med" len="med"/>
            </a:ln>
          </p:spPr>
          <p:txBody>
            <a:bodyPr/>
            <a:p>
              <a:endParaRPr lang="zh-CN" altLang="en-US" sz="1600">
                <a:latin typeface="Times New Roman" panose="02020603050405020304" pitchFamily="18" charset="0"/>
                <a:cs typeface="Times New Roman" panose="02020603050405020304" pitchFamily="18" charset="0"/>
              </a:endParaRPr>
            </a:p>
          </p:txBody>
        </p:sp>
        <p:sp>
          <p:nvSpPr>
            <p:cNvPr id="88" name="直接连接符 87"/>
            <p:cNvSpPr/>
            <p:nvPr/>
          </p:nvSpPr>
          <p:spPr>
            <a:xfrm flipV="1">
              <a:off x="3537" y="1015"/>
              <a:ext cx="18" cy="27"/>
            </a:xfrm>
            <a:prstGeom prst="line">
              <a:avLst/>
            </a:prstGeom>
            <a:ln w="17145" cap="flat" cmpd="sng">
              <a:solidFill>
                <a:srgbClr val="000000"/>
              </a:solidFill>
              <a:prstDash val="solid"/>
              <a:headEnd type="none" w="med" len="med"/>
              <a:tailEnd type="none" w="med" len="med"/>
            </a:ln>
          </p:spPr>
        </p:sp>
        <p:sp>
          <p:nvSpPr>
            <p:cNvPr id="89" name="直接连接符 88"/>
            <p:cNvSpPr/>
            <p:nvPr/>
          </p:nvSpPr>
          <p:spPr>
            <a:xfrm flipV="1">
              <a:off x="3588" y="934"/>
              <a:ext cx="17" cy="27"/>
            </a:xfrm>
            <a:prstGeom prst="line">
              <a:avLst/>
            </a:prstGeom>
            <a:ln w="17145" cap="flat" cmpd="sng">
              <a:solidFill>
                <a:srgbClr val="000000"/>
              </a:solidFill>
              <a:prstDash val="solid"/>
              <a:headEnd type="none" w="med" len="med"/>
              <a:tailEnd type="none" w="med" len="med"/>
            </a:ln>
          </p:spPr>
        </p:sp>
        <p:sp>
          <p:nvSpPr>
            <p:cNvPr id="90" name="任意多边形 89"/>
            <p:cNvSpPr/>
            <p:nvPr/>
          </p:nvSpPr>
          <p:spPr>
            <a:xfrm>
              <a:off x="3639" y="852"/>
              <a:ext cx="16" cy="28"/>
            </a:xfrm>
            <a:custGeom>
              <a:avLst/>
              <a:gdLst/>
              <a:ahLst/>
              <a:cxnLst/>
              <a:rect l="0" t="0" r="0" b="0"/>
              <a:pathLst>
                <a:path w="16" h="28">
                  <a:moveTo>
                    <a:pt x="0" y="28"/>
                  </a:moveTo>
                  <a:lnTo>
                    <a:pt x="5" y="21"/>
                  </a:lnTo>
                  <a:lnTo>
                    <a:pt x="16" y="0"/>
                  </a:lnTo>
                </a:path>
              </a:pathLst>
            </a:custGeom>
            <a:noFill/>
            <a:ln w="17145" cap="flat" cmpd="sng">
              <a:solidFill>
                <a:srgbClr val="000000"/>
              </a:solidFill>
              <a:prstDash val="solid"/>
              <a:headEnd type="none" w="med" len="med"/>
              <a:tailEnd type="none" w="med" len="med"/>
            </a:ln>
          </p:spPr>
          <p:txBody>
            <a:bodyPr/>
            <a:p>
              <a:endParaRPr lang="zh-CN" altLang="en-US" sz="1600">
                <a:latin typeface="Times New Roman" panose="02020603050405020304" pitchFamily="18" charset="0"/>
                <a:cs typeface="Times New Roman" panose="02020603050405020304" pitchFamily="18" charset="0"/>
              </a:endParaRPr>
            </a:p>
          </p:txBody>
        </p:sp>
        <p:sp>
          <p:nvSpPr>
            <p:cNvPr id="91" name="直接连接符 90"/>
            <p:cNvSpPr/>
            <p:nvPr/>
          </p:nvSpPr>
          <p:spPr>
            <a:xfrm flipV="1">
              <a:off x="3686" y="770"/>
              <a:ext cx="16" cy="27"/>
            </a:xfrm>
            <a:prstGeom prst="line">
              <a:avLst/>
            </a:prstGeom>
            <a:ln w="17145" cap="flat" cmpd="sng">
              <a:solidFill>
                <a:srgbClr val="000000"/>
              </a:solidFill>
              <a:prstDash val="solid"/>
              <a:headEnd type="none" w="med" len="med"/>
              <a:tailEnd type="none" w="med" len="med"/>
            </a:ln>
          </p:spPr>
        </p:sp>
        <p:sp>
          <p:nvSpPr>
            <p:cNvPr id="92" name="直接连接符 91"/>
            <p:cNvSpPr/>
            <p:nvPr/>
          </p:nvSpPr>
          <p:spPr>
            <a:xfrm flipV="1">
              <a:off x="3733" y="686"/>
              <a:ext cx="15" cy="28"/>
            </a:xfrm>
            <a:prstGeom prst="line">
              <a:avLst/>
            </a:prstGeom>
            <a:ln w="17145" cap="flat" cmpd="sng">
              <a:solidFill>
                <a:srgbClr val="000000"/>
              </a:solidFill>
              <a:prstDash val="solid"/>
              <a:headEnd type="none" w="med" len="med"/>
              <a:tailEnd type="none" w="med" len="med"/>
            </a:ln>
          </p:spPr>
        </p:sp>
        <p:sp>
          <p:nvSpPr>
            <p:cNvPr id="93" name="任意多边形 92"/>
            <p:cNvSpPr/>
            <p:nvPr/>
          </p:nvSpPr>
          <p:spPr>
            <a:xfrm>
              <a:off x="3779" y="603"/>
              <a:ext cx="15" cy="28"/>
            </a:xfrm>
            <a:custGeom>
              <a:avLst/>
              <a:gdLst/>
              <a:ahLst/>
              <a:cxnLst/>
              <a:rect l="0" t="0" r="0" b="0"/>
              <a:pathLst>
                <a:path w="15" h="28">
                  <a:moveTo>
                    <a:pt x="0" y="28"/>
                  </a:moveTo>
                  <a:lnTo>
                    <a:pt x="13" y="7"/>
                  </a:lnTo>
                  <a:lnTo>
                    <a:pt x="15" y="0"/>
                  </a:lnTo>
                </a:path>
              </a:pathLst>
            </a:custGeom>
            <a:noFill/>
            <a:ln w="17145" cap="flat" cmpd="sng">
              <a:solidFill>
                <a:srgbClr val="000000"/>
              </a:solidFill>
              <a:prstDash val="solid"/>
              <a:headEnd type="none" w="med" len="med"/>
              <a:tailEnd type="none" w="med" len="med"/>
            </a:ln>
          </p:spPr>
          <p:txBody>
            <a:bodyPr/>
            <a:p>
              <a:endParaRPr lang="zh-CN" altLang="en-US" sz="1600">
                <a:latin typeface="Times New Roman" panose="02020603050405020304" pitchFamily="18" charset="0"/>
                <a:cs typeface="Times New Roman" panose="02020603050405020304" pitchFamily="18" charset="0"/>
              </a:endParaRPr>
            </a:p>
          </p:txBody>
        </p:sp>
        <p:sp>
          <p:nvSpPr>
            <p:cNvPr id="94" name="直接连接符 93"/>
            <p:cNvSpPr/>
            <p:nvPr/>
          </p:nvSpPr>
          <p:spPr>
            <a:xfrm flipV="1">
              <a:off x="3818" y="515"/>
              <a:ext cx="12" cy="29"/>
            </a:xfrm>
            <a:prstGeom prst="line">
              <a:avLst/>
            </a:prstGeom>
            <a:ln w="17145" cap="flat" cmpd="sng">
              <a:solidFill>
                <a:srgbClr val="000000"/>
              </a:solidFill>
              <a:prstDash val="solid"/>
              <a:headEnd type="none" w="med" len="med"/>
              <a:tailEnd type="none" w="med" len="med"/>
            </a:ln>
          </p:spPr>
        </p:sp>
        <p:sp>
          <p:nvSpPr>
            <p:cNvPr id="95" name="直接连接符 94"/>
            <p:cNvSpPr/>
            <p:nvPr/>
          </p:nvSpPr>
          <p:spPr>
            <a:xfrm flipV="1">
              <a:off x="3854" y="427"/>
              <a:ext cx="12" cy="29"/>
            </a:xfrm>
            <a:prstGeom prst="line">
              <a:avLst/>
            </a:prstGeom>
            <a:ln w="17145" cap="flat" cmpd="sng">
              <a:solidFill>
                <a:srgbClr val="000000"/>
              </a:solidFill>
              <a:prstDash val="solid"/>
              <a:headEnd type="none" w="med" len="med"/>
              <a:tailEnd type="none" w="med" len="med"/>
            </a:ln>
          </p:spPr>
        </p:sp>
        <p:sp>
          <p:nvSpPr>
            <p:cNvPr id="96" name="直接连接符 95"/>
            <p:cNvSpPr/>
            <p:nvPr/>
          </p:nvSpPr>
          <p:spPr>
            <a:xfrm flipV="1">
              <a:off x="3890" y="339"/>
              <a:ext cx="13" cy="30"/>
            </a:xfrm>
            <a:prstGeom prst="line">
              <a:avLst/>
            </a:prstGeom>
            <a:ln w="17145" cap="flat" cmpd="sng">
              <a:solidFill>
                <a:srgbClr val="000000"/>
              </a:solidFill>
              <a:prstDash val="solid"/>
              <a:headEnd type="none" w="med" len="med"/>
              <a:tailEnd type="none" w="med" len="med"/>
            </a:ln>
          </p:spPr>
        </p:sp>
        <p:sp>
          <p:nvSpPr>
            <p:cNvPr id="97" name="直接连接符 96"/>
            <p:cNvSpPr/>
            <p:nvPr/>
          </p:nvSpPr>
          <p:spPr>
            <a:xfrm flipV="1">
              <a:off x="3926" y="252"/>
              <a:ext cx="12" cy="29"/>
            </a:xfrm>
            <a:prstGeom prst="line">
              <a:avLst/>
            </a:prstGeom>
            <a:ln w="17145" cap="flat" cmpd="sng">
              <a:solidFill>
                <a:srgbClr val="000000"/>
              </a:solidFill>
              <a:prstDash val="solid"/>
              <a:headEnd type="none" w="med" len="med"/>
              <a:tailEnd type="none" w="med" len="med"/>
            </a:ln>
          </p:spPr>
        </p:sp>
        <p:sp>
          <p:nvSpPr>
            <p:cNvPr id="98" name="直接连接符 97"/>
            <p:cNvSpPr/>
            <p:nvPr/>
          </p:nvSpPr>
          <p:spPr>
            <a:xfrm flipV="1">
              <a:off x="3961" y="164"/>
              <a:ext cx="13" cy="29"/>
            </a:xfrm>
            <a:prstGeom prst="line">
              <a:avLst/>
            </a:prstGeom>
            <a:ln w="17145" cap="flat" cmpd="sng">
              <a:solidFill>
                <a:srgbClr val="000000"/>
              </a:solidFill>
              <a:prstDash val="solid"/>
              <a:headEnd type="none" w="med" len="med"/>
              <a:tailEnd type="none" w="med" len="med"/>
            </a:ln>
          </p:spPr>
        </p:sp>
        <p:sp>
          <p:nvSpPr>
            <p:cNvPr id="191" name="任意多边形 190"/>
            <p:cNvSpPr/>
            <p:nvPr/>
          </p:nvSpPr>
          <p:spPr>
            <a:xfrm>
              <a:off x="3998" y="90"/>
              <a:ext cx="7" cy="15"/>
            </a:xfrm>
            <a:custGeom>
              <a:avLst/>
              <a:gdLst/>
              <a:ahLst/>
              <a:cxnLst/>
              <a:rect l="0" t="0" r="0" b="0"/>
              <a:pathLst>
                <a:path w="7" h="15">
                  <a:moveTo>
                    <a:pt x="0" y="15"/>
                  </a:moveTo>
                  <a:lnTo>
                    <a:pt x="7" y="0"/>
                  </a:lnTo>
                  <a:lnTo>
                    <a:pt x="7" y="0"/>
                  </a:lnTo>
                </a:path>
              </a:pathLst>
            </a:custGeom>
            <a:noFill/>
            <a:ln w="17145" cap="flat" cmpd="sng">
              <a:solidFill>
                <a:srgbClr val="000000"/>
              </a:solidFill>
              <a:prstDash val="solid"/>
              <a:headEnd type="none" w="med" len="med"/>
              <a:tailEnd type="none" w="med" len="med"/>
            </a:ln>
          </p:spPr>
          <p:txBody>
            <a:bodyPr/>
            <a:p>
              <a:endParaRPr lang="zh-CN" altLang="en-US" sz="1600">
                <a:latin typeface="Times New Roman" panose="02020603050405020304" pitchFamily="18" charset="0"/>
                <a:cs typeface="Times New Roman" panose="02020603050405020304" pitchFamily="18" charset="0"/>
              </a:endParaRPr>
            </a:p>
          </p:txBody>
        </p:sp>
        <p:sp>
          <p:nvSpPr>
            <p:cNvPr id="192" name="矩形 191"/>
            <p:cNvSpPr>
              <a:spLocks noChangeAspect="1"/>
            </p:cNvSpPr>
            <p:nvPr/>
          </p:nvSpPr>
          <p:spPr>
            <a:xfrm>
              <a:off x="0" y="1401"/>
              <a:ext cx="386" cy="586"/>
            </a:xfrm>
            <a:prstGeom prst="rect">
              <a:avLst/>
            </a:prstGeom>
            <a:noFill/>
            <a:ln w="9525">
              <a:noFill/>
            </a:ln>
          </p:spPr>
          <p:txBody>
            <a:bodyPr/>
            <a:p>
              <a:endParaRPr lang="zh-CN" altLang="en-US" sz="1600">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949025"/>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前景理论的产生</a:t>
            </a:r>
            <a:endParaRPr lang="zh-CN" altLang="en-US" sz="2800" dirty="0"/>
          </a:p>
        </p:txBody>
      </p:sp>
      <p:sp>
        <p:nvSpPr>
          <p:cNvPr id="3" name="内容占位符 2"/>
          <p:cNvSpPr>
            <a:spLocks noGrp="1"/>
          </p:cNvSpPr>
          <p:nvPr>
            <p:ph idx="1"/>
          </p:nvPr>
        </p:nvSpPr>
        <p:spPr>
          <a:xfrm>
            <a:off x="500034" y="1857523"/>
            <a:ext cx="8229600" cy="3393425"/>
          </a:xfrm>
        </p:spPr>
        <p:txBody>
          <a:bodyPr>
            <a:normAutofit/>
          </a:bodyPr>
          <a:lstStyle/>
          <a:p>
            <a:r>
              <a:rPr lang="zh-CN" altLang="en-US" sz="2400" dirty="0">
                <a:solidFill>
                  <a:prstClr val="black"/>
                </a:solidFill>
                <a:latin typeface="宋体" panose="02010600030101010101" pitchFamily="2" charset="-122"/>
                <a:ea typeface="宋体" panose="02010600030101010101" pitchFamily="2" charset="-122"/>
              </a:rPr>
              <a:t>预期效用理论存在局限</a:t>
            </a:r>
            <a:endParaRPr lang="en-US" altLang="zh-CN" sz="2400" dirty="0">
              <a:solidFill>
                <a:prstClr val="black"/>
              </a:solidFill>
              <a:latin typeface="宋体" panose="02010600030101010101" pitchFamily="2" charset="-122"/>
              <a:ea typeface="宋体" panose="02010600030101010101" pitchFamily="2" charset="-122"/>
            </a:endParaRPr>
          </a:p>
          <a:p>
            <a:r>
              <a:rPr lang="zh-CN" altLang="zh-CN" sz="2400" dirty="0">
                <a:latin typeface="宋体" panose="02010600030101010101" pitchFamily="2" charset="-122"/>
                <a:ea typeface="宋体" panose="02010600030101010101" pitchFamily="2" charset="-122"/>
              </a:rPr>
              <a:t>改良的效用模型和替代模型</a:t>
            </a:r>
            <a:r>
              <a:rPr lang="zh-CN" altLang="en-US" sz="2400" dirty="0">
                <a:latin typeface="宋体" panose="02010600030101010101" pitchFamily="2" charset="-122"/>
                <a:ea typeface="宋体" panose="02010600030101010101" pitchFamily="2" charset="-122"/>
              </a:rPr>
              <a:t>存在不足</a:t>
            </a:r>
            <a:endParaRPr lang="en-US" altLang="zh-CN" sz="2400" dirty="0">
              <a:latin typeface="宋体" panose="02010600030101010101" pitchFamily="2" charset="-122"/>
              <a:ea typeface="宋体" panose="02010600030101010101" pitchFamily="2" charset="-122"/>
            </a:endParaRPr>
          </a:p>
          <a:p>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Kahneman</a:t>
            </a:r>
            <a:r>
              <a:rPr lang="zh-CN" altLang="zh-CN" sz="2400" dirty="0">
                <a:latin typeface="宋体" panose="02010600030101010101" pitchFamily="2" charset="-122"/>
                <a:ea typeface="宋体" panose="02010600030101010101" pitchFamily="2" charset="-122"/>
                <a:cs typeface="宋体" panose="02010600030101010101" pitchFamily="2" charset="-122"/>
              </a:rPr>
              <a:t>和</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Tversky</a:t>
            </a:r>
            <a:r>
              <a:rPr lang="zh-CN" altLang="zh-CN" sz="2400" dirty="0">
                <a:latin typeface="宋体" panose="02010600030101010101" pitchFamily="2" charset="-122"/>
                <a:ea typeface="宋体" panose="02010600030101010101" pitchFamily="2" charset="-122"/>
                <a:cs typeface="宋体" panose="02010600030101010101" pitchFamily="2" charset="-122"/>
              </a:rPr>
              <a:t>提出 “前景理论”</a:t>
            </a:r>
            <a:endParaRPr lang="en-US" altLang="zh-CN" sz="2400" dirty="0">
              <a:solidFill>
                <a:prstClr val="black"/>
              </a:solidFill>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pic>
        <p:nvPicPr>
          <p:cNvPr id="8" name="图片 7"/>
          <p:cNvPicPr>
            <a:picLocks noChangeAspect="1"/>
          </p:cNvPicPr>
          <p:nvPr/>
        </p:nvPicPr>
        <p:blipFill>
          <a:blip r:embed="rId1" cstate="print"/>
          <a:srcRect l="26026" t="205" r="11189"/>
          <a:stretch>
            <a:fillRect/>
          </a:stretch>
        </p:blipFill>
        <p:spPr>
          <a:xfrm>
            <a:off x="1547664" y="3357152"/>
            <a:ext cx="2246348" cy="2215148"/>
          </a:xfrm>
          <a:prstGeom prst="rect">
            <a:avLst/>
          </a:prstGeom>
        </p:spPr>
      </p:pic>
      <p:pic>
        <p:nvPicPr>
          <p:cNvPr id="88066" name="Picture 2" descr="https://p1.ssl.qhmsg.com/t0151310ffc6bbb7071.jpg"/>
          <p:cNvPicPr>
            <a:picLocks noChangeAspect="1" noChangeArrowheads="1"/>
          </p:cNvPicPr>
          <p:nvPr/>
        </p:nvPicPr>
        <p:blipFill>
          <a:blip r:embed="rId2" cstate="print"/>
          <a:srcRect/>
          <a:stretch>
            <a:fillRect/>
          </a:stretch>
        </p:blipFill>
        <p:spPr bwMode="auto">
          <a:xfrm>
            <a:off x="4437466" y="3357152"/>
            <a:ext cx="2078749" cy="2143709"/>
          </a:xfrm>
          <a:prstGeom prst="rect">
            <a:avLst/>
          </a:prstGeom>
          <a:noFill/>
        </p:spPr>
      </p:pic>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355" y="829010"/>
            <a:ext cx="8229600" cy="1143071"/>
          </a:xfrm>
        </p:spPr>
        <p:txBody>
          <a:bodyPr>
            <a:normAutofit/>
          </a:bodyPr>
          <a:lstStyle/>
          <a:p>
            <a:pPr algn="l"/>
            <a:r>
              <a:rPr lang="zh-CN" altLang="en-US" sz="2800" b="1" dirty="0">
                <a:solidFill>
                  <a:schemeClr val="accent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本章小结</a:t>
            </a:r>
            <a:endParaRPr lang="zh-CN" altLang="en-US" sz="2800" b="1" dirty="0">
              <a:solidFill>
                <a:schemeClr val="accent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81355" y="2144395"/>
            <a:ext cx="8229600" cy="3512820"/>
          </a:xfrm>
        </p:spPr>
        <p:txBody>
          <a:bodyPr>
            <a:normAutofit/>
          </a:bodyPr>
          <a:lstStyle/>
          <a:p>
            <a:r>
              <a:rPr lang="zh-CN" altLang="en-US" sz="2400" dirty="0">
                <a:latin typeface="宋体" panose="02010600030101010101" pitchFamily="2" charset="-122"/>
                <a:ea typeface="宋体" panose="02010600030101010101" pitchFamily="2" charset="-122"/>
                <a:cs typeface="华文细黑" panose="02010600040101010101" pitchFamily="2" charset="-122"/>
              </a:rPr>
              <a:t>前景理论有效的弥补预期效用理论的缺陷与不足</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华文细黑" panose="02010600040101010101" pitchFamily="2" charset="-122"/>
              </a:rPr>
              <a:t>前景理论的核心是价值函数和决策权重函数</a:t>
            </a:r>
            <a:endParaRPr lang="en-US" altLang="zh-CN" sz="2400" dirty="0">
              <a:latin typeface="宋体" panose="02010600030101010101" pitchFamily="2" charset="-122"/>
              <a:ea typeface="宋体" panose="02010600030101010101" pitchFamily="2" charset="-122"/>
              <a:cs typeface="华文细黑" panose="02010600040101010101" pitchFamily="2" charset="-122"/>
            </a:endParaRPr>
          </a:p>
          <a:p>
            <a:r>
              <a:rPr lang="zh-CN" altLang="en-US" sz="2400" dirty="0">
                <a:latin typeface="宋体" panose="02010600030101010101" pitchFamily="2" charset="-122"/>
                <a:ea typeface="宋体" panose="02010600030101010101" pitchFamily="2" charset="-122"/>
                <a:cs typeface="华文细黑" panose="02010600040101010101" pitchFamily="2" charset="-122"/>
              </a:rPr>
              <a:t>价值函数存在一个参考点，参考点的改变会影响人们的偏好顺序与行为模式</a:t>
            </a:r>
            <a:endParaRPr lang="en-US" altLang="zh-CN" sz="2400" dirty="0">
              <a:latin typeface="宋体" panose="02010600030101010101" pitchFamily="2" charset="-122"/>
              <a:ea typeface="宋体" panose="02010600030101010101" pitchFamily="2" charset="-122"/>
              <a:cs typeface="华文细黑" panose="02010600040101010101" pitchFamily="2" charset="-122"/>
            </a:endParaRPr>
          </a:p>
          <a:p>
            <a:r>
              <a:rPr lang="zh-CN" altLang="en-US" sz="2400" dirty="0">
                <a:latin typeface="宋体" panose="02010600030101010101" pitchFamily="2" charset="-122"/>
                <a:ea typeface="宋体" panose="02010600030101010101" pitchFamily="2" charset="-122"/>
                <a:cs typeface="华文细黑" panose="02010600040101010101" pitchFamily="2" charset="-122"/>
              </a:rPr>
              <a:t>由于参考点与损失厌恶的存在，亏损区域的斜率大于盈利区域的斜率</a:t>
            </a:r>
            <a:endParaRPr lang="zh-CN" altLang="en-US" sz="2400" dirty="0">
              <a:latin typeface="宋体" panose="02010600030101010101" pitchFamily="2" charset="-122"/>
              <a:ea typeface="宋体" panose="02010600030101010101" pitchFamily="2" charset="-122"/>
              <a:cs typeface="华文细黑" panose="02010600040101010101" pitchFamily="2" charset="-122"/>
            </a:endParaRPr>
          </a:p>
          <a:p>
            <a:r>
              <a:rPr lang="zh-CN" altLang="en-US" sz="2400" dirty="0">
                <a:latin typeface="宋体" panose="02010600030101010101" pitchFamily="2" charset="-122"/>
                <a:ea typeface="宋体" panose="02010600030101010101" pitchFamily="2" charset="-122"/>
                <a:cs typeface="华文细黑" panose="02010600040101010101" pitchFamily="2" charset="-122"/>
              </a:rPr>
              <a:t>在进行不确定性决策的概率赋值时，人们对事件客观概率的判断加入了主观因素</a:t>
            </a:r>
            <a:endParaRPr lang="en-US" altLang="zh-CN" sz="2400" dirty="0">
              <a:latin typeface="宋体" panose="02010600030101010101" pitchFamily="2" charset="-122"/>
              <a:ea typeface="宋体" panose="02010600030101010101" pitchFamily="2" charset="-122"/>
              <a:cs typeface="华文细黑" panose="02010600040101010101" pitchFamily="2" charset="-122"/>
            </a:endParaRPr>
          </a:p>
          <a:p>
            <a:endParaRPr lang="en-US" altLang="zh-CN" sz="2400" b="1" dirty="0">
              <a:latin typeface="宋体" panose="02010600030101010101" pitchFamily="2" charset="-122"/>
              <a:ea typeface="宋体" panose="02010600030101010101" pitchFamily="2" charset="-122"/>
            </a:endParaRPr>
          </a:p>
        </p:txBody>
      </p:sp>
      <p:sp>
        <p:nvSpPr>
          <p:cNvPr id="4" name="矩形 3"/>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9" name="灯片编号占位符 8"/>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949325"/>
            <a:ext cx="8229600" cy="749300"/>
          </a:xfrm>
        </p:spPr>
        <p:txBody>
          <a:bodyPr>
            <a:normAutofit/>
          </a:bodyPr>
          <a:lstStyle/>
          <a:p>
            <a:pPr algn="l"/>
            <a:r>
              <a:rPr lang="zh-CN" altLang="en-US" sz="2800" b="1" dirty="0">
                <a:latin typeface="宋体" panose="02010600030101010101" pitchFamily="2" charset="-122"/>
                <a:ea typeface="宋体" panose="02010600030101010101" pitchFamily="2" charset="-122"/>
              </a:rPr>
              <a:t>前景理论的理论基础</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15340" y="1698625"/>
            <a:ext cx="7371080" cy="4585970"/>
          </a:xfrm>
        </p:spPr>
        <p:txBody>
          <a:bodyPr>
            <a:normAutofit lnSpcReduction="10000"/>
          </a:bodyPr>
          <a:lstStyle/>
          <a:p>
            <a:r>
              <a:rPr lang="en-US" altLang="zh-CN" sz="2400" dirty="0">
                <a:latin typeface="宋体" panose="02010600030101010101" pitchFamily="2" charset="-122"/>
                <a:ea typeface="宋体" panose="02010600030101010101" pitchFamily="2" charset="-122"/>
              </a:rPr>
              <a:t>KT(1979)</a:t>
            </a:r>
            <a:r>
              <a:rPr lang="zh-CN" altLang="en-US" sz="2400" dirty="0">
                <a:latin typeface="宋体" panose="02010600030101010101" pitchFamily="2" charset="-122"/>
                <a:ea typeface="宋体" panose="02010600030101010101" pitchFamily="2" charset="-122"/>
              </a:rPr>
              <a:t>将违反传统预期效用理论的现象归纳成三个效应：</a:t>
            </a:r>
            <a:endParaRPr lang="zh-CN" altLang="en-US" sz="2400" dirty="0">
              <a:latin typeface="宋体" panose="02010600030101010101" pitchFamily="2" charset="-122"/>
              <a:ea typeface="宋体" panose="02010600030101010101" pitchFamily="2" charset="-122"/>
            </a:endParaRPr>
          </a:p>
          <a:p>
            <a:pPr lvl="1">
              <a:lnSpc>
                <a:spcPct val="110000"/>
              </a:lnSpc>
              <a:buFont typeface="+mj-ea"/>
              <a:buAutoNum type="circleNumDbPlain"/>
            </a:pPr>
            <a:r>
              <a:rPr lang="zh-CN" altLang="en-US" sz="2400" dirty="0">
                <a:latin typeface="宋体" panose="02010600030101010101" pitchFamily="2" charset="-122"/>
                <a:ea typeface="宋体" panose="02010600030101010101" pitchFamily="2" charset="-122"/>
              </a:rPr>
              <a:t>确定性效应：</a:t>
            </a:r>
            <a:endParaRPr lang="zh-CN" altLang="en-US" sz="2400" dirty="0">
              <a:latin typeface="宋体" panose="02010600030101010101" pitchFamily="2" charset="-122"/>
              <a:ea typeface="宋体" panose="02010600030101010101" pitchFamily="2" charset="-122"/>
            </a:endParaRPr>
          </a:p>
          <a:p>
            <a:pPr lvl="2">
              <a:lnSpc>
                <a:spcPct val="110000"/>
              </a:lnSpc>
              <a:buFont typeface="Arial" panose="020B0604020202020204" pitchFamily="34" charset="0"/>
              <a:buChar char="•"/>
            </a:pPr>
            <a:r>
              <a:rPr lang="zh-CN" altLang="en-US" sz="2050" dirty="0">
                <a:latin typeface="宋体" panose="02010600030101010101" pitchFamily="2" charset="-122"/>
                <a:ea typeface="宋体" panose="02010600030101010101" pitchFamily="2" charset="-122"/>
              </a:rPr>
              <a:t>相对于不确定的结局，个人对于结果确定的结局会过度重视</a:t>
            </a:r>
            <a:r>
              <a:rPr lang="en-US" altLang="zh-CN" sz="2050" dirty="0">
                <a:latin typeface="宋体" panose="02010600030101010101" pitchFamily="2" charset="-122"/>
                <a:ea typeface="宋体" panose="02010600030101010101" pitchFamily="2" charset="-122"/>
              </a:rPr>
              <a:t>/</a:t>
            </a:r>
            <a:r>
              <a:rPr lang="zh-CN" altLang="en-US" sz="2050" dirty="0">
                <a:latin typeface="宋体" panose="02010600030101010101" pitchFamily="2" charset="-122"/>
                <a:ea typeface="宋体" panose="02010600030101010101" pitchFamily="2" charset="-122"/>
              </a:rPr>
              <a:t>高估（对不确定性的厌恶）</a:t>
            </a:r>
            <a:endParaRPr lang="zh-CN" altLang="en-US" sz="2050" dirty="0">
              <a:latin typeface="宋体" panose="02010600030101010101" pitchFamily="2" charset="-122"/>
              <a:ea typeface="宋体" panose="02010600030101010101" pitchFamily="2" charset="-122"/>
            </a:endParaRPr>
          </a:p>
          <a:p>
            <a:pPr lvl="1">
              <a:lnSpc>
                <a:spcPct val="110000"/>
              </a:lnSpc>
              <a:buFont typeface="+mj-ea"/>
              <a:buAutoNum type="circleNumDbPlain"/>
            </a:pPr>
            <a:r>
              <a:rPr lang="zh-CN" altLang="en-US" sz="2400" dirty="0">
                <a:latin typeface="宋体" panose="02010600030101010101" pitchFamily="2" charset="-122"/>
                <a:ea typeface="宋体" panose="02010600030101010101" pitchFamily="2" charset="-122"/>
              </a:rPr>
              <a:t>反射效应</a:t>
            </a:r>
            <a:endParaRPr lang="zh-CN" altLang="en-US" sz="2400" dirty="0">
              <a:latin typeface="宋体" panose="02010600030101010101" pitchFamily="2" charset="-122"/>
              <a:ea typeface="宋体" panose="02010600030101010101" pitchFamily="2" charset="-122"/>
            </a:endParaRPr>
          </a:p>
          <a:p>
            <a:pPr lvl="2">
              <a:lnSpc>
                <a:spcPct val="110000"/>
              </a:lnSpc>
            </a:pPr>
            <a:r>
              <a:rPr lang="zh-CN" altLang="en-US" sz="2055" dirty="0">
                <a:latin typeface="宋体" panose="02010600030101010101" pitchFamily="2" charset="-122"/>
                <a:ea typeface="宋体" panose="02010600030101010101" pitchFamily="2" charset="-122"/>
              </a:rPr>
              <a:t>个人对利得和损失的偏好刚好相反（利得</a:t>
            </a:r>
            <a:r>
              <a:rPr lang="en-US" altLang="zh-CN" sz="2055" dirty="0">
                <a:latin typeface="宋体" panose="02010600030101010101" pitchFamily="2" charset="-122"/>
                <a:ea typeface="宋体" panose="02010600030101010101" pitchFamily="2" charset="-122"/>
              </a:rPr>
              <a:t>-</a:t>
            </a:r>
            <a:r>
              <a:rPr lang="zh-CN" altLang="en-US" sz="2055" dirty="0">
                <a:latin typeface="宋体" panose="02010600030101010101" pitchFamily="2" charset="-122"/>
                <a:ea typeface="宋体" panose="02010600030101010101" pitchFamily="2" charset="-122"/>
              </a:rPr>
              <a:t>风险规避，损失</a:t>
            </a:r>
            <a:r>
              <a:rPr lang="en-US" altLang="zh-CN" sz="2055" dirty="0">
                <a:latin typeface="宋体" panose="02010600030101010101" pitchFamily="2" charset="-122"/>
                <a:ea typeface="宋体" panose="02010600030101010101" pitchFamily="2" charset="-122"/>
              </a:rPr>
              <a:t>-</a:t>
            </a:r>
            <a:r>
              <a:rPr lang="zh-CN" altLang="en-US" sz="2055" dirty="0">
                <a:latin typeface="宋体" panose="02010600030101010101" pitchFamily="2" charset="-122"/>
                <a:ea typeface="宋体" panose="02010600030101010101" pitchFamily="2" charset="-122"/>
              </a:rPr>
              <a:t>风险寻求）</a:t>
            </a:r>
            <a:endParaRPr lang="zh-CN" altLang="en-US" sz="2055" dirty="0">
              <a:latin typeface="宋体" panose="02010600030101010101" pitchFamily="2" charset="-122"/>
              <a:ea typeface="宋体" panose="02010600030101010101" pitchFamily="2" charset="-122"/>
            </a:endParaRPr>
          </a:p>
          <a:p>
            <a:pPr lvl="1">
              <a:lnSpc>
                <a:spcPct val="110000"/>
              </a:lnSpc>
              <a:buFont typeface="+mj-ea"/>
              <a:buAutoNum type="circleNumDbPlain"/>
            </a:pPr>
            <a:r>
              <a:rPr lang="zh-CN" altLang="en-US" sz="2400" dirty="0">
                <a:latin typeface="宋体" panose="02010600030101010101" pitchFamily="2" charset="-122"/>
                <a:ea typeface="宋体" panose="02010600030101010101" pitchFamily="2" charset="-122"/>
              </a:rPr>
              <a:t>孤立（分离）效应</a:t>
            </a:r>
            <a:endParaRPr lang="zh-CN" altLang="en-US" sz="2400" dirty="0">
              <a:latin typeface="宋体" panose="02010600030101010101" pitchFamily="2" charset="-122"/>
              <a:ea typeface="宋体" panose="02010600030101010101" pitchFamily="2" charset="-122"/>
            </a:endParaRPr>
          </a:p>
          <a:p>
            <a:pPr lvl="2">
              <a:lnSpc>
                <a:spcPct val="110000"/>
              </a:lnSpc>
            </a:pPr>
            <a:r>
              <a:rPr lang="zh-CN" altLang="en-US" sz="2055" dirty="0">
                <a:latin typeface="宋体" panose="02010600030101010101" pitchFamily="2" charset="-122"/>
                <a:ea typeface="宋体" panose="02010600030101010101" pitchFamily="2" charset="-122"/>
              </a:rPr>
              <a:t>两阶段赌局中的短视现象</a:t>
            </a:r>
            <a:endParaRPr lang="zh-CN" altLang="en-US" sz="2055" dirty="0">
              <a:latin typeface="宋体" panose="02010600030101010101" pitchFamily="2" charset="-122"/>
              <a:ea typeface="宋体" panose="02010600030101010101" pitchFamily="2" charset="-122"/>
            </a:endParaRPr>
          </a:p>
          <a:p>
            <a:pPr lvl="2">
              <a:lnSpc>
                <a:spcPct val="110000"/>
              </a:lnSpc>
            </a:pPr>
            <a:r>
              <a:rPr lang="zh-CN" altLang="en-US" sz="2055" dirty="0">
                <a:latin typeface="宋体" panose="02010600030101010101" pitchFamily="2" charset="-122"/>
                <a:ea typeface="宋体" panose="02010600030101010101" pitchFamily="2" charset="-122"/>
              </a:rPr>
              <a:t>对各种</a:t>
            </a:r>
            <a:r>
              <a:rPr lang="en-US" altLang="zh-CN" sz="2055" i="1" dirty="0">
                <a:latin typeface="Times New Roman" panose="02020603050405020304" pitchFamily="18" charset="0"/>
                <a:ea typeface="宋体" panose="02010600030101010101" pitchFamily="2" charset="-122"/>
                <a:cs typeface="Times New Roman" panose="02020603050405020304" pitchFamily="18" charset="0"/>
              </a:rPr>
              <a:t>prospects</a:t>
            </a:r>
            <a:r>
              <a:rPr lang="zh-CN" altLang="en-US" sz="2055" dirty="0">
                <a:latin typeface="宋体" panose="02010600030101010101" pitchFamily="2" charset="-122"/>
                <a:ea typeface="宋体" panose="02010600030101010101" pitchFamily="2" charset="-122"/>
              </a:rPr>
              <a:t>分解方式的多样性会导致人的偏好和选择的不一致性</a:t>
            </a:r>
            <a:endParaRPr lang="zh-CN" altLang="en-US" sz="2055" dirty="0">
              <a:latin typeface="宋体" panose="02010600030101010101" pitchFamily="2" charset="-122"/>
              <a:ea typeface="宋体" panose="02010600030101010101" pitchFamily="2" charset="-122"/>
            </a:endParaRPr>
          </a:p>
          <a:p>
            <a:pPr lvl="2">
              <a:lnSpc>
                <a:spcPct val="110000"/>
              </a:lnSpc>
            </a:pPr>
            <a:r>
              <a:rPr lang="zh-CN" altLang="en-US" sz="2055" dirty="0">
                <a:latin typeface="宋体" panose="02010600030101010101" pitchFamily="2" charset="-122"/>
                <a:ea typeface="宋体" panose="02010600030101010101" pitchFamily="2" charset="-122"/>
              </a:rPr>
              <a:t>框架依赖</a:t>
            </a:r>
            <a:endParaRPr lang="zh-CN" altLang="en-US" sz="2055"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5655" y="1268730"/>
            <a:ext cx="7371080" cy="4585970"/>
          </a:xfrm>
        </p:spPr>
        <p:txBody>
          <a:bodyPr>
            <a:normAutofit lnSpcReduction="10000"/>
          </a:bodyPr>
          <a:lstStyle/>
          <a:p>
            <a:r>
              <a:rPr lang="en-US" altLang="zh-CN" sz="2400" dirty="0">
                <a:latin typeface="宋体" panose="02010600030101010101" pitchFamily="2" charset="-122"/>
                <a:ea typeface="宋体" panose="02010600030101010101" pitchFamily="2" charset="-122"/>
              </a:rPr>
              <a:t>KT(1979)</a:t>
            </a:r>
            <a:r>
              <a:rPr lang="zh-CN" altLang="en-US" sz="2400" dirty="0">
                <a:latin typeface="宋体" panose="02010600030101010101" pitchFamily="2" charset="-122"/>
                <a:ea typeface="宋体" panose="02010600030101010101" pitchFamily="2" charset="-122"/>
              </a:rPr>
              <a:t>在一系列心理实验结果的基础上形成以下主要观点：</a:t>
            </a:r>
            <a:endParaRPr lang="zh-CN" altLang="en-US" sz="2400" dirty="0">
              <a:latin typeface="宋体" panose="02010600030101010101" pitchFamily="2" charset="-122"/>
              <a:ea typeface="宋体" panose="02010600030101010101" pitchFamily="2" charset="-122"/>
            </a:endParaRPr>
          </a:p>
          <a:p>
            <a:pPr lvl="1">
              <a:lnSpc>
                <a:spcPct val="110000"/>
              </a:lnSpc>
              <a:buSzPct val="75000"/>
              <a:buFont typeface="Wingdings" panose="05000000000000000000" charset="0"/>
              <a:buChar char="Ø"/>
            </a:pPr>
            <a:r>
              <a:rPr lang="zh-CN" altLang="en-US" sz="2400" dirty="0">
                <a:latin typeface="宋体" panose="02010600030101010101" pitchFamily="2" charset="-122"/>
                <a:ea typeface="宋体" panose="02010600030101010101" pitchFamily="2" charset="-122"/>
              </a:rPr>
              <a:t>人们更加看重财富的变化量而不是最终量</a:t>
            </a:r>
            <a:endParaRPr lang="zh-CN" altLang="en-US" sz="2400" dirty="0">
              <a:latin typeface="宋体" panose="02010600030101010101" pitchFamily="2" charset="-122"/>
              <a:ea typeface="宋体" panose="02010600030101010101" pitchFamily="2" charset="-122"/>
            </a:endParaRPr>
          </a:p>
          <a:p>
            <a:pPr lvl="1">
              <a:lnSpc>
                <a:spcPct val="110000"/>
              </a:lnSpc>
              <a:buSzPct val="75000"/>
              <a:buFont typeface="Wingdings" panose="05000000000000000000" charset="0"/>
              <a:buChar char="Ø"/>
            </a:pPr>
            <a:r>
              <a:rPr lang="zh-CN" altLang="en-US" sz="2400" dirty="0">
                <a:latin typeface="宋体" panose="02010600030101010101" pitchFamily="2" charset="-122"/>
                <a:ea typeface="宋体" panose="02010600030101010101" pitchFamily="2" charset="-122"/>
              </a:rPr>
              <a:t>人们面临条件相当的损失（盈利）时倾向于冒险（接受确定性盈利）</a:t>
            </a:r>
            <a:endParaRPr lang="zh-CN" altLang="en-US" sz="2400" dirty="0">
              <a:latin typeface="宋体" panose="02010600030101010101" pitchFamily="2" charset="-122"/>
              <a:ea typeface="宋体" panose="02010600030101010101" pitchFamily="2" charset="-122"/>
            </a:endParaRPr>
          </a:p>
          <a:p>
            <a:pPr lvl="1">
              <a:lnSpc>
                <a:spcPct val="110000"/>
              </a:lnSpc>
              <a:buSzPct val="75000"/>
              <a:buFont typeface="Wingdings" panose="05000000000000000000" charset="0"/>
              <a:buChar char="Ø"/>
            </a:pPr>
            <a:r>
              <a:rPr lang="zh-CN" altLang="en-US" sz="2400" dirty="0">
                <a:latin typeface="宋体" panose="02010600030101010101" pitchFamily="2" charset="-122"/>
                <a:ea typeface="宋体" panose="02010600030101010101" pitchFamily="2" charset="-122"/>
              </a:rPr>
              <a:t>盈利带来的快乐与等量损失带来的痛苦不相等，后者大于前者</a:t>
            </a:r>
            <a:endParaRPr lang="zh-CN" altLang="en-US" sz="2400" dirty="0">
              <a:latin typeface="宋体" panose="02010600030101010101" pitchFamily="2" charset="-122"/>
              <a:ea typeface="宋体" panose="02010600030101010101" pitchFamily="2" charset="-122"/>
            </a:endParaRPr>
          </a:p>
          <a:p>
            <a:pPr lvl="1">
              <a:lnSpc>
                <a:spcPct val="110000"/>
              </a:lnSpc>
              <a:buSzPct val="75000"/>
              <a:buFont typeface="Wingdings" panose="05000000000000000000" charset="0"/>
              <a:buChar char="Ø"/>
            </a:pPr>
            <a:endParaRPr lang="zh-CN" altLang="en-US" sz="2400" dirty="0">
              <a:latin typeface="宋体" panose="02010600030101010101" pitchFamily="2" charset="-122"/>
              <a:ea typeface="宋体" panose="02010600030101010101" pitchFamily="2" charset="-122"/>
            </a:endParaRPr>
          </a:p>
          <a:p>
            <a:pPr lvl="0">
              <a:lnSpc>
                <a:spcPct val="110000"/>
              </a:lnSpc>
              <a:buSzPct val="750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综合这些结果和观点，</a:t>
            </a:r>
            <a:r>
              <a:rPr lang="en-US" altLang="zh-CN" sz="2400" dirty="0">
                <a:latin typeface="宋体" panose="02010600030101010101" pitchFamily="2" charset="-122"/>
                <a:ea typeface="宋体" panose="02010600030101010101" pitchFamily="2" charset="-122"/>
              </a:rPr>
              <a:t>KT</a:t>
            </a:r>
            <a:r>
              <a:rPr lang="zh-CN" altLang="en-US" sz="2400" dirty="0">
                <a:latin typeface="宋体" panose="02010600030101010101" pitchFamily="2" charset="-122"/>
                <a:ea typeface="宋体" panose="02010600030101010101" pitchFamily="2" charset="-122"/>
              </a:rPr>
              <a:t>提出了解释人们在不确定性条件下的决策行为模型</a:t>
            </a:r>
            <a:endParaRPr lang="zh-CN" altLang="en-US" sz="2400" dirty="0">
              <a:latin typeface="宋体" panose="02010600030101010101" pitchFamily="2" charset="-122"/>
              <a:ea typeface="宋体" panose="02010600030101010101" pitchFamily="2" charset="-122"/>
            </a:endParaRPr>
          </a:p>
          <a:p>
            <a:pPr marL="610235" lvl="1" indent="0">
              <a:lnSpc>
                <a:spcPct val="110000"/>
              </a:lnSpc>
              <a:buFont typeface="Wingdings" panose="05000000000000000000" charset="0"/>
              <a:buNone/>
            </a:pPr>
            <a:endParaRPr lang="zh-CN" altLang="en-US" sz="2400"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4409004" y="3715385"/>
            <a:ext cx="383553" cy="430887"/>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409608" y="2956264"/>
            <a:ext cx="382949" cy="465387"/>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407133" y="2227540"/>
            <a:ext cx="382949" cy="465386"/>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47"/>
          <p:cNvGrpSpPr/>
          <p:nvPr/>
        </p:nvGrpSpPr>
        <p:grpSpPr>
          <a:xfrm>
            <a:off x="728152" y="1325935"/>
            <a:ext cx="2664296" cy="3391249"/>
            <a:chOff x="1078816" y="964066"/>
            <a:chExt cx="2222812" cy="2923236"/>
          </a:xfrm>
        </p:grpSpPr>
        <p:sp>
          <p:nvSpPr>
            <p:cNvPr id="54"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60"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61"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91440" tIns="45720" rIns="91440" bIns="45720" numCol="1" anchor="t" anchorCtr="0" compatLnSpc="1"/>
            <a:lstStyle/>
            <a:p>
              <a:endParaRPr lang="zh-CN" altLang="en-US"/>
            </a:p>
          </p:txBody>
        </p:sp>
        <p:sp>
          <p:nvSpPr>
            <p:cNvPr id="62"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63"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64"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65"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66"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67"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91440" tIns="45720" rIns="91440" bIns="45720" numCol="1" anchor="t" anchorCtr="0" compatLnSpc="1"/>
            <a:lstStyle/>
            <a:p>
              <a:endParaRPr lang="zh-CN" altLang="en-US"/>
            </a:p>
          </p:txBody>
        </p:sp>
        <p:sp>
          <p:nvSpPr>
            <p:cNvPr id="68"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69"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70"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71"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72"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73"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74"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75"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76"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77"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78"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79"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80"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81"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91440" tIns="45720" rIns="91440" bIns="45720" numCol="1" anchor="t" anchorCtr="0" compatLnSpc="1"/>
            <a:lstStyle/>
            <a:p>
              <a:endParaRPr lang="zh-CN" altLang="en-US"/>
            </a:p>
          </p:txBody>
        </p:sp>
        <p:sp>
          <p:nvSpPr>
            <p:cNvPr id="82"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83"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grpSp>
      <p:sp>
        <p:nvSpPr>
          <p:cNvPr id="84" name="椭圆 83"/>
          <p:cNvSpPr/>
          <p:nvPr/>
        </p:nvSpPr>
        <p:spPr>
          <a:xfrm>
            <a:off x="1376224" y="2766095"/>
            <a:ext cx="1354104" cy="1329083"/>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28"/>
          <p:cNvSpPr txBox="1"/>
          <p:nvPr/>
        </p:nvSpPr>
        <p:spPr>
          <a:xfrm>
            <a:off x="1592248" y="3198143"/>
            <a:ext cx="864096" cy="492125"/>
          </a:xfrm>
          <a:prstGeom prst="rect">
            <a:avLst/>
          </a:prstGeom>
          <a:noFill/>
        </p:spPr>
        <p:txBody>
          <a:bodyPr wrap="square" lIns="0" tIns="0" rIns="0" bIns="0" rtlCol="0">
            <a:spAutoFit/>
          </a:bodyPr>
          <a:lstStyle/>
          <a:p>
            <a:pPr algn="dist"/>
            <a:r>
              <a:rPr lang="zh-CN" altLang="en-US" sz="2000" dirty="0">
                <a:ln w="6350">
                  <a:noFill/>
                </a:ln>
                <a:solidFill>
                  <a:schemeClr val="accent1"/>
                </a:solidFill>
                <a:latin typeface="微软雅黑" panose="020B0503020204020204" pitchFamily="34" charset="-122"/>
                <a:ea typeface="微软雅黑" panose="020B0503020204020204" pitchFamily="34" charset="-122"/>
              </a:rPr>
              <a:t>目录  </a:t>
            </a:r>
            <a:endParaRPr lang="en-US" altLang="zh-CN" sz="2000" dirty="0">
              <a:ln w="6350">
                <a:noFill/>
              </a:ln>
              <a:solidFill>
                <a:schemeClr val="accent1"/>
              </a:solidFill>
              <a:latin typeface="微软雅黑" panose="020B0503020204020204" pitchFamily="34" charset="-122"/>
              <a:ea typeface="微软雅黑" panose="020B0503020204020204" pitchFamily="34" charset="-122"/>
            </a:endParaRPr>
          </a:p>
          <a:p>
            <a:pPr algn="dist"/>
            <a:r>
              <a:rPr lang="en-US" altLang="zh-CN" sz="1200" dirty="0">
                <a:ln w="6350">
                  <a:noFill/>
                </a:ln>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1200" dirty="0">
              <a:ln w="6350">
                <a:noFill/>
              </a:ln>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0" name="Freeform 13"/>
          <p:cNvSpPr>
            <a:spLocks noEditPoints="1"/>
          </p:cNvSpPr>
          <p:nvPr/>
        </p:nvSpPr>
        <p:spPr bwMode="auto">
          <a:xfrm>
            <a:off x="5695205" y="2082136"/>
            <a:ext cx="229234" cy="190370"/>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1" name="矩形 90"/>
          <p:cNvSpPr/>
          <p:nvPr/>
        </p:nvSpPr>
        <p:spPr>
          <a:xfrm>
            <a:off x="4928726" y="3719146"/>
            <a:ext cx="1859280" cy="429895"/>
          </a:xfrm>
          <a:prstGeom prst="rect">
            <a:avLst/>
          </a:prstGeom>
        </p:spPr>
        <p:txBody>
          <a:bodyPr wrap="none">
            <a:spAutoFit/>
          </a:bodyPr>
          <a:lstStyle/>
          <a:p>
            <a:pPr>
              <a:defRPr/>
            </a:pPr>
            <a:r>
              <a:rPr lang="zh-CN" altLang="en-US" sz="2200" dirty="0">
                <a:ln w="6350">
                  <a:noFill/>
                </a:ln>
                <a:latin typeface="宋体" panose="02010600030101010101" pitchFamily="2" charset="-122"/>
                <a:ea typeface="宋体" panose="02010600030101010101" pitchFamily="2" charset="-122"/>
              </a:rPr>
              <a:t>决策权重函数</a:t>
            </a:r>
            <a:endParaRPr lang="zh-CN" altLang="en-US" sz="2200" dirty="0">
              <a:ln w="6350">
                <a:noFill/>
              </a:ln>
              <a:latin typeface="宋体" panose="02010600030101010101" pitchFamily="2" charset="-122"/>
              <a:ea typeface="宋体" panose="02010600030101010101" pitchFamily="2" charset="-122"/>
            </a:endParaRPr>
          </a:p>
        </p:txBody>
      </p:sp>
      <p:sp>
        <p:nvSpPr>
          <p:cNvPr id="92" name="矩形 91"/>
          <p:cNvSpPr/>
          <p:nvPr/>
        </p:nvSpPr>
        <p:spPr>
          <a:xfrm>
            <a:off x="4904616" y="2997169"/>
            <a:ext cx="1300480" cy="429895"/>
          </a:xfrm>
          <a:prstGeom prst="rect">
            <a:avLst/>
          </a:prstGeom>
        </p:spPr>
        <p:txBody>
          <a:bodyPr wrap="none">
            <a:spAutoFit/>
          </a:bodyPr>
          <a:lstStyle/>
          <a:p>
            <a:pPr>
              <a:defRPr/>
            </a:pPr>
            <a:r>
              <a:rPr lang="zh-CN" altLang="en-US" sz="2200" dirty="0">
                <a:ln w="6350">
                  <a:noFill/>
                </a:ln>
                <a:latin typeface="宋体" panose="02010600030101010101" pitchFamily="2" charset="-122"/>
                <a:ea typeface="宋体" panose="02010600030101010101" pitchFamily="2" charset="-122"/>
              </a:rPr>
              <a:t>价值函数</a:t>
            </a:r>
            <a:endParaRPr lang="zh-CN" altLang="en-US" sz="2200" dirty="0">
              <a:ln w="6350">
                <a:noFill/>
              </a:ln>
              <a:latin typeface="宋体" panose="02010600030101010101" pitchFamily="2" charset="-122"/>
              <a:ea typeface="宋体" panose="02010600030101010101" pitchFamily="2" charset="-122"/>
            </a:endParaRPr>
          </a:p>
        </p:txBody>
      </p:sp>
      <p:sp>
        <p:nvSpPr>
          <p:cNvPr id="95" name="矩形 94"/>
          <p:cNvSpPr/>
          <p:nvPr/>
        </p:nvSpPr>
        <p:spPr>
          <a:xfrm>
            <a:off x="4904616" y="2262039"/>
            <a:ext cx="2418080" cy="429895"/>
          </a:xfrm>
          <a:prstGeom prst="rect">
            <a:avLst/>
          </a:prstGeom>
        </p:spPr>
        <p:txBody>
          <a:bodyPr wrap="none">
            <a:spAutoFit/>
          </a:bodyPr>
          <a:lstStyle/>
          <a:p>
            <a:r>
              <a:rPr kumimoji="1" lang="zh-CN" altLang="en-US" sz="2200" dirty="0">
                <a:ln w="6350">
                  <a:noFill/>
                </a:ln>
                <a:latin typeface="宋体" panose="02010600030101010101" pitchFamily="2" charset="-122"/>
                <a:ea typeface="宋体" panose="02010600030101010101" pitchFamily="2" charset="-122"/>
                <a:sym typeface="+mn-ea"/>
              </a:rPr>
              <a:t>个人风险决策过程</a:t>
            </a:r>
            <a:endParaRPr lang="zh-CN" altLang="en-US" sz="2200" dirty="0">
              <a:ln w="6350">
                <a:noFill/>
              </a:ln>
              <a:latin typeface="宋体" panose="02010600030101010101" pitchFamily="2" charset="-122"/>
              <a:ea typeface="宋体" panose="02010600030101010101" pitchFamily="2" charset="-122"/>
            </a:endParaRPr>
          </a:p>
        </p:txBody>
      </p:sp>
      <p:sp>
        <p:nvSpPr>
          <p:cNvPr id="3" name="文本框 2"/>
          <p:cNvSpPr txBox="1"/>
          <p:nvPr/>
        </p:nvSpPr>
        <p:spPr>
          <a:xfrm>
            <a:off x="4318711" y="2224156"/>
            <a:ext cx="559188" cy="429895"/>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4.1</a:t>
            </a:r>
            <a:endParaRPr lang="zh-CN" altLang="en-US" sz="2200" dirty="0">
              <a:latin typeface="Times New Roman" panose="02020603050405020304" pitchFamily="18" charset="0"/>
              <a:cs typeface="Times New Roman" panose="02020603050405020304" pitchFamily="18" charset="0"/>
            </a:endParaRPr>
          </a:p>
        </p:txBody>
      </p:sp>
      <p:sp>
        <p:nvSpPr>
          <p:cNvPr id="51" name="文本框 50"/>
          <p:cNvSpPr txBox="1"/>
          <p:nvPr/>
        </p:nvSpPr>
        <p:spPr>
          <a:xfrm>
            <a:off x="4306297" y="2947296"/>
            <a:ext cx="584015" cy="429895"/>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4.2</a:t>
            </a:r>
            <a:endParaRPr lang="zh-CN" altLang="en-US" sz="2200" dirty="0">
              <a:latin typeface="Times New Roman" panose="02020603050405020304" pitchFamily="18" charset="0"/>
              <a:cs typeface="Times New Roman" panose="02020603050405020304" pitchFamily="18" charset="0"/>
            </a:endParaRPr>
          </a:p>
        </p:txBody>
      </p:sp>
      <p:sp>
        <p:nvSpPr>
          <p:cNvPr id="44" name="文本框 43"/>
          <p:cNvSpPr txBox="1"/>
          <p:nvPr/>
        </p:nvSpPr>
        <p:spPr>
          <a:xfrm>
            <a:off x="4320912" y="3696393"/>
            <a:ext cx="584015" cy="429895"/>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4.3</a:t>
            </a:r>
            <a:endParaRPr lang="zh-CN" altLang="en-US" sz="2200" dirty="0">
              <a:latin typeface="Times New Roman" panose="02020603050405020304" pitchFamily="18" charset="0"/>
              <a:cs typeface="Times New Roman" panose="02020603050405020304" pitchFamily="18" charset="0"/>
            </a:endParaRPr>
          </a:p>
        </p:txBody>
      </p:sp>
      <p:sp>
        <p:nvSpPr>
          <p:cNvPr id="49" name="灯片编号占位符 48"/>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0"/>
          <p:cNvGrpSpPr/>
          <p:nvPr/>
        </p:nvGrpSpPr>
        <p:grpSpPr>
          <a:xfrm>
            <a:off x="4043803" y="2039889"/>
            <a:ext cx="1056394" cy="1389270"/>
            <a:chOff x="3995936" y="1676400"/>
            <a:chExt cx="1056394" cy="1389270"/>
          </a:xfrm>
        </p:grpSpPr>
        <p:grpSp>
          <p:nvGrpSpPr>
            <p:cNvPr id="5" name="组合 21"/>
            <p:cNvGrpSpPr/>
            <p:nvPr/>
          </p:nvGrpSpPr>
          <p:grpSpPr>
            <a:xfrm>
              <a:off x="3995936" y="1676400"/>
              <a:ext cx="1056394" cy="1389270"/>
              <a:chOff x="1078816" y="964066"/>
              <a:chExt cx="2222812" cy="2923236"/>
            </a:xfrm>
          </p:grpSpPr>
          <p:sp>
            <p:nvSpPr>
              <p:cNvPr id="24"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25"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26"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91440" tIns="45720" rIns="91440" bIns="45720" numCol="1" anchor="t" anchorCtr="0" compatLnSpc="1"/>
              <a:lstStyle/>
              <a:p>
                <a:endParaRPr lang="zh-CN" altLang="en-US"/>
              </a:p>
            </p:txBody>
          </p:sp>
          <p:sp>
            <p:nvSpPr>
              <p:cNvPr id="27"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28"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29"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30"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31"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32"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91440" tIns="45720" rIns="91440" bIns="45720" numCol="1" anchor="t" anchorCtr="0" compatLnSpc="1"/>
              <a:lstStyle/>
              <a:p>
                <a:endParaRPr lang="zh-CN" altLang="en-US"/>
              </a:p>
            </p:txBody>
          </p:sp>
          <p:sp>
            <p:nvSpPr>
              <p:cNvPr id="33"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34"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5"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6"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37"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38"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39"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0"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41"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2"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3"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44"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45"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6"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91440" tIns="45720" rIns="91440" bIns="45720" numCol="1" anchor="t" anchorCtr="0" compatLnSpc="1"/>
              <a:lstStyle/>
              <a:p>
                <a:endParaRPr lang="zh-CN" altLang="en-US"/>
              </a:p>
            </p:txBody>
          </p:sp>
          <p:sp>
            <p:nvSpPr>
              <p:cNvPr id="47"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48"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grpSp>
        <p:sp>
          <p:nvSpPr>
            <p:cNvPr id="23" name="椭圆 22"/>
            <p:cNvSpPr/>
            <p:nvPr/>
          </p:nvSpPr>
          <p:spPr>
            <a:xfrm>
              <a:off x="4251572" y="2232063"/>
              <a:ext cx="553478" cy="553476"/>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accent1"/>
                </a:solidFill>
                <a:latin typeface="华文细黑" panose="02010600040101010101" pitchFamily="2" charset="-122"/>
                <a:ea typeface="华文细黑" panose="02010600040101010101" pitchFamily="2" charset="-122"/>
              </a:endParaRPr>
            </a:p>
          </p:txBody>
        </p:sp>
      </p:grpSp>
      <p:sp>
        <p:nvSpPr>
          <p:cNvPr id="2" name="矩形 1"/>
          <p:cNvSpPr/>
          <p:nvPr/>
        </p:nvSpPr>
        <p:spPr>
          <a:xfrm>
            <a:off x="2018307" y="3595235"/>
            <a:ext cx="5074757" cy="614045"/>
          </a:xfrm>
          <a:prstGeom prst="rect">
            <a:avLst/>
          </a:prstGeom>
        </p:spPr>
        <p:txBody>
          <a:bodyPr wrap="square">
            <a:spAutoFit/>
          </a:bodyPr>
          <a:lstStyle/>
          <a:p>
            <a:pPr algn="ctr"/>
            <a:r>
              <a:rPr lang="zh-CN" altLang="en-US" sz="3400" b="1" dirty="0">
                <a:solidFill>
                  <a:srgbClr val="009900"/>
                </a:solidFill>
                <a:latin typeface="宋体" panose="02010600030101010101" pitchFamily="2" charset="-122"/>
                <a:ea typeface="宋体" panose="02010600030101010101" pitchFamily="2" charset="-122"/>
              </a:rPr>
              <a:t>个人风险决策过程</a:t>
            </a:r>
            <a:endParaRPr lang="zh-CN" altLang="en-US" dirty="0">
              <a:latin typeface="宋体" panose="02010600030101010101" pitchFamily="2" charset="-122"/>
              <a:ea typeface="宋体" panose="02010600030101010101" pitchFamily="2" charset="-122"/>
            </a:endParaRPr>
          </a:p>
        </p:txBody>
      </p:sp>
      <p:sp>
        <p:nvSpPr>
          <p:cNvPr id="3" name="文本框 2"/>
          <p:cNvSpPr txBox="1"/>
          <p:nvPr/>
        </p:nvSpPr>
        <p:spPr>
          <a:xfrm>
            <a:off x="4324698" y="2683053"/>
            <a:ext cx="659941" cy="368300"/>
          </a:xfrm>
          <a:prstGeom prst="rect">
            <a:avLst/>
          </a:prstGeom>
          <a:noFill/>
        </p:spPr>
        <p:txBody>
          <a:bodyPr wrap="squar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4.1</a:t>
            </a:r>
            <a:endParaRPr lang="zh-CN" altLang="en-US" dirty="0">
              <a:solidFill>
                <a:schemeClr val="accent1"/>
              </a:solidFill>
              <a:latin typeface="Times New Roman" panose="02020603050405020304" pitchFamily="18" charset="0"/>
              <a:cs typeface="Times New Roman" panose="02020603050405020304" pitchFamily="18" charset="0"/>
            </a:endParaRPr>
          </a:p>
        </p:txBody>
      </p:sp>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797260"/>
            <a:ext cx="8229600" cy="1143071"/>
          </a:xfrm>
        </p:spPr>
        <p:txBody>
          <a:bodyPr>
            <a:normAutofit/>
          </a:bodyPr>
          <a:lstStyle/>
          <a:p>
            <a:pPr algn="l"/>
            <a:r>
              <a:rPr lang="zh-CN" altLang="en-US" sz="2800" b="1" dirty="0">
                <a:latin typeface="宋体" panose="02010600030101010101" pitchFamily="2" charset="-122"/>
                <a:ea typeface="宋体" panose="02010600030101010101" pitchFamily="2" charset="-122"/>
              </a:rPr>
              <a:t>传统金融中投资者的决策框架</a:t>
            </a:r>
            <a:r>
              <a:rPr lang="zh-CN" altLang="en-US" sz="2800" b="1" dirty="0">
                <a:latin typeface="宋体" panose="02010600030101010101" pitchFamily="2" charset="-122"/>
                <a:ea typeface="宋体" panose="02010600030101010101" pitchFamily="2" charset="-122"/>
                <a:sym typeface="+mn-ea"/>
              </a:rPr>
              <a:t>（理性行为）</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457200" y="1600200"/>
            <a:ext cx="8229600" cy="4014470"/>
          </a:xfrm>
        </p:spPr>
        <p:txBody>
          <a:bodyPr>
            <a:normAutofit lnSpcReduction="10000"/>
          </a:bodyPr>
          <a:lstStyle/>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lvl="0"/>
            <a:r>
              <a:rPr lang="zh-CN" altLang="zh-CN" sz="2400" dirty="0">
                <a:latin typeface="宋体" panose="02010600030101010101" pitchFamily="2" charset="-122"/>
                <a:ea typeface="宋体" panose="02010600030101010101" pitchFamily="2" charset="-122"/>
              </a:rPr>
              <a:t>预期效用理论认为，投资者面对不确定状态下的投资决策是基于期末财富和发生的概率而做出的</a:t>
            </a:r>
            <a:endParaRPr lang="en-US" altLang="zh-CN" sz="2400" b="1" dirty="0">
              <a:solidFill>
                <a:prstClr val="black"/>
              </a:solidFill>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p:txBody>
      </p:sp>
      <p:sp>
        <p:nvSpPr>
          <p:cNvPr id="5" name="矩形 4"/>
          <p:cNvSpPr/>
          <p:nvPr/>
        </p:nvSpPr>
        <p:spPr>
          <a:xfrm>
            <a:off x="0" y="1268919"/>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华文细黑" panose="02010600040101010101" pitchFamily="2" charset="-122"/>
            </a:endParaRPr>
          </a:p>
        </p:txBody>
      </p:sp>
      <p:grpSp>
        <p:nvGrpSpPr>
          <p:cNvPr id="32" name="1027"/>
          <p:cNvGrpSpPr/>
          <p:nvPr/>
        </p:nvGrpSpPr>
        <p:grpSpPr>
          <a:xfrm>
            <a:off x="464406" y="2133012"/>
            <a:ext cx="8140042" cy="2141036"/>
            <a:chOff x="1776" y="5919"/>
            <a:chExt cx="8059" cy="1385"/>
          </a:xfrm>
        </p:grpSpPr>
        <p:grpSp>
          <p:nvGrpSpPr>
            <p:cNvPr id="33" name="1028"/>
            <p:cNvGrpSpPr/>
            <p:nvPr/>
          </p:nvGrpSpPr>
          <p:grpSpPr>
            <a:xfrm>
              <a:off x="1776" y="5919"/>
              <a:ext cx="2144" cy="1385"/>
              <a:chOff x="1776" y="5919"/>
              <a:chExt cx="2144" cy="1385"/>
            </a:xfrm>
          </p:grpSpPr>
          <p:grpSp>
            <p:nvGrpSpPr>
              <p:cNvPr id="52" name="组合 1073743243"/>
              <p:cNvGrpSpPr/>
              <p:nvPr/>
            </p:nvGrpSpPr>
            <p:grpSpPr>
              <a:xfrm>
                <a:off x="2111" y="5919"/>
                <a:ext cx="1633" cy="554"/>
                <a:chOff x="2111" y="5971"/>
                <a:chExt cx="1633" cy="554"/>
              </a:xfrm>
            </p:grpSpPr>
            <p:sp>
              <p:nvSpPr>
                <p:cNvPr id="54" name="1030"/>
                <p:cNvSpPr/>
                <p:nvPr/>
              </p:nvSpPr>
              <p:spPr>
                <a:xfrm>
                  <a:off x="2111" y="5971"/>
                  <a:ext cx="1633" cy="523"/>
                </a:xfrm>
                <a:prstGeom prst="roundRect">
                  <a:avLst>
                    <a:gd name="adj" fmla="val 16667"/>
                  </a:avLst>
                </a:prstGeom>
                <a:noFill/>
                <a:ln w="25400" cap="flat" cmpd="sng">
                  <a:solidFill>
                    <a:srgbClr val="000000"/>
                  </a:solidFill>
                  <a:prstDash val="solid"/>
                  <a:headEnd type="none" w="med" len="med"/>
                  <a:tailEnd type="none" w="med" len="med"/>
                </a:ln>
              </p:spPr>
              <p:txBody>
                <a:bodyPr/>
                <a:lstStyle/>
                <a:p>
                  <a:endParaRPr lang="zh-CN" altLang="en-US" sz="1600"/>
                </a:p>
              </p:txBody>
            </p:sp>
            <p:sp>
              <p:nvSpPr>
                <p:cNvPr id="55" name="1032"/>
                <p:cNvSpPr txBox="1"/>
                <p:nvPr/>
              </p:nvSpPr>
              <p:spPr>
                <a:xfrm>
                  <a:off x="2296" y="6063"/>
                  <a:ext cx="1384" cy="462"/>
                </a:xfrm>
                <a:prstGeom prst="rect">
                  <a:avLst/>
                </a:prstGeom>
                <a:noFill/>
                <a:ln w="9525">
                  <a:noFill/>
                </a:ln>
              </p:spPr>
              <p:txBody>
                <a:bodyPr/>
                <a:lstStyle/>
                <a:p>
                  <a:pPr>
                    <a:spcBef>
                      <a:spcPts val="0"/>
                    </a:spcBef>
                    <a:spcAft>
                      <a:spcPts val="0"/>
                    </a:spcAft>
                  </a:pPr>
                  <a:r>
                    <a:rPr lang="zh-CN" altLang="en-US" sz="2200" dirty="0">
                      <a:latin typeface="宋体" panose="02010600030101010101" pitchFamily="2" charset="-122"/>
                      <a:ea typeface="宋体" panose="02010600030101010101" pitchFamily="2" charset="-122"/>
                    </a:rPr>
                    <a:t>期末财富</a:t>
                  </a:r>
                  <a:endParaRPr lang="zh-CN" altLang="en-US" sz="2200" dirty="0">
                    <a:latin typeface="宋体" panose="02010600030101010101" pitchFamily="2" charset="-122"/>
                    <a:ea typeface="宋体" panose="02010600030101010101" pitchFamily="2" charset="-122"/>
                  </a:endParaRPr>
                </a:p>
              </p:txBody>
            </p:sp>
          </p:grpSp>
          <p:sp>
            <p:nvSpPr>
              <p:cNvPr id="53" name="1033"/>
              <p:cNvSpPr txBox="1"/>
              <p:nvPr/>
            </p:nvSpPr>
            <p:spPr>
              <a:xfrm>
                <a:off x="1776" y="6704"/>
                <a:ext cx="2144" cy="600"/>
              </a:xfrm>
              <a:prstGeom prst="rect">
                <a:avLst/>
              </a:prstGeom>
              <a:noFill/>
              <a:ln w="9525">
                <a:noFill/>
              </a:ln>
            </p:spPr>
            <p:txBody>
              <a:bodyPr/>
              <a:lstStyle/>
              <a:p>
                <a:pPr>
                  <a:spcBef>
                    <a:spcPts val="0"/>
                  </a:spcBef>
                  <a:spcAft>
                    <a:spcPts val="0"/>
                  </a:spcAft>
                </a:pPr>
                <a:endParaRPr lang="zh-CN" altLang="en-US" sz="2200" dirty="0"/>
              </a:p>
              <a:p>
                <a:pPr indent="152400">
                  <a:spcBef>
                    <a:spcPts val="0"/>
                  </a:spcBef>
                  <a:spcAft>
                    <a:spcPts val="0"/>
                  </a:spcAft>
                </a:pPr>
                <a:r>
                  <a:rPr lang="zh-CN" altLang="en-US" sz="2200" dirty="0">
                    <a:latin typeface="宋体" panose="02010600030101010101" pitchFamily="2" charset="-122"/>
                    <a:ea typeface="宋体" panose="02010600030101010101" pitchFamily="2" charset="-122"/>
                  </a:rPr>
                  <a:t>结果发生概率</a:t>
                </a:r>
                <a:endParaRPr lang="zh-CN" altLang="en-US" sz="2200" dirty="0">
                  <a:latin typeface="宋体" panose="02010600030101010101" pitchFamily="2" charset="-122"/>
                  <a:ea typeface="宋体" panose="02010600030101010101" pitchFamily="2" charset="-122"/>
                </a:endParaRPr>
              </a:p>
              <a:p>
                <a:endParaRPr lang="zh-CN" altLang="en-US" sz="1600" dirty="0"/>
              </a:p>
            </p:txBody>
          </p:sp>
        </p:grpSp>
        <p:grpSp>
          <p:nvGrpSpPr>
            <p:cNvPr id="34" name="1034"/>
            <p:cNvGrpSpPr/>
            <p:nvPr/>
          </p:nvGrpSpPr>
          <p:grpSpPr>
            <a:xfrm>
              <a:off x="1881" y="6148"/>
              <a:ext cx="7954" cy="1156"/>
              <a:chOff x="1881" y="6148"/>
              <a:chExt cx="7954" cy="1156"/>
            </a:xfrm>
          </p:grpSpPr>
          <p:sp>
            <p:nvSpPr>
              <p:cNvPr id="35" name="1035"/>
              <p:cNvSpPr/>
              <p:nvPr/>
            </p:nvSpPr>
            <p:spPr>
              <a:xfrm>
                <a:off x="8421" y="6285"/>
                <a:ext cx="1414" cy="632"/>
              </a:xfrm>
              <a:prstGeom prst="roundRect">
                <a:avLst>
                  <a:gd name="adj" fmla="val 16667"/>
                </a:avLst>
              </a:prstGeom>
              <a:noFill/>
              <a:ln w="25400" cap="flat" cmpd="sng">
                <a:solidFill>
                  <a:srgbClr val="000000"/>
                </a:solidFill>
                <a:prstDash val="solid"/>
                <a:headEnd type="none" w="med" len="med"/>
                <a:tailEnd type="none" w="med" len="med"/>
              </a:ln>
            </p:spPr>
            <p:txBody>
              <a:bodyPr/>
              <a:lstStyle/>
              <a:p>
                <a:endParaRPr lang="zh-CN" altLang="en-US" sz="1600"/>
              </a:p>
            </p:txBody>
          </p:sp>
          <p:grpSp>
            <p:nvGrpSpPr>
              <p:cNvPr id="36" name="1036"/>
              <p:cNvGrpSpPr/>
              <p:nvPr/>
            </p:nvGrpSpPr>
            <p:grpSpPr>
              <a:xfrm>
                <a:off x="1881" y="6148"/>
                <a:ext cx="7943" cy="1156"/>
                <a:chOff x="1881" y="6148"/>
                <a:chExt cx="7943" cy="1156"/>
              </a:xfrm>
            </p:grpSpPr>
            <p:cxnSp>
              <p:nvCxnSpPr>
                <p:cNvPr id="37" name="1038"/>
                <p:cNvCxnSpPr/>
                <p:nvPr/>
              </p:nvCxnSpPr>
              <p:spPr>
                <a:xfrm>
                  <a:off x="7900" y="6559"/>
                  <a:ext cx="521" cy="1"/>
                </a:xfrm>
                <a:prstGeom prst="straightConnector1">
                  <a:avLst/>
                </a:prstGeom>
                <a:ln w="25400" cap="flat" cmpd="sng">
                  <a:solidFill>
                    <a:srgbClr val="000000"/>
                  </a:solidFill>
                  <a:prstDash val="solid"/>
                  <a:headEnd type="none" w="med" len="med"/>
                  <a:tailEnd type="arrow" w="med" len="med"/>
                </a:ln>
              </p:spPr>
            </p:cxnSp>
            <p:grpSp>
              <p:nvGrpSpPr>
                <p:cNvPr id="38" name="1039"/>
                <p:cNvGrpSpPr/>
                <p:nvPr/>
              </p:nvGrpSpPr>
              <p:grpSpPr>
                <a:xfrm>
                  <a:off x="1881" y="6148"/>
                  <a:ext cx="6019" cy="1156"/>
                  <a:chOff x="1881" y="6148"/>
                  <a:chExt cx="6019" cy="1156"/>
                </a:xfrm>
              </p:grpSpPr>
              <p:sp>
                <p:nvSpPr>
                  <p:cNvPr id="40" name="圆角矩形 39"/>
                  <p:cNvSpPr/>
                  <p:nvPr/>
                </p:nvSpPr>
                <p:spPr>
                  <a:xfrm>
                    <a:off x="6516" y="6284"/>
                    <a:ext cx="1384" cy="633"/>
                  </a:xfrm>
                  <a:prstGeom prst="roundRect">
                    <a:avLst>
                      <a:gd name="adj" fmla="val 16667"/>
                    </a:avLst>
                  </a:prstGeom>
                  <a:noFill/>
                  <a:ln w="25400" cap="flat" cmpd="sng">
                    <a:solidFill>
                      <a:srgbClr val="000000"/>
                    </a:solidFill>
                    <a:prstDash val="solid"/>
                    <a:headEnd type="none" w="med" len="med"/>
                    <a:tailEnd type="none" w="med" len="med"/>
                  </a:ln>
                </p:spPr>
                <p:txBody>
                  <a:bodyPr/>
                  <a:lstStyle/>
                  <a:p>
                    <a:endParaRPr lang="zh-CN" altLang="en-US" sz="1600"/>
                  </a:p>
                </p:txBody>
              </p:sp>
              <p:grpSp>
                <p:nvGrpSpPr>
                  <p:cNvPr id="41" name="1041"/>
                  <p:cNvGrpSpPr/>
                  <p:nvPr/>
                </p:nvGrpSpPr>
                <p:grpSpPr>
                  <a:xfrm>
                    <a:off x="1881" y="6148"/>
                    <a:ext cx="6017" cy="1156"/>
                    <a:chOff x="1881" y="6148"/>
                    <a:chExt cx="6017" cy="1156"/>
                  </a:xfrm>
                </p:grpSpPr>
                <p:cxnSp>
                  <p:nvCxnSpPr>
                    <p:cNvPr id="42" name="1042"/>
                    <p:cNvCxnSpPr/>
                    <p:nvPr/>
                  </p:nvCxnSpPr>
                  <p:spPr>
                    <a:xfrm>
                      <a:off x="5995" y="6571"/>
                      <a:ext cx="521" cy="1"/>
                    </a:xfrm>
                    <a:prstGeom prst="straightConnector1">
                      <a:avLst/>
                    </a:prstGeom>
                    <a:ln w="25400" cap="flat" cmpd="sng">
                      <a:solidFill>
                        <a:srgbClr val="000000"/>
                      </a:solidFill>
                      <a:prstDash val="solid"/>
                      <a:headEnd type="none" w="med" len="med"/>
                      <a:tailEnd type="arrow" w="med" len="med"/>
                    </a:ln>
                  </p:spPr>
                </p:cxnSp>
                <p:grpSp>
                  <p:nvGrpSpPr>
                    <p:cNvPr id="43" name="组合 1073743255"/>
                    <p:cNvGrpSpPr/>
                    <p:nvPr/>
                  </p:nvGrpSpPr>
                  <p:grpSpPr>
                    <a:xfrm>
                      <a:off x="1881" y="6148"/>
                      <a:ext cx="4114" cy="1156"/>
                      <a:chOff x="1881" y="6148"/>
                      <a:chExt cx="4114" cy="1156"/>
                    </a:xfrm>
                  </p:grpSpPr>
                  <p:sp>
                    <p:nvSpPr>
                      <p:cNvPr id="45" name="1044"/>
                      <p:cNvSpPr/>
                      <p:nvPr/>
                    </p:nvSpPr>
                    <p:spPr>
                      <a:xfrm>
                        <a:off x="4582" y="6285"/>
                        <a:ext cx="1413" cy="633"/>
                      </a:xfrm>
                      <a:prstGeom prst="roundRect">
                        <a:avLst>
                          <a:gd name="adj" fmla="val 16667"/>
                        </a:avLst>
                      </a:prstGeom>
                      <a:noFill/>
                      <a:ln w="25400" cap="flat" cmpd="sng">
                        <a:solidFill>
                          <a:srgbClr val="000000"/>
                        </a:solidFill>
                        <a:prstDash val="solid"/>
                        <a:headEnd type="none" w="med" len="med"/>
                        <a:tailEnd type="none" w="med" len="med"/>
                      </a:ln>
                    </p:spPr>
                    <p:txBody>
                      <a:bodyPr/>
                      <a:lstStyle/>
                      <a:p>
                        <a:endParaRPr lang="zh-CN" altLang="en-US" sz="1600"/>
                      </a:p>
                    </p:txBody>
                  </p:sp>
                  <p:grpSp>
                    <p:nvGrpSpPr>
                      <p:cNvPr id="46" name="1045"/>
                      <p:cNvGrpSpPr/>
                      <p:nvPr/>
                    </p:nvGrpSpPr>
                    <p:grpSpPr>
                      <a:xfrm>
                        <a:off x="1881" y="6148"/>
                        <a:ext cx="4114" cy="1156"/>
                        <a:chOff x="1881" y="6148"/>
                        <a:chExt cx="4114" cy="1156"/>
                      </a:xfrm>
                    </p:grpSpPr>
                    <p:grpSp>
                      <p:nvGrpSpPr>
                        <p:cNvPr id="47" name="1046"/>
                        <p:cNvGrpSpPr/>
                        <p:nvPr/>
                      </p:nvGrpSpPr>
                      <p:grpSpPr>
                        <a:xfrm>
                          <a:off x="1881" y="6148"/>
                          <a:ext cx="2701" cy="1156"/>
                          <a:chOff x="1881" y="6148"/>
                          <a:chExt cx="2701" cy="1156"/>
                        </a:xfrm>
                      </p:grpSpPr>
                      <p:sp>
                        <p:nvSpPr>
                          <p:cNvPr id="49" name="1048"/>
                          <p:cNvSpPr/>
                          <p:nvPr/>
                        </p:nvSpPr>
                        <p:spPr>
                          <a:xfrm>
                            <a:off x="1881" y="6773"/>
                            <a:ext cx="1934" cy="531"/>
                          </a:xfrm>
                          <a:prstGeom prst="roundRect">
                            <a:avLst>
                              <a:gd name="adj" fmla="val 16667"/>
                            </a:avLst>
                          </a:prstGeom>
                          <a:noFill/>
                          <a:ln w="25400" cap="flat" cmpd="sng">
                            <a:solidFill>
                              <a:srgbClr val="000000"/>
                            </a:solidFill>
                            <a:prstDash val="solid"/>
                            <a:headEnd type="none" w="med" len="med"/>
                            <a:tailEnd type="none" w="med" len="med"/>
                          </a:ln>
                        </p:spPr>
                        <p:txBody>
                          <a:bodyPr/>
                          <a:lstStyle/>
                          <a:p>
                            <a:endParaRPr lang="zh-CN" altLang="en-US" sz="1600"/>
                          </a:p>
                        </p:txBody>
                      </p:sp>
                      <p:cxnSp>
                        <p:nvCxnSpPr>
                          <p:cNvPr id="50" name="直接箭头连接符 49"/>
                          <p:cNvCxnSpPr/>
                          <p:nvPr/>
                        </p:nvCxnSpPr>
                        <p:spPr>
                          <a:xfrm>
                            <a:off x="3736" y="6148"/>
                            <a:ext cx="846" cy="423"/>
                          </a:xfrm>
                          <a:prstGeom prst="straightConnector1">
                            <a:avLst/>
                          </a:prstGeom>
                          <a:ln w="25400" cap="flat" cmpd="sng">
                            <a:solidFill>
                              <a:srgbClr val="000000"/>
                            </a:solidFill>
                            <a:prstDash val="solid"/>
                            <a:headEnd type="none" w="med" len="med"/>
                            <a:tailEnd type="arrow" w="med" len="med"/>
                          </a:ln>
                        </p:spPr>
                      </p:cxnSp>
                      <p:cxnSp>
                        <p:nvCxnSpPr>
                          <p:cNvPr id="51" name="1051"/>
                          <p:cNvCxnSpPr/>
                          <p:nvPr/>
                        </p:nvCxnSpPr>
                        <p:spPr>
                          <a:xfrm flipV="1">
                            <a:off x="3815" y="6571"/>
                            <a:ext cx="767" cy="442"/>
                          </a:xfrm>
                          <a:prstGeom prst="straightConnector1">
                            <a:avLst/>
                          </a:prstGeom>
                          <a:ln w="25400" cap="flat" cmpd="sng">
                            <a:solidFill>
                              <a:srgbClr val="000000"/>
                            </a:solidFill>
                            <a:prstDash val="solid"/>
                            <a:headEnd type="none" w="med" len="med"/>
                            <a:tailEnd type="arrow" w="med" len="med"/>
                          </a:ln>
                        </p:spPr>
                      </p:cxnSp>
                    </p:grpSp>
                    <p:sp>
                      <p:nvSpPr>
                        <p:cNvPr id="48" name="1052"/>
                        <p:cNvSpPr txBox="1"/>
                        <p:nvPr/>
                      </p:nvSpPr>
                      <p:spPr>
                        <a:xfrm>
                          <a:off x="4647" y="6442"/>
                          <a:ext cx="1348" cy="515"/>
                        </a:xfrm>
                        <a:prstGeom prst="rect">
                          <a:avLst/>
                        </a:prstGeom>
                        <a:noFill/>
                        <a:ln w="9525">
                          <a:noFill/>
                        </a:ln>
                      </p:spPr>
                      <p:txBody>
                        <a:bodyPr/>
                        <a:lstStyle/>
                        <a:p>
                          <a:pPr>
                            <a:spcBef>
                              <a:spcPts val="0"/>
                            </a:spcBef>
                            <a:spcAft>
                              <a:spcPts val="0"/>
                            </a:spcAft>
                          </a:pPr>
                          <a:r>
                            <a:rPr lang="zh-CN" altLang="en-US" sz="2200" dirty="0">
                              <a:latin typeface="宋体" panose="02010600030101010101" pitchFamily="2" charset="-122"/>
                              <a:ea typeface="宋体" panose="02010600030101010101" pitchFamily="2" charset="-122"/>
                            </a:rPr>
                            <a:t>预期效用</a:t>
                          </a:r>
                          <a:endParaRPr lang="zh-CN" altLang="en-US" sz="2200" dirty="0">
                            <a:latin typeface="宋体" panose="02010600030101010101" pitchFamily="2" charset="-122"/>
                            <a:ea typeface="宋体" panose="02010600030101010101" pitchFamily="2" charset="-122"/>
                          </a:endParaRPr>
                        </a:p>
                        <a:p>
                          <a:endParaRPr lang="zh-CN" altLang="en-US" sz="1600" dirty="0"/>
                        </a:p>
                      </p:txBody>
                    </p:sp>
                  </p:grpSp>
                </p:grpSp>
                <p:sp>
                  <p:nvSpPr>
                    <p:cNvPr id="44" name="1053"/>
                    <p:cNvSpPr txBox="1"/>
                    <p:nvPr/>
                  </p:nvSpPr>
                  <p:spPr>
                    <a:xfrm>
                      <a:off x="6584" y="6427"/>
                      <a:ext cx="1314" cy="366"/>
                    </a:xfrm>
                    <a:prstGeom prst="rect">
                      <a:avLst/>
                    </a:prstGeom>
                    <a:noFill/>
                    <a:ln w="9525">
                      <a:noFill/>
                    </a:ln>
                  </p:spPr>
                  <p:txBody>
                    <a:bodyPr/>
                    <a:lstStyle/>
                    <a:p>
                      <a:pPr>
                        <a:spcBef>
                          <a:spcPts val="0"/>
                        </a:spcBef>
                        <a:spcAft>
                          <a:spcPts val="0"/>
                        </a:spcAft>
                      </a:pPr>
                      <a:r>
                        <a:rPr lang="zh-CN" altLang="en-US" sz="2200" dirty="0">
                          <a:latin typeface="宋体" panose="02010600030101010101" pitchFamily="2" charset="-122"/>
                          <a:ea typeface="宋体" panose="02010600030101010101" pitchFamily="2" charset="-122"/>
                        </a:rPr>
                        <a:t>方案评价</a:t>
                      </a:r>
                      <a:endParaRPr lang="zh-CN" altLang="en-US" sz="2200" dirty="0">
                        <a:latin typeface="宋体" panose="02010600030101010101" pitchFamily="2" charset="-122"/>
                        <a:ea typeface="宋体" panose="02010600030101010101" pitchFamily="2" charset="-122"/>
                      </a:endParaRPr>
                    </a:p>
                    <a:p>
                      <a:endParaRPr lang="zh-CN" altLang="en-US" sz="1600" dirty="0"/>
                    </a:p>
                  </p:txBody>
                </p:sp>
              </p:grpSp>
            </p:grpSp>
            <p:sp>
              <p:nvSpPr>
                <p:cNvPr id="39" name="1054"/>
                <p:cNvSpPr txBox="1"/>
                <p:nvPr/>
              </p:nvSpPr>
              <p:spPr>
                <a:xfrm>
                  <a:off x="8521" y="6427"/>
                  <a:ext cx="1303" cy="242"/>
                </a:xfrm>
                <a:prstGeom prst="rect">
                  <a:avLst/>
                </a:prstGeom>
                <a:noFill/>
                <a:ln w="9525">
                  <a:noFill/>
                </a:ln>
              </p:spPr>
              <p:txBody>
                <a:bodyPr/>
                <a:lstStyle/>
                <a:p>
                  <a:pPr>
                    <a:spcBef>
                      <a:spcPts val="0"/>
                    </a:spcBef>
                    <a:spcAft>
                      <a:spcPts val="0"/>
                    </a:spcAft>
                  </a:pPr>
                  <a:r>
                    <a:rPr lang="zh-CN" altLang="en-US" sz="2200" dirty="0">
                      <a:latin typeface="宋体" panose="02010600030101010101" pitchFamily="2" charset="-122"/>
                      <a:ea typeface="宋体" panose="02010600030101010101" pitchFamily="2" charset="-122"/>
                    </a:rPr>
                    <a:t>作出决策</a:t>
                  </a:r>
                  <a:endParaRPr lang="zh-CN" altLang="en-US" sz="2200" dirty="0">
                    <a:latin typeface="宋体" panose="02010600030101010101" pitchFamily="2" charset="-122"/>
                    <a:ea typeface="宋体" panose="02010600030101010101" pitchFamily="2" charset="-122"/>
                  </a:endParaRPr>
                </a:p>
                <a:p>
                  <a:endParaRPr lang="zh-CN" altLang="en-US" sz="1600" dirty="0"/>
                </a:p>
              </p:txBody>
            </p:sp>
          </p:grpSp>
        </p:grpSp>
      </p:grpSp>
      <p:sp>
        <p:nvSpPr>
          <p:cNvPr id="4" name="文本框 3"/>
          <p:cNvSpPr txBox="1"/>
          <p:nvPr/>
        </p:nvSpPr>
        <p:spPr>
          <a:xfrm>
            <a:off x="1617028" y="5507990"/>
            <a:ext cx="6202680" cy="607695"/>
          </a:xfrm>
          <a:prstGeom prst="rect">
            <a:avLst/>
          </a:prstGeom>
          <a:noFill/>
        </p:spPr>
        <p:txBody>
          <a:bodyPr wrap="none" rtlCol="0" anchor="t">
            <a:spAutoFit/>
          </a:bodyPr>
          <a:p>
            <a:pPr algn="ctr">
              <a:lnSpc>
                <a:spcPct val="12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U(</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2</a:t>
            </a:r>
            <a:r>
              <a:rPr lang="zh-CN" altLang="en-US"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i="1" dirty="0" err="1">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800" baseline="-25000" dirty="0" err="1">
                <a:latin typeface="Times New Roman" panose="02020603050405020304" pitchFamily="18" charset="0"/>
                <a:ea typeface="宋体" panose="02010600030101010101" pitchFamily="2" charset="-122"/>
                <a:cs typeface="Times New Roman" panose="02020603050405020304" pitchFamily="18" charset="0"/>
                <a:sym typeface="+mn-ea"/>
              </a:rPr>
              <a:t>n</a:t>
            </a:r>
            <a:r>
              <a:rPr lang="en-US" altLang="zh-CN" sz="2800" i="1" dirty="0" err="1">
                <a:latin typeface="Times New Roman" panose="02020603050405020304" pitchFamily="18" charset="0"/>
                <a:ea typeface="宋体" panose="02010600030101010101" pitchFamily="2" charset="-122"/>
                <a:cs typeface="Times New Roman" panose="02020603050405020304" pitchFamily="18" charset="0"/>
                <a:sym typeface="+mn-ea"/>
              </a:rPr>
              <a:t>x</a:t>
            </a:r>
            <a:r>
              <a:rPr lang="en-US" altLang="zh-CN" sz="2800" baseline="-25000" dirty="0" err="1">
                <a:latin typeface="Times New Roman" panose="02020603050405020304" pitchFamily="18" charset="0"/>
                <a:ea typeface="宋体" panose="02010600030101010101" pitchFamily="2" charset="-122"/>
                <a:cs typeface="Times New Roman" panose="02020603050405020304" pitchFamily="18" charset="0"/>
                <a:sym typeface="+mn-ea"/>
              </a:rPr>
              <a:t>n</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sym typeface="+mn-ea"/>
              </a:rPr>
              <a:t>u</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i="1" dirty="0" err="1">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800" baseline="-25000" dirty="0" err="1">
                <a:latin typeface="Times New Roman" panose="02020603050405020304" pitchFamily="18" charset="0"/>
                <a:ea typeface="宋体" panose="02010600030101010101" pitchFamily="2" charset="-122"/>
                <a:cs typeface="Times New Roman" panose="02020603050405020304" pitchFamily="18" charset="0"/>
                <a:sym typeface="+mn-ea"/>
              </a:rPr>
              <a:t>n</a:t>
            </a:r>
            <a:r>
              <a:rPr lang="en-US" altLang="zh-CN" sz="2800" i="1" dirty="0" err="1">
                <a:latin typeface="Times New Roman" panose="02020603050405020304" pitchFamily="18" charset="0"/>
                <a:ea typeface="宋体" panose="02010600030101010101" pitchFamily="2" charset="-122"/>
                <a:cs typeface="Times New Roman" panose="02020603050405020304" pitchFamily="18" charset="0"/>
                <a:sym typeface="+mn-ea"/>
              </a:rPr>
              <a:t>u</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i="1" dirty="0" err="1">
                <a:latin typeface="Times New Roman" panose="02020603050405020304" pitchFamily="18" charset="0"/>
                <a:ea typeface="宋体" panose="02010600030101010101" pitchFamily="2" charset="-122"/>
                <a:cs typeface="Times New Roman" panose="02020603050405020304" pitchFamily="18" charset="0"/>
                <a:sym typeface="+mn-ea"/>
              </a:rPr>
              <a:t>x</a:t>
            </a:r>
            <a:r>
              <a:rPr lang="en-US" altLang="zh-CN" sz="2800" baseline="-25000" dirty="0" err="1">
                <a:latin typeface="Times New Roman" panose="02020603050405020304" pitchFamily="18" charset="0"/>
                <a:ea typeface="宋体" panose="02010600030101010101" pitchFamily="2" charset="-122"/>
                <a:cs typeface="Times New Roman" panose="02020603050405020304" pitchFamily="18" charset="0"/>
                <a:sym typeface="+mn-ea"/>
              </a:rPr>
              <a:t>n</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2800"/>
          </a:p>
        </p:txBody>
      </p:sp>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ags/tag1.xml><?xml version="1.0" encoding="utf-8"?>
<p:tagLst xmlns:p="http://schemas.openxmlformats.org/presentationml/2006/main">
  <p:tag name="KSO_WM_UNIT_PLACING_PICTURE_USER_VIEWPORT" val="{&quot;height&quot;:7500,&quot;width&quot;:7500}"/>
</p:tagLst>
</file>

<file path=ppt/theme/theme1.xml><?xml version="1.0" encoding="utf-8"?>
<a:theme xmlns:a="http://schemas.openxmlformats.org/drawingml/2006/main" name="Office 主题​​">
  <a:themeElements>
    <a:clrScheme name="绿色">
      <a:dk1>
        <a:sysClr val="windowText" lastClr="000000"/>
      </a:dk1>
      <a:lt1>
        <a:sysClr val="window" lastClr="FFFFFF"/>
      </a:lt1>
      <a:dk2>
        <a:srgbClr val="44546A"/>
      </a:dk2>
      <a:lt2>
        <a:srgbClr val="E7E6E6"/>
      </a:lt2>
      <a:accent1>
        <a:srgbClr val="009900"/>
      </a:accent1>
      <a:accent2>
        <a:srgbClr val="7BC043"/>
      </a:accent2>
      <a:accent3>
        <a:srgbClr val="009900"/>
      </a:accent3>
      <a:accent4>
        <a:srgbClr val="7BC043"/>
      </a:accent4>
      <a:accent5>
        <a:srgbClr val="009900"/>
      </a:accent5>
      <a:accent6>
        <a:srgbClr val="7BC043"/>
      </a:accent6>
      <a:hlink>
        <a:srgbClr val="0563C1"/>
      </a:hlink>
      <a:folHlink>
        <a:srgbClr val="954F72"/>
      </a:folHlink>
    </a:clrScheme>
    <a:fontScheme name="模板">
      <a:majorFont>
        <a:latin typeface="华文细黑"/>
        <a:ea typeface="华文细黑"/>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3910</Words>
  <Application>WPS 演示</Application>
  <PresentationFormat>自定义</PresentationFormat>
  <Paragraphs>591</Paragraphs>
  <Slides>40</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2" baseType="lpstr">
      <vt:lpstr>Arial</vt:lpstr>
      <vt:lpstr>宋体</vt:lpstr>
      <vt:lpstr>Wingdings</vt:lpstr>
      <vt:lpstr>Times New Roman</vt:lpstr>
      <vt:lpstr>华文细黑</vt:lpstr>
      <vt:lpstr>Wingdings</vt:lpstr>
      <vt:lpstr>微软雅黑</vt:lpstr>
      <vt:lpstr>Times New Roman</vt:lpstr>
      <vt:lpstr>Arial Unicode MS</vt:lpstr>
      <vt:lpstr>Calibri</vt:lpstr>
      <vt:lpstr>Office 主题​​</vt:lpstr>
      <vt:lpstr>Equation.DSMT4</vt:lpstr>
      <vt:lpstr>PowerPoint 演示文稿</vt:lpstr>
      <vt:lpstr>引导案例：房地产交易者行为</vt:lpstr>
      <vt:lpstr>思考</vt:lpstr>
      <vt:lpstr>前景理论的产生</vt:lpstr>
      <vt:lpstr>前景理论的理论基础</vt:lpstr>
      <vt:lpstr>PowerPoint 演示文稿</vt:lpstr>
      <vt:lpstr>PowerPoint 演示文稿</vt:lpstr>
      <vt:lpstr>PowerPoint 演示文稿</vt:lpstr>
      <vt:lpstr>传统金融中投资者的决策框架（理性行为）</vt:lpstr>
      <vt:lpstr>传统模型VS现实制约</vt:lpstr>
      <vt:lpstr>前景理论中投资者的决策框架（真实行为）</vt:lpstr>
      <vt:lpstr>第一阶段：编辑阶段  </vt:lpstr>
      <vt:lpstr>第二阶段：评价阶段</vt:lpstr>
      <vt:lpstr>PowerPoint 演示文稿</vt:lpstr>
      <vt:lpstr>前景理论的函数形式</vt:lpstr>
      <vt:lpstr>价值函数的特征</vt:lpstr>
      <vt:lpstr>价值函数的图形及构成要素</vt:lpstr>
      <vt:lpstr>1.参考点 Reference point</vt:lpstr>
      <vt:lpstr>实验：中奖的感觉</vt:lpstr>
      <vt:lpstr>实验：财富参考点</vt:lpstr>
      <vt:lpstr>PowerPoint 演示文稿</vt:lpstr>
      <vt:lpstr>参考点</vt:lpstr>
      <vt:lpstr>参考点依赖</vt:lpstr>
      <vt:lpstr>2.损失厌恶 Loss aversion</vt:lpstr>
      <vt:lpstr>实验：抛硬币实验</vt:lpstr>
      <vt:lpstr>实验：抛硬币实验</vt:lpstr>
      <vt:lpstr>实验：你愿意参加新药试用吗？</vt:lpstr>
      <vt:lpstr>实验：你愿意参加新药试用吗？</vt:lpstr>
      <vt:lpstr>“好事不出门，坏事传千里”</vt:lpstr>
      <vt:lpstr>3.反射性 Reflectiveness</vt:lpstr>
      <vt:lpstr>实验：夏皮诺实验</vt:lpstr>
      <vt:lpstr>实验：夏皮诺实验</vt:lpstr>
      <vt:lpstr>反射效应</vt:lpstr>
      <vt:lpstr>价值函数模型</vt:lpstr>
      <vt:lpstr>PowerPoint 演示文稿</vt:lpstr>
      <vt:lpstr>决策权重函数</vt:lpstr>
      <vt:lpstr>决策权重函数的特征</vt:lpstr>
      <vt:lpstr>PowerPoint 演示文稿</vt:lpstr>
      <vt:lpstr>决策权重函数（Gonzalez和Wu,1999）</vt:lpstr>
      <vt:lpstr>本章小结</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绿色简洁扁平化</dc:title>
  <dc:creator>第一PPT</dc:creator>
  <cp:keywords>www.1ppt.com</cp:keywords>
  <dc:description>www.1ppt.com</dc:description>
  <cp:lastModifiedBy>jenny</cp:lastModifiedBy>
  <cp:revision>358</cp:revision>
  <dcterms:created xsi:type="dcterms:W3CDTF">2015-11-13T02:17:00Z</dcterms:created>
  <dcterms:modified xsi:type="dcterms:W3CDTF">2020-09-26T09:34:55Z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