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417" r:id="rId4"/>
    <p:sldId id="415" r:id="rId6"/>
    <p:sldId id="322" r:id="rId7"/>
    <p:sldId id="324" r:id="rId8"/>
    <p:sldId id="325" r:id="rId9"/>
    <p:sldId id="323" r:id="rId10"/>
    <p:sldId id="326" r:id="rId11"/>
    <p:sldId id="330" r:id="rId12"/>
    <p:sldId id="476" r:id="rId13"/>
    <p:sldId id="331" r:id="rId14"/>
    <p:sldId id="332" r:id="rId15"/>
    <p:sldId id="518" r:id="rId16"/>
    <p:sldId id="519" r:id="rId17"/>
    <p:sldId id="327" r:id="rId18"/>
    <p:sldId id="337" r:id="rId19"/>
    <p:sldId id="336" r:id="rId20"/>
    <p:sldId id="338" r:id="rId21"/>
    <p:sldId id="340" r:id="rId22"/>
    <p:sldId id="339" r:id="rId23"/>
    <p:sldId id="375" r:id="rId24"/>
    <p:sldId id="372" r:id="rId25"/>
    <p:sldId id="521" r:id="rId26"/>
    <p:sldId id="342" r:id="rId27"/>
    <p:sldId id="522" r:id="rId28"/>
    <p:sldId id="523" r:id="rId29"/>
    <p:sldId id="524" r:id="rId30"/>
    <p:sldId id="343" r:id="rId31"/>
    <p:sldId id="345" r:id="rId32"/>
    <p:sldId id="373" r:id="rId33"/>
    <p:sldId id="347" r:id="rId34"/>
    <p:sldId id="348" r:id="rId35"/>
    <p:sldId id="349" r:id="rId36"/>
    <p:sldId id="350" r:id="rId37"/>
    <p:sldId id="351" r:id="rId38"/>
    <p:sldId id="352" r:id="rId39"/>
    <p:sldId id="525" r:id="rId40"/>
    <p:sldId id="526" r:id="rId41"/>
    <p:sldId id="353" r:id="rId42"/>
    <p:sldId id="354" r:id="rId43"/>
    <p:sldId id="328" r:id="rId44"/>
    <p:sldId id="355" r:id="rId45"/>
    <p:sldId id="356" r:id="rId46"/>
    <p:sldId id="357" r:id="rId47"/>
    <p:sldId id="358" r:id="rId48"/>
    <p:sldId id="359" r:id="rId49"/>
    <p:sldId id="360" r:id="rId50"/>
    <p:sldId id="361" r:id="rId51"/>
    <p:sldId id="362" r:id="rId52"/>
    <p:sldId id="363" r:id="rId53"/>
    <p:sldId id="364" r:id="rId54"/>
    <p:sldId id="365" r:id="rId55"/>
    <p:sldId id="374" r:id="rId56"/>
    <p:sldId id="366" r:id="rId57"/>
    <p:sldId id="367" r:id="rId58"/>
    <p:sldId id="368" r:id="rId59"/>
    <p:sldId id="369" r:id="rId60"/>
    <p:sldId id="370" r:id="rId61"/>
    <p:sldId id="371" r:id="rId62"/>
  </p:sldIdLst>
  <p:sldSz cx="6856095" cy="5141595"/>
  <p:notesSz cx="6858000" cy="9144000"/>
  <p:custDataLst>
    <p:tags r:id="rId6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A3A3A3"/>
    <a:srgbClr val="D20000"/>
    <a:srgbClr val="8F0000"/>
    <a:srgbClr val="640000"/>
    <a:srgbClr val="2E0000"/>
    <a:srgbClr val="4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500" autoAdjust="0"/>
  </p:normalViewPr>
  <p:slideViewPr>
    <p:cSldViewPr showGuides="1">
      <p:cViewPr varScale="1">
        <p:scale>
          <a:sx n="144" d="100"/>
          <a:sy n="144" d="100"/>
        </p:scale>
        <p:origin x="663" y="63"/>
      </p:cViewPr>
      <p:guideLst>
        <p:guide orient="horz" pos="297"/>
        <p:guide pos="4338"/>
      </p:guideLst>
    </p:cSldViewPr>
  </p:slideViewPr>
  <p:outlineViewPr>
    <p:cViewPr>
      <p:scale>
        <a:sx n="33" d="100"/>
        <a:sy n="33" d="100"/>
      </p:scale>
      <p:origin x="0" y="0"/>
    </p:cViewPr>
  </p:outlin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6" Type="http://schemas.openxmlformats.org/officeDocument/2006/relationships/tags" Target="tags/tag34.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D0D155-6FFF-44D3-B00A-FBC2BAA1134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99BDE4-701F-4D16-9C33-9FA6D2A570C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499BDE4-701F-4D16-9C33-9FA6D2A570C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99BDE4-701F-4D16-9C33-9FA6D2A570C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99BDE4-701F-4D16-9C33-9FA6D2A570C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99BDE4-701F-4D16-9C33-9FA6D2A570C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99BDE4-701F-4D16-9C33-9FA6D2A570C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lgn="l"/>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Linda</a:t>
            </a:r>
            <a:r>
              <a:rPr lang="en-US" altLang="zh-CN" dirty="0">
                <a:latin typeface="宋体" panose="02010600030101010101" pitchFamily="2" charset="-122"/>
                <a:ea typeface="宋体" panose="02010600030101010101" pitchFamily="2" charset="-122"/>
                <a:sym typeface="+mn-ea"/>
              </a:rPr>
              <a:t>,31</a:t>
            </a:r>
            <a:r>
              <a:rPr lang="zh-CN" altLang="en-US" dirty="0">
                <a:latin typeface="宋体" panose="02010600030101010101" pitchFamily="2" charset="-122"/>
                <a:ea typeface="宋体" panose="02010600030101010101" pitchFamily="2" charset="-122"/>
                <a:sym typeface="+mn-ea"/>
              </a:rPr>
              <a:t>岁，单身。她为人坦诚，非常聪明，所学专业为哲学，在学生时代积极关心歧视问题和社会公平问题，同时参加了反核示威。现在请你将对该人的描述按照准确性大小排序。</a:t>
            </a:r>
            <a:endParaRPr lang="zh-CN" altLang="en-US" dirty="0">
              <a:latin typeface="宋体" panose="02010600030101010101" pitchFamily="2" charset="-122"/>
              <a:ea typeface="宋体" panose="02010600030101010101" pitchFamily="2" charset="-122"/>
            </a:endParaRPr>
          </a:p>
          <a:p>
            <a:pPr>
              <a:buNone/>
            </a:pPr>
            <a:endParaRPr lang="zh-CN" altLang="en-US" dirty="0">
              <a:latin typeface="宋体" panose="02010600030101010101" pitchFamily="2" charset="-122"/>
              <a:ea typeface="宋体" panose="02010600030101010101" pitchFamily="2" charset="-122"/>
            </a:endParaRP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99BDE4-701F-4D16-9C33-9FA6D2A570C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14231" y="1597327"/>
            <a:ext cx="5827951" cy="1102179"/>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028462" y="2913751"/>
            <a:ext cx="4799489" cy="1314044"/>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0965" indent="0" algn="ctr">
              <a:buNone/>
              <a:defRPr>
                <a:solidFill>
                  <a:schemeClr val="tx1">
                    <a:tint val="75000"/>
                  </a:schemeClr>
                </a:solidFill>
              </a:defRPr>
            </a:lvl5pPr>
            <a:lvl6pPr marL="1713865" indent="0" algn="ctr">
              <a:buNone/>
              <a:defRPr>
                <a:solidFill>
                  <a:schemeClr val="tx1">
                    <a:tint val="75000"/>
                  </a:schemeClr>
                </a:solidFill>
              </a:defRPr>
            </a:lvl6pPr>
            <a:lvl7pPr marL="2056765" indent="0" algn="ctr">
              <a:buNone/>
              <a:defRPr>
                <a:solidFill>
                  <a:schemeClr val="tx1">
                    <a:tint val="75000"/>
                  </a:schemeClr>
                </a:solidFill>
              </a:defRPr>
            </a:lvl7pPr>
            <a:lvl8pPr marL="2399665" indent="0" algn="ctr">
              <a:buNone/>
              <a:defRPr>
                <a:solidFill>
                  <a:schemeClr val="tx1">
                    <a:tint val="75000"/>
                  </a:schemeClr>
                </a:solidFill>
              </a:defRPr>
            </a:lvl8pPr>
            <a:lvl9pPr marL="274256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342821" y="4765793"/>
            <a:ext cx="1599830" cy="273759"/>
          </a:xfrm>
          <a:prstGeom prst="rect">
            <a:avLst/>
          </a:prstGeom>
        </p:spPr>
        <p:txBody>
          <a:bodyPr/>
          <a:lstStyle/>
          <a:p>
            <a:fld id="{4841D870-8283-4DD2-9937-AECF23EF6CEF}" type="datetimeFigureOut">
              <a:rPr lang="zh-CN" altLang="en-US" smtClean="0"/>
            </a:fld>
            <a:endParaRPr lang="zh-CN" altLang="en-US"/>
          </a:p>
        </p:txBody>
      </p:sp>
      <p:sp>
        <p:nvSpPr>
          <p:cNvPr id="5" name="页脚占位符 4"/>
          <p:cNvSpPr>
            <a:spLocks noGrp="1"/>
          </p:cNvSpPr>
          <p:nvPr>
            <p:ph type="ftr" sz="quarter" idx="11"/>
          </p:nvPr>
        </p:nvSpPr>
        <p:spPr>
          <a:xfrm>
            <a:off x="2342608" y="4765793"/>
            <a:ext cx="2171197"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4913763" y="4765793"/>
            <a:ext cx="1599830" cy="273759"/>
          </a:xfrm>
          <a:prstGeom prst="rect">
            <a:avLst/>
          </a:prstGeom>
        </p:spPr>
        <p:txBody>
          <a:bodyPr/>
          <a:lstStyle/>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42821" y="205915"/>
            <a:ext cx="6170772" cy="856986"/>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42821" y="1199781"/>
            <a:ext cx="6170772" cy="33934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342821" y="4765793"/>
            <a:ext cx="1599830" cy="273759"/>
          </a:xfrm>
          <a:prstGeom prst="rect">
            <a:avLst/>
          </a:prstGeom>
        </p:spPr>
        <p:txBody>
          <a:bodyPr/>
          <a:lstStyle/>
          <a:p>
            <a:fld id="{4841D870-8283-4DD2-9937-AECF23EF6CEF}" type="datetimeFigureOut">
              <a:rPr lang="zh-CN" altLang="en-US" smtClean="0"/>
            </a:fld>
            <a:endParaRPr lang="zh-CN" altLang="en-US"/>
          </a:p>
        </p:txBody>
      </p:sp>
      <p:sp>
        <p:nvSpPr>
          <p:cNvPr id="5" name="页脚占位符 4"/>
          <p:cNvSpPr>
            <a:spLocks noGrp="1"/>
          </p:cNvSpPr>
          <p:nvPr>
            <p:ph type="ftr" sz="quarter" idx="11"/>
          </p:nvPr>
        </p:nvSpPr>
        <p:spPr>
          <a:xfrm>
            <a:off x="2342608" y="4765793"/>
            <a:ext cx="2171197"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4913763" y="4765793"/>
            <a:ext cx="1599830" cy="273759"/>
          </a:xfrm>
          <a:prstGeom prst="rect">
            <a:avLst/>
          </a:prstGeom>
        </p:spPr>
        <p:txBody>
          <a:bodyPr/>
          <a:lstStyle/>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70899" y="205915"/>
            <a:ext cx="1542693" cy="4387290"/>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42821" y="205915"/>
            <a:ext cx="4513805" cy="438729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342821" y="4765793"/>
            <a:ext cx="1599830" cy="273759"/>
          </a:xfrm>
          <a:prstGeom prst="rect">
            <a:avLst/>
          </a:prstGeom>
        </p:spPr>
        <p:txBody>
          <a:bodyPr/>
          <a:lstStyle/>
          <a:p>
            <a:fld id="{4841D870-8283-4DD2-9937-AECF23EF6CEF}" type="datetimeFigureOut">
              <a:rPr lang="zh-CN" altLang="en-US" smtClean="0"/>
            </a:fld>
            <a:endParaRPr lang="zh-CN" altLang="en-US"/>
          </a:p>
        </p:txBody>
      </p:sp>
      <p:sp>
        <p:nvSpPr>
          <p:cNvPr id="5" name="页脚占位符 4"/>
          <p:cNvSpPr>
            <a:spLocks noGrp="1"/>
          </p:cNvSpPr>
          <p:nvPr>
            <p:ph type="ftr" sz="quarter" idx="11"/>
          </p:nvPr>
        </p:nvSpPr>
        <p:spPr>
          <a:xfrm>
            <a:off x="2342608" y="4765793"/>
            <a:ext cx="2171197"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4913763" y="4765793"/>
            <a:ext cx="1599830" cy="273759"/>
          </a:xfrm>
          <a:prstGeom prst="rect">
            <a:avLst/>
          </a:prstGeom>
        </p:spPr>
        <p:txBody>
          <a:bodyPr/>
          <a:lstStyle/>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57012" y="841460"/>
            <a:ext cx="5142071" cy="1790037"/>
          </a:xfrm>
        </p:spPr>
        <p:txBody>
          <a:bodyPr anchor="b"/>
          <a:lstStyle>
            <a:lvl1pPr algn="ctr">
              <a:defRPr sz="3375"/>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57012" y="2700528"/>
            <a:ext cx="5142071" cy="1241362"/>
          </a:xfrm>
        </p:spPr>
        <p:txBody>
          <a:bodyPr/>
          <a:lstStyle>
            <a:lvl1pPr marL="0" indent="0" algn="ctr">
              <a:buNone/>
              <a:defRPr sz="1350"/>
            </a:lvl1pPr>
            <a:lvl2pPr marL="257175" indent="0" algn="ctr">
              <a:buNone/>
              <a:defRPr sz="1125"/>
            </a:lvl2pPr>
            <a:lvl3pPr marL="514350" indent="0" algn="ctr">
              <a:buNone/>
              <a:defRPr sz="1010"/>
            </a:lvl3pPr>
            <a:lvl4pPr marL="771525" indent="0" algn="ctr">
              <a:buNone/>
              <a:defRPr sz="900"/>
            </a:lvl4pPr>
            <a:lvl5pPr marL="1028065" indent="0" algn="ctr">
              <a:buNone/>
              <a:defRPr sz="900"/>
            </a:lvl5pPr>
            <a:lvl6pPr marL="1285240" indent="0" algn="ctr">
              <a:buNone/>
              <a:defRPr sz="900"/>
            </a:lvl6pPr>
            <a:lvl7pPr marL="1542415" indent="0" algn="ctr">
              <a:buNone/>
              <a:defRPr sz="900"/>
            </a:lvl7pPr>
            <a:lvl8pPr marL="1799590" indent="0" algn="ctr">
              <a:buNone/>
              <a:defRPr sz="900"/>
            </a:lvl8pPr>
            <a:lvl9pPr marL="2056765" indent="0" algn="ctr">
              <a:buNone/>
              <a:defRPr sz="9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r>
              <a:rPr lang="zh-CN" altLang="en-US" dirty="0">
                <a:latin typeface="Times New Roman" panose="02020603050405020304" pitchFamily="18" charset="0"/>
                <a:ea typeface="宋体" panose="02010600030101010101" pitchFamily="2" charset="-122"/>
              </a:rPr>
              <a:t>/总页数</a:t>
            </a:r>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7786" y="1281829"/>
            <a:ext cx="5913382" cy="2138760"/>
          </a:xfrm>
        </p:spPr>
        <p:txBody>
          <a:bodyPr anchor="b"/>
          <a:lstStyle>
            <a:lvl1pPr>
              <a:defRPr sz="337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7786" y="3440822"/>
            <a:ext cx="5913382" cy="1124724"/>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0">
                <a:solidFill>
                  <a:schemeClr val="tx1">
                    <a:tint val="75000"/>
                  </a:schemeClr>
                </a:solidFill>
              </a:defRPr>
            </a:lvl3pPr>
            <a:lvl4pPr marL="771525" indent="0">
              <a:buNone/>
              <a:defRPr sz="900">
                <a:solidFill>
                  <a:schemeClr val="tx1">
                    <a:tint val="75000"/>
                  </a:schemeClr>
                </a:solidFill>
              </a:defRPr>
            </a:lvl4pPr>
            <a:lvl5pPr marL="1028065" indent="0">
              <a:buNone/>
              <a:defRPr sz="900">
                <a:solidFill>
                  <a:schemeClr val="tx1">
                    <a:tint val="75000"/>
                  </a:schemeClr>
                </a:solidFill>
              </a:defRPr>
            </a:lvl5pPr>
            <a:lvl6pPr marL="1285240" indent="0">
              <a:buNone/>
              <a:defRPr sz="900">
                <a:solidFill>
                  <a:schemeClr val="tx1">
                    <a:tint val="75000"/>
                  </a:schemeClr>
                </a:solidFill>
              </a:defRPr>
            </a:lvl6pPr>
            <a:lvl7pPr marL="1542415" indent="0">
              <a:buNone/>
              <a:defRPr sz="900">
                <a:solidFill>
                  <a:schemeClr val="tx1">
                    <a:tint val="75000"/>
                  </a:schemeClr>
                </a:solidFill>
              </a:defRPr>
            </a:lvl7pPr>
            <a:lvl8pPr marL="1799590" indent="0">
              <a:buNone/>
              <a:defRPr sz="900">
                <a:solidFill>
                  <a:schemeClr val="tx1">
                    <a:tint val="75000"/>
                  </a:schemeClr>
                </a:solidFill>
              </a:defRPr>
            </a:lvl8pPr>
            <a:lvl9pPr marL="2056765" indent="0">
              <a:buNone/>
              <a:defRPr sz="9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4207" y="1485350"/>
            <a:ext cx="2855564" cy="30849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3486324" y="1485350"/>
            <a:ext cx="2855564" cy="30849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72250" y="273742"/>
            <a:ext cx="5913382" cy="993804"/>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67375" y="1333334"/>
            <a:ext cx="2740624" cy="617705"/>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0"/>
            </a:lvl4pPr>
            <a:lvl5pPr marL="1028065" indent="0">
              <a:buNone/>
              <a:defRPr sz="1010"/>
            </a:lvl5pPr>
            <a:lvl6pPr marL="1285240" indent="0">
              <a:buNone/>
              <a:defRPr sz="1010"/>
            </a:lvl6pPr>
            <a:lvl7pPr marL="1542415" indent="0">
              <a:buNone/>
              <a:defRPr sz="1010"/>
            </a:lvl7pPr>
            <a:lvl8pPr marL="1799590" indent="0">
              <a:buNone/>
              <a:defRPr sz="1010"/>
            </a:lvl8pPr>
            <a:lvl9pPr marL="2056765" indent="0">
              <a:buNone/>
              <a:defRPr sz="101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67375" y="1998294"/>
            <a:ext cx="2740624" cy="264223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3518550" y="1333334"/>
            <a:ext cx="2754121" cy="617705"/>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0"/>
            </a:lvl4pPr>
            <a:lvl5pPr marL="1028065" indent="0">
              <a:buNone/>
              <a:defRPr sz="1010"/>
            </a:lvl5pPr>
            <a:lvl6pPr marL="1285240" indent="0">
              <a:buNone/>
              <a:defRPr sz="1010"/>
            </a:lvl6pPr>
            <a:lvl7pPr marL="1542415" indent="0">
              <a:buNone/>
              <a:defRPr sz="1010"/>
            </a:lvl7pPr>
            <a:lvl8pPr marL="1799590" indent="0">
              <a:buNone/>
              <a:defRPr sz="1010"/>
            </a:lvl8pPr>
            <a:lvl9pPr marL="2056765" indent="0">
              <a:buNone/>
              <a:defRPr sz="101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3518550" y="1998294"/>
            <a:ext cx="2754121" cy="264223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8" name="页脚占位符 7"/>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页脚占位符 3"/>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3" name="页脚占位符 2"/>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250" y="342773"/>
            <a:ext cx="2211269" cy="1199706"/>
          </a:xfrm>
        </p:spPr>
        <p:txBody>
          <a:bodyPr anchor="b"/>
          <a:lstStyle>
            <a:lvl1pPr>
              <a:defRPr sz="18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2914733" y="740294"/>
            <a:ext cx="3470898" cy="365386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72250" y="1542479"/>
            <a:ext cx="2211269" cy="2857632"/>
          </a:xfrm>
        </p:spPr>
        <p:txBody>
          <a:bodyPr/>
          <a:lstStyle>
            <a:lvl1pPr marL="0" indent="0">
              <a:buNone/>
              <a:defRPr sz="900"/>
            </a:lvl1pPr>
            <a:lvl2pPr marL="257175" indent="0">
              <a:buNone/>
              <a:defRPr sz="785"/>
            </a:lvl2pPr>
            <a:lvl3pPr marL="514350" indent="0">
              <a:buNone/>
              <a:defRPr sz="675"/>
            </a:lvl3pPr>
            <a:lvl4pPr marL="771525" indent="0">
              <a:buNone/>
              <a:defRPr sz="560"/>
            </a:lvl4pPr>
            <a:lvl5pPr marL="1028065" indent="0">
              <a:buNone/>
              <a:defRPr sz="560"/>
            </a:lvl5pPr>
            <a:lvl6pPr marL="1285240" indent="0">
              <a:buNone/>
              <a:defRPr sz="560"/>
            </a:lvl6pPr>
            <a:lvl7pPr marL="1542415" indent="0">
              <a:buNone/>
              <a:defRPr sz="560"/>
            </a:lvl7pPr>
            <a:lvl8pPr marL="1799590" indent="0">
              <a:buNone/>
              <a:defRPr sz="560"/>
            </a:lvl8pPr>
            <a:lvl9pPr marL="2056765" indent="0">
              <a:buNone/>
              <a:defRPr sz="56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2821" y="205915"/>
            <a:ext cx="6170772" cy="856986"/>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342821" y="1199781"/>
            <a:ext cx="6170772" cy="339342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342821" y="4765793"/>
            <a:ext cx="1599830" cy="273759"/>
          </a:xfrm>
          <a:prstGeom prst="rect">
            <a:avLst/>
          </a:prstGeom>
        </p:spPr>
        <p:txBody>
          <a:bodyPr/>
          <a:lstStyle/>
          <a:p>
            <a:fld id="{4841D870-8283-4DD2-9937-AECF23EF6CEF}" type="datetimeFigureOut">
              <a:rPr lang="zh-CN" altLang="en-US" smtClean="0"/>
            </a:fld>
            <a:endParaRPr lang="zh-CN" altLang="en-US"/>
          </a:p>
        </p:txBody>
      </p:sp>
      <p:sp>
        <p:nvSpPr>
          <p:cNvPr id="5" name="页脚占位符 4"/>
          <p:cNvSpPr>
            <a:spLocks noGrp="1"/>
          </p:cNvSpPr>
          <p:nvPr>
            <p:ph type="ftr" sz="quarter" idx="11"/>
          </p:nvPr>
        </p:nvSpPr>
        <p:spPr>
          <a:xfrm>
            <a:off x="2342608" y="4765793"/>
            <a:ext cx="2171197"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4913763" y="4765793"/>
            <a:ext cx="1599830" cy="273759"/>
          </a:xfrm>
          <a:prstGeom prst="rect">
            <a:avLst/>
          </a:prstGeom>
        </p:spPr>
        <p:txBody>
          <a:bodyPr/>
          <a:lstStyle/>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250" y="342773"/>
            <a:ext cx="2342358" cy="1199706"/>
          </a:xfrm>
        </p:spPr>
        <p:txBody>
          <a:bodyPr anchor="b"/>
          <a:lstStyle>
            <a:lvl1pPr>
              <a:defRPr sz="18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914733" y="342774"/>
            <a:ext cx="3470898" cy="4051386"/>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065" indent="0">
              <a:buNone/>
              <a:defRPr sz="1125"/>
            </a:lvl5pPr>
            <a:lvl6pPr marL="1285240" indent="0">
              <a:buNone/>
              <a:defRPr sz="1125"/>
            </a:lvl6pPr>
            <a:lvl7pPr marL="1542415" indent="0">
              <a:buNone/>
              <a:defRPr sz="1125"/>
            </a:lvl7pPr>
            <a:lvl8pPr marL="1799590" indent="0">
              <a:buNone/>
              <a:defRPr sz="1125"/>
            </a:lvl8pPr>
            <a:lvl9pPr marL="2056765" indent="0">
              <a:buNone/>
              <a:defRPr sz="1125"/>
            </a:lvl9pPr>
          </a:lstStyle>
          <a:p>
            <a:endParaRPr lang="zh-CN" altLang="en-US"/>
          </a:p>
        </p:txBody>
      </p:sp>
      <p:sp>
        <p:nvSpPr>
          <p:cNvPr id="4" name="文本占位符 3"/>
          <p:cNvSpPr>
            <a:spLocks noGrp="1"/>
          </p:cNvSpPr>
          <p:nvPr>
            <p:ph type="body" sz="half" idx="2"/>
          </p:nvPr>
        </p:nvSpPr>
        <p:spPr>
          <a:xfrm>
            <a:off x="472250" y="1542479"/>
            <a:ext cx="2342358" cy="2857632"/>
          </a:xfrm>
        </p:spPr>
        <p:txBody>
          <a:bodyPr/>
          <a:lstStyle>
            <a:lvl1pPr marL="0" indent="0">
              <a:buNone/>
              <a:defRPr sz="1125"/>
            </a:lvl1pPr>
            <a:lvl2pPr marL="257175" indent="0">
              <a:buNone/>
              <a:defRPr sz="1010"/>
            </a:lvl2pPr>
            <a:lvl3pPr marL="514350" indent="0">
              <a:buNone/>
              <a:defRPr sz="900"/>
            </a:lvl3pPr>
            <a:lvl4pPr marL="771525" indent="0">
              <a:buNone/>
              <a:defRPr sz="785"/>
            </a:lvl4pPr>
            <a:lvl5pPr marL="1028065" indent="0">
              <a:buNone/>
              <a:defRPr sz="785"/>
            </a:lvl5pPr>
            <a:lvl6pPr marL="1285240" indent="0">
              <a:buNone/>
              <a:defRPr sz="785"/>
            </a:lvl6pPr>
            <a:lvl7pPr marL="1542415" indent="0">
              <a:buNone/>
              <a:defRPr sz="785"/>
            </a:lvl7pPr>
            <a:lvl8pPr marL="1799590" indent="0">
              <a:buNone/>
              <a:defRPr sz="785"/>
            </a:lvl8pPr>
            <a:lvl9pPr marL="2056765" indent="0">
              <a:buNone/>
              <a:defRPr sz="78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884968" y="457031"/>
            <a:ext cx="1456920" cy="411327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14207" y="457031"/>
            <a:ext cx="4286302" cy="4113276"/>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71357" y="1368712"/>
            <a:ext cx="2913840" cy="326229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联机映像占位符 3"/>
          <p:cNvSpPr>
            <a:spLocks noGrp="1"/>
          </p:cNvSpPr>
          <p:nvPr>
            <p:ph type="clipArt" sz="half" idx="2"/>
          </p:nvPr>
        </p:nvSpPr>
        <p:spPr>
          <a:xfrm>
            <a:off x="3470898" y="1368712"/>
            <a:ext cx="2913840" cy="3262295"/>
          </a:xfrm>
        </p:spPr>
        <p:txBody>
          <a:bodyPr/>
          <a:lstStyle/>
          <a:p>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41609" y="3304157"/>
            <a:ext cx="5827951" cy="1021241"/>
          </a:xfrm>
          <a:prstGeom prst="rect">
            <a:avLst/>
          </a:prstGeo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541609" y="2179364"/>
            <a:ext cx="5827951" cy="1124793"/>
          </a:xfrm>
          <a:prstGeom prst="rect">
            <a:avLst/>
          </a:prstGeo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0965" indent="0">
              <a:buNone/>
              <a:defRPr sz="1050">
                <a:solidFill>
                  <a:schemeClr val="tx1">
                    <a:tint val="75000"/>
                  </a:schemeClr>
                </a:solidFill>
              </a:defRPr>
            </a:lvl5pPr>
            <a:lvl6pPr marL="1713865" indent="0">
              <a:buNone/>
              <a:defRPr sz="1050">
                <a:solidFill>
                  <a:schemeClr val="tx1">
                    <a:tint val="75000"/>
                  </a:schemeClr>
                </a:solidFill>
              </a:defRPr>
            </a:lvl6pPr>
            <a:lvl7pPr marL="2056765" indent="0">
              <a:buNone/>
              <a:defRPr sz="1050">
                <a:solidFill>
                  <a:schemeClr val="tx1">
                    <a:tint val="75000"/>
                  </a:schemeClr>
                </a:solidFill>
              </a:defRPr>
            </a:lvl7pPr>
            <a:lvl8pPr marL="2399665" indent="0">
              <a:buNone/>
              <a:defRPr sz="1050">
                <a:solidFill>
                  <a:schemeClr val="tx1">
                    <a:tint val="75000"/>
                  </a:schemeClr>
                </a:solidFill>
              </a:defRPr>
            </a:lvl8pPr>
            <a:lvl9pPr marL="2742565" indent="0">
              <a:buNone/>
              <a:defRPr sz="105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342821" y="4765793"/>
            <a:ext cx="1599830" cy="273759"/>
          </a:xfrm>
          <a:prstGeom prst="rect">
            <a:avLst/>
          </a:prstGeom>
        </p:spPr>
        <p:txBody>
          <a:bodyPr/>
          <a:lstStyle/>
          <a:p>
            <a:fld id="{4841D870-8283-4DD2-9937-AECF23EF6CEF}" type="datetimeFigureOut">
              <a:rPr lang="zh-CN" altLang="en-US" smtClean="0"/>
            </a:fld>
            <a:endParaRPr lang="zh-CN" altLang="en-US"/>
          </a:p>
        </p:txBody>
      </p:sp>
      <p:sp>
        <p:nvSpPr>
          <p:cNvPr id="5" name="页脚占位符 4"/>
          <p:cNvSpPr>
            <a:spLocks noGrp="1"/>
          </p:cNvSpPr>
          <p:nvPr>
            <p:ph type="ftr" sz="quarter" idx="11"/>
          </p:nvPr>
        </p:nvSpPr>
        <p:spPr>
          <a:xfrm>
            <a:off x="2342608" y="4765793"/>
            <a:ext cx="2171197"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4913763" y="4765793"/>
            <a:ext cx="1599830" cy="273759"/>
          </a:xfrm>
          <a:prstGeom prst="rect">
            <a:avLst/>
          </a:prstGeom>
        </p:spPr>
        <p:txBody>
          <a:bodyPr/>
          <a:lstStyle/>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42821" y="205915"/>
            <a:ext cx="6170772" cy="856986"/>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42821" y="1199781"/>
            <a:ext cx="3028249" cy="3393425"/>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3485343" y="1199781"/>
            <a:ext cx="3028249" cy="3393425"/>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342821" y="4765793"/>
            <a:ext cx="1599830" cy="273759"/>
          </a:xfrm>
          <a:prstGeom prst="rect">
            <a:avLst/>
          </a:prstGeom>
        </p:spPr>
        <p:txBody>
          <a:bodyPr/>
          <a:lstStyle/>
          <a:p>
            <a:fld id="{4841D870-8283-4DD2-9937-AECF23EF6CEF}" type="datetimeFigureOut">
              <a:rPr lang="zh-CN" altLang="en-US" smtClean="0"/>
            </a:fld>
            <a:endParaRPr lang="zh-CN" altLang="en-US"/>
          </a:p>
        </p:txBody>
      </p:sp>
      <p:sp>
        <p:nvSpPr>
          <p:cNvPr id="6" name="页脚占位符 5"/>
          <p:cNvSpPr>
            <a:spLocks noGrp="1"/>
          </p:cNvSpPr>
          <p:nvPr>
            <p:ph type="ftr" sz="quarter" idx="11"/>
          </p:nvPr>
        </p:nvSpPr>
        <p:spPr>
          <a:xfrm>
            <a:off x="2342608" y="4765793"/>
            <a:ext cx="2171197" cy="27375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4913763" y="4765793"/>
            <a:ext cx="1599830" cy="273759"/>
          </a:xfrm>
          <a:prstGeom prst="rect">
            <a:avLst/>
          </a:prstGeom>
        </p:spPr>
        <p:txBody>
          <a:bodyPr/>
          <a:lstStyle/>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2821" y="205915"/>
            <a:ext cx="6170772" cy="856986"/>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342821" y="1150981"/>
            <a:ext cx="3029440" cy="479673"/>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342821" y="1630653"/>
            <a:ext cx="3029440" cy="2962552"/>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3482964" y="1150981"/>
            <a:ext cx="3030630" cy="479673"/>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3482964" y="1630653"/>
            <a:ext cx="3030630" cy="2962552"/>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342821" y="4765793"/>
            <a:ext cx="1599830" cy="273759"/>
          </a:xfrm>
          <a:prstGeom prst="rect">
            <a:avLst/>
          </a:prstGeom>
        </p:spPr>
        <p:txBody>
          <a:bodyPr/>
          <a:lstStyle/>
          <a:p>
            <a:fld id="{4841D870-8283-4DD2-9937-AECF23EF6CEF}" type="datetimeFigureOut">
              <a:rPr lang="zh-CN" altLang="en-US" smtClean="0"/>
            </a:fld>
            <a:endParaRPr lang="zh-CN" altLang="en-US"/>
          </a:p>
        </p:txBody>
      </p:sp>
      <p:sp>
        <p:nvSpPr>
          <p:cNvPr id="8" name="页脚占位符 7"/>
          <p:cNvSpPr>
            <a:spLocks noGrp="1"/>
          </p:cNvSpPr>
          <p:nvPr>
            <p:ph type="ftr" sz="quarter" idx="11"/>
          </p:nvPr>
        </p:nvSpPr>
        <p:spPr>
          <a:xfrm>
            <a:off x="2342608" y="4765793"/>
            <a:ext cx="2171197" cy="273759"/>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4913763" y="4765793"/>
            <a:ext cx="1599830" cy="273759"/>
          </a:xfrm>
          <a:prstGeom prst="rect">
            <a:avLst/>
          </a:prstGeom>
        </p:spPr>
        <p:txBody>
          <a:bodyPr/>
          <a:lstStyle/>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2821" y="205915"/>
            <a:ext cx="6170772" cy="856986"/>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342821" y="4765793"/>
            <a:ext cx="1599830" cy="273759"/>
          </a:xfrm>
          <a:prstGeom prst="rect">
            <a:avLst/>
          </a:prstGeom>
        </p:spPr>
        <p:txBody>
          <a:bodyPr/>
          <a:lstStyle/>
          <a:p>
            <a:fld id="{4841D870-8283-4DD2-9937-AECF23EF6CEF}" type="datetimeFigureOut">
              <a:rPr lang="zh-CN" altLang="en-US" smtClean="0"/>
            </a:fld>
            <a:endParaRPr lang="zh-CN" altLang="en-US"/>
          </a:p>
        </p:txBody>
      </p:sp>
      <p:sp>
        <p:nvSpPr>
          <p:cNvPr id="4" name="页脚占位符 3"/>
          <p:cNvSpPr>
            <a:spLocks noGrp="1"/>
          </p:cNvSpPr>
          <p:nvPr>
            <p:ph type="ftr" sz="quarter" idx="11"/>
          </p:nvPr>
        </p:nvSpPr>
        <p:spPr>
          <a:xfrm>
            <a:off x="2342608" y="4765793"/>
            <a:ext cx="2171197" cy="273759"/>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4913763" y="4765793"/>
            <a:ext cx="1599830" cy="273759"/>
          </a:xfrm>
          <a:prstGeom prst="rect">
            <a:avLst/>
          </a:prstGeom>
        </p:spPr>
        <p:txBody>
          <a:bodyPr/>
          <a:lstStyle/>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2821" y="4765793"/>
            <a:ext cx="1599830" cy="273759"/>
          </a:xfrm>
          <a:prstGeom prst="rect">
            <a:avLst/>
          </a:prstGeom>
        </p:spPr>
        <p:txBody>
          <a:bodyPr/>
          <a:lstStyle/>
          <a:p>
            <a:fld id="{4841D870-8283-4DD2-9937-AECF23EF6CEF}" type="datetimeFigureOut">
              <a:rPr lang="zh-CN" altLang="en-US" smtClean="0"/>
            </a:fld>
            <a:endParaRPr lang="zh-CN" altLang="en-US"/>
          </a:p>
        </p:txBody>
      </p:sp>
      <p:sp>
        <p:nvSpPr>
          <p:cNvPr id="3" name="页脚占位符 2"/>
          <p:cNvSpPr>
            <a:spLocks noGrp="1"/>
          </p:cNvSpPr>
          <p:nvPr>
            <p:ph type="ftr" sz="quarter" idx="11"/>
          </p:nvPr>
        </p:nvSpPr>
        <p:spPr>
          <a:xfrm>
            <a:off x="2342608" y="4765793"/>
            <a:ext cx="2171197" cy="273759"/>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4913763" y="4765793"/>
            <a:ext cx="1599830" cy="273759"/>
          </a:xfrm>
          <a:prstGeom prst="rect">
            <a:avLst/>
          </a:prstGeom>
        </p:spPr>
        <p:txBody>
          <a:bodyPr/>
          <a:lstStyle/>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2822" y="204725"/>
            <a:ext cx="2255713" cy="871269"/>
          </a:xfrm>
          <a:prstGeom prst="rect">
            <a:avLst/>
          </a:prstGeom>
        </p:spPr>
        <p:txBody>
          <a:bodyPr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2680667" y="204725"/>
            <a:ext cx="3832925" cy="4388480"/>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342822" y="1075993"/>
            <a:ext cx="2255713" cy="351721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0965" indent="0">
              <a:buNone/>
              <a:defRPr sz="675"/>
            </a:lvl5pPr>
            <a:lvl6pPr marL="1713865" indent="0">
              <a:buNone/>
              <a:defRPr sz="675"/>
            </a:lvl6pPr>
            <a:lvl7pPr marL="2056765" indent="0">
              <a:buNone/>
              <a:defRPr sz="675"/>
            </a:lvl7pPr>
            <a:lvl8pPr marL="2399665" indent="0">
              <a:buNone/>
              <a:defRPr sz="675"/>
            </a:lvl8pPr>
            <a:lvl9pPr marL="2742565" indent="0">
              <a:buNone/>
              <a:defRPr sz="675"/>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342821" y="4765793"/>
            <a:ext cx="1599830" cy="273759"/>
          </a:xfrm>
          <a:prstGeom prst="rect">
            <a:avLst/>
          </a:prstGeom>
        </p:spPr>
        <p:txBody>
          <a:bodyPr/>
          <a:lstStyle/>
          <a:p>
            <a:fld id="{4841D870-8283-4DD2-9937-AECF23EF6CEF}" type="datetimeFigureOut">
              <a:rPr lang="zh-CN" altLang="en-US" smtClean="0"/>
            </a:fld>
            <a:endParaRPr lang="zh-CN" altLang="en-US"/>
          </a:p>
        </p:txBody>
      </p:sp>
      <p:sp>
        <p:nvSpPr>
          <p:cNvPr id="6" name="页脚占位符 5"/>
          <p:cNvSpPr>
            <a:spLocks noGrp="1"/>
          </p:cNvSpPr>
          <p:nvPr>
            <p:ph type="ftr" sz="quarter" idx="11"/>
          </p:nvPr>
        </p:nvSpPr>
        <p:spPr>
          <a:xfrm>
            <a:off x="2342608" y="4765793"/>
            <a:ext cx="2171197" cy="27375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4913763" y="4765793"/>
            <a:ext cx="1599830" cy="273759"/>
          </a:xfrm>
          <a:prstGeom prst="rect">
            <a:avLst/>
          </a:prstGeom>
        </p:spPr>
        <p:txBody>
          <a:bodyPr/>
          <a:lstStyle/>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43905" y="3599339"/>
            <a:ext cx="4113848" cy="424922"/>
          </a:xfrm>
          <a:prstGeom prst="rect">
            <a:avLst/>
          </a:prstGeom>
        </p:spPr>
        <p:txBody>
          <a:bodyPr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343905" y="459439"/>
            <a:ext cx="4113848" cy="308514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0965" indent="0">
              <a:buNone/>
              <a:defRPr sz="1500"/>
            </a:lvl5pPr>
            <a:lvl6pPr marL="1713865" indent="0">
              <a:buNone/>
              <a:defRPr sz="1500"/>
            </a:lvl6pPr>
            <a:lvl7pPr marL="2056765" indent="0">
              <a:buNone/>
              <a:defRPr sz="1500"/>
            </a:lvl7pPr>
            <a:lvl8pPr marL="2399665" indent="0">
              <a:buNone/>
              <a:defRPr sz="1500"/>
            </a:lvl8pPr>
            <a:lvl9pPr marL="2742565" indent="0">
              <a:buNone/>
              <a:defRPr sz="1500"/>
            </a:lvl9pPr>
          </a:lstStyle>
          <a:p>
            <a:endParaRPr lang="zh-CN" altLang="en-US"/>
          </a:p>
        </p:txBody>
      </p:sp>
      <p:sp>
        <p:nvSpPr>
          <p:cNvPr id="4" name="文本占位符 3"/>
          <p:cNvSpPr>
            <a:spLocks noGrp="1"/>
          </p:cNvSpPr>
          <p:nvPr>
            <p:ph type="body" sz="half" idx="2"/>
          </p:nvPr>
        </p:nvSpPr>
        <p:spPr>
          <a:xfrm>
            <a:off x="1343905" y="4024262"/>
            <a:ext cx="4113848" cy="603460"/>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0965" indent="0">
              <a:buNone/>
              <a:defRPr sz="675"/>
            </a:lvl5pPr>
            <a:lvl6pPr marL="1713865" indent="0">
              <a:buNone/>
              <a:defRPr sz="675"/>
            </a:lvl6pPr>
            <a:lvl7pPr marL="2056765" indent="0">
              <a:buNone/>
              <a:defRPr sz="675"/>
            </a:lvl7pPr>
            <a:lvl8pPr marL="2399665" indent="0">
              <a:buNone/>
              <a:defRPr sz="675"/>
            </a:lvl8pPr>
            <a:lvl9pPr marL="2742565" indent="0">
              <a:buNone/>
              <a:defRPr sz="675"/>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342821" y="4765793"/>
            <a:ext cx="1599830" cy="273759"/>
          </a:xfrm>
          <a:prstGeom prst="rect">
            <a:avLst/>
          </a:prstGeom>
        </p:spPr>
        <p:txBody>
          <a:bodyPr/>
          <a:lstStyle/>
          <a:p>
            <a:fld id="{4841D870-8283-4DD2-9937-AECF23EF6CEF}" type="datetimeFigureOut">
              <a:rPr lang="zh-CN" altLang="en-US" smtClean="0"/>
            </a:fld>
            <a:endParaRPr lang="zh-CN" altLang="en-US"/>
          </a:p>
        </p:txBody>
      </p:sp>
      <p:sp>
        <p:nvSpPr>
          <p:cNvPr id="6" name="页脚占位符 5"/>
          <p:cNvSpPr>
            <a:spLocks noGrp="1"/>
          </p:cNvSpPr>
          <p:nvPr>
            <p:ph type="ftr" sz="quarter" idx="11"/>
          </p:nvPr>
        </p:nvSpPr>
        <p:spPr>
          <a:xfrm>
            <a:off x="2342608" y="4765793"/>
            <a:ext cx="2171197" cy="27375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4913763" y="4765793"/>
            <a:ext cx="1599830" cy="273759"/>
          </a:xfrm>
          <a:prstGeom prst="rect">
            <a:avLst/>
          </a:prstGeom>
        </p:spPr>
        <p:txBody>
          <a:bodyPr/>
          <a:lstStyle/>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hdr="0" ftr="0" dt="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6895" indent="-213995"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199515"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2415"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315"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215"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115"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015"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0965" algn="l" defTabSz="685800" rtl="0" eaLnBrk="1" latinLnBrk="0" hangingPunct="1">
        <a:defRPr sz="1350" kern="1200">
          <a:solidFill>
            <a:schemeClr val="tx1"/>
          </a:solidFill>
          <a:latin typeface="+mn-lt"/>
          <a:ea typeface="+mn-ea"/>
          <a:cs typeface="+mn-cs"/>
        </a:defRPr>
      </a:lvl5pPr>
      <a:lvl6pPr marL="1713865" algn="l" defTabSz="685800" rtl="0" eaLnBrk="1" latinLnBrk="0" hangingPunct="1">
        <a:defRPr sz="1350" kern="1200">
          <a:solidFill>
            <a:schemeClr val="tx1"/>
          </a:solidFill>
          <a:latin typeface="+mn-lt"/>
          <a:ea typeface="+mn-ea"/>
          <a:cs typeface="+mn-cs"/>
        </a:defRPr>
      </a:lvl6pPr>
      <a:lvl7pPr marL="2056765" algn="l" defTabSz="685800" rtl="0" eaLnBrk="1" latinLnBrk="0" hangingPunct="1">
        <a:defRPr sz="1350" kern="1200">
          <a:solidFill>
            <a:schemeClr val="tx1"/>
          </a:solidFill>
          <a:latin typeface="+mn-lt"/>
          <a:ea typeface="+mn-ea"/>
          <a:cs typeface="+mn-cs"/>
        </a:defRPr>
      </a:lvl7pPr>
      <a:lvl8pPr marL="2399665" algn="l" defTabSz="685800" rtl="0" eaLnBrk="1" latinLnBrk="0" hangingPunct="1">
        <a:defRPr sz="1350" kern="1200">
          <a:solidFill>
            <a:schemeClr val="tx1"/>
          </a:solidFill>
          <a:latin typeface="+mn-lt"/>
          <a:ea typeface="+mn-ea"/>
          <a:cs typeface="+mn-cs"/>
        </a:defRPr>
      </a:lvl8pPr>
      <a:lvl9pPr marL="2742565"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514207" y="457031"/>
            <a:ext cx="5827681" cy="85693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1026"/>
          <p:cNvSpPr>
            <a:spLocks noGrp="1"/>
          </p:cNvSpPr>
          <p:nvPr>
            <p:ph type="body" idx="1"/>
          </p:nvPr>
        </p:nvSpPr>
        <p:spPr>
          <a:xfrm>
            <a:off x="514207" y="1485350"/>
            <a:ext cx="5827681" cy="3084957"/>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514207" y="4684564"/>
            <a:ext cx="1428353" cy="342773"/>
          </a:xfrm>
          <a:prstGeom prst="rect">
            <a:avLst/>
          </a:prstGeom>
          <a:noFill/>
          <a:ln w="9525">
            <a:noFill/>
          </a:ln>
        </p:spPr>
        <p:txBody>
          <a:bodyPr/>
          <a:lstStyle>
            <a:lvl1pPr>
              <a:defRPr sz="1050"/>
            </a:lvl1pPr>
          </a:lstStyle>
          <a:p>
            <a:pPr lvl="0"/>
            <a:fld id="{BB962C8B-B14F-4D97-AF65-F5344CB8AC3E}" type="datetime1">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029" name="页脚占位符 1028"/>
          <p:cNvSpPr>
            <a:spLocks noGrp="1"/>
          </p:cNvSpPr>
          <p:nvPr>
            <p:ph type="ftr" sz="quarter" idx="3"/>
          </p:nvPr>
        </p:nvSpPr>
        <p:spPr>
          <a:xfrm>
            <a:off x="2342499" y="4684564"/>
            <a:ext cx="2171097" cy="342773"/>
          </a:xfrm>
          <a:prstGeom prst="rect">
            <a:avLst/>
          </a:prstGeom>
          <a:noFill/>
          <a:ln w="9525">
            <a:noFill/>
          </a:ln>
        </p:spPr>
        <p:txBody>
          <a:bodyPr/>
          <a:lstStyle>
            <a:lvl1pPr algn="ctr">
              <a:defRPr sz="1050"/>
            </a:lvl1pPr>
          </a:lstStyle>
          <a:p>
            <a:pPr lvl="0"/>
            <a:endParaRPr lang="zh-CN" altLang="en-US" dirty="0">
              <a:latin typeface="Times New Roman" panose="02020603050405020304" pitchFamily="18" charset="0"/>
              <a:ea typeface="宋体" panose="02010600030101010101" pitchFamily="2" charset="-122"/>
            </a:endParaRPr>
          </a:p>
        </p:txBody>
      </p:sp>
      <p:sp>
        <p:nvSpPr>
          <p:cNvPr id="1030" name="灯片编号占位符 1029"/>
          <p:cNvSpPr>
            <a:spLocks noGrp="1"/>
          </p:cNvSpPr>
          <p:nvPr>
            <p:ph type="sldNum" sz="quarter" idx="4"/>
          </p:nvPr>
        </p:nvSpPr>
        <p:spPr>
          <a:xfrm>
            <a:off x="4913535" y="4684564"/>
            <a:ext cx="1428353" cy="342773"/>
          </a:xfrm>
          <a:prstGeom prst="rect">
            <a:avLst/>
          </a:prstGeom>
          <a:noFill/>
          <a:ln w="9525">
            <a:noFill/>
          </a:ln>
        </p:spPr>
        <p:txBody>
          <a:bodyPr/>
          <a:lstStyle>
            <a:lvl1pPr algn="r">
              <a:defRPr sz="1050"/>
            </a:lvl1pPr>
          </a:lstStyle>
          <a:p>
            <a:pPr lvl="0"/>
            <a:fld id="{9A0DB2DC-4C9A-4742-B13C-FB6460FD3503}" type="slidenum">
              <a:rPr lang="zh-CN" altLang="en-US" dirty="0">
                <a:latin typeface="Times New Roman" panose="02020603050405020304" pitchFamily="18" charset="0"/>
                <a:ea typeface="宋体" panose="02010600030101010101" pitchFamily="2" charset="-122"/>
              </a:rPr>
            </a:fld>
            <a:r>
              <a:rPr lang="zh-CN" altLang="en-US" dirty="0">
                <a:latin typeface="Times New Roman" panose="02020603050405020304" pitchFamily="18" charset="0"/>
                <a:ea typeface="宋体" panose="02010600030101010101" pitchFamily="2" charset="-122"/>
              </a:rPr>
              <a:t>/总页数</a:t>
            </a:r>
            <a:endParaRPr lang="zh-CN" altLang="en-US" dirty="0">
              <a:latin typeface="Times New Roman" panose="02020603050405020304" pitchFamily="18" charset="0"/>
              <a:ea typeface="宋体" panose="02010600030101010101" pitchFamily="2" charset="-122"/>
            </a:endParaRPr>
          </a:p>
        </p:txBody>
      </p:sp>
      <p:sp>
        <p:nvSpPr>
          <p:cNvPr id="5" name="矩形 4"/>
          <p:cNvSpPr/>
          <p:nvPr userDrawn="1"/>
        </p:nvSpPr>
        <p:spPr>
          <a:xfrm>
            <a:off x="0" y="307923"/>
            <a:ext cx="296570" cy="3779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a typeface="华文细黑" panose="0201060004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marL="0" lvl="0" indent="0" algn="ctr" defTabSz="685800" rtl="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rtl="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6895" lvl="1" indent="-213995" algn="l" defTabSz="685800" rtl="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rtl="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199515" lvl="3" indent="-171450" algn="l" defTabSz="685800" rtl="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2415" lvl="4" indent="-171450" algn="l" defTabSz="685800" rtl="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315" lvl="5" indent="-171450" algn="l" defTabSz="685800" rtl="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215" lvl="6" indent="-171450" algn="l" defTabSz="685800" rtl="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115" lvl="7" indent="-171450" algn="l" defTabSz="685800" rtl="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3380" lvl="8" indent="-171450" algn="l" defTabSz="685800" rtl="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342900" lvl="1" indent="0" algn="l" defTabSz="6858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cs typeface="+mn-cs"/>
        </a:defRPr>
      </a:lvl2pPr>
      <a:lvl3pPr marL="685800" lvl="2" indent="0" algn="l" defTabSz="6858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cs typeface="+mn-cs"/>
        </a:defRPr>
      </a:lvl3pPr>
      <a:lvl4pPr marL="1028065" lvl="3" indent="0" algn="l" defTabSz="6858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cs typeface="+mn-cs"/>
        </a:defRPr>
      </a:lvl4pPr>
      <a:lvl5pPr marL="1370965" lvl="4" indent="0" algn="l" defTabSz="6858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cs typeface="+mn-cs"/>
        </a:defRPr>
      </a:lvl5pPr>
      <a:lvl6pPr marL="1713865" lvl="5" indent="0" algn="l" defTabSz="6858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cs typeface="+mn-cs"/>
        </a:defRPr>
      </a:lvl6pPr>
      <a:lvl7pPr marL="2056765" lvl="6" indent="0" algn="l" defTabSz="6858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cs typeface="+mn-cs"/>
        </a:defRPr>
      </a:lvl7pPr>
      <a:lvl8pPr marL="2399665" lvl="7" indent="0" algn="l" defTabSz="6858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cs typeface="+mn-cs"/>
        </a:defRPr>
      </a:lvl8pPr>
      <a:lvl9pPr marL="2741930" lvl="8" indent="0" algn="l" defTabSz="6858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3" Type="http://schemas.openxmlformats.org/officeDocument/2006/relationships/slideLayout" Target="../slideLayouts/slideLayout2.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8" Type="http://schemas.openxmlformats.org/officeDocument/2006/relationships/slideLayout" Target="../slideLayouts/slideLayout2.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857250" y="261364"/>
            <a:ext cx="5141595" cy="680309"/>
          </a:xfrm>
        </p:spPr>
        <p:txBody>
          <a:bodyPr/>
          <a:p>
            <a:r>
              <a:rPr lang="zh-CN" altLang="en-US" b="1" u="sng">
                <a:latin typeface="宋体" panose="02010600030101010101" pitchFamily="2" charset="-122"/>
                <a:ea typeface="宋体" panose="02010600030101010101" pitchFamily="2" charset="-122"/>
                <a:cs typeface="黑体" panose="02010609060101010101" pitchFamily="49" charset="-122"/>
              </a:rPr>
              <a:t>第二篇</a:t>
            </a:r>
            <a:r>
              <a:rPr lang="zh-CN" altLang="en-US">
                <a:latin typeface="黑体" panose="02010609060101010101" pitchFamily="49" charset="-122"/>
                <a:ea typeface="黑体" panose="02010609060101010101" pitchFamily="49" charset="-122"/>
                <a:cs typeface="黑体" panose="02010609060101010101" pitchFamily="49" charset="-122"/>
              </a:rPr>
              <a:t> </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副标题 2"/>
          <p:cNvSpPr>
            <a:spLocks noGrp="1"/>
          </p:cNvSpPr>
          <p:nvPr>
            <p:ph type="subTitle" idx="1"/>
          </p:nvPr>
        </p:nvSpPr>
        <p:spPr>
          <a:xfrm>
            <a:off x="447351" y="1151622"/>
            <a:ext cx="5961870" cy="1241124"/>
          </a:xfrm>
        </p:spPr>
        <p:txBody>
          <a:bodyPr/>
          <a:p>
            <a:r>
              <a:rPr lang="zh-CN" altLang="en-US" sz="3000">
                <a:solidFill>
                  <a:srgbClr val="00B050"/>
                </a:solidFill>
                <a:effectLst>
                  <a:outerShdw blurRad="38100" dist="25400" dir="5400000" algn="ctr" rotWithShape="0">
                    <a:srgbClr val="6E747A">
                      <a:alpha val="43000"/>
                    </a:srgbClr>
                  </a:outerShdw>
                </a:effectLst>
                <a:uFillTx/>
                <a:latin typeface="黑体" panose="02010609060101010101" pitchFamily="49" charset="-122"/>
                <a:ea typeface="黑体" panose="02010609060101010101" pitchFamily="49" charset="-122"/>
                <a:sym typeface="+mn-ea"/>
              </a:rPr>
              <a:t>有限理性：行为科学基础</a:t>
            </a:r>
            <a:endParaRPr lang="zh-CN" altLang="en-US" sz="3000">
              <a:solidFill>
                <a:srgbClr val="00B050"/>
              </a:solidFill>
              <a:effectLst>
                <a:outerShdw blurRad="38100" dist="25400" dir="5400000" algn="ctr" rotWithShape="0">
                  <a:srgbClr val="6E747A">
                    <a:alpha val="43000"/>
                  </a:srgbClr>
                </a:outerShdw>
              </a:effectLst>
              <a:uFillTx/>
              <a:latin typeface="黑体" panose="02010609060101010101" pitchFamily="49" charset="-122"/>
              <a:ea typeface="黑体" panose="02010609060101010101" pitchFamily="49" charset="-122"/>
            </a:endParaRPr>
          </a:p>
          <a:p>
            <a:pPr>
              <a:lnSpc>
                <a:spcPct val="70000"/>
              </a:lnSpc>
            </a:pPr>
            <a:r>
              <a:rPr lang="zh-CN" altLang="en-US" sz="2700" i="1">
                <a:solidFill>
                  <a:schemeClr val="tx1">
                    <a:lumMod val="85000"/>
                    <a:lumOff val="15000"/>
                  </a:schemeClr>
                </a:solidFill>
                <a:effectLst/>
                <a:latin typeface="Times New Roman" panose="02020603050405020304" pitchFamily="18" charset="0"/>
                <a:cs typeface="Times New Roman" panose="02020603050405020304" pitchFamily="18" charset="0"/>
                <a:sym typeface="+mn-ea"/>
              </a:rPr>
              <a:t>Limited Rationality: Behavioral Science Foundations</a:t>
            </a:r>
            <a:endParaRPr lang="zh-CN" altLang="en-US" sz="2700" i="1">
              <a:solidFill>
                <a:schemeClr val="tx1">
                  <a:lumMod val="85000"/>
                  <a:lumOff val="15000"/>
                </a:schemeClr>
              </a:solidFill>
              <a:effectLst/>
              <a:latin typeface="Times New Roman" panose="02020603050405020304" pitchFamily="18" charset="0"/>
              <a:cs typeface="Times New Roman" panose="02020603050405020304" pitchFamily="18" charset="0"/>
            </a:endParaRPr>
          </a:p>
          <a:p>
            <a:endParaRPr lang="zh-CN" altLang="en-US" sz="2700" i="1">
              <a:solidFill>
                <a:schemeClr val="tx1">
                  <a:lumMod val="85000"/>
                  <a:lumOff val="15000"/>
                </a:schemeClr>
              </a:solidFill>
              <a:effectLst/>
              <a:latin typeface="Times New Roman" panose="02020603050405020304" pitchFamily="18" charset="0"/>
              <a:cs typeface="Times New Roman" panose="02020603050405020304" pitchFamily="18" charset="0"/>
            </a:endParaRPr>
          </a:p>
        </p:txBody>
      </p:sp>
      <p:sp>
        <p:nvSpPr>
          <p:cNvPr id="4" name="内容占位符 3"/>
          <p:cNvSpPr/>
          <p:nvPr/>
        </p:nvSpPr>
        <p:spPr>
          <a:xfrm>
            <a:off x="797560" y="2487295"/>
            <a:ext cx="5612130" cy="148463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5AB86C"/>
              </a:buClr>
              <a:buSzPct val="85000"/>
              <a:buFont typeface="Arial" panose="020B0604020202020204" pitchFamily="34" charset="0"/>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SzPct val="75000"/>
              <a:buFont typeface="Arial" panose="020B0604020202020204" pitchFamily="34" charset="0"/>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charset="0"/>
              <a:buChar char="p"/>
            </a:pPr>
            <a:r>
              <a:rPr lang="en-US" altLang="zh-CN" sz="2400"/>
              <a:t> </a:t>
            </a:r>
            <a:r>
              <a:rPr lang="zh-CN" altLang="en-US" sz="2400">
                <a:solidFill>
                  <a:schemeClr val="bg1">
                    <a:lumMod val="50000"/>
                  </a:schemeClr>
                </a:solidFill>
              </a:rPr>
              <a:t>第</a:t>
            </a:r>
            <a:r>
              <a:rPr lang="en-US" altLang="zh-CN" sz="2400">
                <a:solidFill>
                  <a:schemeClr val="bg1">
                    <a:lumMod val="50000"/>
                  </a:schemeClr>
                </a:solidFill>
              </a:rPr>
              <a:t>4</a:t>
            </a:r>
            <a:r>
              <a:rPr lang="zh-CN" altLang="en-US" sz="2400">
                <a:solidFill>
                  <a:schemeClr val="bg1">
                    <a:lumMod val="50000"/>
                  </a:schemeClr>
                </a:solidFill>
              </a:rPr>
              <a:t>章  前景理论</a:t>
            </a:r>
            <a:endParaRPr lang="zh-CN" altLang="en-US" sz="2400"/>
          </a:p>
          <a:p>
            <a:pPr>
              <a:buFont typeface="Wingdings" panose="05000000000000000000" charset="0"/>
              <a:buChar char="p"/>
            </a:pPr>
            <a:r>
              <a:rPr lang="zh-CN" altLang="en-US" sz="2400"/>
              <a:t> 第</a:t>
            </a:r>
            <a:r>
              <a:rPr lang="en-US" altLang="zh-CN" sz="2400"/>
              <a:t>5</a:t>
            </a:r>
            <a:r>
              <a:rPr lang="zh-CN" altLang="en-US" sz="2400"/>
              <a:t>章  判断和决策中的认知偏差</a:t>
            </a:r>
            <a:endParaRPr lang="zh-CN" altLang="en-US" sz="2400"/>
          </a:p>
          <a:p>
            <a:pPr>
              <a:buFont typeface="Wingdings" panose="05000000000000000000" charset="0"/>
              <a:buChar char="p"/>
            </a:pPr>
            <a:r>
              <a:rPr lang="zh-CN" altLang="en-US" sz="2400"/>
              <a:t> 第</a:t>
            </a:r>
            <a:r>
              <a:rPr lang="en-US" altLang="zh-CN" sz="2400"/>
              <a:t>6</a:t>
            </a:r>
            <a:r>
              <a:rPr lang="zh-CN" altLang="en-US" sz="2400"/>
              <a:t>章  决策中的心理偏差和偏好</a:t>
            </a:r>
            <a:endParaRPr lang="zh-CN" altLang="en-US" sz="2400"/>
          </a:p>
        </p:txBody>
      </p:sp>
      <p:sp>
        <p:nvSpPr>
          <p:cNvPr id="7" name="灯片编号占位符 6"/>
          <p:cNvSpPr>
            <a:spLocks noGrp="1"/>
          </p:cNvSpPr>
          <p:nvPr>
            <p:ph type="sldNum" sz="quarter" idx="12"/>
          </p:nvPr>
        </p:nvSpPr>
        <p:spPr/>
        <p:txBody>
          <a:bodyPr/>
          <a:p>
            <a:pPr lvl="0"/>
            <a:fld id="{9A0DB2DC-4C9A-4742-B13C-FB6460FD3503}" type="slidenum">
              <a:rPr lang="zh-CN" altLang="en-US" sz="785" dirty="0">
                <a:latin typeface="Times New Roman" panose="02020603050405020304" pitchFamily="18" charset="0"/>
                <a:ea typeface="宋体" panose="02010600030101010101" pitchFamily="2" charset="-122"/>
              </a:rPr>
            </a:fld>
            <a:endParaRPr lang="zh-CN" altLang="en-US" sz="785" dirty="0">
              <a:latin typeface="Times New Roman" panose="02020603050405020304" pitchFamily="18" charset="0"/>
              <a:ea typeface="宋体" panose="02010600030101010101" pitchFamily="2" charset="-122"/>
            </a:endParaRPr>
          </a:p>
        </p:txBody>
      </p:sp>
      <p:sp>
        <p:nvSpPr>
          <p:cNvPr id="6" name="矩形 5"/>
          <p:cNvSpPr/>
          <p:nvPr/>
        </p:nvSpPr>
        <p:spPr>
          <a:xfrm>
            <a:off x="0" y="309801"/>
            <a:ext cx="296583" cy="377954"/>
          </a:xfrm>
          <a:prstGeom prst="rect">
            <a:avLst/>
          </a:prstGeom>
          <a:solidFill>
            <a:srgbClr val="009900"/>
          </a:solidFill>
          <a:ln w="25400" cap="flat" cmpd="sng" algn="ctr">
            <a:noFill/>
            <a:prstDash val="solid"/>
          </a:ln>
          <a:effectLst/>
        </p:spPr>
        <p:txBody>
          <a:bodyPr rtlCol="0" anchor="ctr"/>
          <a:lstStyle/>
          <a:p>
            <a:pPr algn="ctr"/>
            <a:endParaRPr lang="zh-CN" altLang="en-US" sz="1350">
              <a:solidFill>
                <a:prstClr val="white"/>
              </a:solidFill>
              <a:ea typeface="华文细黑"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0766" y="327835"/>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信息判断的双加工系统</a:t>
            </a:r>
            <a:endParaRPr lang="en-US" altLang="zh-CN" sz="2100" b="1" dirty="0">
              <a:solidFill>
                <a:schemeClr val="tx1"/>
              </a:solidFill>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pic>
        <p:nvPicPr>
          <p:cNvPr id="4" name="图片 3"/>
          <p:cNvPicPr>
            <a:picLocks noChangeAspect="1"/>
          </p:cNvPicPr>
          <p:nvPr>
            <p:custDataLst>
              <p:tags r:id="rId1"/>
            </p:custDataLst>
          </p:nvPr>
        </p:nvPicPr>
        <p:blipFill>
          <a:blip r:embed="rId2"/>
          <a:stretch>
            <a:fillRect/>
          </a:stretch>
        </p:blipFill>
        <p:spPr>
          <a:xfrm>
            <a:off x="683895" y="1074420"/>
            <a:ext cx="2425065" cy="3328035"/>
          </a:xfrm>
          <a:prstGeom prst="rect">
            <a:avLst/>
          </a:prstGeom>
        </p:spPr>
      </p:pic>
      <p:sp>
        <p:nvSpPr>
          <p:cNvPr id="3" name="内容占位符 2"/>
          <p:cNvSpPr>
            <a:spLocks noGrp="1"/>
          </p:cNvSpPr>
          <p:nvPr>
            <p:ph idx="1"/>
          </p:nvPr>
        </p:nvSpPr>
        <p:spPr>
          <a:xfrm>
            <a:off x="3422650" y="1329055"/>
            <a:ext cx="3085465" cy="3009900"/>
          </a:xfrm>
        </p:spPr>
        <p:txBody>
          <a:bodyPr>
            <a:noAutofit/>
          </a:bodyPr>
          <a:lstStyle/>
          <a:p>
            <a:r>
              <a:rPr lang="zh-CN" altLang="en-US" sz="1800" dirty="0">
                <a:latin typeface="宋体" panose="02010600030101010101" pitchFamily="2" charset="-122"/>
                <a:ea typeface="宋体" panose="02010600030101010101" pitchFamily="2" charset="-122"/>
              </a:rPr>
              <a:t>快：自动思维</a:t>
            </a:r>
            <a:endParaRPr lang="en-US" altLang="zh-CN" sz="18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solidFill>
                  <a:prstClr val="black"/>
                </a:solidFill>
                <a:latin typeface="宋体" panose="02010600030101010101" pitchFamily="2" charset="-122"/>
                <a:ea typeface="宋体" panose="02010600030101010101" pitchFamily="2" charset="-122"/>
              </a:rPr>
              <a:t>纯粹联结</a:t>
            </a:r>
            <a:endParaRPr lang="en-US" altLang="zh-CN" sz="18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联想</a:t>
            </a:r>
            <a:endParaRPr lang="en-US" altLang="zh-CN" sz="18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直觉</a:t>
            </a:r>
            <a:endParaRPr lang="en-US" altLang="zh-CN" sz="18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solidFill>
                  <a:prstClr val="black"/>
                </a:solidFill>
                <a:latin typeface="宋体" panose="02010600030101010101" pitchFamily="2" charset="-122"/>
                <a:ea typeface="宋体" panose="02010600030101010101" pitchFamily="2" charset="-122"/>
              </a:rPr>
              <a:t>下意识行为</a:t>
            </a:r>
            <a:endParaRPr lang="en-US" altLang="zh-CN" sz="18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endParaRPr lang="zh-CN" altLang="en-US" sz="1800" dirty="0">
              <a:solidFill>
                <a:prstClr val="black"/>
              </a:solidFill>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慢：控制思维</a:t>
            </a:r>
            <a:endParaRPr lang="en-US" altLang="zh-CN" sz="18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科学推理</a:t>
            </a:r>
            <a:endParaRPr lang="en-US" altLang="zh-CN" sz="18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逻辑分析</a:t>
            </a:r>
            <a:endParaRPr lang="zh-CN" altLang="en-US" sz="1800" dirty="0">
              <a:latin typeface="宋体" panose="02010600030101010101" pitchFamily="2" charset="-122"/>
              <a:ea typeface="宋体" panose="02010600030101010101" pitchFamily="2" charset="-122"/>
            </a:endParaRPr>
          </a:p>
        </p:txBody>
      </p:sp>
      <p:sp>
        <p:nvSpPr>
          <p:cNvPr id="6" name="灯片编号占位符 5"/>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8711" y="310055"/>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快系统与慢系统</a:t>
            </a:r>
            <a:endParaRPr lang="zh-CN" altLang="en-US" sz="2100" dirty="0"/>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graphicFrame>
        <p:nvGraphicFramePr>
          <p:cNvPr id="6" name="内容占位符 4"/>
          <p:cNvGraphicFramePr/>
          <p:nvPr>
            <p:custDataLst>
              <p:tags r:id="rId1"/>
            </p:custDataLst>
          </p:nvPr>
        </p:nvGraphicFramePr>
        <p:xfrm>
          <a:off x="392083" y="1166938"/>
          <a:ext cx="6155259" cy="2025784"/>
        </p:xfrm>
        <a:graphic>
          <a:graphicData uri="http://schemas.openxmlformats.org/drawingml/2006/table">
            <a:tbl>
              <a:tblPr firstRow="1" bandRow="1">
                <a:tableStyleId>{5C22544A-7EE6-4342-B048-85BDC9FD1C3A}</a:tableStyleId>
              </a:tblPr>
              <a:tblGrid>
                <a:gridCol w="3077629"/>
                <a:gridCol w="3077629"/>
              </a:tblGrid>
              <a:tr h="342821">
                <a:tc>
                  <a:txBody>
                    <a:bodyPr/>
                    <a:lstStyle/>
                    <a:p>
                      <a:pPr algn="ctr"/>
                      <a:r>
                        <a:rPr lang="zh-CN" altLang="en-US" sz="1800" dirty="0">
                          <a:latin typeface="宋体" panose="02010600030101010101" pitchFamily="2" charset="-122"/>
                          <a:ea typeface="宋体" panose="02010600030101010101" pitchFamily="2" charset="-122"/>
                        </a:rPr>
                        <a:t>快系统</a:t>
                      </a:r>
                      <a:endParaRPr lang="zh-CN" altLang="en-US" sz="1800" dirty="0">
                        <a:latin typeface="宋体" panose="02010600030101010101" pitchFamily="2" charset="-122"/>
                        <a:ea typeface="宋体" panose="02010600030101010101" pitchFamily="2" charset="-122"/>
                      </a:endParaRPr>
                    </a:p>
                  </a:txBody>
                  <a:tcPr marL="68564" marR="68564" marT="34282" marB="34282"/>
                </a:tc>
                <a:tc>
                  <a:txBody>
                    <a:bodyPr/>
                    <a:lstStyle/>
                    <a:p>
                      <a:pPr algn="ctr"/>
                      <a:r>
                        <a:rPr lang="zh-CN" altLang="en-US" sz="1800" dirty="0">
                          <a:latin typeface="宋体" panose="02010600030101010101" pitchFamily="2" charset="-122"/>
                          <a:ea typeface="宋体" panose="02010600030101010101" pitchFamily="2" charset="-122"/>
                        </a:rPr>
                        <a:t>慢系统</a:t>
                      </a:r>
                      <a:endParaRPr lang="zh-CN" altLang="en-US" sz="1800" dirty="0">
                        <a:latin typeface="宋体" panose="02010600030101010101" pitchFamily="2" charset="-122"/>
                        <a:ea typeface="宋体" panose="02010600030101010101" pitchFamily="2" charset="-122"/>
                      </a:endParaRPr>
                    </a:p>
                  </a:txBody>
                  <a:tcPr marL="68564" marR="68564" marT="34282" marB="34282"/>
                </a:tc>
              </a:tr>
              <a:tr h="319966">
                <a:tc>
                  <a:txBody>
                    <a:bodyPr/>
                    <a:lstStyle/>
                    <a:p>
                      <a:pPr algn="ctr"/>
                      <a:r>
                        <a:rPr lang="zh-CN" altLang="zh-CN" sz="1600" kern="1200" dirty="0">
                          <a:solidFill>
                            <a:schemeClr val="dk1"/>
                          </a:solidFill>
                          <a:latin typeface="宋体" panose="02010600030101010101" pitchFamily="2" charset="-122"/>
                          <a:ea typeface="宋体" panose="02010600030101010101" pitchFamily="2" charset="-122"/>
                          <a:cs typeface="+mn-cs"/>
                        </a:rPr>
                        <a:t>直觉系统</a:t>
                      </a:r>
                      <a:endParaRPr lang="zh-CN" altLang="en-US" sz="1600" dirty="0">
                        <a:latin typeface="宋体" panose="02010600030101010101" pitchFamily="2" charset="-122"/>
                        <a:ea typeface="宋体" panose="02010600030101010101" pitchFamily="2" charset="-122"/>
                      </a:endParaRPr>
                    </a:p>
                  </a:txBody>
                  <a:tcPr marL="68564" marR="68564" marT="34282" marB="34282"/>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宋体" panose="02010600030101010101" pitchFamily="2" charset="-122"/>
                          <a:ea typeface="宋体" panose="02010600030101010101" pitchFamily="2" charset="-122"/>
                        </a:rPr>
                        <a:t>理性系统</a:t>
                      </a:r>
                      <a:endParaRPr lang="zh-CN" altLang="en-US" sz="1600" dirty="0">
                        <a:latin typeface="宋体" panose="02010600030101010101" pitchFamily="2" charset="-122"/>
                        <a:ea typeface="宋体" panose="02010600030101010101" pitchFamily="2" charset="-122"/>
                      </a:endParaRPr>
                    </a:p>
                  </a:txBody>
                  <a:tcPr marL="68564" marR="68564" marT="34282" marB="34282"/>
                </a:tc>
              </a:tr>
              <a:tr h="31996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宋体" panose="02010600030101010101" pitchFamily="2" charset="-122"/>
                          <a:ea typeface="宋体" panose="02010600030101010101" pitchFamily="2" charset="-122"/>
                        </a:rPr>
                        <a:t>基于情感、经验与直觉</a:t>
                      </a:r>
                      <a:endParaRPr lang="zh-CN" altLang="en-US" sz="1600" dirty="0">
                        <a:latin typeface="宋体" panose="02010600030101010101" pitchFamily="2" charset="-122"/>
                        <a:ea typeface="宋体" panose="02010600030101010101" pitchFamily="2" charset="-122"/>
                      </a:endParaRPr>
                    </a:p>
                  </a:txBody>
                  <a:tcPr marL="68564" marR="68564" marT="34282" marB="34282"/>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宋体" panose="02010600030101010101" pitchFamily="2" charset="-122"/>
                          <a:ea typeface="宋体" panose="02010600030101010101" pitchFamily="2" charset="-122"/>
                        </a:rPr>
                        <a:t>基于算法与规则</a:t>
                      </a:r>
                      <a:endParaRPr lang="zh-CN" altLang="en-US" sz="1600" dirty="0">
                        <a:latin typeface="宋体" panose="02010600030101010101" pitchFamily="2" charset="-122"/>
                        <a:ea typeface="宋体" panose="02010600030101010101" pitchFamily="2" charset="-122"/>
                      </a:endParaRPr>
                    </a:p>
                  </a:txBody>
                  <a:tcPr marL="68564" marR="68564" marT="34282" marB="34282"/>
                </a:tc>
              </a:tr>
              <a:tr h="319966">
                <a:tc>
                  <a:txBody>
                    <a:bodyPr/>
                    <a:lstStyle/>
                    <a:p>
                      <a:pPr algn="ctr"/>
                      <a:r>
                        <a:rPr lang="zh-CN" altLang="en-US" sz="1600" dirty="0">
                          <a:latin typeface="宋体" panose="02010600030101010101" pitchFamily="2" charset="-122"/>
                          <a:ea typeface="宋体" panose="02010600030101010101" pitchFamily="2" charset="-122"/>
                        </a:rPr>
                        <a:t>占用较少的心理资源</a:t>
                      </a:r>
                      <a:endParaRPr lang="zh-CN" altLang="en-US" sz="1600" dirty="0">
                        <a:latin typeface="宋体" panose="02010600030101010101" pitchFamily="2" charset="-122"/>
                        <a:ea typeface="宋体" panose="02010600030101010101" pitchFamily="2" charset="-122"/>
                      </a:endParaRPr>
                    </a:p>
                  </a:txBody>
                  <a:tcPr marL="68564" marR="68564" marT="34282" marB="34282"/>
                </a:tc>
                <a:tc>
                  <a:txBody>
                    <a:bodyPr/>
                    <a:lstStyle/>
                    <a:p>
                      <a:pPr algn="ctr"/>
                      <a:r>
                        <a:rPr lang="zh-CN" altLang="zh-CN" sz="1600" kern="1200" dirty="0">
                          <a:solidFill>
                            <a:schemeClr val="dk1"/>
                          </a:solidFill>
                          <a:latin typeface="宋体" panose="02010600030101010101" pitchFamily="2" charset="-122"/>
                          <a:ea typeface="宋体" panose="02010600030101010101" pitchFamily="2" charset="-122"/>
                          <a:cs typeface="+mn-cs"/>
                        </a:rPr>
                        <a:t>占用较多的心理资源</a:t>
                      </a:r>
                      <a:endParaRPr lang="zh-CN" altLang="en-US" sz="1600" dirty="0">
                        <a:latin typeface="宋体" panose="02010600030101010101" pitchFamily="2" charset="-122"/>
                        <a:ea typeface="宋体" panose="02010600030101010101" pitchFamily="2" charset="-122"/>
                      </a:endParaRPr>
                    </a:p>
                  </a:txBody>
                  <a:tcPr marL="68564" marR="68564" marT="34282" marB="34282"/>
                </a:tc>
              </a:tr>
              <a:tr h="319966">
                <a:tc>
                  <a:txBody>
                    <a:bodyPr/>
                    <a:lstStyle/>
                    <a:p>
                      <a:pPr algn="ctr"/>
                      <a:r>
                        <a:rPr lang="zh-CN" altLang="en-US" sz="1600" dirty="0">
                          <a:latin typeface="宋体" panose="02010600030101010101" pitchFamily="2" charset="-122"/>
                          <a:ea typeface="宋体" panose="02010600030101010101" pitchFamily="2" charset="-122"/>
                        </a:rPr>
                        <a:t>自动加工，不需要集中注意力</a:t>
                      </a:r>
                      <a:endParaRPr lang="zh-CN" altLang="en-US" sz="1600" dirty="0">
                        <a:latin typeface="宋体" panose="02010600030101010101" pitchFamily="2" charset="-122"/>
                        <a:ea typeface="宋体" panose="02010600030101010101" pitchFamily="2" charset="-122"/>
                      </a:endParaRPr>
                    </a:p>
                  </a:txBody>
                  <a:tcPr marL="68564" marR="68564" marT="34282" marB="34282"/>
                </a:tc>
                <a:tc>
                  <a:txBody>
                    <a:bodyPr/>
                    <a:lstStyle/>
                    <a:p>
                      <a:pPr algn="ctr"/>
                      <a:r>
                        <a:rPr lang="zh-CN" altLang="en-US" sz="1600" dirty="0">
                          <a:latin typeface="宋体" panose="02010600030101010101" pitchFamily="2" charset="-122"/>
                          <a:ea typeface="宋体" panose="02010600030101010101" pitchFamily="2" charset="-122"/>
                        </a:rPr>
                        <a:t>有意识加工，需要集中注意力</a:t>
                      </a:r>
                      <a:endParaRPr lang="zh-CN" altLang="en-US" sz="1600" dirty="0">
                        <a:latin typeface="宋体" panose="02010600030101010101" pitchFamily="2" charset="-122"/>
                        <a:ea typeface="宋体" panose="02010600030101010101" pitchFamily="2" charset="-122"/>
                      </a:endParaRPr>
                    </a:p>
                  </a:txBody>
                  <a:tcPr marL="68564" marR="68564" marT="34282" marB="34282"/>
                </a:tc>
              </a:tr>
              <a:tr h="403099">
                <a:tc>
                  <a:txBody>
                    <a:bodyPr/>
                    <a:lstStyle/>
                    <a:p>
                      <a:pPr algn="ctr"/>
                      <a:r>
                        <a:rPr lang="zh-CN" altLang="en-US" sz="1600" dirty="0">
                          <a:latin typeface="宋体" panose="02010600030101010101" pitchFamily="2" charset="-122"/>
                          <a:ea typeface="宋体" panose="02010600030101010101" pitchFamily="2" charset="-122"/>
                        </a:rPr>
                        <a:t>并行加工且速度较快</a:t>
                      </a:r>
                      <a:endParaRPr lang="zh-CN" altLang="en-US" sz="1600" dirty="0">
                        <a:latin typeface="宋体" panose="02010600030101010101" pitchFamily="2" charset="-122"/>
                        <a:ea typeface="宋体" panose="02010600030101010101" pitchFamily="2" charset="-122"/>
                      </a:endParaRPr>
                    </a:p>
                  </a:txBody>
                  <a:tcPr marL="68564" marR="68564" marT="34282" marB="34282"/>
                </a:tc>
                <a:tc>
                  <a:txBody>
                    <a:bodyPr/>
                    <a:lstStyle/>
                    <a:p>
                      <a:pPr algn="ctr"/>
                      <a:r>
                        <a:rPr lang="zh-CN" altLang="en-US" sz="1600" dirty="0">
                          <a:latin typeface="宋体" panose="02010600030101010101" pitchFamily="2" charset="-122"/>
                          <a:ea typeface="宋体" panose="02010600030101010101" pitchFamily="2" charset="-122"/>
                        </a:rPr>
                        <a:t>串行加工且速度较慢</a:t>
                      </a:r>
                      <a:endParaRPr lang="zh-CN" altLang="en-US" sz="1600" dirty="0">
                        <a:latin typeface="宋体" panose="02010600030101010101" pitchFamily="2" charset="-122"/>
                        <a:ea typeface="宋体" panose="02010600030101010101" pitchFamily="2" charset="-122"/>
                      </a:endParaRPr>
                    </a:p>
                  </a:txBody>
                  <a:tcPr marL="68564" marR="68564" marT="34282" marB="34282"/>
                </a:tc>
              </a:tr>
            </a:tbl>
          </a:graphicData>
        </a:graphic>
      </p:graphicFrame>
      <p:sp>
        <p:nvSpPr>
          <p:cNvPr id="3" name="文本框 2"/>
          <p:cNvSpPr txBox="1"/>
          <p:nvPr/>
        </p:nvSpPr>
        <p:spPr>
          <a:xfrm>
            <a:off x="450215" y="3368040"/>
            <a:ext cx="5594985" cy="829945"/>
          </a:xfrm>
          <a:prstGeom prst="rect">
            <a:avLst/>
          </a:prstGeom>
          <a:noFill/>
        </p:spPr>
        <p:txBody>
          <a:bodyPr wrap="square" rtlCol="0" anchor="t">
            <a:spAutoFit/>
          </a:bodyPr>
          <a:p>
            <a:pPr marL="285750" indent="-285750">
              <a:buFont typeface="Arial" panose="020B0604020202020204" pitchFamily="34" charset="0"/>
              <a:buChar char="•"/>
            </a:pPr>
            <a:r>
              <a:rPr lang="zh-CN" altLang="en-US" sz="1600" u="sng" dirty="0">
                <a:latin typeface="宋体" panose="02010600030101010101" pitchFamily="2" charset="-122"/>
                <a:ea typeface="宋体" panose="02010600030101010101" pitchFamily="2" charset="-122"/>
                <a:sym typeface="+mn-ea"/>
              </a:rPr>
              <a:t>当两个系统同时作用且方向不一致时，产生竞争关系；在多数情况下，</a:t>
            </a:r>
            <a:r>
              <a:rPr lang="en-US" altLang="zh-CN" sz="1600" u="sng" dirty="0">
                <a:latin typeface="宋体" panose="02010600030101010101" pitchFamily="2" charset="-122"/>
                <a:ea typeface="宋体" panose="02010600030101010101" pitchFamily="2" charset="-122"/>
                <a:sym typeface="+mn-ea"/>
              </a:rPr>
              <a:t>“</a:t>
            </a:r>
            <a:r>
              <a:rPr lang="zh-CN" altLang="en-US" sz="1600" u="sng" dirty="0">
                <a:latin typeface="宋体" panose="02010600030101010101" pitchFamily="2" charset="-122"/>
                <a:ea typeface="宋体" panose="02010600030101010101" pitchFamily="2" charset="-122"/>
                <a:sym typeface="+mn-ea"/>
              </a:rPr>
              <a:t>认知吝啬鬼</a:t>
            </a:r>
            <a:r>
              <a:rPr lang="en-US" altLang="zh-CN" sz="1600" u="sng" dirty="0">
                <a:latin typeface="宋体" panose="02010600030101010101" pitchFamily="2" charset="-122"/>
                <a:ea typeface="宋体" panose="02010600030101010101" pitchFamily="2" charset="-122"/>
                <a:sym typeface="+mn-ea"/>
              </a:rPr>
              <a:t>”</a:t>
            </a:r>
            <a:r>
              <a:rPr lang="zh-CN" altLang="en-US" sz="1600" u="sng" dirty="0">
                <a:latin typeface="宋体" panose="02010600030101010101" pitchFamily="2" charset="-122"/>
                <a:ea typeface="宋体" panose="02010600030101010101" pitchFamily="2" charset="-122"/>
                <a:sym typeface="+mn-ea"/>
              </a:rPr>
              <a:t>导致</a:t>
            </a:r>
            <a:r>
              <a:rPr lang="en-US" altLang="zh-CN" sz="1600" u="sng" dirty="0">
                <a:latin typeface="宋体" panose="02010600030101010101" pitchFamily="2" charset="-122"/>
                <a:ea typeface="宋体" panose="02010600030101010101" pitchFamily="2" charset="-122"/>
                <a:sym typeface="+mn-ea"/>
              </a:rPr>
              <a:t>“</a:t>
            </a:r>
            <a:r>
              <a:rPr lang="zh-CN" altLang="en-US" sz="1600" u="sng" dirty="0">
                <a:latin typeface="宋体" panose="02010600030101010101" pitchFamily="2" charset="-122"/>
                <a:ea typeface="宋体" panose="02010600030101010101" pitchFamily="2" charset="-122"/>
                <a:sym typeface="+mn-ea"/>
              </a:rPr>
              <a:t>慢系统</a:t>
            </a:r>
            <a:r>
              <a:rPr lang="en-US" altLang="zh-CN" sz="1600" u="sng" dirty="0">
                <a:latin typeface="宋体" panose="02010600030101010101" pitchFamily="2" charset="-122"/>
                <a:ea typeface="宋体" panose="02010600030101010101" pitchFamily="2" charset="-122"/>
                <a:sym typeface="+mn-ea"/>
              </a:rPr>
              <a:t>”</a:t>
            </a:r>
            <a:r>
              <a:rPr lang="zh-CN" altLang="en-US" sz="1600" u="sng" dirty="0">
                <a:latin typeface="宋体" panose="02010600030101010101" pitchFamily="2" charset="-122"/>
                <a:ea typeface="宋体" panose="02010600030101010101" pitchFamily="2" charset="-122"/>
                <a:sym typeface="+mn-ea"/>
              </a:rPr>
              <a:t>让位于</a:t>
            </a:r>
            <a:r>
              <a:rPr lang="en-US" altLang="zh-CN" sz="1600" u="sng" dirty="0">
                <a:latin typeface="宋体" panose="02010600030101010101" pitchFamily="2" charset="-122"/>
                <a:ea typeface="宋体" panose="02010600030101010101" pitchFamily="2" charset="-122"/>
                <a:sym typeface="+mn-ea"/>
              </a:rPr>
              <a:t>“</a:t>
            </a:r>
            <a:r>
              <a:rPr lang="zh-CN" altLang="en-US" sz="1600" u="sng" dirty="0">
                <a:latin typeface="宋体" panose="02010600030101010101" pitchFamily="2" charset="-122"/>
                <a:ea typeface="宋体" panose="02010600030101010101" pitchFamily="2" charset="-122"/>
                <a:sym typeface="+mn-ea"/>
              </a:rPr>
              <a:t>快系统</a:t>
            </a:r>
            <a:r>
              <a:rPr lang="en-US" altLang="zh-CN" sz="1600" u="sng" dirty="0">
                <a:latin typeface="宋体" panose="02010600030101010101" pitchFamily="2" charset="-122"/>
                <a:ea typeface="宋体" panose="02010600030101010101" pitchFamily="2" charset="-122"/>
                <a:sym typeface="+mn-ea"/>
              </a:rPr>
              <a:t>”</a:t>
            </a:r>
            <a:r>
              <a:rPr lang="zh-CN" altLang="en-US" sz="1600" u="sng" dirty="0">
                <a:latin typeface="宋体" panose="02010600030101010101" pitchFamily="2" charset="-122"/>
                <a:ea typeface="宋体" panose="02010600030101010101" pitchFamily="2" charset="-122"/>
                <a:sym typeface="+mn-ea"/>
              </a:rPr>
              <a:t>。</a:t>
            </a:r>
            <a:endParaRPr lang="zh-CN" altLang="en-US" sz="1600" u="sng" dirty="0">
              <a:latin typeface="宋体" panose="02010600030101010101" pitchFamily="2" charset="-122"/>
              <a:ea typeface="宋体" panose="02010600030101010101" pitchFamily="2" charset="-122"/>
              <a:sym typeface="+mn-ea"/>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236" y="602790"/>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实验</a:t>
            </a:r>
            <a:r>
              <a:rPr lang="en-US" altLang="zh-CN" sz="2100" b="1" dirty="0">
                <a:latin typeface="宋体" panose="02010600030101010101" pitchFamily="2" charset="-122"/>
                <a:ea typeface="宋体" panose="02010600030101010101" pitchFamily="2" charset="-122"/>
              </a:rPr>
              <a:t>5-1</a:t>
            </a:r>
            <a:r>
              <a:rPr lang="zh-CN" altLang="en-US" sz="2100" b="1" dirty="0">
                <a:latin typeface="宋体" panose="02010600030101010101" pitchFamily="2" charset="-122"/>
                <a:ea typeface="宋体" panose="02010600030101010101" pitchFamily="2" charset="-122"/>
              </a:rPr>
              <a:t>：职业判断</a:t>
            </a:r>
            <a:endParaRPr lang="zh-CN" altLang="en-US" sz="2100" dirty="0"/>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pic>
        <p:nvPicPr>
          <p:cNvPr id="7" name="图片 6"/>
          <p:cNvPicPr>
            <a:picLocks noChangeAspect="1"/>
          </p:cNvPicPr>
          <p:nvPr/>
        </p:nvPicPr>
        <p:blipFill>
          <a:blip r:embed="rId1"/>
          <a:stretch>
            <a:fillRect/>
          </a:stretch>
        </p:blipFill>
        <p:spPr>
          <a:xfrm>
            <a:off x="1760855" y="1487805"/>
            <a:ext cx="3209290" cy="2535555"/>
          </a:xfrm>
          <a:prstGeom prst="rect">
            <a:avLst/>
          </a:prstGeom>
        </p:spPr>
      </p:pic>
      <p:sp>
        <p:nvSpPr>
          <p:cNvPr id="8" name="灯片编号占位符 7"/>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861" y="642795"/>
            <a:ext cx="6170772" cy="856986"/>
          </a:xfrm>
        </p:spPr>
        <p:txBody>
          <a:bodyPr>
            <a:normAutofit/>
          </a:bodyPr>
          <a:lstStyle/>
          <a:p>
            <a:pPr algn="l"/>
            <a:r>
              <a:rPr lang="zh-CN" altLang="en-US" sz="2100" dirty="0">
                <a:latin typeface="宋体" panose="02010600030101010101" pitchFamily="2" charset="-122"/>
                <a:ea typeface="宋体" panose="02010600030101010101" pitchFamily="2" charset="-122"/>
              </a:rPr>
              <a:t>琳达更可能是以下哪个身份？</a:t>
            </a:r>
            <a:endParaRPr lang="zh-CN" altLang="en-US" sz="2100" dirty="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8280" y="1553302"/>
            <a:ext cx="2072226" cy="1673566"/>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5165" y="1499744"/>
            <a:ext cx="2177193" cy="1673566"/>
          </a:xfrm>
          <a:prstGeom prst="rect">
            <a:avLst/>
          </a:prstGeom>
        </p:spPr>
      </p:pic>
      <p:sp>
        <p:nvSpPr>
          <p:cNvPr id="9" name="文本框 9"/>
          <p:cNvSpPr txBox="1"/>
          <p:nvPr/>
        </p:nvSpPr>
        <p:spPr>
          <a:xfrm>
            <a:off x="803673" y="3374297"/>
            <a:ext cx="1748310" cy="368300"/>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 银行出纳员</a:t>
            </a:r>
            <a:endParaRPr lang="zh-CN" altLang="en-US" dirty="0">
              <a:latin typeface="宋体" panose="02010600030101010101" pitchFamily="2" charset="-122"/>
              <a:ea typeface="宋体" panose="02010600030101010101" pitchFamily="2" charset="-122"/>
            </a:endParaRPr>
          </a:p>
        </p:txBody>
      </p:sp>
      <p:sp>
        <p:nvSpPr>
          <p:cNvPr id="10" name="文本框 10"/>
          <p:cNvSpPr txBox="1"/>
          <p:nvPr/>
        </p:nvSpPr>
        <p:spPr>
          <a:xfrm>
            <a:off x="3390900" y="3374390"/>
            <a:ext cx="3059430" cy="922020"/>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银行出纳员和女权运动者</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sym typeface="+mn-ea"/>
              </a:rPr>
              <a:t>（</a:t>
            </a:r>
            <a:r>
              <a:rPr lang="en-US" altLang="zh-CN" dirty="0">
                <a:latin typeface="宋体" panose="02010600030101010101" pitchFamily="2" charset="-122"/>
                <a:ea typeface="宋体" panose="02010600030101010101" pitchFamily="2" charset="-122"/>
                <a:sym typeface="+mn-ea"/>
              </a:rPr>
              <a:t>90%</a:t>
            </a:r>
            <a:r>
              <a:rPr lang="zh-CN" altLang="en-US" dirty="0">
                <a:latin typeface="宋体" panose="02010600030101010101" pitchFamily="2" charset="-122"/>
                <a:ea typeface="宋体" panose="02010600030101010101" pitchFamily="2" charset="-122"/>
                <a:sym typeface="+mn-ea"/>
              </a:rPr>
              <a:t>）</a:t>
            </a:r>
            <a:r>
              <a:rPr lang="en-US" altLang="zh-CN" dirty="0">
                <a:latin typeface="宋体" panose="02010600030101010101" pitchFamily="2" charset="-122"/>
                <a:ea typeface="宋体" panose="02010600030101010101" pitchFamily="2" charset="-122"/>
                <a:sym typeface="+mn-ea"/>
              </a:rPr>
              <a:t>→</a:t>
            </a:r>
            <a:r>
              <a:rPr lang="zh-CN" altLang="en-US" b="1" dirty="0">
                <a:solidFill>
                  <a:schemeClr val="accent1"/>
                </a:solidFill>
                <a:effectLst/>
                <a:latin typeface="宋体" panose="02010600030101010101" pitchFamily="2" charset="-122"/>
                <a:ea typeface="宋体" panose="02010600030101010101" pitchFamily="2" charset="-122"/>
                <a:sym typeface="+mn-ea"/>
              </a:rPr>
              <a:t>联合谬误</a:t>
            </a:r>
            <a:endParaRPr lang="en-US" altLang="zh-CN"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0"/>
          <p:cNvGrpSpPr/>
          <p:nvPr/>
        </p:nvGrpSpPr>
        <p:grpSpPr>
          <a:xfrm>
            <a:off x="3032150" y="1066965"/>
            <a:ext cx="792112" cy="1041711"/>
            <a:chOff x="3995936" y="1676400"/>
            <a:chExt cx="1056394" cy="1389270"/>
          </a:xfrm>
        </p:grpSpPr>
        <p:grpSp>
          <p:nvGrpSpPr>
            <p:cNvPr id="5" name="组合 21"/>
            <p:cNvGrpSpPr/>
            <p:nvPr/>
          </p:nvGrpSpPr>
          <p:grpSpPr>
            <a:xfrm>
              <a:off x="3995936" y="1676400"/>
              <a:ext cx="1056394" cy="1389270"/>
              <a:chOff x="1078816" y="964066"/>
              <a:chExt cx="2222812" cy="2923236"/>
            </a:xfrm>
          </p:grpSpPr>
          <p:sp>
            <p:nvSpPr>
              <p:cNvPr id="24" name="Freeform 7"/>
              <p:cNvSpPr/>
              <p:nvPr/>
            </p:nvSpPr>
            <p:spPr bwMode="auto">
              <a:xfrm>
                <a:off x="1078816" y="2540257"/>
                <a:ext cx="696716" cy="1019561"/>
              </a:xfrm>
              <a:custGeom>
                <a:avLst/>
                <a:gdLst>
                  <a:gd name="T0" fmla="*/ 94 w 375"/>
                  <a:gd name="T1" fmla="*/ 0 h 549"/>
                  <a:gd name="T2" fmla="*/ 11 w 375"/>
                  <a:gd name="T3" fmla="*/ 12 h 549"/>
                  <a:gd name="T4" fmla="*/ 0 w 375"/>
                  <a:gd name="T5" fmla="*/ 127 h 549"/>
                  <a:gd name="T6" fmla="*/ 174 w 375"/>
                  <a:gd name="T7" fmla="*/ 549 h 549"/>
                  <a:gd name="T8" fmla="*/ 375 w 375"/>
                  <a:gd name="T9" fmla="*/ 280 h 549"/>
                  <a:gd name="T10" fmla="*/ 94 w 375"/>
                  <a:gd name="T11" fmla="*/ 0 h 549"/>
                </a:gdLst>
                <a:ahLst/>
                <a:cxnLst>
                  <a:cxn ang="0">
                    <a:pos x="T0" y="T1"/>
                  </a:cxn>
                  <a:cxn ang="0">
                    <a:pos x="T2" y="T3"/>
                  </a:cxn>
                  <a:cxn ang="0">
                    <a:pos x="T4" y="T5"/>
                  </a:cxn>
                  <a:cxn ang="0">
                    <a:pos x="T6" y="T7"/>
                  </a:cxn>
                  <a:cxn ang="0">
                    <a:pos x="T8" y="T9"/>
                  </a:cxn>
                  <a:cxn ang="0">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chemeClr val="accent3">
                  <a:alpha val="70000"/>
                </a:schemeClr>
              </a:solidFill>
              <a:ln>
                <a:noFill/>
              </a:ln>
            </p:spPr>
            <p:txBody>
              <a:bodyPr vert="horz" wrap="square" lIns="68564" tIns="34282" rIns="68564" bIns="34282" numCol="1" anchor="t" anchorCtr="0" compatLnSpc="1"/>
              <a:lstStyle/>
              <a:p>
                <a:endParaRPr lang="zh-CN" altLang="en-US" sz="1350"/>
              </a:p>
            </p:txBody>
          </p:sp>
          <p:sp>
            <p:nvSpPr>
              <p:cNvPr id="25" name="Freeform 8"/>
              <p:cNvSpPr/>
              <p:nvPr/>
            </p:nvSpPr>
            <p:spPr bwMode="auto">
              <a:xfrm>
                <a:off x="1088093" y="2231327"/>
                <a:ext cx="600234" cy="615077"/>
              </a:xfrm>
              <a:custGeom>
                <a:avLst/>
                <a:gdLst>
                  <a:gd name="T0" fmla="*/ 158 w 323"/>
                  <a:gd name="T1" fmla="*/ 0 h 331"/>
                  <a:gd name="T2" fmla="*/ 51 w 323"/>
                  <a:gd name="T3" fmla="*/ 38 h 331"/>
                  <a:gd name="T4" fmla="*/ 0 w 323"/>
                  <a:gd name="T5" fmla="*/ 216 h 331"/>
                  <a:gd name="T6" fmla="*/ 158 w 323"/>
                  <a:gd name="T7" fmla="*/ 331 h 331"/>
                  <a:gd name="T8" fmla="*/ 323 w 323"/>
                  <a:gd name="T9" fmla="*/ 166 h 331"/>
                  <a:gd name="T10" fmla="*/ 158 w 323"/>
                  <a:gd name="T11" fmla="*/ 0 h 331"/>
                </a:gdLst>
                <a:ahLst/>
                <a:cxnLst>
                  <a:cxn ang="0">
                    <a:pos x="T0" y="T1"/>
                  </a:cxn>
                  <a:cxn ang="0">
                    <a:pos x="T2" y="T3"/>
                  </a:cxn>
                  <a:cxn ang="0">
                    <a:pos x="T4" y="T5"/>
                  </a:cxn>
                  <a:cxn ang="0">
                    <a:pos x="T6" y="T7"/>
                  </a:cxn>
                  <a:cxn ang="0">
                    <a:pos x="T8" y="T9"/>
                  </a:cxn>
                  <a:cxn ang="0">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26" name="Oval 9"/>
              <p:cNvSpPr>
                <a:spLocks noChangeArrowheads="1"/>
              </p:cNvSpPr>
              <p:nvPr/>
            </p:nvSpPr>
            <p:spPr bwMode="auto">
              <a:xfrm>
                <a:off x="1530616" y="2179723"/>
                <a:ext cx="506964" cy="507925"/>
              </a:xfrm>
              <a:prstGeom prst="ellipse">
                <a:avLst/>
              </a:prstGeom>
              <a:solidFill>
                <a:schemeClr val="accent5">
                  <a:alpha val="70000"/>
                </a:schemeClr>
              </a:solidFill>
              <a:ln>
                <a:noFill/>
              </a:ln>
            </p:spPr>
            <p:txBody>
              <a:bodyPr vert="horz" wrap="square" lIns="68564" tIns="34282" rIns="68564" bIns="34282" numCol="1" anchor="t" anchorCtr="0" compatLnSpc="1"/>
              <a:lstStyle/>
              <a:p>
                <a:endParaRPr lang="zh-CN" altLang="en-US" sz="1350"/>
              </a:p>
            </p:txBody>
          </p:sp>
          <p:sp>
            <p:nvSpPr>
              <p:cNvPr id="27" name="Oval 10"/>
              <p:cNvSpPr>
                <a:spLocks noChangeArrowheads="1"/>
              </p:cNvSpPr>
              <p:nvPr/>
            </p:nvSpPr>
            <p:spPr bwMode="auto">
              <a:xfrm>
                <a:off x="2050137" y="1993832"/>
                <a:ext cx="576113" cy="574257"/>
              </a:xfrm>
              <a:prstGeom prst="ellipse">
                <a:avLst/>
              </a:prstGeom>
              <a:solidFill>
                <a:schemeClr val="accent6">
                  <a:alpha val="70000"/>
                </a:schemeClr>
              </a:solidFill>
              <a:ln>
                <a:noFill/>
              </a:ln>
            </p:spPr>
            <p:txBody>
              <a:bodyPr vert="horz" wrap="square" lIns="68564" tIns="34282" rIns="68564" bIns="34282" numCol="1" anchor="t" anchorCtr="0" compatLnSpc="1"/>
              <a:lstStyle/>
              <a:p>
                <a:endParaRPr lang="zh-CN" altLang="en-US" sz="1350"/>
              </a:p>
            </p:txBody>
          </p:sp>
          <p:sp>
            <p:nvSpPr>
              <p:cNvPr id="28" name="Oval 11"/>
              <p:cNvSpPr>
                <a:spLocks noChangeArrowheads="1"/>
              </p:cNvSpPr>
              <p:nvPr/>
            </p:nvSpPr>
            <p:spPr bwMode="auto">
              <a:xfrm>
                <a:off x="1688327" y="1950229"/>
                <a:ext cx="413762" cy="412834"/>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29" name="Oval 12"/>
              <p:cNvSpPr>
                <a:spLocks noChangeArrowheads="1"/>
              </p:cNvSpPr>
              <p:nvPr/>
            </p:nvSpPr>
            <p:spPr bwMode="auto">
              <a:xfrm>
                <a:off x="1955510" y="1555021"/>
                <a:ext cx="256050" cy="256050"/>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30" name="Oval 13"/>
              <p:cNvSpPr>
                <a:spLocks noChangeArrowheads="1"/>
              </p:cNvSpPr>
              <p:nvPr/>
            </p:nvSpPr>
            <p:spPr bwMode="auto">
              <a:xfrm>
                <a:off x="2389682" y="1158887"/>
                <a:ext cx="86278" cy="87205"/>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31" name="Oval 14"/>
              <p:cNvSpPr>
                <a:spLocks noChangeArrowheads="1"/>
              </p:cNvSpPr>
              <p:nvPr/>
            </p:nvSpPr>
            <p:spPr bwMode="auto">
              <a:xfrm>
                <a:off x="1532470" y="1755408"/>
                <a:ext cx="85350" cy="85350"/>
              </a:xfrm>
              <a:prstGeom prst="ellipse">
                <a:avLst/>
              </a:pr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32" name="Oval 15"/>
              <p:cNvSpPr>
                <a:spLocks noChangeArrowheads="1"/>
              </p:cNvSpPr>
              <p:nvPr/>
            </p:nvSpPr>
            <p:spPr bwMode="auto">
              <a:xfrm>
                <a:off x="2068691" y="1905698"/>
                <a:ext cx="87205" cy="88133"/>
              </a:xfrm>
              <a:prstGeom prst="ellipse">
                <a:avLst/>
              </a:prstGeom>
              <a:solidFill>
                <a:schemeClr val="accent1">
                  <a:alpha val="80000"/>
                </a:schemeClr>
              </a:solidFill>
              <a:ln>
                <a:noFill/>
              </a:ln>
            </p:spPr>
            <p:txBody>
              <a:bodyPr vert="horz" wrap="square" lIns="68564" tIns="34282" rIns="68564" bIns="34282" numCol="1" anchor="t" anchorCtr="0" compatLnSpc="1"/>
              <a:lstStyle/>
              <a:p>
                <a:endParaRPr lang="zh-CN" altLang="en-US" sz="1350"/>
              </a:p>
            </p:txBody>
          </p:sp>
          <p:sp>
            <p:nvSpPr>
              <p:cNvPr id="33" name="Freeform 16"/>
              <p:cNvSpPr/>
              <p:nvPr/>
            </p:nvSpPr>
            <p:spPr bwMode="auto">
              <a:xfrm>
                <a:off x="1673483" y="1653359"/>
                <a:ext cx="376653" cy="377581"/>
              </a:xfrm>
              <a:custGeom>
                <a:avLst/>
                <a:gdLst>
                  <a:gd name="T0" fmla="*/ 201 w 203"/>
                  <a:gd name="T1" fmla="*/ 98 h 203"/>
                  <a:gd name="T2" fmla="*/ 105 w 203"/>
                  <a:gd name="T3" fmla="*/ 201 h 203"/>
                  <a:gd name="T4" fmla="*/ 1 w 203"/>
                  <a:gd name="T5" fmla="*/ 105 h 203"/>
                  <a:gd name="T6" fmla="*/ 98 w 203"/>
                  <a:gd name="T7" fmla="*/ 1 h 203"/>
                  <a:gd name="T8" fmla="*/ 201 w 203"/>
                  <a:gd name="T9" fmla="*/ 98 h 203"/>
                </a:gdLst>
                <a:ahLst/>
                <a:cxnLst>
                  <a:cxn ang="0">
                    <a:pos x="T0" y="T1"/>
                  </a:cxn>
                  <a:cxn ang="0">
                    <a:pos x="T2" y="T3"/>
                  </a:cxn>
                  <a:cxn ang="0">
                    <a:pos x="T4" y="T5"/>
                  </a:cxn>
                  <a:cxn ang="0">
                    <a:pos x="T6" y="T7"/>
                  </a:cxn>
                  <a:cxn ang="0">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34" name="Oval 17"/>
              <p:cNvSpPr>
                <a:spLocks noChangeArrowheads="1"/>
              </p:cNvSpPr>
              <p:nvPr/>
            </p:nvSpPr>
            <p:spPr bwMode="auto">
              <a:xfrm>
                <a:off x="1504639" y="1901988"/>
                <a:ext cx="141013" cy="143796"/>
              </a:xfrm>
              <a:prstGeom prst="ellipse">
                <a:avLst/>
              </a:pr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35" name="Oval 18"/>
              <p:cNvSpPr>
                <a:spLocks noChangeArrowheads="1"/>
              </p:cNvSpPr>
              <p:nvPr/>
            </p:nvSpPr>
            <p:spPr bwMode="auto">
              <a:xfrm>
                <a:off x="2167029" y="964066"/>
                <a:ext cx="142869" cy="142868"/>
              </a:xfrm>
              <a:prstGeom prst="ellipse">
                <a:avLst/>
              </a:pr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36" name="Oval 19"/>
              <p:cNvSpPr>
                <a:spLocks noChangeArrowheads="1"/>
              </p:cNvSpPr>
              <p:nvPr/>
            </p:nvSpPr>
            <p:spPr bwMode="auto">
              <a:xfrm>
                <a:off x="2276500" y="1307321"/>
                <a:ext cx="312641" cy="312641"/>
              </a:xfrm>
              <a:prstGeom prst="ellipse">
                <a:avLst/>
              </a:prstGeom>
              <a:solidFill>
                <a:schemeClr val="accent3">
                  <a:alpha val="70000"/>
                </a:schemeClr>
              </a:solidFill>
              <a:ln>
                <a:noFill/>
              </a:ln>
            </p:spPr>
            <p:txBody>
              <a:bodyPr vert="horz" wrap="square" lIns="68564" tIns="34282" rIns="68564" bIns="34282" numCol="1" anchor="t" anchorCtr="0" compatLnSpc="1"/>
              <a:lstStyle/>
              <a:p>
                <a:endParaRPr lang="zh-CN" altLang="en-US" sz="1350"/>
              </a:p>
            </p:txBody>
          </p:sp>
          <p:sp>
            <p:nvSpPr>
              <p:cNvPr id="37" name="Oval 20"/>
              <p:cNvSpPr>
                <a:spLocks noChangeArrowheads="1"/>
              </p:cNvSpPr>
              <p:nvPr/>
            </p:nvSpPr>
            <p:spPr bwMode="auto">
              <a:xfrm>
                <a:off x="2276500" y="1816638"/>
                <a:ext cx="312641" cy="314496"/>
              </a:xfrm>
              <a:prstGeom prst="ellipse">
                <a:avLst/>
              </a:prstGeom>
              <a:solidFill>
                <a:schemeClr val="accent3">
                  <a:alpha val="70000"/>
                </a:schemeClr>
              </a:solidFill>
              <a:ln>
                <a:noFill/>
              </a:ln>
            </p:spPr>
            <p:txBody>
              <a:bodyPr vert="horz" wrap="square" lIns="68564" tIns="34282" rIns="68564" bIns="34282" numCol="1" anchor="t" anchorCtr="0" compatLnSpc="1"/>
              <a:lstStyle/>
              <a:p>
                <a:endParaRPr lang="zh-CN" altLang="en-US" sz="1350"/>
              </a:p>
            </p:txBody>
          </p:sp>
          <p:sp>
            <p:nvSpPr>
              <p:cNvPr id="38" name="Oval 21"/>
              <p:cNvSpPr>
                <a:spLocks noChangeArrowheads="1"/>
              </p:cNvSpPr>
              <p:nvPr/>
            </p:nvSpPr>
            <p:spPr bwMode="auto">
              <a:xfrm>
                <a:off x="2754274" y="1514202"/>
                <a:ext cx="141013" cy="141013"/>
              </a:xfrm>
              <a:prstGeom prst="ellipse">
                <a:avLst/>
              </a:prstGeom>
              <a:solidFill>
                <a:schemeClr val="accent6">
                  <a:alpha val="70000"/>
                </a:schemeClr>
              </a:solidFill>
              <a:ln>
                <a:noFill/>
              </a:ln>
            </p:spPr>
            <p:txBody>
              <a:bodyPr vert="horz" wrap="square" lIns="68564" tIns="34282" rIns="68564" bIns="34282" numCol="1" anchor="t" anchorCtr="0" compatLnSpc="1"/>
              <a:lstStyle/>
              <a:p>
                <a:endParaRPr lang="zh-CN" altLang="en-US" sz="1350"/>
              </a:p>
            </p:txBody>
          </p:sp>
          <p:sp>
            <p:nvSpPr>
              <p:cNvPr id="39" name="Freeform 22"/>
              <p:cNvSpPr/>
              <p:nvPr/>
            </p:nvSpPr>
            <p:spPr bwMode="auto">
              <a:xfrm>
                <a:off x="2947240" y="2064338"/>
                <a:ext cx="348822" cy="600233"/>
              </a:xfrm>
              <a:custGeom>
                <a:avLst/>
                <a:gdLst>
                  <a:gd name="T0" fmla="*/ 0 w 188"/>
                  <a:gd name="T1" fmla="*/ 132 h 323"/>
                  <a:gd name="T2" fmla="*/ 188 w 188"/>
                  <a:gd name="T3" fmla="*/ 323 h 323"/>
                  <a:gd name="T4" fmla="*/ 53 w 188"/>
                  <a:gd name="T5" fmla="*/ 0 h 323"/>
                  <a:gd name="T6" fmla="*/ 0 w 188"/>
                  <a:gd name="T7" fmla="*/ 132 h 323"/>
                </a:gdLst>
                <a:ahLst/>
                <a:cxnLst>
                  <a:cxn ang="0">
                    <a:pos x="T0" y="T1"/>
                  </a:cxn>
                  <a:cxn ang="0">
                    <a:pos x="T2" y="T3"/>
                  </a:cxn>
                  <a:cxn ang="0">
                    <a:pos x="T4" y="T5"/>
                  </a:cxn>
                  <a:cxn ang="0">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40" name="Freeform 23"/>
              <p:cNvSpPr/>
              <p:nvPr/>
            </p:nvSpPr>
            <p:spPr bwMode="auto">
              <a:xfrm>
                <a:off x="2563165" y="2261014"/>
                <a:ext cx="738463" cy="894319"/>
              </a:xfrm>
              <a:custGeom>
                <a:avLst/>
                <a:gdLst>
                  <a:gd name="T0" fmla="*/ 0 w 398"/>
                  <a:gd name="T1" fmla="*/ 241 h 481"/>
                  <a:gd name="T2" fmla="*/ 241 w 398"/>
                  <a:gd name="T3" fmla="*/ 481 h 481"/>
                  <a:gd name="T4" fmla="*/ 375 w 398"/>
                  <a:gd name="T5" fmla="*/ 440 h 481"/>
                  <a:gd name="T6" fmla="*/ 398 w 398"/>
                  <a:gd name="T7" fmla="*/ 277 h 481"/>
                  <a:gd name="T8" fmla="*/ 342 w 398"/>
                  <a:gd name="T9" fmla="*/ 22 h 481"/>
                  <a:gd name="T10" fmla="*/ 241 w 398"/>
                  <a:gd name="T11" fmla="*/ 0 h 481"/>
                  <a:gd name="T12" fmla="*/ 0 w 398"/>
                  <a:gd name="T13" fmla="*/ 241 h 481"/>
                </a:gdLst>
                <a:ahLst/>
                <a:cxnLst>
                  <a:cxn ang="0">
                    <a:pos x="T0" y="T1"/>
                  </a:cxn>
                  <a:cxn ang="0">
                    <a:pos x="T2" y="T3"/>
                  </a:cxn>
                  <a:cxn ang="0">
                    <a:pos x="T4" y="T5"/>
                  </a:cxn>
                  <a:cxn ang="0">
                    <a:pos x="T6" y="T7"/>
                  </a:cxn>
                  <a:cxn ang="0">
                    <a:pos x="T8" y="T9"/>
                  </a:cxn>
                  <a:cxn ang="0">
                    <a:pos x="T10" y="T11"/>
                  </a:cxn>
                  <a:cxn ang="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41" name="Freeform 24"/>
              <p:cNvSpPr/>
              <p:nvPr/>
            </p:nvSpPr>
            <p:spPr bwMode="auto">
              <a:xfrm>
                <a:off x="2574297" y="2261014"/>
                <a:ext cx="415618" cy="355316"/>
              </a:xfrm>
              <a:custGeom>
                <a:avLst/>
                <a:gdLst>
                  <a:gd name="T0" fmla="*/ 0 w 224"/>
                  <a:gd name="T1" fmla="*/ 188 h 191"/>
                  <a:gd name="T2" fmla="*/ 33 w 224"/>
                  <a:gd name="T3" fmla="*/ 191 h 191"/>
                  <a:gd name="T4" fmla="*/ 224 w 224"/>
                  <a:gd name="T5" fmla="*/ 0 h 191"/>
                  <a:gd name="T6" fmla="*/ 0 w 224"/>
                  <a:gd name="T7" fmla="*/ 188 h 191"/>
                </a:gdLst>
                <a:ahLst/>
                <a:cxnLst>
                  <a:cxn ang="0">
                    <a:pos x="T0" y="T1"/>
                  </a:cxn>
                  <a:cxn ang="0">
                    <a:pos x="T2" y="T3"/>
                  </a:cxn>
                  <a:cxn ang="0">
                    <a:pos x="T4" y="T5"/>
                  </a:cxn>
                  <a:cxn ang="0">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42" name="Freeform 25"/>
              <p:cNvSpPr/>
              <p:nvPr/>
            </p:nvSpPr>
            <p:spPr bwMode="auto">
              <a:xfrm>
                <a:off x="2840364" y="3083913"/>
                <a:ext cx="420165" cy="581208"/>
              </a:xfrm>
              <a:custGeom>
                <a:avLst/>
                <a:gdLst>
                  <a:gd name="T0" fmla="*/ 224 w 224"/>
                  <a:gd name="T1" fmla="*/ 0 h 310"/>
                  <a:gd name="T2" fmla="*/ 0 w 224"/>
                  <a:gd name="T3" fmla="*/ 240 h 310"/>
                  <a:gd name="T4" fmla="*/ 11 w 224"/>
                  <a:gd name="T5" fmla="*/ 310 h 310"/>
                  <a:gd name="T6" fmla="*/ 224 w 224"/>
                  <a:gd name="T7" fmla="*/ 0 h 310"/>
                </a:gdLst>
                <a:ahLst/>
                <a:cxnLst>
                  <a:cxn ang="0">
                    <a:pos x="T0" y="T1"/>
                  </a:cxn>
                  <a:cxn ang="0">
                    <a:pos x="T2" y="T3"/>
                  </a:cxn>
                  <a:cxn ang="0">
                    <a:pos x="T4" y="T5"/>
                  </a:cxn>
                  <a:cxn ang="0">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43" name="Freeform 26"/>
              <p:cNvSpPr/>
              <p:nvPr/>
            </p:nvSpPr>
            <p:spPr bwMode="auto">
              <a:xfrm>
                <a:off x="1104792" y="3017103"/>
                <a:ext cx="615077" cy="753306"/>
              </a:xfrm>
              <a:custGeom>
                <a:avLst/>
                <a:gdLst>
                  <a:gd name="T0" fmla="*/ 22 w 331"/>
                  <a:gd name="T1" fmla="*/ 0 h 405"/>
                  <a:gd name="T2" fmla="*/ 0 w 331"/>
                  <a:gd name="T3" fmla="*/ 0 h 405"/>
                  <a:gd name="T4" fmla="*/ 316 w 331"/>
                  <a:gd name="T5" fmla="*/ 405 h 405"/>
                  <a:gd name="T6" fmla="*/ 331 w 331"/>
                  <a:gd name="T7" fmla="*/ 309 h 405"/>
                  <a:gd name="T8" fmla="*/ 22 w 331"/>
                  <a:gd name="T9" fmla="*/ 0 h 405"/>
                </a:gdLst>
                <a:ahLst/>
                <a:cxnLst>
                  <a:cxn ang="0">
                    <a:pos x="T0" y="T1"/>
                  </a:cxn>
                  <a:cxn ang="0">
                    <a:pos x="T2" y="T3"/>
                  </a:cxn>
                  <a:cxn ang="0">
                    <a:pos x="T4" y="T5"/>
                  </a:cxn>
                  <a:cxn ang="0">
                    <a:pos x="T6" y="T7"/>
                  </a:cxn>
                  <a:cxn ang="0">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44" name="Freeform 27"/>
              <p:cNvSpPr/>
              <p:nvPr/>
            </p:nvSpPr>
            <p:spPr bwMode="auto">
              <a:xfrm>
                <a:off x="1406301" y="2974428"/>
                <a:ext cx="1229226" cy="912874"/>
              </a:xfrm>
              <a:custGeom>
                <a:avLst/>
                <a:gdLst>
                  <a:gd name="T0" fmla="*/ 331 w 662"/>
                  <a:gd name="T1" fmla="*/ 0 h 491"/>
                  <a:gd name="T2" fmla="*/ 0 w 662"/>
                  <a:gd name="T3" fmla="*/ 317 h 491"/>
                  <a:gd name="T4" fmla="*/ 422 w 662"/>
                  <a:gd name="T5" fmla="*/ 491 h 491"/>
                  <a:gd name="T6" fmla="*/ 639 w 662"/>
                  <a:gd name="T7" fmla="*/ 451 h 491"/>
                  <a:gd name="T8" fmla="*/ 662 w 662"/>
                  <a:gd name="T9" fmla="*/ 331 h 491"/>
                  <a:gd name="T10" fmla="*/ 331 w 662"/>
                  <a:gd name="T11" fmla="*/ 0 h 491"/>
                </a:gdLst>
                <a:ahLst/>
                <a:cxnLst>
                  <a:cxn ang="0">
                    <a:pos x="T0" y="T1"/>
                  </a:cxn>
                  <a:cxn ang="0">
                    <a:pos x="T2" y="T3"/>
                  </a:cxn>
                  <a:cxn ang="0">
                    <a:pos x="T4" y="T5"/>
                  </a:cxn>
                  <a:cxn ang="0">
                    <a:pos x="T6" y="T7"/>
                  </a:cxn>
                  <a:cxn ang="0">
                    <a:pos x="T8" y="T9"/>
                  </a:cxn>
                  <a:cxn ang="0">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chemeClr val="accent6">
                  <a:alpha val="70000"/>
                </a:schemeClr>
              </a:solidFill>
              <a:ln>
                <a:noFill/>
              </a:ln>
            </p:spPr>
            <p:txBody>
              <a:bodyPr vert="horz" wrap="square" lIns="68564" tIns="34282" rIns="68564" bIns="34282" numCol="1" anchor="t" anchorCtr="0" compatLnSpc="1"/>
              <a:lstStyle/>
              <a:p>
                <a:endParaRPr lang="zh-CN" altLang="en-US" sz="1350"/>
              </a:p>
            </p:txBody>
          </p:sp>
          <p:sp>
            <p:nvSpPr>
              <p:cNvPr id="45" name="Freeform 28"/>
              <p:cNvSpPr/>
              <p:nvPr/>
            </p:nvSpPr>
            <p:spPr bwMode="auto">
              <a:xfrm>
                <a:off x="2335874" y="2933609"/>
                <a:ext cx="874838" cy="872054"/>
              </a:xfrm>
              <a:custGeom>
                <a:avLst/>
                <a:gdLst>
                  <a:gd name="T0" fmla="*/ 471 w 471"/>
                  <a:gd name="T1" fmla="*/ 153 h 469"/>
                  <a:gd name="T2" fmla="*/ 244 w 471"/>
                  <a:gd name="T3" fmla="*/ 0 h 469"/>
                  <a:gd name="T4" fmla="*/ 0 w 471"/>
                  <a:gd name="T5" fmla="*/ 244 h 469"/>
                  <a:gd name="T6" fmla="*/ 149 w 471"/>
                  <a:gd name="T7" fmla="*/ 469 h 469"/>
                  <a:gd name="T8" fmla="*/ 471 w 471"/>
                  <a:gd name="T9" fmla="*/ 153 h 469"/>
                </a:gdLst>
                <a:ahLst/>
                <a:cxnLst>
                  <a:cxn ang="0">
                    <a:pos x="T0" y="T1"/>
                  </a:cxn>
                  <a:cxn ang="0">
                    <a:pos x="T2" y="T3"/>
                  </a:cxn>
                  <a:cxn ang="0">
                    <a:pos x="T4" y="T5"/>
                  </a:cxn>
                  <a:cxn ang="0">
                    <a:pos x="T6" y="T7"/>
                  </a:cxn>
                  <a:cxn ang="0">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46" name="Oval 30"/>
              <p:cNvSpPr>
                <a:spLocks noChangeArrowheads="1"/>
              </p:cNvSpPr>
              <p:nvPr/>
            </p:nvSpPr>
            <p:spPr bwMode="auto">
              <a:xfrm>
                <a:off x="2540899" y="1675625"/>
                <a:ext cx="493546" cy="496329"/>
              </a:xfrm>
              <a:prstGeom prst="ellipse">
                <a:avLst/>
              </a:prstGeom>
              <a:solidFill>
                <a:schemeClr val="accent2">
                  <a:alpha val="70000"/>
                </a:schemeClr>
              </a:solidFill>
              <a:ln>
                <a:noFill/>
              </a:ln>
            </p:spPr>
            <p:txBody>
              <a:bodyPr vert="horz" wrap="square" lIns="68564" tIns="34282" rIns="68564" bIns="34282" numCol="1" anchor="t" anchorCtr="0" compatLnSpc="1"/>
              <a:lstStyle/>
              <a:p>
                <a:endParaRPr lang="zh-CN" altLang="en-US" sz="1350"/>
              </a:p>
            </p:txBody>
          </p:sp>
          <p:sp>
            <p:nvSpPr>
              <p:cNvPr id="47" name="Oval 11"/>
              <p:cNvSpPr>
                <a:spLocks noChangeArrowheads="1"/>
              </p:cNvSpPr>
              <p:nvPr/>
            </p:nvSpPr>
            <p:spPr bwMode="auto">
              <a:xfrm>
                <a:off x="1833627" y="2696302"/>
                <a:ext cx="557332" cy="556080"/>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48" name="Oval 11"/>
              <p:cNvSpPr>
                <a:spLocks noChangeArrowheads="1"/>
              </p:cNvSpPr>
              <p:nvPr/>
            </p:nvSpPr>
            <p:spPr bwMode="auto">
              <a:xfrm>
                <a:off x="2226489" y="2491874"/>
                <a:ext cx="249471" cy="248912"/>
              </a:xfrm>
              <a:prstGeom prst="ellipse">
                <a:avLst/>
              </a:pr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grpSp>
        <p:sp>
          <p:nvSpPr>
            <p:cNvPr id="23" name="椭圆 22"/>
            <p:cNvSpPr/>
            <p:nvPr/>
          </p:nvSpPr>
          <p:spPr>
            <a:xfrm>
              <a:off x="4251572" y="2232063"/>
              <a:ext cx="553478" cy="553476"/>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accent1"/>
                </a:solidFill>
                <a:latin typeface="华文细黑" panose="02010600040101010101" pitchFamily="2" charset="-122"/>
                <a:ea typeface="华文细黑" panose="02010600040101010101" pitchFamily="2" charset="-122"/>
              </a:endParaRPr>
            </a:p>
          </p:txBody>
        </p:sp>
      </p:grpSp>
      <p:sp>
        <p:nvSpPr>
          <p:cNvPr id="2" name="矩形 1"/>
          <p:cNvSpPr/>
          <p:nvPr/>
        </p:nvSpPr>
        <p:spPr>
          <a:xfrm>
            <a:off x="1887855" y="2678430"/>
            <a:ext cx="3079750" cy="1430020"/>
          </a:xfrm>
          <a:prstGeom prst="rect">
            <a:avLst/>
          </a:prstGeom>
        </p:spPr>
        <p:txBody>
          <a:bodyPr wrap="square">
            <a:spAutoFit/>
          </a:bodyPr>
          <a:lstStyle/>
          <a:p>
            <a:pPr algn="ctr"/>
            <a:r>
              <a:rPr lang="zh-CN" altLang="en-US" sz="2550" b="1" dirty="0">
                <a:solidFill>
                  <a:srgbClr val="009900"/>
                </a:solidFill>
                <a:latin typeface="宋体" panose="02010600030101010101" pitchFamily="2" charset="-122"/>
                <a:ea typeface="宋体" panose="02010600030101010101" pitchFamily="2" charset="-122"/>
              </a:rPr>
              <a:t>启发式偏差</a:t>
            </a:r>
            <a:endParaRPr lang="zh-CN" altLang="en-US" sz="2550" b="1" dirty="0">
              <a:solidFill>
                <a:srgbClr val="009900"/>
              </a:solidFill>
              <a:latin typeface="宋体" panose="02010600030101010101" pitchFamily="2" charset="-122"/>
              <a:ea typeface="宋体" panose="02010600030101010101" pitchFamily="2" charset="-122"/>
            </a:endParaRPr>
          </a:p>
          <a:p>
            <a:pPr algn="ctr"/>
            <a:r>
              <a:rPr lang="en-US" altLang="zh-CN" sz="2550" i="1"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Heuristic biases</a:t>
            </a:r>
            <a:endParaRPr lang="zh-CN" altLang="en-US" sz="2550" b="1" i="1" dirty="0">
              <a:solidFill>
                <a:srgbClr val="009900"/>
              </a:solidFill>
              <a:latin typeface="宋体" panose="02010600030101010101" pitchFamily="2" charset="-122"/>
              <a:ea typeface="宋体" panose="02010600030101010101" pitchFamily="2" charset="-122"/>
            </a:endParaRPr>
          </a:p>
          <a:p>
            <a:pPr algn="ctr"/>
            <a:r>
              <a:rPr lang="zh-CN" altLang="en-US" b="1" dirty="0">
                <a:solidFill>
                  <a:schemeClr val="tx1"/>
                </a:solidFill>
                <a:latin typeface="宋体" panose="02010600030101010101" pitchFamily="2" charset="-122"/>
                <a:ea typeface="宋体" panose="02010600030101010101" pitchFamily="2" charset="-122"/>
              </a:rPr>
              <a:t>（作用机理及其导致的行为表现）</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 name="文本框 2"/>
          <p:cNvSpPr txBox="1"/>
          <p:nvPr/>
        </p:nvSpPr>
        <p:spPr>
          <a:xfrm>
            <a:off x="3242773" y="1549226"/>
            <a:ext cx="494841" cy="300082"/>
          </a:xfrm>
          <a:prstGeom prst="rect">
            <a:avLst/>
          </a:prstGeom>
          <a:noFill/>
        </p:spPr>
        <p:txBody>
          <a:bodyPr wrap="square" rtlCol="0">
            <a:spAutoFit/>
          </a:bodyPr>
          <a:lstStyle/>
          <a:p>
            <a:r>
              <a:rPr lang="en-US" altLang="zh-CN" sz="1350" dirty="0">
                <a:solidFill>
                  <a:schemeClr val="accent1"/>
                </a:solidFill>
                <a:latin typeface="Times New Roman" panose="02020603050405020304" pitchFamily="18" charset="0"/>
                <a:cs typeface="Times New Roman" panose="02020603050405020304" pitchFamily="18" charset="0"/>
              </a:rPr>
              <a:t>5.2</a:t>
            </a:r>
            <a:endParaRPr lang="zh-CN" altLang="en-US" sz="1350" dirty="0">
              <a:solidFill>
                <a:schemeClr val="accent1"/>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590550" y="2259330"/>
            <a:ext cx="5440680" cy="368300"/>
          </a:xfrm>
          <a:prstGeom prst="rect">
            <a:avLst/>
          </a:prstGeom>
          <a:noFill/>
        </p:spPr>
        <p:txBody>
          <a:bodyPr wrap="none" rtlCol="0" anchor="t">
            <a:spAutoFit/>
          </a:bodyPr>
          <a:p>
            <a:r>
              <a:rPr lang="en-US" altLang="zh-CN" dirty="0">
                <a:latin typeface="宋体" panose="02010600030101010101" pitchFamily="2" charset="-122"/>
                <a:ea typeface="宋体" panose="02010600030101010101" pitchFamily="2" charset="-122"/>
                <a:sym typeface="+mn-ea"/>
              </a:rPr>
              <a:t>“</a:t>
            </a:r>
            <a:r>
              <a:rPr lang="zh-CN" altLang="en-US" dirty="0">
                <a:latin typeface="宋体" panose="02010600030101010101" pitchFamily="2" charset="-122"/>
                <a:ea typeface="宋体" panose="02010600030101010101" pitchFamily="2" charset="-122"/>
                <a:sym typeface="+mn-ea"/>
              </a:rPr>
              <a:t>快系统</a:t>
            </a:r>
            <a:r>
              <a:rPr lang="en-US" altLang="zh-CN" dirty="0">
                <a:latin typeface="宋体" panose="02010600030101010101" pitchFamily="2" charset="-122"/>
                <a:ea typeface="宋体" panose="02010600030101010101" pitchFamily="2" charset="-122"/>
                <a:sym typeface="+mn-ea"/>
              </a:rPr>
              <a:t>”</a:t>
            </a:r>
            <a:r>
              <a:rPr lang="zh-CN" altLang="en-US" dirty="0">
                <a:latin typeface="宋体" panose="02010600030101010101" pitchFamily="2" charset="-122"/>
                <a:ea typeface="宋体" panose="02010600030101010101" pitchFamily="2" charset="-122"/>
                <a:sym typeface="+mn-ea"/>
              </a:rPr>
              <a:t>下影响人们行为决策的两类认知偏差之一</a:t>
            </a:r>
            <a:endParaRPr lang="en-US" altLang="zh-CN" dirty="0">
              <a:latin typeface="宋体" panose="02010600030101010101" pitchFamily="2" charset="-122"/>
              <a:ea typeface="宋体" panose="02010600030101010101" pitchFamily="2" charset="-122"/>
              <a:sym typeface="+mn-ea"/>
            </a:endParaRPr>
          </a:p>
        </p:txBody>
      </p:sp>
      <p:sp>
        <p:nvSpPr>
          <p:cNvPr id="7" name="灯片编号占位符 6"/>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466" y="763445"/>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启发式判断（启发法）</a:t>
            </a:r>
            <a:endParaRPr lang="en-US" altLang="zh-CN" sz="21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880745" y="1759585"/>
            <a:ext cx="5344795" cy="2544445"/>
          </a:xfrm>
        </p:spPr>
        <p:txBody>
          <a:bodyPr>
            <a:noAutofit/>
          </a:bodyPr>
          <a:lstStyle/>
          <a:p>
            <a:pPr>
              <a:lnSpc>
                <a:spcPct val="125000"/>
              </a:lnSpc>
              <a:spcBef>
                <a:spcPts val="20"/>
              </a:spcBef>
              <a:spcAft>
                <a:spcPts val="0"/>
              </a:spcAft>
            </a:pPr>
            <a:r>
              <a:rPr lang="zh-CN" altLang="en-US" sz="1800" dirty="0">
                <a:latin typeface="宋体" panose="02010600030101010101" pitchFamily="2" charset="-122"/>
                <a:ea typeface="宋体" panose="02010600030101010101" pitchFamily="2" charset="-122"/>
              </a:rPr>
              <a:t>凭借经验和直觉解决问题</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经验法则</a:t>
            </a:r>
            <a:r>
              <a:rPr lang="en-US" altLang="zh-CN" sz="1800" i="1" dirty="0">
                <a:latin typeface="Times New Roman" panose="02020603050405020304" pitchFamily="18" charset="0"/>
                <a:ea typeface="宋体" panose="02010600030101010101" pitchFamily="2" charset="-122"/>
                <a:cs typeface="Times New Roman" panose="02020603050405020304" pitchFamily="18" charset="0"/>
              </a:rPr>
              <a:t>the rule of thumb</a:t>
            </a:r>
            <a:endParaRPr lang="en-US" altLang="zh-CN" sz="1800" b="1" i="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Bef>
                <a:spcPts val="20"/>
              </a:spcBef>
              <a:spcAft>
                <a:spcPts val="0"/>
              </a:spcAft>
            </a:pPr>
            <a:r>
              <a:rPr lang="zh-CN" altLang="en-US" sz="1800" dirty="0">
                <a:latin typeface="宋体" panose="02010600030101010101" pitchFamily="2" charset="-122"/>
                <a:ea typeface="宋体" panose="02010600030101010101" pitchFamily="2" charset="-122"/>
              </a:rPr>
              <a:t>认知资源和时间消耗较少</a:t>
            </a:r>
            <a:endParaRPr lang="en-US" altLang="zh-CN" sz="1800" dirty="0">
              <a:latin typeface="宋体" panose="02010600030101010101" pitchFamily="2" charset="-122"/>
              <a:ea typeface="宋体" panose="02010600030101010101" pitchFamily="2" charset="-122"/>
            </a:endParaRPr>
          </a:p>
          <a:p>
            <a:pPr>
              <a:lnSpc>
                <a:spcPct val="125000"/>
              </a:lnSpc>
              <a:spcBef>
                <a:spcPts val="20"/>
              </a:spcBef>
              <a:spcAft>
                <a:spcPts val="0"/>
              </a:spcAft>
            </a:pPr>
            <a:r>
              <a:rPr lang="zh-CN" altLang="en-US" sz="1800" dirty="0">
                <a:latin typeface="宋体" panose="02010600030101010101" pitchFamily="2" charset="-122"/>
                <a:ea typeface="宋体" panose="02010600030101010101" pitchFamily="2" charset="-122"/>
              </a:rPr>
              <a:t>是“快系统”的主要认知模式</a:t>
            </a:r>
            <a:endParaRPr lang="zh-CN" altLang="en-US" sz="1800" dirty="0">
              <a:latin typeface="宋体" panose="02010600030101010101" pitchFamily="2" charset="-122"/>
              <a:ea typeface="宋体" panose="02010600030101010101" pitchFamily="2" charset="-122"/>
            </a:endParaRPr>
          </a:p>
          <a:p>
            <a:pPr>
              <a:lnSpc>
                <a:spcPct val="125000"/>
              </a:lnSpc>
              <a:spcBef>
                <a:spcPts val="20"/>
              </a:spcBef>
              <a:spcAft>
                <a:spcPts val="0"/>
              </a:spcAft>
            </a:pPr>
            <a:r>
              <a:rPr lang="zh-CN" altLang="en-US" sz="1800" dirty="0">
                <a:latin typeface="宋体" panose="02010600030101010101" pitchFamily="2" charset="-122"/>
                <a:ea typeface="宋体" panose="02010600030101010101" pitchFamily="2" charset="-122"/>
              </a:rPr>
              <a:t>在判断决策中的重要性</a:t>
            </a:r>
            <a:endParaRPr lang="zh-CN" altLang="en-US" sz="1800"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6" name="灯片编号占位符 5"/>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0461" y="590725"/>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采用启发式判断的情境</a:t>
            </a:r>
            <a:endParaRPr lang="zh-CN" altLang="en-US" sz="2100" dirty="0"/>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grpSp>
        <p:nvGrpSpPr>
          <p:cNvPr id="6" name="íṩ1idê"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p:cNvGrpSpPr>
            <a:grpSpLocks noChangeAspect="1"/>
          </p:cNvGrpSpPr>
          <p:nvPr/>
        </p:nvGrpSpPr>
        <p:grpSpPr>
          <a:xfrm>
            <a:off x="2144715" y="1599073"/>
            <a:ext cx="2433140" cy="2389387"/>
            <a:chOff x="3891909" y="1449802"/>
            <a:chExt cx="4533900" cy="4529896"/>
          </a:xfrm>
        </p:grpSpPr>
        <p:grpSp>
          <p:nvGrpSpPr>
            <p:cNvPr id="7" name="îŝľîdè"/>
            <p:cNvGrpSpPr/>
            <p:nvPr/>
          </p:nvGrpSpPr>
          <p:grpSpPr>
            <a:xfrm>
              <a:off x="3891909" y="1449802"/>
              <a:ext cx="4533900" cy="4529896"/>
              <a:chOff x="3071664" y="2060848"/>
              <a:chExt cx="3525256" cy="3522142"/>
            </a:xfrm>
          </p:grpSpPr>
          <p:sp>
            <p:nvSpPr>
              <p:cNvPr id="138" name="ïSļïḍè"/>
              <p:cNvSpPr/>
              <p:nvPr/>
            </p:nvSpPr>
            <p:spPr bwMode="auto">
              <a:xfrm>
                <a:off x="4834292" y="2060848"/>
                <a:ext cx="1762628" cy="1760553"/>
              </a:xfrm>
              <a:custGeom>
                <a:avLst/>
                <a:gdLst>
                  <a:gd name="T0" fmla="*/ 0 w 4362"/>
                  <a:gd name="T1" fmla="*/ 0 h 4361"/>
                  <a:gd name="T2" fmla="*/ 4362 w 4362"/>
                  <a:gd name="T3" fmla="*/ 4361 h 4361"/>
                  <a:gd name="T4" fmla="*/ 0 w 4362"/>
                  <a:gd name="T5" fmla="*/ 4361 h 4361"/>
                  <a:gd name="T6" fmla="*/ 0 w 4362"/>
                  <a:gd name="T7" fmla="*/ 0 h 4361"/>
                </a:gdLst>
                <a:ahLst/>
                <a:cxnLst>
                  <a:cxn ang="0">
                    <a:pos x="T0" y="T1"/>
                  </a:cxn>
                  <a:cxn ang="0">
                    <a:pos x="T2" y="T3"/>
                  </a:cxn>
                  <a:cxn ang="0">
                    <a:pos x="T4" y="T5"/>
                  </a:cxn>
                  <a:cxn ang="0">
                    <a:pos x="T6" y="T7"/>
                  </a:cxn>
                </a:cxnLst>
                <a:rect l="0" t="0" r="r" b="b"/>
                <a:pathLst>
                  <a:path w="4362" h="4361">
                    <a:moveTo>
                      <a:pt x="0" y="0"/>
                    </a:moveTo>
                    <a:cubicBezTo>
                      <a:pt x="2409" y="0"/>
                      <a:pt x="4362" y="1953"/>
                      <a:pt x="4362" y="4361"/>
                    </a:cubicBezTo>
                    <a:lnTo>
                      <a:pt x="0" y="4361"/>
                    </a:lnTo>
                    <a:lnTo>
                      <a:pt x="0" y="0"/>
                    </a:lnTo>
                    <a:close/>
                  </a:path>
                </a:pathLst>
              </a:custGeom>
              <a:solidFill>
                <a:schemeClr val="bg1">
                  <a:lumMod val="65000"/>
                </a:schemeClr>
              </a:solid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68564" tIns="34282" rIns="68564" bIns="34282" anchor="ctr">
                <a:normAutofit/>
              </a:bodyPr>
              <a:lstStyle/>
              <a:p>
                <a:pPr algn="ctr"/>
                <a:endParaRPr sz="1350"/>
              </a:p>
            </p:txBody>
          </p:sp>
          <p:sp>
            <p:nvSpPr>
              <p:cNvPr id="139" name="î$ḻiḋe"/>
              <p:cNvSpPr/>
              <p:nvPr/>
            </p:nvSpPr>
            <p:spPr bwMode="auto">
              <a:xfrm>
                <a:off x="4834292" y="3821400"/>
                <a:ext cx="1762628" cy="1761590"/>
              </a:xfrm>
              <a:custGeom>
                <a:avLst/>
                <a:gdLst>
                  <a:gd name="T0" fmla="*/ 4362 w 4362"/>
                  <a:gd name="T1" fmla="*/ 0 h 4362"/>
                  <a:gd name="T2" fmla="*/ 0 w 4362"/>
                  <a:gd name="T3" fmla="*/ 4362 h 4362"/>
                  <a:gd name="T4" fmla="*/ 0 w 4362"/>
                  <a:gd name="T5" fmla="*/ 0 h 4362"/>
                  <a:gd name="T6" fmla="*/ 4362 w 4362"/>
                  <a:gd name="T7" fmla="*/ 0 h 4362"/>
                </a:gdLst>
                <a:ahLst/>
                <a:cxnLst>
                  <a:cxn ang="0">
                    <a:pos x="T0" y="T1"/>
                  </a:cxn>
                  <a:cxn ang="0">
                    <a:pos x="T2" y="T3"/>
                  </a:cxn>
                  <a:cxn ang="0">
                    <a:pos x="T4" y="T5"/>
                  </a:cxn>
                  <a:cxn ang="0">
                    <a:pos x="T6" y="T7"/>
                  </a:cxn>
                </a:cxnLst>
                <a:rect l="0" t="0" r="r" b="b"/>
                <a:pathLst>
                  <a:path w="4362" h="4362">
                    <a:moveTo>
                      <a:pt x="4362" y="0"/>
                    </a:moveTo>
                    <a:cubicBezTo>
                      <a:pt x="4362" y="2409"/>
                      <a:pt x="2409" y="4362"/>
                      <a:pt x="0" y="4362"/>
                    </a:cubicBezTo>
                    <a:lnTo>
                      <a:pt x="0" y="0"/>
                    </a:lnTo>
                    <a:lnTo>
                      <a:pt x="4362" y="0"/>
                    </a:lnTo>
                    <a:close/>
                  </a:path>
                </a:pathLst>
              </a:custGeom>
              <a:solidFill>
                <a:schemeClr val="accent1"/>
              </a:solid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68564" tIns="34282" rIns="68564" bIns="34282" anchor="ctr">
                <a:normAutofit/>
              </a:bodyPr>
              <a:lstStyle/>
              <a:p>
                <a:pPr algn="ctr"/>
                <a:endParaRPr sz="1350"/>
              </a:p>
            </p:txBody>
          </p:sp>
          <p:sp>
            <p:nvSpPr>
              <p:cNvPr id="140" name="íṣḻídè"/>
              <p:cNvSpPr/>
              <p:nvPr/>
            </p:nvSpPr>
            <p:spPr bwMode="auto">
              <a:xfrm>
                <a:off x="3071664" y="3821400"/>
                <a:ext cx="1762628" cy="1761590"/>
              </a:xfrm>
              <a:custGeom>
                <a:avLst/>
                <a:gdLst>
                  <a:gd name="T0" fmla="*/ 4361 w 4361"/>
                  <a:gd name="T1" fmla="*/ 4362 h 4362"/>
                  <a:gd name="T2" fmla="*/ 0 w 4361"/>
                  <a:gd name="T3" fmla="*/ 0 h 4362"/>
                  <a:gd name="T4" fmla="*/ 4361 w 4361"/>
                  <a:gd name="T5" fmla="*/ 0 h 4362"/>
                  <a:gd name="T6" fmla="*/ 4361 w 4361"/>
                  <a:gd name="T7" fmla="*/ 4362 h 4362"/>
                </a:gdLst>
                <a:ahLst/>
                <a:cxnLst>
                  <a:cxn ang="0">
                    <a:pos x="T0" y="T1"/>
                  </a:cxn>
                  <a:cxn ang="0">
                    <a:pos x="T2" y="T3"/>
                  </a:cxn>
                  <a:cxn ang="0">
                    <a:pos x="T4" y="T5"/>
                  </a:cxn>
                  <a:cxn ang="0">
                    <a:pos x="T6" y="T7"/>
                  </a:cxn>
                </a:cxnLst>
                <a:rect l="0" t="0" r="r" b="b"/>
                <a:pathLst>
                  <a:path w="4361" h="4362">
                    <a:moveTo>
                      <a:pt x="4361" y="4362"/>
                    </a:moveTo>
                    <a:cubicBezTo>
                      <a:pt x="1953" y="4362"/>
                      <a:pt x="0" y="2409"/>
                      <a:pt x="0" y="0"/>
                    </a:cubicBezTo>
                    <a:lnTo>
                      <a:pt x="4361" y="0"/>
                    </a:lnTo>
                    <a:lnTo>
                      <a:pt x="4361" y="4362"/>
                    </a:lnTo>
                    <a:close/>
                  </a:path>
                </a:pathLst>
              </a:custGeom>
              <a:solidFill>
                <a:schemeClr val="bg1">
                  <a:lumMod val="65000"/>
                </a:schemeClr>
              </a:solid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68564" tIns="34282" rIns="68564" bIns="34282" anchor="ctr">
                <a:normAutofit/>
              </a:bodyPr>
              <a:lstStyle/>
              <a:p>
                <a:pPr algn="ctr"/>
                <a:endParaRPr sz="1350"/>
              </a:p>
            </p:txBody>
          </p:sp>
          <p:sp>
            <p:nvSpPr>
              <p:cNvPr id="141" name="iṧḻiḋè"/>
              <p:cNvSpPr/>
              <p:nvPr/>
            </p:nvSpPr>
            <p:spPr bwMode="auto">
              <a:xfrm>
                <a:off x="3071664" y="2060848"/>
                <a:ext cx="1762628" cy="1760553"/>
              </a:xfrm>
              <a:custGeom>
                <a:avLst/>
                <a:gdLst>
                  <a:gd name="T0" fmla="*/ 0 w 4361"/>
                  <a:gd name="T1" fmla="*/ 4361 h 4361"/>
                  <a:gd name="T2" fmla="*/ 4361 w 4361"/>
                  <a:gd name="T3" fmla="*/ 0 h 4361"/>
                  <a:gd name="T4" fmla="*/ 4361 w 4361"/>
                  <a:gd name="T5" fmla="*/ 4361 h 4361"/>
                  <a:gd name="T6" fmla="*/ 0 w 4361"/>
                  <a:gd name="T7" fmla="*/ 4361 h 4361"/>
                </a:gdLst>
                <a:ahLst/>
                <a:cxnLst>
                  <a:cxn ang="0">
                    <a:pos x="T0" y="T1"/>
                  </a:cxn>
                  <a:cxn ang="0">
                    <a:pos x="T2" y="T3"/>
                  </a:cxn>
                  <a:cxn ang="0">
                    <a:pos x="T4" y="T5"/>
                  </a:cxn>
                  <a:cxn ang="0">
                    <a:pos x="T6" y="T7"/>
                  </a:cxn>
                </a:cxnLst>
                <a:rect l="0" t="0" r="r" b="b"/>
                <a:pathLst>
                  <a:path w="4361" h="4361">
                    <a:moveTo>
                      <a:pt x="0" y="4361"/>
                    </a:moveTo>
                    <a:cubicBezTo>
                      <a:pt x="0" y="1953"/>
                      <a:pt x="1953" y="0"/>
                      <a:pt x="4361" y="0"/>
                    </a:cubicBezTo>
                    <a:lnTo>
                      <a:pt x="4361" y="4361"/>
                    </a:lnTo>
                    <a:lnTo>
                      <a:pt x="0" y="4361"/>
                    </a:lnTo>
                    <a:close/>
                  </a:path>
                </a:pathLst>
              </a:custGeom>
              <a:solidFill>
                <a:schemeClr val="accent1"/>
              </a:solid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68564" tIns="34282" rIns="68564" bIns="34282" anchor="ctr">
                <a:normAutofit/>
              </a:bodyPr>
              <a:lstStyle/>
              <a:p>
                <a:pPr algn="ctr"/>
                <a:endParaRPr sz="1350"/>
              </a:p>
            </p:txBody>
          </p:sp>
        </p:grpSp>
        <p:grpSp>
          <p:nvGrpSpPr>
            <p:cNvPr id="8" name="íŝ1iďe"/>
            <p:cNvGrpSpPr/>
            <p:nvPr/>
          </p:nvGrpSpPr>
          <p:grpSpPr>
            <a:xfrm>
              <a:off x="4010128" y="2060703"/>
              <a:ext cx="539176" cy="539174"/>
              <a:chOff x="2406923" y="2845390"/>
              <a:chExt cx="571222" cy="571221"/>
            </a:xfrm>
          </p:grpSpPr>
          <p:sp>
            <p:nvSpPr>
              <p:cNvPr id="136" name="îšľiďé"/>
              <p:cNvSpPr/>
              <p:nvPr/>
            </p:nvSpPr>
            <p:spPr>
              <a:xfrm>
                <a:off x="2406923" y="2845390"/>
                <a:ext cx="571222" cy="571221"/>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wrap="square" lIns="68564" tIns="34282" rIns="68564" bIns="34282" anchor="ctr">
                <a:normAutofit fontScale="77500" lnSpcReduction="20000"/>
              </a:bodyPr>
              <a:lstStyle/>
              <a:p>
                <a:pPr algn="ctr"/>
                <a:endParaRPr sz="1350"/>
              </a:p>
            </p:txBody>
          </p:sp>
          <p:sp>
            <p:nvSpPr>
              <p:cNvPr id="137" name="ïṩ1ïďê"/>
              <p:cNvSpPr/>
              <p:nvPr/>
            </p:nvSpPr>
            <p:spPr bwMode="auto">
              <a:xfrm>
                <a:off x="2540113" y="2998524"/>
                <a:ext cx="304843" cy="264949"/>
              </a:xfrm>
              <a:custGeom>
                <a:avLst/>
                <a:gdLst>
                  <a:gd name="connsiteX0" fmla="*/ 427885 w 601094"/>
                  <a:gd name="connsiteY0" fmla="*/ 274980 h 522431"/>
                  <a:gd name="connsiteX1" fmla="*/ 432269 w 601094"/>
                  <a:gd name="connsiteY1" fmla="*/ 321660 h 522431"/>
                  <a:gd name="connsiteX2" fmla="*/ 431295 w 601094"/>
                  <a:gd name="connsiteY2" fmla="*/ 429121 h 522431"/>
                  <a:gd name="connsiteX3" fmla="*/ 453455 w 601094"/>
                  <a:gd name="connsiteY3" fmla="*/ 417208 h 522431"/>
                  <a:gd name="connsiteX4" fmla="*/ 448585 w 601094"/>
                  <a:gd name="connsiteY4" fmla="*/ 349619 h 522431"/>
                  <a:gd name="connsiteX5" fmla="*/ 448585 w 601094"/>
                  <a:gd name="connsiteY5" fmla="*/ 301238 h 522431"/>
                  <a:gd name="connsiteX6" fmla="*/ 427885 w 601094"/>
                  <a:gd name="connsiteY6" fmla="*/ 274980 h 522431"/>
                  <a:gd name="connsiteX7" fmla="*/ 352921 w 601094"/>
                  <a:gd name="connsiteY7" fmla="*/ 272822 h 522431"/>
                  <a:gd name="connsiteX8" fmla="*/ 354868 w 601094"/>
                  <a:gd name="connsiteY8" fmla="*/ 371774 h 522431"/>
                  <a:gd name="connsiteX9" fmla="*/ 351947 w 601094"/>
                  <a:gd name="connsiteY9" fmla="*/ 423317 h 522431"/>
                  <a:gd name="connsiteX10" fmla="*/ 378481 w 601094"/>
                  <a:gd name="connsiteY10" fmla="*/ 441065 h 522431"/>
                  <a:gd name="connsiteX11" fmla="*/ 386514 w 601094"/>
                  <a:gd name="connsiteY11" fmla="*/ 411647 h 522431"/>
                  <a:gd name="connsiteX12" fmla="*/ 385297 w 601094"/>
                  <a:gd name="connsiteY12" fmla="*/ 362535 h 522431"/>
                  <a:gd name="connsiteX13" fmla="*/ 388461 w 601094"/>
                  <a:gd name="connsiteY13" fmla="*/ 301511 h 522431"/>
                  <a:gd name="connsiteX14" fmla="*/ 356816 w 601094"/>
                  <a:gd name="connsiteY14" fmla="*/ 273795 h 522431"/>
                  <a:gd name="connsiteX15" fmla="*/ 352921 w 601094"/>
                  <a:gd name="connsiteY15" fmla="*/ 272822 h 522431"/>
                  <a:gd name="connsiteX16" fmla="*/ 276425 w 601094"/>
                  <a:gd name="connsiteY16" fmla="*/ 271096 h 522431"/>
                  <a:gd name="connsiteX17" fmla="*/ 279350 w 601094"/>
                  <a:gd name="connsiteY17" fmla="*/ 382676 h 522431"/>
                  <a:gd name="connsiteX18" fmla="*/ 278131 w 601094"/>
                  <a:gd name="connsiteY18" fmla="*/ 427892 h 522431"/>
                  <a:gd name="connsiteX19" fmla="*/ 302017 w 601094"/>
                  <a:gd name="connsiteY19" fmla="*/ 447096 h 522431"/>
                  <a:gd name="connsiteX20" fmla="*/ 308841 w 601094"/>
                  <a:gd name="connsiteY20" fmla="*/ 393859 h 522431"/>
                  <a:gd name="connsiteX21" fmla="*/ 309816 w 601094"/>
                  <a:gd name="connsiteY21" fmla="*/ 321660 h 522431"/>
                  <a:gd name="connsiteX22" fmla="*/ 313472 w 601094"/>
                  <a:gd name="connsiteY22" fmla="*/ 278875 h 522431"/>
                  <a:gd name="connsiteX23" fmla="*/ 281787 w 601094"/>
                  <a:gd name="connsiteY23" fmla="*/ 273041 h 522431"/>
                  <a:gd name="connsiteX24" fmla="*/ 276425 w 601094"/>
                  <a:gd name="connsiteY24" fmla="*/ 271096 h 522431"/>
                  <a:gd name="connsiteX25" fmla="*/ 207982 w 601094"/>
                  <a:gd name="connsiteY25" fmla="*/ 270139 h 522431"/>
                  <a:gd name="connsiteX26" fmla="*/ 212122 w 601094"/>
                  <a:gd name="connsiteY26" fmla="*/ 371024 h 522431"/>
                  <a:gd name="connsiteX27" fmla="*/ 213826 w 601094"/>
                  <a:gd name="connsiteY27" fmla="*/ 428880 h 522431"/>
                  <a:gd name="connsiteX28" fmla="*/ 219427 w 601094"/>
                  <a:gd name="connsiteY28" fmla="*/ 447842 h 522431"/>
                  <a:gd name="connsiteX29" fmla="*/ 237689 w 601094"/>
                  <a:gd name="connsiteY29" fmla="*/ 443709 h 522431"/>
                  <a:gd name="connsiteX30" fmla="*/ 236472 w 601094"/>
                  <a:gd name="connsiteY30" fmla="*/ 345013 h 522431"/>
                  <a:gd name="connsiteX31" fmla="*/ 237446 w 601094"/>
                  <a:gd name="connsiteY31" fmla="*/ 302228 h 522431"/>
                  <a:gd name="connsiteX32" fmla="*/ 213339 w 601094"/>
                  <a:gd name="connsiteY32" fmla="*/ 272570 h 522431"/>
                  <a:gd name="connsiteX33" fmla="*/ 207982 w 601094"/>
                  <a:gd name="connsiteY33" fmla="*/ 270139 h 522431"/>
                  <a:gd name="connsiteX34" fmla="*/ 167332 w 601094"/>
                  <a:gd name="connsiteY34" fmla="*/ 268198 h 522431"/>
                  <a:gd name="connsiteX35" fmla="*/ 141519 w 601094"/>
                  <a:gd name="connsiteY35" fmla="*/ 270872 h 522431"/>
                  <a:gd name="connsiteX36" fmla="*/ 136893 w 601094"/>
                  <a:gd name="connsiteY36" fmla="*/ 269657 h 522431"/>
                  <a:gd name="connsiteX37" fmla="*/ 141032 w 601094"/>
                  <a:gd name="connsiteY37" fmla="*/ 391464 h 522431"/>
                  <a:gd name="connsiteX38" fmla="*/ 138354 w 601094"/>
                  <a:gd name="connsiteY38" fmla="*/ 445924 h 522431"/>
                  <a:gd name="connsiteX39" fmla="*/ 167332 w 601094"/>
                  <a:gd name="connsiteY39" fmla="*/ 431823 h 522431"/>
                  <a:gd name="connsiteX40" fmla="*/ 168793 w 601094"/>
                  <a:gd name="connsiteY40" fmla="*/ 322172 h 522431"/>
                  <a:gd name="connsiteX41" fmla="*/ 167332 w 601094"/>
                  <a:gd name="connsiteY41" fmla="*/ 268198 h 522431"/>
                  <a:gd name="connsiteX42" fmla="*/ 424963 w 601094"/>
                  <a:gd name="connsiteY42" fmla="*/ 258205 h 522431"/>
                  <a:gd name="connsiteX43" fmla="*/ 470015 w 601094"/>
                  <a:gd name="connsiteY43" fmla="*/ 309504 h 522431"/>
                  <a:gd name="connsiteX44" fmla="*/ 468797 w 601094"/>
                  <a:gd name="connsiteY44" fmla="*/ 403836 h 522431"/>
                  <a:gd name="connsiteX45" fmla="*/ 467336 w 601094"/>
                  <a:gd name="connsiteY45" fmla="*/ 447112 h 522431"/>
                  <a:gd name="connsiteX46" fmla="*/ 417658 w 601094"/>
                  <a:gd name="connsiteY46" fmla="*/ 434469 h 522431"/>
                  <a:gd name="connsiteX47" fmla="*/ 418632 w 601094"/>
                  <a:gd name="connsiteY47" fmla="*/ 335761 h 522431"/>
                  <a:gd name="connsiteX48" fmla="*/ 415222 w 601094"/>
                  <a:gd name="connsiteY48" fmla="*/ 267687 h 522431"/>
                  <a:gd name="connsiteX49" fmla="*/ 419362 w 601094"/>
                  <a:gd name="connsiteY49" fmla="*/ 262824 h 522431"/>
                  <a:gd name="connsiteX50" fmla="*/ 424963 w 601094"/>
                  <a:gd name="connsiteY50" fmla="*/ 258205 h 522431"/>
                  <a:gd name="connsiteX51" fmla="*/ 356816 w 601094"/>
                  <a:gd name="connsiteY51" fmla="*/ 257749 h 522431"/>
                  <a:gd name="connsiteX52" fmla="*/ 392356 w 601094"/>
                  <a:gd name="connsiteY52" fmla="*/ 258478 h 522431"/>
                  <a:gd name="connsiteX53" fmla="*/ 398685 w 601094"/>
                  <a:gd name="connsiteY53" fmla="*/ 263340 h 522431"/>
                  <a:gd name="connsiteX54" fmla="*/ 400876 w 601094"/>
                  <a:gd name="connsiteY54" fmla="*/ 423803 h 522431"/>
                  <a:gd name="connsiteX55" fmla="*/ 366066 w 601094"/>
                  <a:gd name="connsiteY55" fmla="*/ 455652 h 522431"/>
                  <a:gd name="connsiteX56" fmla="*/ 340019 w 601094"/>
                  <a:gd name="connsiteY56" fmla="*/ 412133 h 522431"/>
                  <a:gd name="connsiteX57" fmla="*/ 344401 w 601094"/>
                  <a:gd name="connsiteY57" fmla="*/ 260909 h 522431"/>
                  <a:gd name="connsiteX58" fmla="*/ 352434 w 601094"/>
                  <a:gd name="connsiteY58" fmla="*/ 258964 h 522431"/>
                  <a:gd name="connsiteX59" fmla="*/ 356816 w 601094"/>
                  <a:gd name="connsiteY59" fmla="*/ 257749 h 522431"/>
                  <a:gd name="connsiteX60" fmla="*/ 213339 w 601094"/>
                  <a:gd name="connsiteY60" fmla="*/ 256040 h 522431"/>
                  <a:gd name="connsiteX61" fmla="*/ 252787 w 601094"/>
                  <a:gd name="connsiteY61" fmla="*/ 302228 h 522431"/>
                  <a:gd name="connsiteX62" fmla="*/ 250595 w 601094"/>
                  <a:gd name="connsiteY62" fmla="*/ 454405 h 522431"/>
                  <a:gd name="connsiteX63" fmla="*/ 243290 w 601094"/>
                  <a:gd name="connsiteY63" fmla="*/ 461455 h 522431"/>
                  <a:gd name="connsiteX64" fmla="*/ 207738 w 601094"/>
                  <a:gd name="connsiteY64" fmla="*/ 461455 h 522431"/>
                  <a:gd name="connsiteX65" fmla="*/ 201164 w 601094"/>
                  <a:gd name="connsiteY65" fmla="*/ 454891 h 522431"/>
                  <a:gd name="connsiteX66" fmla="*/ 199459 w 601094"/>
                  <a:gd name="connsiteY66" fmla="*/ 342825 h 522431"/>
                  <a:gd name="connsiteX67" fmla="*/ 198972 w 601094"/>
                  <a:gd name="connsiteY67" fmla="*/ 265277 h 522431"/>
                  <a:gd name="connsiteX68" fmla="*/ 205790 w 601094"/>
                  <a:gd name="connsiteY68" fmla="*/ 262360 h 522431"/>
                  <a:gd name="connsiteX69" fmla="*/ 213339 w 601094"/>
                  <a:gd name="connsiteY69" fmla="*/ 256040 h 522431"/>
                  <a:gd name="connsiteX70" fmla="*/ 281787 w 601094"/>
                  <a:gd name="connsiteY70" fmla="*/ 255781 h 522431"/>
                  <a:gd name="connsiteX71" fmla="*/ 327608 w 601094"/>
                  <a:gd name="connsiteY71" fmla="*/ 286897 h 522431"/>
                  <a:gd name="connsiteX72" fmla="*/ 323708 w 601094"/>
                  <a:gd name="connsiteY72" fmla="*/ 451472 h 522431"/>
                  <a:gd name="connsiteX73" fmla="*/ 316884 w 601094"/>
                  <a:gd name="connsiteY73" fmla="*/ 458279 h 522431"/>
                  <a:gd name="connsiteX74" fmla="*/ 262533 w 601094"/>
                  <a:gd name="connsiteY74" fmla="*/ 435914 h 522431"/>
                  <a:gd name="connsiteX75" fmla="*/ 267895 w 601094"/>
                  <a:gd name="connsiteY75" fmla="*/ 264289 h 522431"/>
                  <a:gd name="connsiteX76" fmla="*/ 273744 w 601094"/>
                  <a:gd name="connsiteY76" fmla="*/ 262831 h 522431"/>
                  <a:gd name="connsiteX77" fmla="*/ 281787 w 601094"/>
                  <a:gd name="connsiteY77" fmla="*/ 255781 h 522431"/>
                  <a:gd name="connsiteX78" fmla="*/ 163192 w 601094"/>
                  <a:gd name="connsiteY78" fmla="*/ 253367 h 522431"/>
                  <a:gd name="connsiteX79" fmla="*/ 179751 w 601094"/>
                  <a:gd name="connsiteY79" fmla="*/ 264794 h 522431"/>
                  <a:gd name="connsiteX80" fmla="*/ 176829 w 601094"/>
                  <a:gd name="connsiteY80" fmla="*/ 354508 h 522431"/>
                  <a:gd name="connsiteX81" fmla="*/ 177073 w 601094"/>
                  <a:gd name="connsiteY81" fmla="*/ 422341 h 522431"/>
                  <a:gd name="connsiteX82" fmla="*/ 176099 w 601094"/>
                  <a:gd name="connsiteY82" fmla="*/ 457108 h 522431"/>
                  <a:gd name="connsiteX83" fmla="*/ 132996 w 601094"/>
                  <a:gd name="connsiteY83" fmla="*/ 460755 h 522431"/>
                  <a:gd name="connsiteX84" fmla="*/ 130074 w 601094"/>
                  <a:gd name="connsiteY84" fmla="*/ 457838 h 522431"/>
                  <a:gd name="connsiteX85" fmla="*/ 132266 w 601094"/>
                  <a:gd name="connsiteY85" fmla="*/ 255312 h 522431"/>
                  <a:gd name="connsiteX86" fmla="*/ 136406 w 601094"/>
                  <a:gd name="connsiteY86" fmla="*/ 255798 h 522431"/>
                  <a:gd name="connsiteX87" fmla="*/ 141519 w 601094"/>
                  <a:gd name="connsiteY87" fmla="*/ 253610 h 522431"/>
                  <a:gd name="connsiteX88" fmla="*/ 163192 w 601094"/>
                  <a:gd name="connsiteY88" fmla="*/ 253367 h 522431"/>
                  <a:gd name="connsiteX89" fmla="*/ 15157 w 601094"/>
                  <a:gd name="connsiteY89" fmla="*/ 218612 h 522431"/>
                  <a:gd name="connsiteX90" fmla="*/ 20027 w 601094"/>
                  <a:gd name="connsiteY90" fmla="*/ 391686 h 522431"/>
                  <a:gd name="connsiteX91" fmla="*/ 17592 w 601094"/>
                  <a:gd name="connsiteY91" fmla="*/ 493293 h 522431"/>
                  <a:gd name="connsiteX92" fmla="*/ 79445 w 601094"/>
                  <a:gd name="connsiteY92" fmla="*/ 475791 h 522431"/>
                  <a:gd name="connsiteX93" fmla="*/ 83585 w 601094"/>
                  <a:gd name="connsiteY93" fmla="*/ 475548 h 522431"/>
                  <a:gd name="connsiteX94" fmla="*/ 373855 w 601094"/>
                  <a:gd name="connsiteY94" fmla="*/ 479438 h 522431"/>
                  <a:gd name="connsiteX95" fmla="*/ 582061 w 601094"/>
                  <a:gd name="connsiteY95" fmla="*/ 507149 h 522431"/>
                  <a:gd name="connsiteX96" fmla="*/ 588879 w 601094"/>
                  <a:gd name="connsiteY96" fmla="*/ 508607 h 522431"/>
                  <a:gd name="connsiteX97" fmla="*/ 582791 w 601094"/>
                  <a:gd name="connsiteY97" fmla="*/ 365433 h 522431"/>
                  <a:gd name="connsiteX98" fmla="*/ 581817 w 601094"/>
                  <a:gd name="connsiteY98" fmla="*/ 243893 h 522431"/>
                  <a:gd name="connsiteX99" fmla="*/ 479541 w 601094"/>
                  <a:gd name="connsiteY99" fmla="*/ 244622 h 522431"/>
                  <a:gd name="connsiteX100" fmla="*/ 471505 w 601094"/>
                  <a:gd name="connsiteY100" fmla="*/ 233683 h 522431"/>
                  <a:gd name="connsiteX101" fmla="*/ 471992 w 601094"/>
                  <a:gd name="connsiteY101" fmla="*/ 232711 h 522431"/>
                  <a:gd name="connsiteX102" fmla="*/ 265734 w 601094"/>
                  <a:gd name="connsiteY102" fmla="*/ 227849 h 522431"/>
                  <a:gd name="connsiteX103" fmla="*/ 119138 w 601094"/>
                  <a:gd name="connsiteY103" fmla="*/ 222988 h 522431"/>
                  <a:gd name="connsiteX104" fmla="*/ 126200 w 601094"/>
                  <a:gd name="connsiteY104" fmla="*/ 240003 h 522431"/>
                  <a:gd name="connsiteX105" fmla="*/ 126687 w 601094"/>
                  <a:gd name="connsiteY105" fmla="*/ 242920 h 522431"/>
                  <a:gd name="connsiteX106" fmla="*/ 126200 w 601094"/>
                  <a:gd name="connsiteY106" fmla="*/ 248268 h 522431"/>
                  <a:gd name="connsiteX107" fmla="*/ 69461 w 601094"/>
                  <a:gd name="connsiteY107" fmla="*/ 258721 h 522431"/>
                  <a:gd name="connsiteX108" fmla="*/ 15157 w 601094"/>
                  <a:gd name="connsiteY108" fmla="*/ 218612 h 522431"/>
                  <a:gd name="connsiteX109" fmla="*/ 300922 w 601094"/>
                  <a:gd name="connsiteY109" fmla="*/ 127898 h 522431"/>
                  <a:gd name="connsiteX110" fmla="*/ 259890 w 601094"/>
                  <a:gd name="connsiteY110" fmla="*/ 137666 h 522431"/>
                  <a:gd name="connsiteX111" fmla="*/ 169546 w 601094"/>
                  <a:gd name="connsiteY111" fmla="*/ 180449 h 522431"/>
                  <a:gd name="connsiteX112" fmla="*/ 119138 w 601094"/>
                  <a:gd name="connsiteY112" fmla="*/ 208160 h 522431"/>
                  <a:gd name="connsiteX113" fmla="*/ 288868 w 601094"/>
                  <a:gd name="connsiteY113" fmla="*/ 212292 h 522431"/>
                  <a:gd name="connsiteX114" fmla="*/ 479541 w 601094"/>
                  <a:gd name="connsiteY114" fmla="*/ 214966 h 522431"/>
                  <a:gd name="connsiteX115" fmla="*/ 420367 w 601094"/>
                  <a:gd name="connsiteY115" fmla="*/ 166593 h 522431"/>
                  <a:gd name="connsiteX116" fmla="*/ 300922 w 601094"/>
                  <a:gd name="connsiteY116" fmla="*/ 127898 h 522431"/>
                  <a:gd name="connsiteX117" fmla="*/ 304940 w 601094"/>
                  <a:gd name="connsiteY117" fmla="*/ 19043 h 522431"/>
                  <a:gd name="connsiteX118" fmla="*/ 305671 w 601094"/>
                  <a:gd name="connsiteY118" fmla="*/ 25606 h 522431"/>
                  <a:gd name="connsiteX119" fmla="*/ 320282 w 601094"/>
                  <a:gd name="connsiteY119" fmla="*/ 28766 h 522431"/>
                  <a:gd name="connsiteX120" fmla="*/ 311271 w 601094"/>
                  <a:gd name="connsiteY120" fmla="*/ 22932 h 522431"/>
                  <a:gd name="connsiteX121" fmla="*/ 304940 w 601094"/>
                  <a:gd name="connsiteY121" fmla="*/ 19043 h 522431"/>
                  <a:gd name="connsiteX122" fmla="*/ 296417 w 601094"/>
                  <a:gd name="connsiteY122" fmla="*/ 113 h 522431"/>
                  <a:gd name="connsiteX123" fmla="*/ 302992 w 601094"/>
                  <a:gd name="connsiteY123" fmla="*/ 4458 h 522431"/>
                  <a:gd name="connsiteX124" fmla="*/ 302992 w 601094"/>
                  <a:gd name="connsiteY124" fmla="*/ 4701 h 522431"/>
                  <a:gd name="connsiteX125" fmla="*/ 323691 w 601094"/>
                  <a:gd name="connsiteY125" fmla="*/ 12723 h 522431"/>
                  <a:gd name="connsiteX126" fmla="*/ 355835 w 601094"/>
                  <a:gd name="connsiteY126" fmla="*/ 31197 h 522431"/>
                  <a:gd name="connsiteX127" fmla="*/ 351451 w 601094"/>
                  <a:gd name="connsiteY127" fmla="*/ 47727 h 522431"/>
                  <a:gd name="connsiteX128" fmla="*/ 306888 w 601094"/>
                  <a:gd name="connsiteY128" fmla="*/ 47970 h 522431"/>
                  <a:gd name="connsiteX129" fmla="*/ 302018 w 601094"/>
                  <a:gd name="connsiteY129" fmla="*/ 104851 h 522431"/>
                  <a:gd name="connsiteX130" fmla="*/ 388222 w 601094"/>
                  <a:gd name="connsiteY130" fmla="*/ 131832 h 522431"/>
                  <a:gd name="connsiteX131" fmla="*/ 491960 w 601094"/>
                  <a:gd name="connsiteY131" fmla="*/ 235385 h 522431"/>
                  <a:gd name="connsiteX132" fmla="*/ 583035 w 601094"/>
                  <a:gd name="connsiteY132" fmla="*/ 217640 h 522431"/>
                  <a:gd name="connsiteX133" fmla="*/ 596185 w 601094"/>
                  <a:gd name="connsiteY133" fmla="*/ 224203 h 522431"/>
                  <a:gd name="connsiteX134" fmla="*/ 598376 w 601094"/>
                  <a:gd name="connsiteY134" fmla="*/ 229551 h 522431"/>
                  <a:gd name="connsiteX135" fmla="*/ 599107 w 601094"/>
                  <a:gd name="connsiteY135" fmla="*/ 403840 h 522431"/>
                  <a:gd name="connsiteX136" fmla="*/ 591558 w 601094"/>
                  <a:gd name="connsiteY136" fmla="*/ 516629 h 522431"/>
                  <a:gd name="connsiteX137" fmla="*/ 585470 w 601094"/>
                  <a:gd name="connsiteY137" fmla="*/ 519546 h 522431"/>
                  <a:gd name="connsiteX138" fmla="*/ 577677 w 601094"/>
                  <a:gd name="connsiteY138" fmla="*/ 522220 h 522431"/>
                  <a:gd name="connsiteX139" fmla="*/ 449101 w 601094"/>
                  <a:gd name="connsiteY139" fmla="*/ 489890 h 522431"/>
                  <a:gd name="connsiteX140" fmla="*/ 323934 w 601094"/>
                  <a:gd name="connsiteY140" fmla="*/ 501558 h 522431"/>
                  <a:gd name="connsiteX141" fmla="*/ 89429 w 601094"/>
                  <a:gd name="connsiteY141" fmla="*/ 487459 h 522431"/>
                  <a:gd name="connsiteX142" fmla="*/ 84072 w 601094"/>
                  <a:gd name="connsiteY142" fmla="*/ 492564 h 522431"/>
                  <a:gd name="connsiteX143" fmla="*/ 12966 w 601094"/>
                  <a:gd name="connsiteY143" fmla="*/ 518817 h 522431"/>
                  <a:gd name="connsiteX144" fmla="*/ 4686 w 601094"/>
                  <a:gd name="connsiteY144" fmla="*/ 512497 h 522431"/>
                  <a:gd name="connsiteX145" fmla="*/ 7121 w 601094"/>
                  <a:gd name="connsiteY145" fmla="*/ 310497 h 522431"/>
                  <a:gd name="connsiteX146" fmla="*/ 6878 w 601094"/>
                  <a:gd name="connsiteY146" fmla="*/ 210834 h 522431"/>
                  <a:gd name="connsiteX147" fmla="*/ 15888 w 601094"/>
                  <a:gd name="connsiteY147" fmla="*/ 212535 h 522431"/>
                  <a:gd name="connsiteX148" fmla="*/ 66782 w 601094"/>
                  <a:gd name="connsiteY148" fmla="*/ 247296 h 522431"/>
                  <a:gd name="connsiteX149" fmla="*/ 115485 w 601094"/>
                  <a:gd name="connsiteY149" fmla="*/ 242434 h 522431"/>
                  <a:gd name="connsiteX150" fmla="*/ 85046 w 601094"/>
                  <a:gd name="connsiteY150" fmla="*/ 211806 h 522431"/>
                  <a:gd name="connsiteX151" fmla="*/ 88212 w 601094"/>
                  <a:gd name="connsiteY151" fmla="*/ 200138 h 522431"/>
                  <a:gd name="connsiteX152" fmla="*/ 274014 w 601094"/>
                  <a:gd name="connsiteY152" fmla="*/ 111171 h 522431"/>
                  <a:gd name="connsiteX153" fmla="*/ 292521 w 601094"/>
                  <a:gd name="connsiteY153" fmla="*/ 105580 h 522431"/>
                  <a:gd name="connsiteX154" fmla="*/ 290329 w 601094"/>
                  <a:gd name="connsiteY154" fmla="*/ 40434 h 522431"/>
                  <a:gd name="connsiteX155" fmla="*/ 290086 w 601094"/>
                  <a:gd name="connsiteY155" fmla="*/ 29009 h 522431"/>
                  <a:gd name="connsiteX156" fmla="*/ 290573 w 601094"/>
                  <a:gd name="connsiteY156" fmla="*/ 6160 h 522431"/>
                  <a:gd name="connsiteX157" fmla="*/ 296417 w 601094"/>
                  <a:gd name="connsiteY157" fmla="*/ 113 h 52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01094" h="522431">
                    <a:moveTo>
                      <a:pt x="427885" y="274980"/>
                    </a:moveTo>
                    <a:cubicBezTo>
                      <a:pt x="432025" y="289568"/>
                      <a:pt x="431782" y="309261"/>
                      <a:pt x="432269" y="321660"/>
                    </a:cubicBezTo>
                    <a:cubicBezTo>
                      <a:pt x="433730" y="357156"/>
                      <a:pt x="437139" y="394111"/>
                      <a:pt x="431295" y="429121"/>
                    </a:cubicBezTo>
                    <a:cubicBezTo>
                      <a:pt x="427885" y="449300"/>
                      <a:pt x="455403" y="436171"/>
                      <a:pt x="453455" y="417208"/>
                    </a:cubicBezTo>
                    <a:cubicBezTo>
                      <a:pt x="451020" y="394840"/>
                      <a:pt x="449802" y="372230"/>
                      <a:pt x="448585" y="349619"/>
                    </a:cubicBezTo>
                    <a:cubicBezTo>
                      <a:pt x="447611" y="333330"/>
                      <a:pt x="446637" y="317527"/>
                      <a:pt x="448585" y="301238"/>
                    </a:cubicBezTo>
                    <a:cubicBezTo>
                      <a:pt x="450533" y="282760"/>
                      <a:pt x="446880" y="275224"/>
                      <a:pt x="427885" y="274980"/>
                    </a:cubicBezTo>
                    <a:close/>
                    <a:moveTo>
                      <a:pt x="352921" y="272822"/>
                    </a:moveTo>
                    <a:cubicBezTo>
                      <a:pt x="351217" y="305158"/>
                      <a:pt x="355112" y="339439"/>
                      <a:pt x="354868" y="371774"/>
                    </a:cubicBezTo>
                    <a:cubicBezTo>
                      <a:pt x="354868" y="389279"/>
                      <a:pt x="353651" y="405812"/>
                      <a:pt x="351947" y="423317"/>
                    </a:cubicBezTo>
                    <a:cubicBezTo>
                      <a:pt x="350000" y="446170"/>
                      <a:pt x="359980" y="444468"/>
                      <a:pt x="378481" y="441065"/>
                    </a:cubicBezTo>
                    <a:cubicBezTo>
                      <a:pt x="393817" y="438390"/>
                      <a:pt x="387488" y="426477"/>
                      <a:pt x="386514" y="411647"/>
                    </a:cubicBezTo>
                    <a:cubicBezTo>
                      <a:pt x="385540" y="395357"/>
                      <a:pt x="384323" y="378825"/>
                      <a:pt x="385297" y="362535"/>
                    </a:cubicBezTo>
                    <a:cubicBezTo>
                      <a:pt x="386514" y="342356"/>
                      <a:pt x="388948" y="321690"/>
                      <a:pt x="388461" y="301511"/>
                    </a:cubicBezTo>
                    <a:cubicBezTo>
                      <a:pt x="387974" y="273552"/>
                      <a:pt x="380428" y="274038"/>
                      <a:pt x="356816" y="273795"/>
                    </a:cubicBezTo>
                    <a:cubicBezTo>
                      <a:pt x="355112" y="273795"/>
                      <a:pt x="353895" y="273309"/>
                      <a:pt x="352921" y="272822"/>
                    </a:cubicBezTo>
                    <a:close/>
                    <a:moveTo>
                      <a:pt x="276425" y="271096"/>
                    </a:moveTo>
                    <a:cubicBezTo>
                      <a:pt x="286174" y="306831"/>
                      <a:pt x="280325" y="345969"/>
                      <a:pt x="279350" y="382676"/>
                    </a:cubicBezTo>
                    <a:cubicBezTo>
                      <a:pt x="278862" y="397748"/>
                      <a:pt x="278131" y="413063"/>
                      <a:pt x="278131" y="427892"/>
                    </a:cubicBezTo>
                    <a:cubicBezTo>
                      <a:pt x="278131" y="449041"/>
                      <a:pt x="279350" y="450986"/>
                      <a:pt x="302017" y="447096"/>
                    </a:cubicBezTo>
                    <a:cubicBezTo>
                      <a:pt x="317128" y="444422"/>
                      <a:pt x="309085" y="407715"/>
                      <a:pt x="308841" y="393859"/>
                    </a:cubicBezTo>
                    <a:cubicBezTo>
                      <a:pt x="308841" y="369792"/>
                      <a:pt x="308353" y="345483"/>
                      <a:pt x="309816" y="321660"/>
                    </a:cubicBezTo>
                    <a:cubicBezTo>
                      <a:pt x="310547" y="308289"/>
                      <a:pt x="314690" y="291759"/>
                      <a:pt x="313472" y="278875"/>
                    </a:cubicBezTo>
                    <a:cubicBezTo>
                      <a:pt x="312497" y="266477"/>
                      <a:pt x="288855" y="273041"/>
                      <a:pt x="281787" y="273041"/>
                    </a:cubicBezTo>
                    <a:cubicBezTo>
                      <a:pt x="279594" y="273041"/>
                      <a:pt x="277888" y="272068"/>
                      <a:pt x="276425" y="271096"/>
                    </a:cubicBezTo>
                    <a:close/>
                    <a:moveTo>
                      <a:pt x="207982" y="270139"/>
                    </a:moveTo>
                    <a:cubicBezTo>
                      <a:pt x="205060" y="301985"/>
                      <a:pt x="210174" y="339421"/>
                      <a:pt x="212122" y="371024"/>
                    </a:cubicBezTo>
                    <a:cubicBezTo>
                      <a:pt x="213339" y="390471"/>
                      <a:pt x="214800" y="409433"/>
                      <a:pt x="213826" y="428880"/>
                    </a:cubicBezTo>
                    <a:cubicBezTo>
                      <a:pt x="209687" y="437632"/>
                      <a:pt x="211635" y="443952"/>
                      <a:pt x="219427" y="447842"/>
                    </a:cubicBezTo>
                    <a:cubicBezTo>
                      <a:pt x="226732" y="450030"/>
                      <a:pt x="232576" y="448571"/>
                      <a:pt x="237689" y="443709"/>
                    </a:cubicBezTo>
                    <a:cubicBezTo>
                      <a:pt x="237933" y="410891"/>
                      <a:pt x="236472" y="377830"/>
                      <a:pt x="236472" y="345013"/>
                    </a:cubicBezTo>
                    <a:cubicBezTo>
                      <a:pt x="236228" y="330670"/>
                      <a:pt x="236715" y="316570"/>
                      <a:pt x="237446" y="302228"/>
                    </a:cubicBezTo>
                    <a:cubicBezTo>
                      <a:pt x="238663" y="279620"/>
                      <a:pt x="232819" y="274515"/>
                      <a:pt x="213339" y="272570"/>
                    </a:cubicBezTo>
                    <a:cubicBezTo>
                      <a:pt x="211148" y="272327"/>
                      <a:pt x="209200" y="271355"/>
                      <a:pt x="207982" y="270139"/>
                    </a:cubicBezTo>
                    <a:close/>
                    <a:moveTo>
                      <a:pt x="167332" y="268198"/>
                    </a:moveTo>
                    <a:cubicBezTo>
                      <a:pt x="169037" y="272817"/>
                      <a:pt x="147120" y="270629"/>
                      <a:pt x="141519" y="270872"/>
                    </a:cubicBezTo>
                    <a:cubicBezTo>
                      <a:pt x="139571" y="270872"/>
                      <a:pt x="138110" y="270386"/>
                      <a:pt x="136893" y="269657"/>
                    </a:cubicBezTo>
                    <a:cubicBezTo>
                      <a:pt x="138354" y="310259"/>
                      <a:pt x="141276" y="350861"/>
                      <a:pt x="141032" y="391464"/>
                    </a:cubicBezTo>
                    <a:cubicBezTo>
                      <a:pt x="141032" y="409698"/>
                      <a:pt x="141763" y="428176"/>
                      <a:pt x="138354" y="445924"/>
                    </a:cubicBezTo>
                    <a:cubicBezTo>
                      <a:pt x="134701" y="464645"/>
                      <a:pt x="170011" y="452002"/>
                      <a:pt x="167332" y="431823"/>
                    </a:cubicBezTo>
                    <a:cubicBezTo>
                      <a:pt x="162705" y="395354"/>
                      <a:pt x="165384" y="358641"/>
                      <a:pt x="168793" y="322172"/>
                    </a:cubicBezTo>
                    <a:cubicBezTo>
                      <a:pt x="170498" y="304910"/>
                      <a:pt x="173907" y="284974"/>
                      <a:pt x="167332" y="268198"/>
                    </a:cubicBezTo>
                    <a:close/>
                    <a:moveTo>
                      <a:pt x="424963" y="258205"/>
                    </a:moveTo>
                    <a:cubicBezTo>
                      <a:pt x="464414" y="252613"/>
                      <a:pt x="474155" y="272063"/>
                      <a:pt x="470015" y="309504"/>
                    </a:cubicBezTo>
                    <a:cubicBezTo>
                      <a:pt x="466362" y="340137"/>
                      <a:pt x="467336" y="372959"/>
                      <a:pt x="468797" y="403836"/>
                    </a:cubicBezTo>
                    <a:cubicBezTo>
                      <a:pt x="469284" y="414047"/>
                      <a:pt x="476346" y="438116"/>
                      <a:pt x="467336" y="447112"/>
                    </a:cubicBezTo>
                    <a:cubicBezTo>
                      <a:pt x="455160" y="459511"/>
                      <a:pt x="414248" y="458782"/>
                      <a:pt x="417658" y="434469"/>
                    </a:cubicBezTo>
                    <a:cubicBezTo>
                      <a:pt x="422528" y="402377"/>
                      <a:pt x="418875" y="368097"/>
                      <a:pt x="418632" y="335761"/>
                    </a:cubicBezTo>
                    <a:cubicBezTo>
                      <a:pt x="418632" y="314123"/>
                      <a:pt x="420823" y="288838"/>
                      <a:pt x="415222" y="267687"/>
                    </a:cubicBezTo>
                    <a:cubicBezTo>
                      <a:pt x="414492" y="264526"/>
                      <a:pt x="416927" y="262581"/>
                      <a:pt x="419362" y="262824"/>
                    </a:cubicBezTo>
                    <a:cubicBezTo>
                      <a:pt x="420336" y="260393"/>
                      <a:pt x="422041" y="258691"/>
                      <a:pt x="424963" y="258205"/>
                    </a:cubicBezTo>
                    <a:close/>
                    <a:moveTo>
                      <a:pt x="356816" y="257749"/>
                    </a:moveTo>
                    <a:cubicBezTo>
                      <a:pt x="368500" y="258235"/>
                      <a:pt x="380428" y="258478"/>
                      <a:pt x="392356" y="258478"/>
                    </a:cubicBezTo>
                    <a:cubicBezTo>
                      <a:pt x="395034" y="258478"/>
                      <a:pt x="398198" y="260423"/>
                      <a:pt x="398685" y="263340"/>
                    </a:cubicBezTo>
                    <a:cubicBezTo>
                      <a:pt x="408179" y="315126"/>
                      <a:pt x="399415" y="371045"/>
                      <a:pt x="400876" y="423803"/>
                    </a:cubicBezTo>
                    <a:cubicBezTo>
                      <a:pt x="401606" y="455652"/>
                      <a:pt x="396738" y="452248"/>
                      <a:pt x="366066" y="455652"/>
                    </a:cubicBezTo>
                    <a:cubicBezTo>
                      <a:pt x="335638" y="459299"/>
                      <a:pt x="336611" y="437418"/>
                      <a:pt x="340019" y="412133"/>
                    </a:cubicBezTo>
                    <a:cubicBezTo>
                      <a:pt x="346835" y="362292"/>
                      <a:pt x="337585" y="310507"/>
                      <a:pt x="344401" y="260909"/>
                    </a:cubicBezTo>
                    <a:cubicBezTo>
                      <a:pt x="344888" y="257019"/>
                      <a:pt x="350000" y="256776"/>
                      <a:pt x="352434" y="258964"/>
                    </a:cubicBezTo>
                    <a:cubicBezTo>
                      <a:pt x="353651" y="258235"/>
                      <a:pt x="354868" y="257749"/>
                      <a:pt x="356816" y="257749"/>
                    </a:cubicBezTo>
                    <a:close/>
                    <a:moveTo>
                      <a:pt x="213339" y="256040"/>
                    </a:moveTo>
                    <a:cubicBezTo>
                      <a:pt x="251569" y="254095"/>
                      <a:pt x="255709" y="265277"/>
                      <a:pt x="252787" y="302228"/>
                    </a:cubicBezTo>
                    <a:cubicBezTo>
                      <a:pt x="248891" y="352548"/>
                      <a:pt x="257170" y="404571"/>
                      <a:pt x="250595" y="454405"/>
                    </a:cubicBezTo>
                    <a:cubicBezTo>
                      <a:pt x="249865" y="458052"/>
                      <a:pt x="247673" y="461212"/>
                      <a:pt x="243290" y="461455"/>
                    </a:cubicBezTo>
                    <a:cubicBezTo>
                      <a:pt x="231602" y="461455"/>
                      <a:pt x="219670" y="461455"/>
                      <a:pt x="207738" y="461455"/>
                    </a:cubicBezTo>
                    <a:cubicBezTo>
                      <a:pt x="203842" y="461698"/>
                      <a:pt x="201407" y="458538"/>
                      <a:pt x="201164" y="454891"/>
                    </a:cubicBezTo>
                    <a:cubicBezTo>
                      <a:pt x="197755" y="418184"/>
                      <a:pt x="199216" y="379775"/>
                      <a:pt x="199459" y="342825"/>
                    </a:cubicBezTo>
                    <a:cubicBezTo>
                      <a:pt x="199459" y="318758"/>
                      <a:pt x="192885" y="288371"/>
                      <a:pt x="198972" y="265277"/>
                    </a:cubicBezTo>
                    <a:cubicBezTo>
                      <a:pt x="199703" y="262117"/>
                      <a:pt x="203355" y="261388"/>
                      <a:pt x="205790" y="262360"/>
                    </a:cubicBezTo>
                    <a:cubicBezTo>
                      <a:pt x="206521" y="259200"/>
                      <a:pt x="208956" y="256283"/>
                      <a:pt x="213339" y="256040"/>
                    </a:cubicBezTo>
                    <a:close/>
                    <a:moveTo>
                      <a:pt x="281787" y="255781"/>
                    </a:moveTo>
                    <a:cubicBezTo>
                      <a:pt x="310303" y="255052"/>
                      <a:pt x="331264" y="253107"/>
                      <a:pt x="327608" y="286897"/>
                    </a:cubicBezTo>
                    <a:cubicBezTo>
                      <a:pt x="322002" y="341350"/>
                      <a:pt x="323464" y="396533"/>
                      <a:pt x="323708" y="451472"/>
                    </a:cubicBezTo>
                    <a:cubicBezTo>
                      <a:pt x="323708" y="455605"/>
                      <a:pt x="320540" y="457793"/>
                      <a:pt x="316884" y="458279"/>
                    </a:cubicBezTo>
                    <a:cubicBezTo>
                      <a:pt x="292755" y="461196"/>
                      <a:pt x="262533" y="469461"/>
                      <a:pt x="262533" y="435914"/>
                    </a:cubicBezTo>
                    <a:cubicBezTo>
                      <a:pt x="262533" y="379030"/>
                      <a:pt x="264726" y="321173"/>
                      <a:pt x="267895" y="264289"/>
                    </a:cubicBezTo>
                    <a:cubicBezTo>
                      <a:pt x="268138" y="260886"/>
                      <a:pt x="272038" y="260157"/>
                      <a:pt x="273744" y="262831"/>
                    </a:cubicBezTo>
                    <a:cubicBezTo>
                      <a:pt x="274475" y="259184"/>
                      <a:pt x="277156" y="255781"/>
                      <a:pt x="281787" y="255781"/>
                    </a:cubicBezTo>
                    <a:close/>
                    <a:moveTo>
                      <a:pt x="163192" y="253367"/>
                    </a:moveTo>
                    <a:cubicBezTo>
                      <a:pt x="171289" y="254339"/>
                      <a:pt x="178534" y="257257"/>
                      <a:pt x="179751" y="264794"/>
                    </a:cubicBezTo>
                    <a:cubicBezTo>
                      <a:pt x="184135" y="295428"/>
                      <a:pt x="177560" y="323631"/>
                      <a:pt x="176829" y="354508"/>
                    </a:cubicBezTo>
                    <a:cubicBezTo>
                      <a:pt x="176342" y="377119"/>
                      <a:pt x="174151" y="399730"/>
                      <a:pt x="177073" y="422341"/>
                    </a:cubicBezTo>
                    <a:cubicBezTo>
                      <a:pt x="178534" y="434254"/>
                      <a:pt x="180482" y="445438"/>
                      <a:pt x="176099" y="457108"/>
                    </a:cubicBezTo>
                    <a:cubicBezTo>
                      <a:pt x="171472" y="470237"/>
                      <a:pt x="141276" y="461484"/>
                      <a:pt x="132996" y="460755"/>
                    </a:cubicBezTo>
                    <a:cubicBezTo>
                      <a:pt x="131535" y="460755"/>
                      <a:pt x="130074" y="459539"/>
                      <a:pt x="130074" y="457838"/>
                    </a:cubicBezTo>
                    <a:cubicBezTo>
                      <a:pt x="132266" y="392193"/>
                      <a:pt x="117168" y="319255"/>
                      <a:pt x="132266" y="255312"/>
                    </a:cubicBezTo>
                    <a:cubicBezTo>
                      <a:pt x="132996" y="253124"/>
                      <a:pt x="136162" y="253610"/>
                      <a:pt x="136406" y="255798"/>
                    </a:cubicBezTo>
                    <a:cubicBezTo>
                      <a:pt x="137623" y="254583"/>
                      <a:pt x="139328" y="253853"/>
                      <a:pt x="141519" y="253610"/>
                    </a:cubicBezTo>
                    <a:cubicBezTo>
                      <a:pt x="146146" y="253367"/>
                      <a:pt x="155096" y="252394"/>
                      <a:pt x="163192" y="253367"/>
                    </a:cubicBezTo>
                    <a:close/>
                    <a:moveTo>
                      <a:pt x="15157" y="218612"/>
                    </a:moveTo>
                    <a:cubicBezTo>
                      <a:pt x="5904" y="271847"/>
                      <a:pt x="21002" y="337722"/>
                      <a:pt x="20027" y="391686"/>
                    </a:cubicBezTo>
                    <a:cubicBezTo>
                      <a:pt x="19297" y="425474"/>
                      <a:pt x="17592" y="459505"/>
                      <a:pt x="17592" y="493293"/>
                    </a:cubicBezTo>
                    <a:cubicBezTo>
                      <a:pt x="17592" y="505933"/>
                      <a:pt x="71653" y="478222"/>
                      <a:pt x="79445" y="475791"/>
                    </a:cubicBezTo>
                    <a:cubicBezTo>
                      <a:pt x="80906" y="475305"/>
                      <a:pt x="82367" y="475305"/>
                      <a:pt x="83585" y="475548"/>
                    </a:cubicBezTo>
                    <a:cubicBezTo>
                      <a:pt x="180991" y="476278"/>
                      <a:pt x="276205" y="489890"/>
                      <a:pt x="373855" y="479438"/>
                    </a:cubicBezTo>
                    <a:cubicBezTo>
                      <a:pt x="455920" y="470687"/>
                      <a:pt x="510954" y="465825"/>
                      <a:pt x="582061" y="507149"/>
                    </a:cubicBezTo>
                    <a:cubicBezTo>
                      <a:pt x="584252" y="505933"/>
                      <a:pt x="586931" y="506177"/>
                      <a:pt x="588879" y="508607"/>
                    </a:cubicBezTo>
                    <a:cubicBezTo>
                      <a:pt x="566232" y="478708"/>
                      <a:pt x="581817" y="399707"/>
                      <a:pt x="582791" y="365433"/>
                    </a:cubicBezTo>
                    <a:cubicBezTo>
                      <a:pt x="584009" y="324839"/>
                      <a:pt x="584009" y="284487"/>
                      <a:pt x="581817" y="243893"/>
                    </a:cubicBezTo>
                    <a:cubicBezTo>
                      <a:pt x="554300" y="264068"/>
                      <a:pt x="507302" y="259936"/>
                      <a:pt x="479541" y="244622"/>
                    </a:cubicBezTo>
                    <a:cubicBezTo>
                      <a:pt x="473940" y="246080"/>
                      <a:pt x="467365" y="238788"/>
                      <a:pt x="471505" y="233683"/>
                    </a:cubicBezTo>
                    <a:cubicBezTo>
                      <a:pt x="471748" y="233197"/>
                      <a:pt x="471748" y="232954"/>
                      <a:pt x="471992" y="232711"/>
                    </a:cubicBezTo>
                    <a:cubicBezTo>
                      <a:pt x="405512" y="223717"/>
                      <a:pt x="332944" y="230766"/>
                      <a:pt x="265734" y="227849"/>
                    </a:cubicBezTo>
                    <a:cubicBezTo>
                      <a:pt x="217762" y="225662"/>
                      <a:pt x="167598" y="221043"/>
                      <a:pt x="119138" y="222988"/>
                    </a:cubicBezTo>
                    <a:cubicBezTo>
                      <a:pt x="120599" y="227849"/>
                      <a:pt x="122791" y="233440"/>
                      <a:pt x="126200" y="240003"/>
                    </a:cubicBezTo>
                    <a:cubicBezTo>
                      <a:pt x="126687" y="240976"/>
                      <a:pt x="126687" y="241948"/>
                      <a:pt x="126687" y="242920"/>
                    </a:cubicBezTo>
                    <a:cubicBezTo>
                      <a:pt x="127661" y="244379"/>
                      <a:pt x="127905" y="246566"/>
                      <a:pt x="126200" y="248268"/>
                    </a:cubicBezTo>
                    <a:cubicBezTo>
                      <a:pt x="112563" y="261151"/>
                      <a:pt x="86994" y="262610"/>
                      <a:pt x="69461" y="258721"/>
                    </a:cubicBezTo>
                    <a:cubicBezTo>
                      <a:pt x="45110" y="253616"/>
                      <a:pt x="31473" y="235871"/>
                      <a:pt x="15157" y="218612"/>
                    </a:cubicBezTo>
                    <a:close/>
                    <a:moveTo>
                      <a:pt x="300922" y="127898"/>
                    </a:moveTo>
                    <a:cubicBezTo>
                      <a:pt x="287057" y="128201"/>
                      <a:pt x="273283" y="131103"/>
                      <a:pt x="259890" y="137666"/>
                    </a:cubicBezTo>
                    <a:cubicBezTo>
                      <a:pt x="230181" y="152251"/>
                      <a:pt x="200229" y="167808"/>
                      <a:pt x="169546" y="180449"/>
                    </a:cubicBezTo>
                    <a:cubicBezTo>
                      <a:pt x="143490" y="191144"/>
                      <a:pt x="124008" y="195276"/>
                      <a:pt x="119138" y="208160"/>
                    </a:cubicBezTo>
                    <a:cubicBezTo>
                      <a:pt x="173198" y="199409"/>
                      <a:pt x="235782" y="209618"/>
                      <a:pt x="288868" y="212292"/>
                    </a:cubicBezTo>
                    <a:cubicBezTo>
                      <a:pt x="351451" y="215209"/>
                      <a:pt x="417932" y="207431"/>
                      <a:pt x="479541" y="214966"/>
                    </a:cubicBezTo>
                    <a:cubicBezTo>
                      <a:pt x="481732" y="190415"/>
                      <a:pt x="443501" y="177532"/>
                      <a:pt x="420367" y="166593"/>
                    </a:cubicBezTo>
                    <a:cubicBezTo>
                      <a:pt x="384935" y="149456"/>
                      <a:pt x="342518" y="126986"/>
                      <a:pt x="300922" y="127898"/>
                    </a:cubicBezTo>
                    <a:close/>
                    <a:moveTo>
                      <a:pt x="304940" y="19043"/>
                    </a:moveTo>
                    <a:cubicBezTo>
                      <a:pt x="305184" y="21231"/>
                      <a:pt x="305427" y="23419"/>
                      <a:pt x="305671" y="25606"/>
                    </a:cubicBezTo>
                    <a:cubicBezTo>
                      <a:pt x="310541" y="27308"/>
                      <a:pt x="315411" y="28280"/>
                      <a:pt x="320282" y="28766"/>
                    </a:cubicBezTo>
                    <a:cubicBezTo>
                      <a:pt x="317359" y="26822"/>
                      <a:pt x="314194" y="24877"/>
                      <a:pt x="311271" y="22932"/>
                    </a:cubicBezTo>
                    <a:cubicBezTo>
                      <a:pt x="309567" y="21717"/>
                      <a:pt x="307132" y="20502"/>
                      <a:pt x="304940" y="19043"/>
                    </a:cubicBezTo>
                    <a:close/>
                    <a:moveTo>
                      <a:pt x="296417" y="113"/>
                    </a:moveTo>
                    <a:cubicBezTo>
                      <a:pt x="299339" y="-403"/>
                      <a:pt x="302383" y="812"/>
                      <a:pt x="302992" y="4458"/>
                    </a:cubicBezTo>
                    <a:cubicBezTo>
                      <a:pt x="302992" y="4701"/>
                      <a:pt x="302992" y="4701"/>
                      <a:pt x="302992" y="4701"/>
                    </a:cubicBezTo>
                    <a:cubicBezTo>
                      <a:pt x="310054" y="5431"/>
                      <a:pt x="318090" y="10535"/>
                      <a:pt x="323691" y="12723"/>
                    </a:cubicBezTo>
                    <a:cubicBezTo>
                      <a:pt x="335136" y="17585"/>
                      <a:pt x="346338" y="23176"/>
                      <a:pt x="355835" y="31197"/>
                    </a:cubicBezTo>
                    <a:cubicBezTo>
                      <a:pt x="361192" y="35816"/>
                      <a:pt x="358757" y="46511"/>
                      <a:pt x="351451" y="47727"/>
                    </a:cubicBezTo>
                    <a:cubicBezTo>
                      <a:pt x="338302" y="49914"/>
                      <a:pt x="321499" y="51130"/>
                      <a:pt x="306888" y="47970"/>
                    </a:cubicBezTo>
                    <a:cubicBezTo>
                      <a:pt x="307375" y="67173"/>
                      <a:pt x="306158" y="86863"/>
                      <a:pt x="302018" y="104851"/>
                    </a:cubicBezTo>
                    <a:cubicBezTo>
                      <a:pt x="331727" y="105337"/>
                      <a:pt x="365819" y="122109"/>
                      <a:pt x="388222" y="131832"/>
                    </a:cubicBezTo>
                    <a:cubicBezTo>
                      <a:pt x="429620" y="149577"/>
                      <a:pt x="547238" y="184095"/>
                      <a:pt x="491960" y="235385"/>
                    </a:cubicBezTo>
                    <a:cubicBezTo>
                      <a:pt x="524348" y="245108"/>
                      <a:pt x="554300" y="233926"/>
                      <a:pt x="583035" y="217640"/>
                    </a:cubicBezTo>
                    <a:cubicBezTo>
                      <a:pt x="588879" y="214480"/>
                      <a:pt x="595454" y="218855"/>
                      <a:pt x="596185" y="224203"/>
                    </a:cubicBezTo>
                    <a:cubicBezTo>
                      <a:pt x="597402" y="225662"/>
                      <a:pt x="598376" y="227363"/>
                      <a:pt x="598376" y="229551"/>
                    </a:cubicBezTo>
                    <a:cubicBezTo>
                      <a:pt x="600811" y="287404"/>
                      <a:pt x="600081" y="345987"/>
                      <a:pt x="599107" y="403840"/>
                    </a:cubicBezTo>
                    <a:cubicBezTo>
                      <a:pt x="598620" y="440302"/>
                      <a:pt x="607386" y="482841"/>
                      <a:pt x="591558" y="516629"/>
                    </a:cubicBezTo>
                    <a:cubicBezTo>
                      <a:pt x="590584" y="518817"/>
                      <a:pt x="587905" y="519789"/>
                      <a:pt x="585470" y="519546"/>
                    </a:cubicBezTo>
                    <a:cubicBezTo>
                      <a:pt x="583765" y="521734"/>
                      <a:pt x="581087" y="522949"/>
                      <a:pt x="577677" y="522220"/>
                    </a:cubicBezTo>
                    <a:cubicBezTo>
                      <a:pt x="532871" y="510795"/>
                      <a:pt x="499996" y="485515"/>
                      <a:pt x="449101" y="489890"/>
                    </a:cubicBezTo>
                    <a:cubicBezTo>
                      <a:pt x="407460" y="493293"/>
                      <a:pt x="365819" y="499856"/>
                      <a:pt x="323934" y="501558"/>
                    </a:cubicBezTo>
                    <a:cubicBezTo>
                      <a:pt x="248445" y="504718"/>
                      <a:pt x="163458" y="506177"/>
                      <a:pt x="89429" y="487459"/>
                    </a:cubicBezTo>
                    <a:cubicBezTo>
                      <a:pt x="88455" y="489647"/>
                      <a:pt x="86751" y="491592"/>
                      <a:pt x="84072" y="492564"/>
                    </a:cubicBezTo>
                    <a:cubicBezTo>
                      <a:pt x="58990" y="501072"/>
                      <a:pt x="39265" y="515171"/>
                      <a:pt x="12966" y="518817"/>
                    </a:cubicBezTo>
                    <a:cubicBezTo>
                      <a:pt x="8582" y="519303"/>
                      <a:pt x="5173" y="517115"/>
                      <a:pt x="4686" y="512497"/>
                    </a:cubicBezTo>
                    <a:cubicBezTo>
                      <a:pt x="-915" y="445406"/>
                      <a:pt x="12235" y="377830"/>
                      <a:pt x="7121" y="310497"/>
                    </a:cubicBezTo>
                    <a:cubicBezTo>
                      <a:pt x="5173" y="283758"/>
                      <a:pt x="-7733" y="235628"/>
                      <a:pt x="6878" y="210834"/>
                    </a:cubicBezTo>
                    <a:cubicBezTo>
                      <a:pt x="9556" y="206458"/>
                      <a:pt x="15157" y="208403"/>
                      <a:pt x="15888" y="212535"/>
                    </a:cubicBezTo>
                    <a:cubicBezTo>
                      <a:pt x="32203" y="223960"/>
                      <a:pt x="46571" y="243406"/>
                      <a:pt x="66782" y="247296"/>
                    </a:cubicBezTo>
                    <a:cubicBezTo>
                      <a:pt x="84559" y="250699"/>
                      <a:pt x="99170" y="246323"/>
                      <a:pt x="115485" y="242434"/>
                    </a:cubicBezTo>
                    <a:cubicBezTo>
                      <a:pt x="103797" y="232711"/>
                      <a:pt x="94300" y="224446"/>
                      <a:pt x="85046" y="211806"/>
                    </a:cubicBezTo>
                    <a:cubicBezTo>
                      <a:pt x="82367" y="208160"/>
                      <a:pt x="84315" y="202326"/>
                      <a:pt x="88212" y="200138"/>
                    </a:cubicBezTo>
                    <a:cubicBezTo>
                      <a:pt x="148116" y="166836"/>
                      <a:pt x="213622" y="144473"/>
                      <a:pt x="274014" y="111171"/>
                    </a:cubicBezTo>
                    <a:cubicBezTo>
                      <a:pt x="279858" y="108011"/>
                      <a:pt x="285946" y="106309"/>
                      <a:pt x="292521" y="105580"/>
                    </a:cubicBezTo>
                    <a:cubicBezTo>
                      <a:pt x="292521" y="83946"/>
                      <a:pt x="290816" y="62068"/>
                      <a:pt x="290329" y="40434"/>
                    </a:cubicBezTo>
                    <a:cubicBezTo>
                      <a:pt x="287894" y="37031"/>
                      <a:pt x="288138" y="32656"/>
                      <a:pt x="290086" y="29009"/>
                    </a:cubicBezTo>
                    <a:cubicBezTo>
                      <a:pt x="289842" y="21474"/>
                      <a:pt x="290086" y="13695"/>
                      <a:pt x="290573" y="6160"/>
                    </a:cubicBezTo>
                    <a:cubicBezTo>
                      <a:pt x="290695" y="2878"/>
                      <a:pt x="293495" y="630"/>
                      <a:pt x="296417" y="113"/>
                    </a:cubicBezTo>
                    <a:close/>
                  </a:path>
                </a:pathLst>
              </a:custGeom>
              <a:solidFill>
                <a:schemeClr val="bg1"/>
              </a:solidFill>
              <a:ln>
                <a:noFill/>
              </a:ln>
            </p:spPr>
            <p:txBody>
              <a:bodyPr wrap="square" lIns="68564" tIns="34282" rIns="68564" bIns="34282" anchor="ctr">
                <a:normAutofit fontScale="40000" lnSpcReduction="20000"/>
              </a:bodyPr>
              <a:lstStyle/>
              <a:p>
                <a:pPr algn="ctr"/>
                <a:endParaRPr sz="1350"/>
              </a:p>
            </p:txBody>
          </p:sp>
        </p:grpSp>
        <p:grpSp>
          <p:nvGrpSpPr>
            <p:cNvPr id="9" name="işlide"/>
            <p:cNvGrpSpPr/>
            <p:nvPr/>
          </p:nvGrpSpPr>
          <p:grpSpPr>
            <a:xfrm>
              <a:off x="4010128" y="4671921"/>
              <a:ext cx="539176" cy="539174"/>
              <a:chOff x="2406923" y="2845390"/>
              <a:chExt cx="571222" cy="571221"/>
            </a:xfrm>
          </p:grpSpPr>
          <p:sp>
            <p:nvSpPr>
              <p:cNvPr id="134" name="iśliḍê"/>
              <p:cNvSpPr/>
              <p:nvPr/>
            </p:nvSpPr>
            <p:spPr>
              <a:xfrm>
                <a:off x="2406923" y="2845390"/>
                <a:ext cx="571222" cy="571221"/>
              </a:xfrm>
              <a:prstGeom prst="ellipse">
                <a:avLst/>
              </a:prstGeom>
              <a:solidFill>
                <a:schemeClr val="bg1">
                  <a:lumMod val="65000"/>
                </a:schemeClr>
              </a:solidFill>
              <a:ln w="38100">
                <a:solidFill>
                  <a:schemeClr val="bg1"/>
                </a:solidFill>
              </a:ln>
            </p:spPr>
            <p:style>
              <a:lnRef idx="2">
                <a:schemeClr val="dk1"/>
              </a:lnRef>
              <a:fillRef idx="1">
                <a:schemeClr val="lt1"/>
              </a:fillRef>
              <a:effectRef idx="0">
                <a:schemeClr val="dk1"/>
              </a:effectRef>
              <a:fontRef idx="minor">
                <a:schemeClr val="dk1"/>
              </a:fontRef>
            </p:style>
            <p:txBody>
              <a:bodyPr wrap="square" lIns="68564" tIns="34282" rIns="68564" bIns="34282" anchor="ctr">
                <a:normAutofit fontScale="77500" lnSpcReduction="20000"/>
              </a:bodyPr>
              <a:lstStyle/>
              <a:p>
                <a:pPr algn="ctr"/>
                <a:endParaRPr sz="1350"/>
              </a:p>
            </p:txBody>
          </p:sp>
          <p:sp>
            <p:nvSpPr>
              <p:cNvPr id="135" name="ïś1íḋè"/>
              <p:cNvSpPr/>
              <p:nvPr/>
            </p:nvSpPr>
            <p:spPr bwMode="auto">
              <a:xfrm>
                <a:off x="2540113" y="2998524"/>
                <a:ext cx="304843" cy="264949"/>
              </a:xfrm>
              <a:custGeom>
                <a:avLst/>
                <a:gdLst>
                  <a:gd name="connsiteX0" fmla="*/ 427885 w 601094"/>
                  <a:gd name="connsiteY0" fmla="*/ 274980 h 522431"/>
                  <a:gd name="connsiteX1" fmla="*/ 432269 w 601094"/>
                  <a:gd name="connsiteY1" fmla="*/ 321660 h 522431"/>
                  <a:gd name="connsiteX2" fmla="*/ 431295 w 601094"/>
                  <a:gd name="connsiteY2" fmla="*/ 429121 h 522431"/>
                  <a:gd name="connsiteX3" fmla="*/ 453455 w 601094"/>
                  <a:gd name="connsiteY3" fmla="*/ 417208 h 522431"/>
                  <a:gd name="connsiteX4" fmla="*/ 448585 w 601094"/>
                  <a:gd name="connsiteY4" fmla="*/ 349619 h 522431"/>
                  <a:gd name="connsiteX5" fmla="*/ 448585 w 601094"/>
                  <a:gd name="connsiteY5" fmla="*/ 301238 h 522431"/>
                  <a:gd name="connsiteX6" fmla="*/ 427885 w 601094"/>
                  <a:gd name="connsiteY6" fmla="*/ 274980 h 522431"/>
                  <a:gd name="connsiteX7" fmla="*/ 352921 w 601094"/>
                  <a:gd name="connsiteY7" fmla="*/ 272822 h 522431"/>
                  <a:gd name="connsiteX8" fmla="*/ 354868 w 601094"/>
                  <a:gd name="connsiteY8" fmla="*/ 371774 h 522431"/>
                  <a:gd name="connsiteX9" fmla="*/ 351947 w 601094"/>
                  <a:gd name="connsiteY9" fmla="*/ 423317 h 522431"/>
                  <a:gd name="connsiteX10" fmla="*/ 378481 w 601094"/>
                  <a:gd name="connsiteY10" fmla="*/ 441065 h 522431"/>
                  <a:gd name="connsiteX11" fmla="*/ 386514 w 601094"/>
                  <a:gd name="connsiteY11" fmla="*/ 411647 h 522431"/>
                  <a:gd name="connsiteX12" fmla="*/ 385297 w 601094"/>
                  <a:gd name="connsiteY12" fmla="*/ 362535 h 522431"/>
                  <a:gd name="connsiteX13" fmla="*/ 388461 w 601094"/>
                  <a:gd name="connsiteY13" fmla="*/ 301511 h 522431"/>
                  <a:gd name="connsiteX14" fmla="*/ 356816 w 601094"/>
                  <a:gd name="connsiteY14" fmla="*/ 273795 h 522431"/>
                  <a:gd name="connsiteX15" fmla="*/ 352921 w 601094"/>
                  <a:gd name="connsiteY15" fmla="*/ 272822 h 522431"/>
                  <a:gd name="connsiteX16" fmla="*/ 276425 w 601094"/>
                  <a:gd name="connsiteY16" fmla="*/ 271096 h 522431"/>
                  <a:gd name="connsiteX17" fmla="*/ 279350 w 601094"/>
                  <a:gd name="connsiteY17" fmla="*/ 382676 h 522431"/>
                  <a:gd name="connsiteX18" fmla="*/ 278131 w 601094"/>
                  <a:gd name="connsiteY18" fmla="*/ 427892 h 522431"/>
                  <a:gd name="connsiteX19" fmla="*/ 302017 w 601094"/>
                  <a:gd name="connsiteY19" fmla="*/ 447096 h 522431"/>
                  <a:gd name="connsiteX20" fmla="*/ 308841 w 601094"/>
                  <a:gd name="connsiteY20" fmla="*/ 393859 h 522431"/>
                  <a:gd name="connsiteX21" fmla="*/ 309816 w 601094"/>
                  <a:gd name="connsiteY21" fmla="*/ 321660 h 522431"/>
                  <a:gd name="connsiteX22" fmla="*/ 313472 w 601094"/>
                  <a:gd name="connsiteY22" fmla="*/ 278875 h 522431"/>
                  <a:gd name="connsiteX23" fmla="*/ 281787 w 601094"/>
                  <a:gd name="connsiteY23" fmla="*/ 273041 h 522431"/>
                  <a:gd name="connsiteX24" fmla="*/ 276425 w 601094"/>
                  <a:gd name="connsiteY24" fmla="*/ 271096 h 522431"/>
                  <a:gd name="connsiteX25" fmla="*/ 207982 w 601094"/>
                  <a:gd name="connsiteY25" fmla="*/ 270139 h 522431"/>
                  <a:gd name="connsiteX26" fmla="*/ 212122 w 601094"/>
                  <a:gd name="connsiteY26" fmla="*/ 371024 h 522431"/>
                  <a:gd name="connsiteX27" fmla="*/ 213826 w 601094"/>
                  <a:gd name="connsiteY27" fmla="*/ 428880 h 522431"/>
                  <a:gd name="connsiteX28" fmla="*/ 219427 w 601094"/>
                  <a:gd name="connsiteY28" fmla="*/ 447842 h 522431"/>
                  <a:gd name="connsiteX29" fmla="*/ 237689 w 601094"/>
                  <a:gd name="connsiteY29" fmla="*/ 443709 h 522431"/>
                  <a:gd name="connsiteX30" fmla="*/ 236472 w 601094"/>
                  <a:gd name="connsiteY30" fmla="*/ 345013 h 522431"/>
                  <a:gd name="connsiteX31" fmla="*/ 237446 w 601094"/>
                  <a:gd name="connsiteY31" fmla="*/ 302228 h 522431"/>
                  <a:gd name="connsiteX32" fmla="*/ 213339 w 601094"/>
                  <a:gd name="connsiteY32" fmla="*/ 272570 h 522431"/>
                  <a:gd name="connsiteX33" fmla="*/ 207982 w 601094"/>
                  <a:gd name="connsiteY33" fmla="*/ 270139 h 522431"/>
                  <a:gd name="connsiteX34" fmla="*/ 167332 w 601094"/>
                  <a:gd name="connsiteY34" fmla="*/ 268198 h 522431"/>
                  <a:gd name="connsiteX35" fmla="*/ 141519 w 601094"/>
                  <a:gd name="connsiteY35" fmla="*/ 270872 h 522431"/>
                  <a:gd name="connsiteX36" fmla="*/ 136893 w 601094"/>
                  <a:gd name="connsiteY36" fmla="*/ 269657 h 522431"/>
                  <a:gd name="connsiteX37" fmla="*/ 141032 w 601094"/>
                  <a:gd name="connsiteY37" fmla="*/ 391464 h 522431"/>
                  <a:gd name="connsiteX38" fmla="*/ 138354 w 601094"/>
                  <a:gd name="connsiteY38" fmla="*/ 445924 h 522431"/>
                  <a:gd name="connsiteX39" fmla="*/ 167332 w 601094"/>
                  <a:gd name="connsiteY39" fmla="*/ 431823 h 522431"/>
                  <a:gd name="connsiteX40" fmla="*/ 168793 w 601094"/>
                  <a:gd name="connsiteY40" fmla="*/ 322172 h 522431"/>
                  <a:gd name="connsiteX41" fmla="*/ 167332 w 601094"/>
                  <a:gd name="connsiteY41" fmla="*/ 268198 h 522431"/>
                  <a:gd name="connsiteX42" fmla="*/ 424963 w 601094"/>
                  <a:gd name="connsiteY42" fmla="*/ 258205 h 522431"/>
                  <a:gd name="connsiteX43" fmla="*/ 470015 w 601094"/>
                  <a:gd name="connsiteY43" fmla="*/ 309504 h 522431"/>
                  <a:gd name="connsiteX44" fmla="*/ 468797 w 601094"/>
                  <a:gd name="connsiteY44" fmla="*/ 403836 h 522431"/>
                  <a:gd name="connsiteX45" fmla="*/ 467336 w 601094"/>
                  <a:gd name="connsiteY45" fmla="*/ 447112 h 522431"/>
                  <a:gd name="connsiteX46" fmla="*/ 417658 w 601094"/>
                  <a:gd name="connsiteY46" fmla="*/ 434469 h 522431"/>
                  <a:gd name="connsiteX47" fmla="*/ 418632 w 601094"/>
                  <a:gd name="connsiteY47" fmla="*/ 335761 h 522431"/>
                  <a:gd name="connsiteX48" fmla="*/ 415222 w 601094"/>
                  <a:gd name="connsiteY48" fmla="*/ 267687 h 522431"/>
                  <a:gd name="connsiteX49" fmla="*/ 419362 w 601094"/>
                  <a:gd name="connsiteY49" fmla="*/ 262824 h 522431"/>
                  <a:gd name="connsiteX50" fmla="*/ 424963 w 601094"/>
                  <a:gd name="connsiteY50" fmla="*/ 258205 h 522431"/>
                  <a:gd name="connsiteX51" fmla="*/ 356816 w 601094"/>
                  <a:gd name="connsiteY51" fmla="*/ 257749 h 522431"/>
                  <a:gd name="connsiteX52" fmla="*/ 392356 w 601094"/>
                  <a:gd name="connsiteY52" fmla="*/ 258478 h 522431"/>
                  <a:gd name="connsiteX53" fmla="*/ 398685 w 601094"/>
                  <a:gd name="connsiteY53" fmla="*/ 263340 h 522431"/>
                  <a:gd name="connsiteX54" fmla="*/ 400876 w 601094"/>
                  <a:gd name="connsiteY54" fmla="*/ 423803 h 522431"/>
                  <a:gd name="connsiteX55" fmla="*/ 366066 w 601094"/>
                  <a:gd name="connsiteY55" fmla="*/ 455652 h 522431"/>
                  <a:gd name="connsiteX56" fmla="*/ 340019 w 601094"/>
                  <a:gd name="connsiteY56" fmla="*/ 412133 h 522431"/>
                  <a:gd name="connsiteX57" fmla="*/ 344401 w 601094"/>
                  <a:gd name="connsiteY57" fmla="*/ 260909 h 522431"/>
                  <a:gd name="connsiteX58" fmla="*/ 352434 w 601094"/>
                  <a:gd name="connsiteY58" fmla="*/ 258964 h 522431"/>
                  <a:gd name="connsiteX59" fmla="*/ 356816 w 601094"/>
                  <a:gd name="connsiteY59" fmla="*/ 257749 h 522431"/>
                  <a:gd name="connsiteX60" fmla="*/ 213339 w 601094"/>
                  <a:gd name="connsiteY60" fmla="*/ 256040 h 522431"/>
                  <a:gd name="connsiteX61" fmla="*/ 252787 w 601094"/>
                  <a:gd name="connsiteY61" fmla="*/ 302228 h 522431"/>
                  <a:gd name="connsiteX62" fmla="*/ 250595 w 601094"/>
                  <a:gd name="connsiteY62" fmla="*/ 454405 h 522431"/>
                  <a:gd name="connsiteX63" fmla="*/ 243290 w 601094"/>
                  <a:gd name="connsiteY63" fmla="*/ 461455 h 522431"/>
                  <a:gd name="connsiteX64" fmla="*/ 207738 w 601094"/>
                  <a:gd name="connsiteY64" fmla="*/ 461455 h 522431"/>
                  <a:gd name="connsiteX65" fmla="*/ 201164 w 601094"/>
                  <a:gd name="connsiteY65" fmla="*/ 454891 h 522431"/>
                  <a:gd name="connsiteX66" fmla="*/ 199459 w 601094"/>
                  <a:gd name="connsiteY66" fmla="*/ 342825 h 522431"/>
                  <a:gd name="connsiteX67" fmla="*/ 198972 w 601094"/>
                  <a:gd name="connsiteY67" fmla="*/ 265277 h 522431"/>
                  <a:gd name="connsiteX68" fmla="*/ 205790 w 601094"/>
                  <a:gd name="connsiteY68" fmla="*/ 262360 h 522431"/>
                  <a:gd name="connsiteX69" fmla="*/ 213339 w 601094"/>
                  <a:gd name="connsiteY69" fmla="*/ 256040 h 522431"/>
                  <a:gd name="connsiteX70" fmla="*/ 281787 w 601094"/>
                  <a:gd name="connsiteY70" fmla="*/ 255781 h 522431"/>
                  <a:gd name="connsiteX71" fmla="*/ 327608 w 601094"/>
                  <a:gd name="connsiteY71" fmla="*/ 286897 h 522431"/>
                  <a:gd name="connsiteX72" fmla="*/ 323708 w 601094"/>
                  <a:gd name="connsiteY72" fmla="*/ 451472 h 522431"/>
                  <a:gd name="connsiteX73" fmla="*/ 316884 w 601094"/>
                  <a:gd name="connsiteY73" fmla="*/ 458279 h 522431"/>
                  <a:gd name="connsiteX74" fmla="*/ 262533 w 601094"/>
                  <a:gd name="connsiteY74" fmla="*/ 435914 h 522431"/>
                  <a:gd name="connsiteX75" fmla="*/ 267895 w 601094"/>
                  <a:gd name="connsiteY75" fmla="*/ 264289 h 522431"/>
                  <a:gd name="connsiteX76" fmla="*/ 273744 w 601094"/>
                  <a:gd name="connsiteY76" fmla="*/ 262831 h 522431"/>
                  <a:gd name="connsiteX77" fmla="*/ 281787 w 601094"/>
                  <a:gd name="connsiteY77" fmla="*/ 255781 h 522431"/>
                  <a:gd name="connsiteX78" fmla="*/ 163192 w 601094"/>
                  <a:gd name="connsiteY78" fmla="*/ 253367 h 522431"/>
                  <a:gd name="connsiteX79" fmla="*/ 179751 w 601094"/>
                  <a:gd name="connsiteY79" fmla="*/ 264794 h 522431"/>
                  <a:gd name="connsiteX80" fmla="*/ 176829 w 601094"/>
                  <a:gd name="connsiteY80" fmla="*/ 354508 h 522431"/>
                  <a:gd name="connsiteX81" fmla="*/ 177073 w 601094"/>
                  <a:gd name="connsiteY81" fmla="*/ 422341 h 522431"/>
                  <a:gd name="connsiteX82" fmla="*/ 176099 w 601094"/>
                  <a:gd name="connsiteY82" fmla="*/ 457108 h 522431"/>
                  <a:gd name="connsiteX83" fmla="*/ 132996 w 601094"/>
                  <a:gd name="connsiteY83" fmla="*/ 460755 h 522431"/>
                  <a:gd name="connsiteX84" fmla="*/ 130074 w 601094"/>
                  <a:gd name="connsiteY84" fmla="*/ 457838 h 522431"/>
                  <a:gd name="connsiteX85" fmla="*/ 132266 w 601094"/>
                  <a:gd name="connsiteY85" fmla="*/ 255312 h 522431"/>
                  <a:gd name="connsiteX86" fmla="*/ 136406 w 601094"/>
                  <a:gd name="connsiteY86" fmla="*/ 255798 h 522431"/>
                  <a:gd name="connsiteX87" fmla="*/ 141519 w 601094"/>
                  <a:gd name="connsiteY87" fmla="*/ 253610 h 522431"/>
                  <a:gd name="connsiteX88" fmla="*/ 163192 w 601094"/>
                  <a:gd name="connsiteY88" fmla="*/ 253367 h 522431"/>
                  <a:gd name="connsiteX89" fmla="*/ 15157 w 601094"/>
                  <a:gd name="connsiteY89" fmla="*/ 218612 h 522431"/>
                  <a:gd name="connsiteX90" fmla="*/ 20027 w 601094"/>
                  <a:gd name="connsiteY90" fmla="*/ 391686 h 522431"/>
                  <a:gd name="connsiteX91" fmla="*/ 17592 w 601094"/>
                  <a:gd name="connsiteY91" fmla="*/ 493293 h 522431"/>
                  <a:gd name="connsiteX92" fmla="*/ 79445 w 601094"/>
                  <a:gd name="connsiteY92" fmla="*/ 475791 h 522431"/>
                  <a:gd name="connsiteX93" fmla="*/ 83585 w 601094"/>
                  <a:gd name="connsiteY93" fmla="*/ 475548 h 522431"/>
                  <a:gd name="connsiteX94" fmla="*/ 373855 w 601094"/>
                  <a:gd name="connsiteY94" fmla="*/ 479438 h 522431"/>
                  <a:gd name="connsiteX95" fmla="*/ 582061 w 601094"/>
                  <a:gd name="connsiteY95" fmla="*/ 507149 h 522431"/>
                  <a:gd name="connsiteX96" fmla="*/ 588879 w 601094"/>
                  <a:gd name="connsiteY96" fmla="*/ 508607 h 522431"/>
                  <a:gd name="connsiteX97" fmla="*/ 582791 w 601094"/>
                  <a:gd name="connsiteY97" fmla="*/ 365433 h 522431"/>
                  <a:gd name="connsiteX98" fmla="*/ 581817 w 601094"/>
                  <a:gd name="connsiteY98" fmla="*/ 243893 h 522431"/>
                  <a:gd name="connsiteX99" fmla="*/ 479541 w 601094"/>
                  <a:gd name="connsiteY99" fmla="*/ 244622 h 522431"/>
                  <a:gd name="connsiteX100" fmla="*/ 471505 w 601094"/>
                  <a:gd name="connsiteY100" fmla="*/ 233683 h 522431"/>
                  <a:gd name="connsiteX101" fmla="*/ 471992 w 601094"/>
                  <a:gd name="connsiteY101" fmla="*/ 232711 h 522431"/>
                  <a:gd name="connsiteX102" fmla="*/ 265734 w 601094"/>
                  <a:gd name="connsiteY102" fmla="*/ 227849 h 522431"/>
                  <a:gd name="connsiteX103" fmla="*/ 119138 w 601094"/>
                  <a:gd name="connsiteY103" fmla="*/ 222988 h 522431"/>
                  <a:gd name="connsiteX104" fmla="*/ 126200 w 601094"/>
                  <a:gd name="connsiteY104" fmla="*/ 240003 h 522431"/>
                  <a:gd name="connsiteX105" fmla="*/ 126687 w 601094"/>
                  <a:gd name="connsiteY105" fmla="*/ 242920 h 522431"/>
                  <a:gd name="connsiteX106" fmla="*/ 126200 w 601094"/>
                  <a:gd name="connsiteY106" fmla="*/ 248268 h 522431"/>
                  <a:gd name="connsiteX107" fmla="*/ 69461 w 601094"/>
                  <a:gd name="connsiteY107" fmla="*/ 258721 h 522431"/>
                  <a:gd name="connsiteX108" fmla="*/ 15157 w 601094"/>
                  <a:gd name="connsiteY108" fmla="*/ 218612 h 522431"/>
                  <a:gd name="connsiteX109" fmla="*/ 300922 w 601094"/>
                  <a:gd name="connsiteY109" fmla="*/ 127898 h 522431"/>
                  <a:gd name="connsiteX110" fmla="*/ 259890 w 601094"/>
                  <a:gd name="connsiteY110" fmla="*/ 137666 h 522431"/>
                  <a:gd name="connsiteX111" fmla="*/ 169546 w 601094"/>
                  <a:gd name="connsiteY111" fmla="*/ 180449 h 522431"/>
                  <a:gd name="connsiteX112" fmla="*/ 119138 w 601094"/>
                  <a:gd name="connsiteY112" fmla="*/ 208160 h 522431"/>
                  <a:gd name="connsiteX113" fmla="*/ 288868 w 601094"/>
                  <a:gd name="connsiteY113" fmla="*/ 212292 h 522431"/>
                  <a:gd name="connsiteX114" fmla="*/ 479541 w 601094"/>
                  <a:gd name="connsiteY114" fmla="*/ 214966 h 522431"/>
                  <a:gd name="connsiteX115" fmla="*/ 420367 w 601094"/>
                  <a:gd name="connsiteY115" fmla="*/ 166593 h 522431"/>
                  <a:gd name="connsiteX116" fmla="*/ 300922 w 601094"/>
                  <a:gd name="connsiteY116" fmla="*/ 127898 h 522431"/>
                  <a:gd name="connsiteX117" fmla="*/ 304940 w 601094"/>
                  <a:gd name="connsiteY117" fmla="*/ 19043 h 522431"/>
                  <a:gd name="connsiteX118" fmla="*/ 305671 w 601094"/>
                  <a:gd name="connsiteY118" fmla="*/ 25606 h 522431"/>
                  <a:gd name="connsiteX119" fmla="*/ 320282 w 601094"/>
                  <a:gd name="connsiteY119" fmla="*/ 28766 h 522431"/>
                  <a:gd name="connsiteX120" fmla="*/ 311271 w 601094"/>
                  <a:gd name="connsiteY120" fmla="*/ 22932 h 522431"/>
                  <a:gd name="connsiteX121" fmla="*/ 304940 w 601094"/>
                  <a:gd name="connsiteY121" fmla="*/ 19043 h 522431"/>
                  <a:gd name="connsiteX122" fmla="*/ 296417 w 601094"/>
                  <a:gd name="connsiteY122" fmla="*/ 113 h 522431"/>
                  <a:gd name="connsiteX123" fmla="*/ 302992 w 601094"/>
                  <a:gd name="connsiteY123" fmla="*/ 4458 h 522431"/>
                  <a:gd name="connsiteX124" fmla="*/ 302992 w 601094"/>
                  <a:gd name="connsiteY124" fmla="*/ 4701 h 522431"/>
                  <a:gd name="connsiteX125" fmla="*/ 323691 w 601094"/>
                  <a:gd name="connsiteY125" fmla="*/ 12723 h 522431"/>
                  <a:gd name="connsiteX126" fmla="*/ 355835 w 601094"/>
                  <a:gd name="connsiteY126" fmla="*/ 31197 h 522431"/>
                  <a:gd name="connsiteX127" fmla="*/ 351451 w 601094"/>
                  <a:gd name="connsiteY127" fmla="*/ 47727 h 522431"/>
                  <a:gd name="connsiteX128" fmla="*/ 306888 w 601094"/>
                  <a:gd name="connsiteY128" fmla="*/ 47970 h 522431"/>
                  <a:gd name="connsiteX129" fmla="*/ 302018 w 601094"/>
                  <a:gd name="connsiteY129" fmla="*/ 104851 h 522431"/>
                  <a:gd name="connsiteX130" fmla="*/ 388222 w 601094"/>
                  <a:gd name="connsiteY130" fmla="*/ 131832 h 522431"/>
                  <a:gd name="connsiteX131" fmla="*/ 491960 w 601094"/>
                  <a:gd name="connsiteY131" fmla="*/ 235385 h 522431"/>
                  <a:gd name="connsiteX132" fmla="*/ 583035 w 601094"/>
                  <a:gd name="connsiteY132" fmla="*/ 217640 h 522431"/>
                  <a:gd name="connsiteX133" fmla="*/ 596185 w 601094"/>
                  <a:gd name="connsiteY133" fmla="*/ 224203 h 522431"/>
                  <a:gd name="connsiteX134" fmla="*/ 598376 w 601094"/>
                  <a:gd name="connsiteY134" fmla="*/ 229551 h 522431"/>
                  <a:gd name="connsiteX135" fmla="*/ 599107 w 601094"/>
                  <a:gd name="connsiteY135" fmla="*/ 403840 h 522431"/>
                  <a:gd name="connsiteX136" fmla="*/ 591558 w 601094"/>
                  <a:gd name="connsiteY136" fmla="*/ 516629 h 522431"/>
                  <a:gd name="connsiteX137" fmla="*/ 585470 w 601094"/>
                  <a:gd name="connsiteY137" fmla="*/ 519546 h 522431"/>
                  <a:gd name="connsiteX138" fmla="*/ 577677 w 601094"/>
                  <a:gd name="connsiteY138" fmla="*/ 522220 h 522431"/>
                  <a:gd name="connsiteX139" fmla="*/ 449101 w 601094"/>
                  <a:gd name="connsiteY139" fmla="*/ 489890 h 522431"/>
                  <a:gd name="connsiteX140" fmla="*/ 323934 w 601094"/>
                  <a:gd name="connsiteY140" fmla="*/ 501558 h 522431"/>
                  <a:gd name="connsiteX141" fmla="*/ 89429 w 601094"/>
                  <a:gd name="connsiteY141" fmla="*/ 487459 h 522431"/>
                  <a:gd name="connsiteX142" fmla="*/ 84072 w 601094"/>
                  <a:gd name="connsiteY142" fmla="*/ 492564 h 522431"/>
                  <a:gd name="connsiteX143" fmla="*/ 12966 w 601094"/>
                  <a:gd name="connsiteY143" fmla="*/ 518817 h 522431"/>
                  <a:gd name="connsiteX144" fmla="*/ 4686 w 601094"/>
                  <a:gd name="connsiteY144" fmla="*/ 512497 h 522431"/>
                  <a:gd name="connsiteX145" fmla="*/ 7121 w 601094"/>
                  <a:gd name="connsiteY145" fmla="*/ 310497 h 522431"/>
                  <a:gd name="connsiteX146" fmla="*/ 6878 w 601094"/>
                  <a:gd name="connsiteY146" fmla="*/ 210834 h 522431"/>
                  <a:gd name="connsiteX147" fmla="*/ 15888 w 601094"/>
                  <a:gd name="connsiteY147" fmla="*/ 212535 h 522431"/>
                  <a:gd name="connsiteX148" fmla="*/ 66782 w 601094"/>
                  <a:gd name="connsiteY148" fmla="*/ 247296 h 522431"/>
                  <a:gd name="connsiteX149" fmla="*/ 115485 w 601094"/>
                  <a:gd name="connsiteY149" fmla="*/ 242434 h 522431"/>
                  <a:gd name="connsiteX150" fmla="*/ 85046 w 601094"/>
                  <a:gd name="connsiteY150" fmla="*/ 211806 h 522431"/>
                  <a:gd name="connsiteX151" fmla="*/ 88212 w 601094"/>
                  <a:gd name="connsiteY151" fmla="*/ 200138 h 522431"/>
                  <a:gd name="connsiteX152" fmla="*/ 274014 w 601094"/>
                  <a:gd name="connsiteY152" fmla="*/ 111171 h 522431"/>
                  <a:gd name="connsiteX153" fmla="*/ 292521 w 601094"/>
                  <a:gd name="connsiteY153" fmla="*/ 105580 h 522431"/>
                  <a:gd name="connsiteX154" fmla="*/ 290329 w 601094"/>
                  <a:gd name="connsiteY154" fmla="*/ 40434 h 522431"/>
                  <a:gd name="connsiteX155" fmla="*/ 290086 w 601094"/>
                  <a:gd name="connsiteY155" fmla="*/ 29009 h 522431"/>
                  <a:gd name="connsiteX156" fmla="*/ 290573 w 601094"/>
                  <a:gd name="connsiteY156" fmla="*/ 6160 h 522431"/>
                  <a:gd name="connsiteX157" fmla="*/ 296417 w 601094"/>
                  <a:gd name="connsiteY157" fmla="*/ 113 h 52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01094" h="522431">
                    <a:moveTo>
                      <a:pt x="427885" y="274980"/>
                    </a:moveTo>
                    <a:cubicBezTo>
                      <a:pt x="432025" y="289568"/>
                      <a:pt x="431782" y="309261"/>
                      <a:pt x="432269" y="321660"/>
                    </a:cubicBezTo>
                    <a:cubicBezTo>
                      <a:pt x="433730" y="357156"/>
                      <a:pt x="437139" y="394111"/>
                      <a:pt x="431295" y="429121"/>
                    </a:cubicBezTo>
                    <a:cubicBezTo>
                      <a:pt x="427885" y="449300"/>
                      <a:pt x="455403" y="436171"/>
                      <a:pt x="453455" y="417208"/>
                    </a:cubicBezTo>
                    <a:cubicBezTo>
                      <a:pt x="451020" y="394840"/>
                      <a:pt x="449802" y="372230"/>
                      <a:pt x="448585" y="349619"/>
                    </a:cubicBezTo>
                    <a:cubicBezTo>
                      <a:pt x="447611" y="333330"/>
                      <a:pt x="446637" y="317527"/>
                      <a:pt x="448585" y="301238"/>
                    </a:cubicBezTo>
                    <a:cubicBezTo>
                      <a:pt x="450533" y="282760"/>
                      <a:pt x="446880" y="275224"/>
                      <a:pt x="427885" y="274980"/>
                    </a:cubicBezTo>
                    <a:close/>
                    <a:moveTo>
                      <a:pt x="352921" y="272822"/>
                    </a:moveTo>
                    <a:cubicBezTo>
                      <a:pt x="351217" y="305158"/>
                      <a:pt x="355112" y="339439"/>
                      <a:pt x="354868" y="371774"/>
                    </a:cubicBezTo>
                    <a:cubicBezTo>
                      <a:pt x="354868" y="389279"/>
                      <a:pt x="353651" y="405812"/>
                      <a:pt x="351947" y="423317"/>
                    </a:cubicBezTo>
                    <a:cubicBezTo>
                      <a:pt x="350000" y="446170"/>
                      <a:pt x="359980" y="444468"/>
                      <a:pt x="378481" y="441065"/>
                    </a:cubicBezTo>
                    <a:cubicBezTo>
                      <a:pt x="393817" y="438390"/>
                      <a:pt x="387488" y="426477"/>
                      <a:pt x="386514" y="411647"/>
                    </a:cubicBezTo>
                    <a:cubicBezTo>
                      <a:pt x="385540" y="395357"/>
                      <a:pt x="384323" y="378825"/>
                      <a:pt x="385297" y="362535"/>
                    </a:cubicBezTo>
                    <a:cubicBezTo>
                      <a:pt x="386514" y="342356"/>
                      <a:pt x="388948" y="321690"/>
                      <a:pt x="388461" y="301511"/>
                    </a:cubicBezTo>
                    <a:cubicBezTo>
                      <a:pt x="387974" y="273552"/>
                      <a:pt x="380428" y="274038"/>
                      <a:pt x="356816" y="273795"/>
                    </a:cubicBezTo>
                    <a:cubicBezTo>
                      <a:pt x="355112" y="273795"/>
                      <a:pt x="353895" y="273309"/>
                      <a:pt x="352921" y="272822"/>
                    </a:cubicBezTo>
                    <a:close/>
                    <a:moveTo>
                      <a:pt x="276425" y="271096"/>
                    </a:moveTo>
                    <a:cubicBezTo>
                      <a:pt x="286174" y="306831"/>
                      <a:pt x="280325" y="345969"/>
                      <a:pt x="279350" y="382676"/>
                    </a:cubicBezTo>
                    <a:cubicBezTo>
                      <a:pt x="278862" y="397748"/>
                      <a:pt x="278131" y="413063"/>
                      <a:pt x="278131" y="427892"/>
                    </a:cubicBezTo>
                    <a:cubicBezTo>
                      <a:pt x="278131" y="449041"/>
                      <a:pt x="279350" y="450986"/>
                      <a:pt x="302017" y="447096"/>
                    </a:cubicBezTo>
                    <a:cubicBezTo>
                      <a:pt x="317128" y="444422"/>
                      <a:pt x="309085" y="407715"/>
                      <a:pt x="308841" y="393859"/>
                    </a:cubicBezTo>
                    <a:cubicBezTo>
                      <a:pt x="308841" y="369792"/>
                      <a:pt x="308353" y="345483"/>
                      <a:pt x="309816" y="321660"/>
                    </a:cubicBezTo>
                    <a:cubicBezTo>
                      <a:pt x="310547" y="308289"/>
                      <a:pt x="314690" y="291759"/>
                      <a:pt x="313472" y="278875"/>
                    </a:cubicBezTo>
                    <a:cubicBezTo>
                      <a:pt x="312497" y="266477"/>
                      <a:pt x="288855" y="273041"/>
                      <a:pt x="281787" y="273041"/>
                    </a:cubicBezTo>
                    <a:cubicBezTo>
                      <a:pt x="279594" y="273041"/>
                      <a:pt x="277888" y="272068"/>
                      <a:pt x="276425" y="271096"/>
                    </a:cubicBezTo>
                    <a:close/>
                    <a:moveTo>
                      <a:pt x="207982" y="270139"/>
                    </a:moveTo>
                    <a:cubicBezTo>
                      <a:pt x="205060" y="301985"/>
                      <a:pt x="210174" y="339421"/>
                      <a:pt x="212122" y="371024"/>
                    </a:cubicBezTo>
                    <a:cubicBezTo>
                      <a:pt x="213339" y="390471"/>
                      <a:pt x="214800" y="409433"/>
                      <a:pt x="213826" y="428880"/>
                    </a:cubicBezTo>
                    <a:cubicBezTo>
                      <a:pt x="209687" y="437632"/>
                      <a:pt x="211635" y="443952"/>
                      <a:pt x="219427" y="447842"/>
                    </a:cubicBezTo>
                    <a:cubicBezTo>
                      <a:pt x="226732" y="450030"/>
                      <a:pt x="232576" y="448571"/>
                      <a:pt x="237689" y="443709"/>
                    </a:cubicBezTo>
                    <a:cubicBezTo>
                      <a:pt x="237933" y="410891"/>
                      <a:pt x="236472" y="377830"/>
                      <a:pt x="236472" y="345013"/>
                    </a:cubicBezTo>
                    <a:cubicBezTo>
                      <a:pt x="236228" y="330670"/>
                      <a:pt x="236715" y="316570"/>
                      <a:pt x="237446" y="302228"/>
                    </a:cubicBezTo>
                    <a:cubicBezTo>
                      <a:pt x="238663" y="279620"/>
                      <a:pt x="232819" y="274515"/>
                      <a:pt x="213339" y="272570"/>
                    </a:cubicBezTo>
                    <a:cubicBezTo>
                      <a:pt x="211148" y="272327"/>
                      <a:pt x="209200" y="271355"/>
                      <a:pt x="207982" y="270139"/>
                    </a:cubicBezTo>
                    <a:close/>
                    <a:moveTo>
                      <a:pt x="167332" y="268198"/>
                    </a:moveTo>
                    <a:cubicBezTo>
                      <a:pt x="169037" y="272817"/>
                      <a:pt x="147120" y="270629"/>
                      <a:pt x="141519" y="270872"/>
                    </a:cubicBezTo>
                    <a:cubicBezTo>
                      <a:pt x="139571" y="270872"/>
                      <a:pt x="138110" y="270386"/>
                      <a:pt x="136893" y="269657"/>
                    </a:cubicBezTo>
                    <a:cubicBezTo>
                      <a:pt x="138354" y="310259"/>
                      <a:pt x="141276" y="350861"/>
                      <a:pt x="141032" y="391464"/>
                    </a:cubicBezTo>
                    <a:cubicBezTo>
                      <a:pt x="141032" y="409698"/>
                      <a:pt x="141763" y="428176"/>
                      <a:pt x="138354" y="445924"/>
                    </a:cubicBezTo>
                    <a:cubicBezTo>
                      <a:pt x="134701" y="464645"/>
                      <a:pt x="170011" y="452002"/>
                      <a:pt x="167332" y="431823"/>
                    </a:cubicBezTo>
                    <a:cubicBezTo>
                      <a:pt x="162705" y="395354"/>
                      <a:pt x="165384" y="358641"/>
                      <a:pt x="168793" y="322172"/>
                    </a:cubicBezTo>
                    <a:cubicBezTo>
                      <a:pt x="170498" y="304910"/>
                      <a:pt x="173907" y="284974"/>
                      <a:pt x="167332" y="268198"/>
                    </a:cubicBezTo>
                    <a:close/>
                    <a:moveTo>
                      <a:pt x="424963" y="258205"/>
                    </a:moveTo>
                    <a:cubicBezTo>
                      <a:pt x="464414" y="252613"/>
                      <a:pt x="474155" y="272063"/>
                      <a:pt x="470015" y="309504"/>
                    </a:cubicBezTo>
                    <a:cubicBezTo>
                      <a:pt x="466362" y="340137"/>
                      <a:pt x="467336" y="372959"/>
                      <a:pt x="468797" y="403836"/>
                    </a:cubicBezTo>
                    <a:cubicBezTo>
                      <a:pt x="469284" y="414047"/>
                      <a:pt x="476346" y="438116"/>
                      <a:pt x="467336" y="447112"/>
                    </a:cubicBezTo>
                    <a:cubicBezTo>
                      <a:pt x="455160" y="459511"/>
                      <a:pt x="414248" y="458782"/>
                      <a:pt x="417658" y="434469"/>
                    </a:cubicBezTo>
                    <a:cubicBezTo>
                      <a:pt x="422528" y="402377"/>
                      <a:pt x="418875" y="368097"/>
                      <a:pt x="418632" y="335761"/>
                    </a:cubicBezTo>
                    <a:cubicBezTo>
                      <a:pt x="418632" y="314123"/>
                      <a:pt x="420823" y="288838"/>
                      <a:pt x="415222" y="267687"/>
                    </a:cubicBezTo>
                    <a:cubicBezTo>
                      <a:pt x="414492" y="264526"/>
                      <a:pt x="416927" y="262581"/>
                      <a:pt x="419362" y="262824"/>
                    </a:cubicBezTo>
                    <a:cubicBezTo>
                      <a:pt x="420336" y="260393"/>
                      <a:pt x="422041" y="258691"/>
                      <a:pt x="424963" y="258205"/>
                    </a:cubicBezTo>
                    <a:close/>
                    <a:moveTo>
                      <a:pt x="356816" y="257749"/>
                    </a:moveTo>
                    <a:cubicBezTo>
                      <a:pt x="368500" y="258235"/>
                      <a:pt x="380428" y="258478"/>
                      <a:pt x="392356" y="258478"/>
                    </a:cubicBezTo>
                    <a:cubicBezTo>
                      <a:pt x="395034" y="258478"/>
                      <a:pt x="398198" y="260423"/>
                      <a:pt x="398685" y="263340"/>
                    </a:cubicBezTo>
                    <a:cubicBezTo>
                      <a:pt x="408179" y="315126"/>
                      <a:pt x="399415" y="371045"/>
                      <a:pt x="400876" y="423803"/>
                    </a:cubicBezTo>
                    <a:cubicBezTo>
                      <a:pt x="401606" y="455652"/>
                      <a:pt x="396738" y="452248"/>
                      <a:pt x="366066" y="455652"/>
                    </a:cubicBezTo>
                    <a:cubicBezTo>
                      <a:pt x="335638" y="459299"/>
                      <a:pt x="336611" y="437418"/>
                      <a:pt x="340019" y="412133"/>
                    </a:cubicBezTo>
                    <a:cubicBezTo>
                      <a:pt x="346835" y="362292"/>
                      <a:pt x="337585" y="310507"/>
                      <a:pt x="344401" y="260909"/>
                    </a:cubicBezTo>
                    <a:cubicBezTo>
                      <a:pt x="344888" y="257019"/>
                      <a:pt x="350000" y="256776"/>
                      <a:pt x="352434" y="258964"/>
                    </a:cubicBezTo>
                    <a:cubicBezTo>
                      <a:pt x="353651" y="258235"/>
                      <a:pt x="354868" y="257749"/>
                      <a:pt x="356816" y="257749"/>
                    </a:cubicBezTo>
                    <a:close/>
                    <a:moveTo>
                      <a:pt x="213339" y="256040"/>
                    </a:moveTo>
                    <a:cubicBezTo>
                      <a:pt x="251569" y="254095"/>
                      <a:pt x="255709" y="265277"/>
                      <a:pt x="252787" y="302228"/>
                    </a:cubicBezTo>
                    <a:cubicBezTo>
                      <a:pt x="248891" y="352548"/>
                      <a:pt x="257170" y="404571"/>
                      <a:pt x="250595" y="454405"/>
                    </a:cubicBezTo>
                    <a:cubicBezTo>
                      <a:pt x="249865" y="458052"/>
                      <a:pt x="247673" y="461212"/>
                      <a:pt x="243290" y="461455"/>
                    </a:cubicBezTo>
                    <a:cubicBezTo>
                      <a:pt x="231602" y="461455"/>
                      <a:pt x="219670" y="461455"/>
                      <a:pt x="207738" y="461455"/>
                    </a:cubicBezTo>
                    <a:cubicBezTo>
                      <a:pt x="203842" y="461698"/>
                      <a:pt x="201407" y="458538"/>
                      <a:pt x="201164" y="454891"/>
                    </a:cubicBezTo>
                    <a:cubicBezTo>
                      <a:pt x="197755" y="418184"/>
                      <a:pt x="199216" y="379775"/>
                      <a:pt x="199459" y="342825"/>
                    </a:cubicBezTo>
                    <a:cubicBezTo>
                      <a:pt x="199459" y="318758"/>
                      <a:pt x="192885" y="288371"/>
                      <a:pt x="198972" y="265277"/>
                    </a:cubicBezTo>
                    <a:cubicBezTo>
                      <a:pt x="199703" y="262117"/>
                      <a:pt x="203355" y="261388"/>
                      <a:pt x="205790" y="262360"/>
                    </a:cubicBezTo>
                    <a:cubicBezTo>
                      <a:pt x="206521" y="259200"/>
                      <a:pt x="208956" y="256283"/>
                      <a:pt x="213339" y="256040"/>
                    </a:cubicBezTo>
                    <a:close/>
                    <a:moveTo>
                      <a:pt x="281787" y="255781"/>
                    </a:moveTo>
                    <a:cubicBezTo>
                      <a:pt x="310303" y="255052"/>
                      <a:pt x="331264" y="253107"/>
                      <a:pt x="327608" y="286897"/>
                    </a:cubicBezTo>
                    <a:cubicBezTo>
                      <a:pt x="322002" y="341350"/>
                      <a:pt x="323464" y="396533"/>
                      <a:pt x="323708" y="451472"/>
                    </a:cubicBezTo>
                    <a:cubicBezTo>
                      <a:pt x="323708" y="455605"/>
                      <a:pt x="320540" y="457793"/>
                      <a:pt x="316884" y="458279"/>
                    </a:cubicBezTo>
                    <a:cubicBezTo>
                      <a:pt x="292755" y="461196"/>
                      <a:pt x="262533" y="469461"/>
                      <a:pt x="262533" y="435914"/>
                    </a:cubicBezTo>
                    <a:cubicBezTo>
                      <a:pt x="262533" y="379030"/>
                      <a:pt x="264726" y="321173"/>
                      <a:pt x="267895" y="264289"/>
                    </a:cubicBezTo>
                    <a:cubicBezTo>
                      <a:pt x="268138" y="260886"/>
                      <a:pt x="272038" y="260157"/>
                      <a:pt x="273744" y="262831"/>
                    </a:cubicBezTo>
                    <a:cubicBezTo>
                      <a:pt x="274475" y="259184"/>
                      <a:pt x="277156" y="255781"/>
                      <a:pt x="281787" y="255781"/>
                    </a:cubicBezTo>
                    <a:close/>
                    <a:moveTo>
                      <a:pt x="163192" y="253367"/>
                    </a:moveTo>
                    <a:cubicBezTo>
                      <a:pt x="171289" y="254339"/>
                      <a:pt x="178534" y="257257"/>
                      <a:pt x="179751" y="264794"/>
                    </a:cubicBezTo>
                    <a:cubicBezTo>
                      <a:pt x="184135" y="295428"/>
                      <a:pt x="177560" y="323631"/>
                      <a:pt x="176829" y="354508"/>
                    </a:cubicBezTo>
                    <a:cubicBezTo>
                      <a:pt x="176342" y="377119"/>
                      <a:pt x="174151" y="399730"/>
                      <a:pt x="177073" y="422341"/>
                    </a:cubicBezTo>
                    <a:cubicBezTo>
                      <a:pt x="178534" y="434254"/>
                      <a:pt x="180482" y="445438"/>
                      <a:pt x="176099" y="457108"/>
                    </a:cubicBezTo>
                    <a:cubicBezTo>
                      <a:pt x="171472" y="470237"/>
                      <a:pt x="141276" y="461484"/>
                      <a:pt x="132996" y="460755"/>
                    </a:cubicBezTo>
                    <a:cubicBezTo>
                      <a:pt x="131535" y="460755"/>
                      <a:pt x="130074" y="459539"/>
                      <a:pt x="130074" y="457838"/>
                    </a:cubicBezTo>
                    <a:cubicBezTo>
                      <a:pt x="132266" y="392193"/>
                      <a:pt x="117168" y="319255"/>
                      <a:pt x="132266" y="255312"/>
                    </a:cubicBezTo>
                    <a:cubicBezTo>
                      <a:pt x="132996" y="253124"/>
                      <a:pt x="136162" y="253610"/>
                      <a:pt x="136406" y="255798"/>
                    </a:cubicBezTo>
                    <a:cubicBezTo>
                      <a:pt x="137623" y="254583"/>
                      <a:pt x="139328" y="253853"/>
                      <a:pt x="141519" y="253610"/>
                    </a:cubicBezTo>
                    <a:cubicBezTo>
                      <a:pt x="146146" y="253367"/>
                      <a:pt x="155096" y="252394"/>
                      <a:pt x="163192" y="253367"/>
                    </a:cubicBezTo>
                    <a:close/>
                    <a:moveTo>
                      <a:pt x="15157" y="218612"/>
                    </a:moveTo>
                    <a:cubicBezTo>
                      <a:pt x="5904" y="271847"/>
                      <a:pt x="21002" y="337722"/>
                      <a:pt x="20027" y="391686"/>
                    </a:cubicBezTo>
                    <a:cubicBezTo>
                      <a:pt x="19297" y="425474"/>
                      <a:pt x="17592" y="459505"/>
                      <a:pt x="17592" y="493293"/>
                    </a:cubicBezTo>
                    <a:cubicBezTo>
                      <a:pt x="17592" y="505933"/>
                      <a:pt x="71653" y="478222"/>
                      <a:pt x="79445" y="475791"/>
                    </a:cubicBezTo>
                    <a:cubicBezTo>
                      <a:pt x="80906" y="475305"/>
                      <a:pt x="82367" y="475305"/>
                      <a:pt x="83585" y="475548"/>
                    </a:cubicBezTo>
                    <a:cubicBezTo>
                      <a:pt x="180991" y="476278"/>
                      <a:pt x="276205" y="489890"/>
                      <a:pt x="373855" y="479438"/>
                    </a:cubicBezTo>
                    <a:cubicBezTo>
                      <a:pt x="455920" y="470687"/>
                      <a:pt x="510954" y="465825"/>
                      <a:pt x="582061" y="507149"/>
                    </a:cubicBezTo>
                    <a:cubicBezTo>
                      <a:pt x="584252" y="505933"/>
                      <a:pt x="586931" y="506177"/>
                      <a:pt x="588879" y="508607"/>
                    </a:cubicBezTo>
                    <a:cubicBezTo>
                      <a:pt x="566232" y="478708"/>
                      <a:pt x="581817" y="399707"/>
                      <a:pt x="582791" y="365433"/>
                    </a:cubicBezTo>
                    <a:cubicBezTo>
                      <a:pt x="584009" y="324839"/>
                      <a:pt x="584009" y="284487"/>
                      <a:pt x="581817" y="243893"/>
                    </a:cubicBezTo>
                    <a:cubicBezTo>
                      <a:pt x="554300" y="264068"/>
                      <a:pt x="507302" y="259936"/>
                      <a:pt x="479541" y="244622"/>
                    </a:cubicBezTo>
                    <a:cubicBezTo>
                      <a:pt x="473940" y="246080"/>
                      <a:pt x="467365" y="238788"/>
                      <a:pt x="471505" y="233683"/>
                    </a:cubicBezTo>
                    <a:cubicBezTo>
                      <a:pt x="471748" y="233197"/>
                      <a:pt x="471748" y="232954"/>
                      <a:pt x="471992" y="232711"/>
                    </a:cubicBezTo>
                    <a:cubicBezTo>
                      <a:pt x="405512" y="223717"/>
                      <a:pt x="332944" y="230766"/>
                      <a:pt x="265734" y="227849"/>
                    </a:cubicBezTo>
                    <a:cubicBezTo>
                      <a:pt x="217762" y="225662"/>
                      <a:pt x="167598" y="221043"/>
                      <a:pt x="119138" y="222988"/>
                    </a:cubicBezTo>
                    <a:cubicBezTo>
                      <a:pt x="120599" y="227849"/>
                      <a:pt x="122791" y="233440"/>
                      <a:pt x="126200" y="240003"/>
                    </a:cubicBezTo>
                    <a:cubicBezTo>
                      <a:pt x="126687" y="240976"/>
                      <a:pt x="126687" y="241948"/>
                      <a:pt x="126687" y="242920"/>
                    </a:cubicBezTo>
                    <a:cubicBezTo>
                      <a:pt x="127661" y="244379"/>
                      <a:pt x="127905" y="246566"/>
                      <a:pt x="126200" y="248268"/>
                    </a:cubicBezTo>
                    <a:cubicBezTo>
                      <a:pt x="112563" y="261151"/>
                      <a:pt x="86994" y="262610"/>
                      <a:pt x="69461" y="258721"/>
                    </a:cubicBezTo>
                    <a:cubicBezTo>
                      <a:pt x="45110" y="253616"/>
                      <a:pt x="31473" y="235871"/>
                      <a:pt x="15157" y="218612"/>
                    </a:cubicBezTo>
                    <a:close/>
                    <a:moveTo>
                      <a:pt x="300922" y="127898"/>
                    </a:moveTo>
                    <a:cubicBezTo>
                      <a:pt x="287057" y="128201"/>
                      <a:pt x="273283" y="131103"/>
                      <a:pt x="259890" y="137666"/>
                    </a:cubicBezTo>
                    <a:cubicBezTo>
                      <a:pt x="230181" y="152251"/>
                      <a:pt x="200229" y="167808"/>
                      <a:pt x="169546" y="180449"/>
                    </a:cubicBezTo>
                    <a:cubicBezTo>
                      <a:pt x="143490" y="191144"/>
                      <a:pt x="124008" y="195276"/>
                      <a:pt x="119138" y="208160"/>
                    </a:cubicBezTo>
                    <a:cubicBezTo>
                      <a:pt x="173198" y="199409"/>
                      <a:pt x="235782" y="209618"/>
                      <a:pt x="288868" y="212292"/>
                    </a:cubicBezTo>
                    <a:cubicBezTo>
                      <a:pt x="351451" y="215209"/>
                      <a:pt x="417932" y="207431"/>
                      <a:pt x="479541" y="214966"/>
                    </a:cubicBezTo>
                    <a:cubicBezTo>
                      <a:pt x="481732" y="190415"/>
                      <a:pt x="443501" y="177532"/>
                      <a:pt x="420367" y="166593"/>
                    </a:cubicBezTo>
                    <a:cubicBezTo>
                      <a:pt x="384935" y="149456"/>
                      <a:pt x="342518" y="126986"/>
                      <a:pt x="300922" y="127898"/>
                    </a:cubicBezTo>
                    <a:close/>
                    <a:moveTo>
                      <a:pt x="304940" y="19043"/>
                    </a:moveTo>
                    <a:cubicBezTo>
                      <a:pt x="305184" y="21231"/>
                      <a:pt x="305427" y="23419"/>
                      <a:pt x="305671" y="25606"/>
                    </a:cubicBezTo>
                    <a:cubicBezTo>
                      <a:pt x="310541" y="27308"/>
                      <a:pt x="315411" y="28280"/>
                      <a:pt x="320282" y="28766"/>
                    </a:cubicBezTo>
                    <a:cubicBezTo>
                      <a:pt x="317359" y="26822"/>
                      <a:pt x="314194" y="24877"/>
                      <a:pt x="311271" y="22932"/>
                    </a:cubicBezTo>
                    <a:cubicBezTo>
                      <a:pt x="309567" y="21717"/>
                      <a:pt x="307132" y="20502"/>
                      <a:pt x="304940" y="19043"/>
                    </a:cubicBezTo>
                    <a:close/>
                    <a:moveTo>
                      <a:pt x="296417" y="113"/>
                    </a:moveTo>
                    <a:cubicBezTo>
                      <a:pt x="299339" y="-403"/>
                      <a:pt x="302383" y="812"/>
                      <a:pt x="302992" y="4458"/>
                    </a:cubicBezTo>
                    <a:cubicBezTo>
                      <a:pt x="302992" y="4701"/>
                      <a:pt x="302992" y="4701"/>
                      <a:pt x="302992" y="4701"/>
                    </a:cubicBezTo>
                    <a:cubicBezTo>
                      <a:pt x="310054" y="5431"/>
                      <a:pt x="318090" y="10535"/>
                      <a:pt x="323691" y="12723"/>
                    </a:cubicBezTo>
                    <a:cubicBezTo>
                      <a:pt x="335136" y="17585"/>
                      <a:pt x="346338" y="23176"/>
                      <a:pt x="355835" y="31197"/>
                    </a:cubicBezTo>
                    <a:cubicBezTo>
                      <a:pt x="361192" y="35816"/>
                      <a:pt x="358757" y="46511"/>
                      <a:pt x="351451" y="47727"/>
                    </a:cubicBezTo>
                    <a:cubicBezTo>
                      <a:pt x="338302" y="49914"/>
                      <a:pt x="321499" y="51130"/>
                      <a:pt x="306888" y="47970"/>
                    </a:cubicBezTo>
                    <a:cubicBezTo>
                      <a:pt x="307375" y="67173"/>
                      <a:pt x="306158" y="86863"/>
                      <a:pt x="302018" y="104851"/>
                    </a:cubicBezTo>
                    <a:cubicBezTo>
                      <a:pt x="331727" y="105337"/>
                      <a:pt x="365819" y="122109"/>
                      <a:pt x="388222" y="131832"/>
                    </a:cubicBezTo>
                    <a:cubicBezTo>
                      <a:pt x="429620" y="149577"/>
                      <a:pt x="547238" y="184095"/>
                      <a:pt x="491960" y="235385"/>
                    </a:cubicBezTo>
                    <a:cubicBezTo>
                      <a:pt x="524348" y="245108"/>
                      <a:pt x="554300" y="233926"/>
                      <a:pt x="583035" y="217640"/>
                    </a:cubicBezTo>
                    <a:cubicBezTo>
                      <a:pt x="588879" y="214480"/>
                      <a:pt x="595454" y="218855"/>
                      <a:pt x="596185" y="224203"/>
                    </a:cubicBezTo>
                    <a:cubicBezTo>
                      <a:pt x="597402" y="225662"/>
                      <a:pt x="598376" y="227363"/>
                      <a:pt x="598376" y="229551"/>
                    </a:cubicBezTo>
                    <a:cubicBezTo>
                      <a:pt x="600811" y="287404"/>
                      <a:pt x="600081" y="345987"/>
                      <a:pt x="599107" y="403840"/>
                    </a:cubicBezTo>
                    <a:cubicBezTo>
                      <a:pt x="598620" y="440302"/>
                      <a:pt x="607386" y="482841"/>
                      <a:pt x="591558" y="516629"/>
                    </a:cubicBezTo>
                    <a:cubicBezTo>
                      <a:pt x="590584" y="518817"/>
                      <a:pt x="587905" y="519789"/>
                      <a:pt x="585470" y="519546"/>
                    </a:cubicBezTo>
                    <a:cubicBezTo>
                      <a:pt x="583765" y="521734"/>
                      <a:pt x="581087" y="522949"/>
                      <a:pt x="577677" y="522220"/>
                    </a:cubicBezTo>
                    <a:cubicBezTo>
                      <a:pt x="532871" y="510795"/>
                      <a:pt x="499996" y="485515"/>
                      <a:pt x="449101" y="489890"/>
                    </a:cubicBezTo>
                    <a:cubicBezTo>
                      <a:pt x="407460" y="493293"/>
                      <a:pt x="365819" y="499856"/>
                      <a:pt x="323934" y="501558"/>
                    </a:cubicBezTo>
                    <a:cubicBezTo>
                      <a:pt x="248445" y="504718"/>
                      <a:pt x="163458" y="506177"/>
                      <a:pt x="89429" y="487459"/>
                    </a:cubicBezTo>
                    <a:cubicBezTo>
                      <a:pt x="88455" y="489647"/>
                      <a:pt x="86751" y="491592"/>
                      <a:pt x="84072" y="492564"/>
                    </a:cubicBezTo>
                    <a:cubicBezTo>
                      <a:pt x="58990" y="501072"/>
                      <a:pt x="39265" y="515171"/>
                      <a:pt x="12966" y="518817"/>
                    </a:cubicBezTo>
                    <a:cubicBezTo>
                      <a:pt x="8582" y="519303"/>
                      <a:pt x="5173" y="517115"/>
                      <a:pt x="4686" y="512497"/>
                    </a:cubicBezTo>
                    <a:cubicBezTo>
                      <a:pt x="-915" y="445406"/>
                      <a:pt x="12235" y="377830"/>
                      <a:pt x="7121" y="310497"/>
                    </a:cubicBezTo>
                    <a:cubicBezTo>
                      <a:pt x="5173" y="283758"/>
                      <a:pt x="-7733" y="235628"/>
                      <a:pt x="6878" y="210834"/>
                    </a:cubicBezTo>
                    <a:cubicBezTo>
                      <a:pt x="9556" y="206458"/>
                      <a:pt x="15157" y="208403"/>
                      <a:pt x="15888" y="212535"/>
                    </a:cubicBezTo>
                    <a:cubicBezTo>
                      <a:pt x="32203" y="223960"/>
                      <a:pt x="46571" y="243406"/>
                      <a:pt x="66782" y="247296"/>
                    </a:cubicBezTo>
                    <a:cubicBezTo>
                      <a:pt x="84559" y="250699"/>
                      <a:pt x="99170" y="246323"/>
                      <a:pt x="115485" y="242434"/>
                    </a:cubicBezTo>
                    <a:cubicBezTo>
                      <a:pt x="103797" y="232711"/>
                      <a:pt x="94300" y="224446"/>
                      <a:pt x="85046" y="211806"/>
                    </a:cubicBezTo>
                    <a:cubicBezTo>
                      <a:pt x="82367" y="208160"/>
                      <a:pt x="84315" y="202326"/>
                      <a:pt x="88212" y="200138"/>
                    </a:cubicBezTo>
                    <a:cubicBezTo>
                      <a:pt x="148116" y="166836"/>
                      <a:pt x="213622" y="144473"/>
                      <a:pt x="274014" y="111171"/>
                    </a:cubicBezTo>
                    <a:cubicBezTo>
                      <a:pt x="279858" y="108011"/>
                      <a:pt x="285946" y="106309"/>
                      <a:pt x="292521" y="105580"/>
                    </a:cubicBezTo>
                    <a:cubicBezTo>
                      <a:pt x="292521" y="83946"/>
                      <a:pt x="290816" y="62068"/>
                      <a:pt x="290329" y="40434"/>
                    </a:cubicBezTo>
                    <a:cubicBezTo>
                      <a:pt x="287894" y="37031"/>
                      <a:pt x="288138" y="32656"/>
                      <a:pt x="290086" y="29009"/>
                    </a:cubicBezTo>
                    <a:cubicBezTo>
                      <a:pt x="289842" y="21474"/>
                      <a:pt x="290086" y="13695"/>
                      <a:pt x="290573" y="6160"/>
                    </a:cubicBezTo>
                    <a:cubicBezTo>
                      <a:pt x="290695" y="2878"/>
                      <a:pt x="293495" y="630"/>
                      <a:pt x="296417" y="113"/>
                    </a:cubicBezTo>
                    <a:close/>
                  </a:path>
                </a:pathLst>
              </a:custGeom>
              <a:solidFill>
                <a:schemeClr val="bg1"/>
              </a:solidFill>
              <a:ln>
                <a:noFill/>
              </a:ln>
            </p:spPr>
            <p:txBody>
              <a:bodyPr wrap="square" lIns="68564" tIns="34282" rIns="68564" bIns="34282" anchor="ctr">
                <a:normAutofit fontScale="40000" lnSpcReduction="20000"/>
              </a:bodyPr>
              <a:lstStyle/>
              <a:p>
                <a:pPr algn="ctr"/>
                <a:endParaRPr sz="1350"/>
              </a:p>
            </p:txBody>
          </p:sp>
        </p:grpSp>
        <p:grpSp>
          <p:nvGrpSpPr>
            <p:cNvPr id="10" name="ïṣ1iďé"/>
            <p:cNvGrpSpPr/>
            <p:nvPr/>
          </p:nvGrpSpPr>
          <p:grpSpPr>
            <a:xfrm>
              <a:off x="7735114" y="2060703"/>
              <a:ext cx="539176" cy="539174"/>
              <a:chOff x="2406923" y="2845390"/>
              <a:chExt cx="571222" cy="571221"/>
            </a:xfrm>
          </p:grpSpPr>
          <p:sp>
            <p:nvSpPr>
              <p:cNvPr id="132" name="îşḻîḓe"/>
              <p:cNvSpPr/>
              <p:nvPr/>
            </p:nvSpPr>
            <p:spPr>
              <a:xfrm>
                <a:off x="2406923" y="2845390"/>
                <a:ext cx="571222" cy="571221"/>
              </a:xfrm>
              <a:prstGeom prst="ellipse">
                <a:avLst/>
              </a:prstGeom>
              <a:solidFill>
                <a:schemeClr val="bg1">
                  <a:lumMod val="65000"/>
                </a:schemeClr>
              </a:solidFill>
              <a:ln w="38100">
                <a:solidFill>
                  <a:schemeClr val="bg1"/>
                </a:solidFill>
              </a:ln>
            </p:spPr>
            <p:style>
              <a:lnRef idx="2">
                <a:schemeClr val="dk1"/>
              </a:lnRef>
              <a:fillRef idx="1">
                <a:schemeClr val="lt1"/>
              </a:fillRef>
              <a:effectRef idx="0">
                <a:schemeClr val="dk1"/>
              </a:effectRef>
              <a:fontRef idx="minor">
                <a:schemeClr val="dk1"/>
              </a:fontRef>
            </p:style>
            <p:txBody>
              <a:bodyPr wrap="square" lIns="68564" tIns="34282" rIns="68564" bIns="34282" anchor="ctr">
                <a:normAutofit fontScale="77500" lnSpcReduction="20000"/>
              </a:bodyPr>
              <a:lstStyle/>
              <a:p>
                <a:pPr algn="ctr"/>
                <a:endParaRPr sz="1350"/>
              </a:p>
            </p:txBody>
          </p:sp>
          <p:sp>
            <p:nvSpPr>
              <p:cNvPr id="133" name="îṣḷiḋé"/>
              <p:cNvSpPr/>
              <p:nvPr/>
            </p:nvSpPr>
            <p:spPr bwMode="auto">
              <a:xfrm>
                <a:off x="2540113" y="2998524"/>
                <a:ext cx="304843" cy="264949"/>
              </a:xfrm>
              <a:custGeom>
                <a:avLst/>
                <a:gdLst>
                  <a:gd name="connsiteX0" fmla="*/ 427885 w 601094"/>
                  <a:gd name="connsiteY0" fmla="*/ 274980 h 522431"/>
                  <a:gd name="connsiteX1" fmla="*/ 432269 w 601094"/>
                  <a:gd name="connsiteY1" fmla="*/ 321660 h 522431"/>
                  <a:gd name="connsiteX2" fmla="*/ 431295 w 601094"/>
                  <a:gd name="connsiteY2" fmla="*/ 429121 h 522431"/>
                  <a:gd name="connsiteX3" fmla="*/ 453455 w 601094"/>
                  <a:gd name="connsiteY3" fmla="*/ 417208 h 522431"/>
                  <a:gd name="connsiteX4" fmla="*/ 448585 w 601094"/>
                  <a:gd name="connsiteY4" fmla="*/ 349619 h 522431"/>
                  <a:gd name="connsiteX5" fmla="*/ 448585 w 601094"/>
                  <a:gd name="connsiteY5" fmla="*/ 301238 h 522431"/>
                  <a:gd name="connsiteX6" fmla="*/ 427885 w 601094"/>
                  <a:gd name="connsiteY6" fmla="*/ 274980 h 522431"/>
                  <a:gd name="connsiteX7" fmla="*/ 352921 w 601094"/>
                  <a:gd name="connsiteY7" fmla="*/ 272822 h 522431"/>
                  <a:gd name="connsiteX8" fmla="*/ 354868 w 601094"/>
                  <a:gd name="connsiteY8" fmla="*/ 371774 h 522431"/>
                  <a:gd name="connsiteX9" fmla="*/ 351947 w 601094"/>
                  <a:gd name="connsiteY9" fmla="*/ 423317 h 522431"/>
                  <a:gd name="connsiteX10" fmla="*/ 378481 w 601094"/>
                  <a:gd name="connsiteY10" fmla="*/ 441065 h 522431"/>
                  <a:gd name="connsiteX11" fmla="*/ 386514 w 601094"/>
                  <a:gd name="connsiteY11" fmla="*/ 411647 h 522431"/>
                  <a:gd name="connsiteX12" fmla="*/ 385297 w 601094"/>
                  <a:gd name="connsiteY12" fmla="*/ 362535 h 522431"/>
                  <a:gd name="connsiteX13" fmla="*/ 388461 w 601094"/>
                  <a:gd name="connsiteY13" fmla="*/ 301511 h 522431"/>
                  <a:gd name="connsiteX14" fmla="*/ 356816 w 601094"/>
                  <a:gd name="connsiteY14" fmla="*/ 273795 h 522431"/>
                  <a:gd name="connsiteX15" fmla="*/ 352921 w 601094"/>
                  <a:gd name="connsiteY15" fmla="*/ 272822 h 522431"/>
                  <a:gd name="connsiteX16" fmla="*/ 276425 w 601094"/>
                  <a:gd name="connsiteY16" fmla="*/ 271096 h 522431"/>
                  <a:gd name="connsiteX17" fmla="*/ 279350 w 601094"/>
                  <a:gd name="connsiteY17" fmla="*/ 382676 h 522431"/>
                  <a:gd name="connsiteX18" fmla="*/ 278131 w 601094"/>
                  <a:gd name="connsiteY18" fmla="*/ 427892 h 522431"/>
                  <a:gd name="connsiteX19" fmla="*/ 302017 w 601094"/>
                  <a:gd name="connsiteY19" fmla="*/ 447096 h 522431"/>
                  <a:gd name="connsiteX20" fmla="*/ 308841 w 601094"/>
                  <a:gd name="connsiteY20" fmla="*/ 393859 h 522431"/>
                  <a:gd name="connsiteX21" fmla="*/ 309816 w 601094"/>
                  <a:gd name="connsiteY21" fmla="*/ 321660 h 522431"/>
                  <a:gd name="connsiteX22" fmla="*/ 313472 w 601094"/>
                  <a:gd name="connsiteY22" fmla="*/ 278875 h 522431"/>
                  <a:gd name="connsiteX23" fmla="*/ 281787 w 601094"/>
                  <a:gd name="connsiteY23" fmla="*/ 273041 h 522431"/>
                  <a:gd name="connsiteX24" fmla="*/ 276425 w 601094"/>
                  <a:gd name="connsiteY24" fmla="*/ 271096 h 522431"/>
                  <a:gd name="connsiteX25" fmla="*/ 207982 w 601094"/>
                  <a:gd name="connsiteY25" fmla="*/ 270139 h 522431"/>
                  <a:gd name="connsiteX26" fmla="*/ 212122 w 601094"/>
                  <a:gd name="connsiteY26" fmla="*/ 371024 h 522431"/>
                  <a:gd name="connsiteX27" fmla="*/ 213826 w 601094"/>
                  <a:gd name="connsiteY27" fmla="*/ 428880 h 522431"/>
                  <a:gd name="connsiteX28" fmla="*/ 219427 w 601094"/>
                  <a:gd name="connsiteY28" fmla="*/ 447842 h 522431"/>
                  <a:gd name="connsiteX29" fmla="*/ 237689 w 601094"/>
                  <a:gd name="connsiteY29" fmla="*/ 443709 h 522431"/>
                  <a:gd name="connsiteX30" fmla="*/ 236472 w 601094"/>
                  <a:gd name="connsiteY30" fmla="*/ 345013 h 522431"/>
                  <a:gd name="connsiteX31" fmla="*/ 237446 w 601094"/>
                  <a:gd name="connsiteY31" fmla="*/ 302228 h 522431"/>
                  <a:gd name="connsiteX32" fmla="*/ 213339 w 601094"/>
                  <a:gd name="connsiteY32" fmla="*/ 272570 h 522431"/>
                  <a:gd name="connsiteX33" fmla="*/ 207982 w 601094"/>
                  <a:gd name="connsiteY33" fmla="*/ 270139 h 522431"/>
                  <a:gd name="connsiteX34" fmla="*/ 167332 w 601094"/>
                  <a:gd name="connsiteY34" fmla="*/ 268198 h 522431"/>
                  <a:gd name="connsiteX35" fmla="*/ 141519 w 601094"/>
                  <a:gd name="connsiteY35" fmla="*/ 270872 h 522431"/>
                  <a:gd name="connsiteX36" fmla="*/ 136893 w 601094"/>
                  <a:gd name="connsiteY36" fmla="*/ 269657 h 522431"/>
                  <a:gd name="connsiteX37" fmla="*/ 141032 w 601094"/>
                  <a:gd name="connsiteY37" fmla="*/ 391464 h 522431"/>
                  <a:gd name="connsiteX38" fmla="*/ 138354 w 601094"/>
                  <a:gd name="connsiteY38" fmla="*/ 445924 h 522431"/>
                  <a:gd name="connsiteX39" fmla="*/ 167332 w 601094"/>
                  <a:gd name="connsiteY39" fmla="*/ 431823 h 522431"/>
                  <a:gd name="connsiteX40" fmla="*/ 168793 w 601094"/>
                  <a:gd name="connsiteY40" fmla="*/ 322172 h 522431"/>
                  <a:gd name="connsiteX41" fmla="*/ 167332 w 601094"/>
                  <a:gd name="connsiteY41" fmla="*/ 268198 h 522431"/>
                  <a:gd name="connsiteX42" fmla="*/ 424963 w 601094"/>
                  <a:gd name="connsiteY42" fmla="*/ 258205 h 522431"/>
                  <a:gd name="connsiteX43" fmla="*/ 470015 w 601094"/>
                  <a:gd name="connsiteY43" fmla="*/ 309504 h 522431"/>
                  <a:gd name="connsiteX44" fmla="*/ 468797 w 601094"/>
                  <a:gd name="connsiteY44" fmla="*/ 403836 h 522431"/>
                  <a:gd name="connsiteX45" fmla="*/ 467336 w 601094"/>
                  <a:gd name="connsiteY45" fmla="*/ 447112 h 522431"/>
                  <a:gd name="connsiteX46" fmla="*/ 417658 w 601094"/>
                  <a:gd name="connsiteY46" fmla="*/ 434469 h 522431"/>
                  <a:gd name="connsiteX47" fmla="*/ 418632 w 601094"/>
                  <a:gd name="connsiteY47" fmla="*/ 335761 h 522431"/>
                  <a:gd name="connsiteX48" fmla="*/ 415222 w 601094"/>
                  <a:gd name="connsiteY48" fmla="*/ 267687 h 522431"/>
                  <a:gd name="connsiteX49" fmla="*/ 419362 w 601094"/>
                  <a:gd name="connsiteY49" fmla="*/ 262824 h 522431"/>
                  <a:gd name="connsiteX50" fmla="*/ 424963 w 601094"/>
                  <a:gd name="connsiteY50" fmla="*/ 258205 h 522431"/>
                  <a:gd name="connsiteX51" fmla="*/ 356816 w 601094"/>
                  <a:gd name="connsiteY51" fmla="*/ 257749 h 522431"/>
                  <a:gd name="connsiteX52" fmla="*/ 392356 w 601094"/>
                  <a:gd name="connsiteY52" fmla="*/ 258478 h 522431"/>
                  <a:gd name="connsiteX53" fmla="*/ 398685 w 601094"/>
                  <a:gd name="connsiteY53" fmla="*/ 263340 h 522431"/>
                  <a:gd name="connsiteX54" fmla="*/ 400876 w 601094"/>
                  <a:gd name="connsiteY54" fmla="*/ 423803 h 522431"/>
                  <a:gd name="connsiteX55" fmla="*/ 366066 w 601094"/>
                  <a:gd name="connsiteY55" fmla="*/ 455652 h 522431"/>
                  <a:gd name="connsiteX56" fmla="*/ 340019 w 601094"/>
                  <a:gd name="connsiteY56" fmla="*/ 412133 h 522431"/>
                  <a:gd name="connsiteX57" fmla="*/ 344401 w 601094"/>
                  <a:gd name="connsiteY57" fmla="*/ 260909 h 522431"/>
                  <a:gd name="connsiteX58" fmla="*/ 352434 w 601094"/>
                  <a:gd name="connsiteY58" fmla="*/ 258964 h 522431"/>
                  <a:gd name="connsiteX59" fmla="*/ 356816 w 601094"/>
                  <a:gd name="connsiteY59" fmla="*/ 257749 h 522431"/>
                  <a:gd name="connsiteX60" fmla="*/ 213339 w 601094"/>
                  <a:gd name="connsiteY60" fmla="*/ 256040 h 522431"/>
                  <a:gd name="connsiteX61" fmla="*/ 252787 w 601094"/>
                  <a:gd name="connsiteY61" fmla="*/ 302228 h 522431"/>
                  <a:gd name="connsiteX62" fmla="*/ 250595 w 601094"/>
                  <a:gd name="connsiteY62" fmla="*/ 454405 h 522431"/>
                  <a:gd name="connsiteX63" fmla="*/ 243290 w 601094"/>
                  <a:gd name="connsiteY63" fmla="*/ 461455 h 522431"/>
                  <a:gd name="connsiteX64" fmla="*/ 207738 w 601094"/>
                  <a:gd name="connsiteY64" fmla="*/ 461455 h 522431"/>
                  <a:gd name="connsiteX65" fmla="*/ 201164 w 601094"/>
                  <a:gd name="connsiteY65" fmla="*/ 454891 h 522431"/>
                  <a:gd name="connsiteX66" fmla="*/ 199459 w 601094"/>
                  <a:gd name="connsiteY66" fmla="*/ 342825 h 522431"/>
                  <a:gd name="connsiteX67" fmla="*/ 198972 w 601094"/>
                  <a:gd name="connsiteY67" fmla="*/ 265277 h 522431"/>
                  <a:gd name="connsiteX68" fmla="*/ 205790 w 601094"/>
                  <a:gd name="connsiteY68" fmla="*/ 262360 h 522431"/>
                  <a:gd name="connsiteX69" fmla="*/ 213339 w 601094"/>
                  <a:gd name="connsiteY69" fmla="*/ 256040 h 522431"/>
                  <a:gd name="connsiteX70" fmla="*/ 281787 w 601094"/>
                  <a:gd name="connsiteY70" fmla="*/ 255781 h 522431"/>
                  <a:gd name="connsiteX71" fmla="*/ 327608 w 601094"/>
                  <a:gd name="connsiteY71" fmla="*/ 286897 h 522431"/>
                  <a:gd name="connsiteX72" fmla="*/ 323708 w 601094"/>
                  <a:gd name="connsiteY72" fmla="*/ 451472 h 522431"/>
                  <a:gd name="connsiteX73" fmla="*/ 316884 w 601094"/>
                  <a:gd name="connsiteY73" fmla="*/ 458279 h 522431"/>
                  <a:gd name="connsiteX74" fmla="*/ 262533 w 601094"/>
                  <a:gd name="connsiteY74" fmla="*/ 435914 h 522431"/>
                  <a:gd name="connsiteX75" fmla="*/ 267895 w 601094"/>
                  <a:gd name="connsiteY75" fmla="*/ 264289 h 522431"/>
                  <a:gd name="connsiteX76" fmla="*/ 273744 w 601094"/>
                  <a:gd name="connsiteY76" fmla="*/ 262831 h 522431"/>
                  <a:gd name="connsiteX77" fmla="*/ 281787 w 601094"/>
                  <a:gd name="connsiteY77" fmla="*/ 255781 h 522431"/>
                  <a:gd name="connsiteX78" fmla="*/ 163192 w 601094"/>
                  <a:gd name="connsiteY78" fmla="*/ 253367 h 522431"/>
                  <a:gd name="connsiteX79" fmla="*/ 179751 w 601094"/>
                  <a:gd name="connsiteY79" fmla="*/ 264794 h 522431"/>
                  <a:gd name="connsiteX80" fmla="*/ 176829 w 601094"/>
                  <a:gd name="connsiteY80" fmla="*/ 354508 h 522431"/>
                  <a:gd name="connsiteX81" fmla="*/ 177073 w 601094"/>
                  <a:gd name="connsiteY81" fmla="*/ 422341 h 522431"/>
                  <a:gd name="connsiteX82" fmla="*/ 176099 w 601094"/>
                  <a:gd name="connsiteY82" fmla="*/ 457108 h 522431"/>
                  <a:gd name="connsiteX83" fmla="*/ 132996 w 601094"/>
                  <a:gd name="connsiteY83" fmla="*/ 460755 h 522431"/>
                  <a:gd name="connsiteX84" fmla="*/ 130074 w 601094"/>
                  <a:gd name="connsiteY84" fmla="*/ 457838 h 522431"/>
                  <a:gd name="connsiteX85" fmla="*/ 132266 w 601094"/>
                  <a:gd name="connsiteY85" fmla="*/ 255312 h 522431"/>
                  <a:gd name="connsiteX86" fmla="*/ 136406 w 601094"/>
                  <a:gd name="connsiteY86" fmla="*/ 255798 h 522431"/>
                  <a:gd name="connsiteX87" fmla="*/ 141519 w 601094"/>
                  <a:gd name="connsiteY87" fmla="*/ 253610 h 522431"/>
                  <a:gd name="connsiteX88" fmla="*/ 163192 w 601094"/>
                  <a:gd name="connsiteY88" fmla="*/ 253367 h 522431"/>
                  <a:gd name="connsiteX89" fmla="*/ 15157 w 601094"/>
                  <a:gd name="connsiteY89" fmla="*/ 218612 h 522431"/>
                  <a:gd name="connsiteX90" fmla="*/ 20027 w 601094"/>
                  <a:gd name="connsiteY90" fmla="*/ 391686 h 522431"/>
                  <a:gd name="connsiteX91" fmla="*/ 17592 w 601094"/>
                  <a:gd name="connsiteY91" fmla="*/ 493293 h 522431"/>
                  <a:gd name="connsiteX92" fmla="*/ 79445 w 601094"/>
                  <a:gd name="connsiteY92" fmla="*/ 475791 h 522431"/>
                  <a:gd name="connsiteX93" fmla="*/ 83585 w 601094"/>
                  <a:gd name="connsiteY93" fmla="*/ 475548 h 522431"/>
                  <a:gd name="connsiteX94" fmla="*/ 373855 w 601094"/>
                  <a:gd name="connsiteY94" fmla="*/ 479438 h 522431"/>
                  <a:gd name="connsiteX95" fmla="*/ 582061 w 601094"/>
                  <a:gd name="connsiteY95" fmla="*/ 507149 h 522431"/>
                  <a:gd name="connsiteX96" fmla="*/ 588879 w 601094"/>
                  <a:gd name="connsiteY96" fmla="*/ 508607 h 522431"/>
                  <a:gd name="connsiteX97" fmla="*/ 582791 w 601094"/>
                  <a:gd name="connsiteY97" fmla="*/ 365433 h 522431"/>
                  <a:gd name="connsiteX98" fmla="*/ 581817 w 601094"/>
                  <a:gd name="connsiteY98" fmla="*/ 243893 h 522431"/>
                  <a:gd name="connsiteX99" fmla="*/ 479541 w 601094"/>
                  <a:gd name="connsiteY99" fmla="*/ 244622 h 522431"/>
                  <a:gd name="connsiteX100" fmla="*/ 471505 w 601094"/>
                  <a:gd name="connsiteY100" fmla="*/ 233683 h 522431"/>
                  <a:gd name="connsiteX101" fmla="*/ 471992 w 601094"/>
                  <a:gd name="connsiteY101" fmla="*/ 232711 h 522431"/>
                  <a:gd name="connsiteX102" fmla="*/ 265734 w 601094"/>
                  <a:gd name="connsiteY102" fmla="*/ 227849 h 522431"/>
                  <a:gd name="connsiteX103" fmla="*/ 119138 w 601094"/>
                  <a:gd name="connsiteY103" fmla="*/ 222988 h 522431"/>
                  <a:gd name="connsiteX104" fmla="*/ 126200 w 601094"/>
                  <a:gd name="connsiteY104" fmla="*/ 240003 h 522431"/>
                  <a:gd name="connsiteX105" fmla="*/ 126687 w 601094"/>
                  <a:gd name="connsiteY105" fmla="*/ 242920 h 522431"/>
                  <a:gd name="connsiteX106" fmla="*/ 126200 w 601094"/>
                  <a:gd name="connsiteY106" fmla="*/ 248268 h 522431"/>
                  <a:gd name="connsiteX107" fmla="*/ 69461 w 601094"/>
                  <a:gd name="connsiteY107" fmla="*/ 258721 h 522431"/>
                  <a:gd name="connsiteX108" fmla="*/ 15157 w 601094"/>
                  <a:gd name="connsiteY108" fmla="*/ 218612 h 522431"/>
                  <a:gd name="connsiteX109" fmla="*/ 300922 w 601094"/>
                  <a:gd name="connsiteY109" fmla="*/ 127898 h 522431"/>
                  <a:gd name="connsiteX110" fmla="*/ 259890 w 601094"/>
                  <a:gd name="connsiteY110" fmla="*/ 137666 h 522431"/>
                  <a:gd name="connsiteX111" fmla="*/ 169546 w 601094"/>
                  <a:gd name="connsiteY111" fmla="*/ 180449 h 522431"/>
                  <a:gd name="connsiteX112" fmla="*/ 119138 w 601094"/>
                  <a:gd name="connsiteY112" fmla="*/ 208160 h 522431"/>
                  <a:gd name="connsiteX113" fmla="*/ 288868 w 601094"/>
                  <a:gd name="connsiteY113" fmla="*/ 212292 h 522431"/>
                  <a:gd name="connsiteX114" fmla="*/ 479541 w 601094"/>
                  <a:gd name="connsiteY114" fmla="*/ 214966 h 522431"/>
                  <a:gd name="connsiteX115" fmla="*/ 420367 w 601094"/>
                  <a:gd name="connsiteY115" fmla="*/ 166593 h 522431"/>
                  <a:gd name="connsiteX116" fmla="*/ 300922 w 601094"/>
                  <a:gd name="connsiteY116" fmla="*/ 127898 h 522431"/>
                  <a:gd name="connsiteX117" fmla="*/ 304940 w 601094"/>
                  <a:gd name="connsiteY117" fmla="*/ 19043 h 522431"/>
                  <a:gd name="connsiteX118" fmla="*/ 305671 w 601094"/>
                  <a:gd name="connsiteY118" fmla="*/ 25606 h 522431"/>
                  <a:gd name="connsiteX119" fmla="*/ 320282 w 601094"/>
                  <a:gd name="connsiteY119" fmla="*/ 28766 h 522431"/>
                  <a:gd name="connsiteX120" fmla="*/ 311271 w 601094"/>
                  <a:gd name="connsiteY120" fmla="*/ 22932 h 522431"/>
                  <a:gd name="connsiteX121" fmla="*/ 304940 w 601094"/>
                  <a:gd name="connsiteY121" fmla="*/ 19043 h 522431"/>
                  <a:gd name="connsiteX122" fmla="*/ 296417 w 601094"/>
                  <a:gd name="connsiteY122" fmla="*/ 113 h 522431"/>
                  <a:gd name="connsiteX123" fmla="*/ 302992 w 601094"/>
                  <a:gd name="connsiteY123" fmla="*/ 4458 h 522431"/>
                  <a:gd name="connsiteX124" fmla="*/ 302992 w 601094"/>
                  <a:gd name="connsiteY124" fmla="*/ 4701 h 522431"/>
                  <a:gd name="connsiteX125" fmla="*/ 323691 w 601094"/>
                  <a:gd name="connsiteY125" fmla="*/ 12723 h 522431"/>
                  <a:gd name="connsiteX126" fmla="*/ 355835 w 601094"/>
                  <a:gd name="connsiteY126" fmla="*/ 31197 h 522431"/>
                  <a:gd name="connsiteX127" fmla="*/ 351451 w 601094"/>
                  <a:gd name="connsiteY127" fmla="*/ 47727 h 522431"/>
                  <a:gd name="connsiteX128" fmla="*/ 306888 w 601094"/>
                  <a:gd name="connsiteY128" fmla="*/ 47970 h 522431"/>
                  <a:gd name="connsiteX129" fmla="*/ 302018 w 601094"/>
                  <a:gd name="connsiteY129" fmla="*/ 104851 h 522431"/>
                  <a:gd name="connsiteX130" fmla="*/ 388222 w 601094"/>
                  <a:gd name="connsiteY130" fmla="*/ 131832 h 522431"/>
                  <a:gd name="connsiteX131" fmla="*/ 491960 w 601094"/>
                  <a:gd name="connsiteY131" fmla="*/ 235385 h 522431"/>
                  <a:gd name="connsiteX132" fmla="*/ 583035 w 601094"/>
                  <a:gd name="connsiteY132" fmla="*/ 217640 h 522431"/>
                  <a:gd name="connsiteX133" fmla="*/ 596185 w 601094"/>
                  <a:gd name="connsiteY133" fmla="*/ 224203 h 522431"/>
                  <a:gd name="connsiteX134" fmla="*/ 598376 w 601094"/>
                  <a:gd name="connsiteY134" fmla="*/ 229551 h 522431"/>
                  <a:gd name="connsiteX135" fmla="*/ 599107 w 601094"/>
                  <a:gd name="connsiteY135" fmla="*/ 403840 h 522431"/>
                  <a:gd name="connsiteX136" fmla="*/ 591558 w 601094"/>
                  <a:gd name="connsiteY136" fmla="*/ 516629 h 522431"/>
                  <a:gd name="connsiteX137" fmla="*/ 585470 w 601094"/>
                  <a:gd name="connsiteY137" fmla="*/ 519546 h 522431"/>
                  <a:gd name="connsiteX138" fmla="*/ 577677 w 601094"/>
                  <a:gd name="connsiteY138" fmla="*/ 522220 h 522431"/>
                  <a:gd name="connsiteX139" fmla="*/ 449101 w 601094"/>
                  <a:gd name="connsiteY139" fmla="*/ 489890 h 522431"/>
                  <a:gd name="connsiteX140" fmla="*/ 323934 w 601094"/>
                  <a:gd name="connsiteY140" fmla="*/ 501558 h 522431"/>
                  <a:gd name="connsiteX141" fmla="*/ 89429 w 601094"/>
                  <a:gd name="connsiteY141" fmla="*/ 487459 h 522431"/>
                  <a:gd name="connsiteX142" fmla="*/ 84072 w 601094"/>
                  <a:gd name="connsiteY142" fmla="*/ 492564 h 522431"/>
                  <a:gd name="connsiteX143" fmla="*/ 12966 w 601094"/>
                  <a:gd name="connsiteY143" fmla="*/ 518817 h 522431"/>
                  <a:gd name="connsiteX144" fmla="*/ 4686 w 601094"/>
                  <a:gd name="connsiteY144" fmla="*/ 512497 h 522431"/>
                  <a:gd name="connsiteX145" fmla="*/ 7121 w 601094"/>
                  <a:gd name="connsiteY145" fmla="*/ 310497 h 522431"/>
                  <a:gd name="connsiteX146" fmla="*/ 6878 w 601094"/>
                  <a:gd name="connsiteY146" fmla="*/ 210834 h 522431"/>
                  <a:gd name="connsiteX147" fmla="*/ 15888 w 601094"/>
                  <a:gd name="connsiteY147" fmla="*/ 212535 h 522431"/>
                  <a:gd name="connsiteX148" fmla="*/ 66782 w 601094"/>
                  <a:gd name="connsiteY148" fmla="*/ 247296 h 522431"/>
                  <a:gd name="connsiteX149" fmla="*/ 115485 w 601094"/>
                  <a:gd name="connsiteY149" fmla="*/ 242434 h 522431"/>
                  <a:gd name="connsiteX150" fmla="*/ 85046 w 601094"/>
                  <a:gd name="connsiteY150" fmla="*/ 211806 h 522431"/>
                  <a:gd name="connsiteX151" fmla="*/ 88212 w 601094"/>
                  <a:gd name="connsiteY151" fmla="*/ 200138 h 522431"/>
                  <a:gd name="connsiteX152" fmla="*/ 274014 w 601094"/>
                  <a:gd name="connsiteY152" fmla="*/ 111171 h 522431"/>
                  <a:gd name="connsiteX153" fmla="*/ 292521 w 601094"/>
                  <a:gd name="connsiteY153" fmla="*/ 105580 h 522431"/>
                  <a:gd name="connsiteX154" fmla="*/ 290329 w 601094"/>
                  <a:gd name="connsiteY154" fmla="*/ 40434 h 522431"/>
                  <a:gd name="connsiteX155" fmla="*/ 290086 w 601094"/>
                  <a:gd name="connsiteY155" fmla="*/ 29009 h 522431"/>
                  <a:gd name="connsiteX156" fmla="*/ 290573 w 601094"/>
                  <a:gd name="connsiteY156" fmla="*/ 6160 h 522431"/>
                  <a:gd name="connsiteX157" fmla="*/ 296417 w 601094"/>
                  <a:gd name="connsiteY157" fmla="*/ 113 h 52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01094" h="522431">
                    <a:moveTo>
                      <a:pt x="427885" y="274980"/>
                    </a:moveTo>
                    <a:cubicBezTo>
                      <a:pt x="432025" y="289568"/>
                      <a:pt x="431782" y="309261"/>
                      <a:pt x="432269" y="321660"/>
                    </a:cubicBezTo>
                    <a:cubicBezTo>
                      <a:pt x="433730" y="357156"/>
                      <a:pt x="437139" y="394111"/>
                      <a:pt x="431295" y="429121"/>
                    </a:cubicBezTo>
                    <a:cubicBezTo>
                      <a:pt x="427885" y="449300"/>
                      <a:pt x="455403" y="436171"/>
                      <a:pt x="453455" y="417208"/>
                    </a:cubicBezTo>
                    <a:cubicBezTo>
                      <a:pt x="451020" y="394840"/>
                      <a:pt x="449802" y="372230"/>
                      <a:pt x="448585" y="349619"/>
                    </a:cubicBezTo>
                    <a:cubicBezTo>
                      <a:pt x="447611" y="333330"/>
                      <a:pt x="446637" y="317527"/>
                      <a:pt x="448585" y="301238"/>
                    </a:cubicBezTo>
                    <a:cubicBezTo>
                      <a:pt x="450533" y="282760"/>
                      <a:pt x="446880" y="275224"/>
                      <a:pt x="427885" y="274980"/>
                    </a:cubicBezTo>
                    <a:close/>
                    <a:moveTo>
                      <a:pt x="352921" y="272822"/>
                    </a:moveTo>
                    <a:cubicBezTo>
                      <a:pt x="351217" y="305158"/>
                      <a:pt x="355112" y="339439"/>
                      <a:pt x="354868" y="371774"/>
                    </a:cubicBezTo>
                    <a:cubicBezTo>
                      <a:pt x="354868" y="389279"/>
                      <a:pt x="353651" y="405812"/>
                      <a:pt x="351947" y="423317"/>
                    </a:cubicBezTo>
                    <a:cubicBezTo>
                      <a:pt x="350000" y="446170"/>
                      <a:pt x="359980" y="444468"/>
                      <a:pt x="378481" y="441065"/>
                    </a:cubicBezTo>
                    <a:cubicBezTo>
                      <a:pt x="393817" y="438390"/>
                      <a:pt x="387488" y="426477"/>
                      <a:pt x="386514" y="411647"/>
                    </a:cubicBezTo>
                    <a:cubicBezTo>
                      <a:pt x="385540" y="395357"/>
                      <a:pt x="384323" y="378825"/>
                      <a:pt x="385297" y="362535"/>
                    </a:cubicBezTo>
                    <a:cubicBezTo>
                      <a:pt x="386514" y="342356"/>
                      <a:pt x="388948" y="321690"/>
                      <a:pt x="388461" y="301511"/>
                    </a:cubicBezTo>
                    <a:cubicBezTo>
                      <a:pt x="387974" y="273552"/>
                      <a:pt x="380428" y="274038"/>
                      <a:pt x="356816" y="273795"/>
                    </a:cubicBezTo>
                    <a:cubicBezTo>
                      <a:pt x="355112" y="273795"/>
                      <a:pt x="353895" y="273309"/>
                      <a:pt x="352921" y="272822"/>
                    </a:cubicBezTo>
                    <a:close/>
                    <a:moveTo>
                      <a:pt x="276425" y="271096"/>
                    </a:moveTo>
                    <a:cubicBezTo>
                      <a:pt x="286174" y="306831"/>
                      <a:pt x="280325" y="345969"/>
                      <a:pt x="279350" y="382676"/>
                    </a:cubicBezTo>
                    <a:cubicBezTo>
                      <a:pt x="278862" y="397748"/>
                      <a:pt x="278131" y="413063"/>
                      <a:pt x="278131" y="427892"/>
                    </a:cubicBezTo>
                    <a:cubicBezTo>
                      <a:pt x="278131" y="449041"/>
                      <a:pt x="279350" y="450986"/>
                      <a:pt x="302017" y="447096"/>
                    </a:cubicBezTo>
                    <a:cubicBezTo>
                      <a:pt x="317128" y="444422"/>
                      <a:pt x="309085" y="407715"/>
                      <a:pt x="308841" y="393859"/>
                    </a:cubicBezTo>
                    <a:cubicBezTo>
                      <a:pt x="308841" y="369792"/>
                      <a:pt x="308353" y="345483"/>
                      <a:pt x="309816" y="321660"/>
                    </a:cubicBezTo>
                    <a:cubicBezTo>
                      <a:pt x="310547" y="308289"/>
                      <a:pt x="314690" y="291759"/>
                      <a:pt x="313472" y="278875"/>
                    </a:cubicBezTo>
                    <a:cubicBezTo>
                      <a:pt x="312497" y="266477"/>
                      <a:pt x="288855" y="273041"/>
                      <a:pt x="281787" y="273041"/>
                    </a:cubicBezTo>
                    <a:cubicBezTo>
                      <a:pt x="279594" y="273041"/>
                      <a:pt x="277888" y="272068"/>
                      <a:pt x="276425" y="271096"/>
                    </a:cubicBezTo>
                    <a:close/>
                    <a:moveTo>
                      <a:pt x="207982" y="270139"/>
                    </a:moveTo>
                    <a:cubicBezTo>
                      <a:pt x="205060" y="301985"/>
                      <a:pt x="210174" y="339421"/>
                      <a:pt x="212122" y="371024"/>
                    </a:cubicBezTo>
                    <a:cubicBezTo>
                      <a:pt x="213339" y="390471"/>
                      <a:pt x="214800" y="409433"/>
                      <a:pt x="213826" y="428880"/>
                    </a:cubicBezTo>
                    <a:cubicBezTo>
                      <a:pt x="209687" y="437632"/>
                      <a:pt x="211635" y="443952"/>
                      <a:pt x="219427" y="447842"/>
                    </a:cubicBezTo>
                    <a:cubicBezTo>
                      <a:pt x="226732" y="450030"/>
                      <a:pt x="232576" y="448571"/>
                      <a:pt x="237689" y="443709"/>
                    </a:cubicBezTo>
                    <a:cubicBezTo>
                      <a:pt x="237933" y="410891"/>
                      <a:pt x="236472" y="377830"/>
                      <a:pt x="236472" y="345013"/>
                    </a:cubicBezTo>
                    <a:cubicBezTo>
                      <a:pt x="236228" y="330670"/>
                      <a:pt x="236715" y="316570"/>
                      <a:pt x="237446" y="302228"/>
                    </a:cubicBezTo>
                    <a:cubicBezTo>
                      <a:pt x="238663" y="279620"/>
                      <a:pt x="232819" y="274515"/>
                      <a:pt x="213339" y="272570"/>
                    </a:cubicBezTo>
                    <a:cubicBezTo>
                      <a:pt x="211148" y="272327"/>
                      <a:pt x="209200" y="271355"/>
                      <a:pt x="207982" y="270139"/>
                    </a:cubicBezTo>
                    <a:close/>
                    <a:moveTo>
                      <a:pt x="167332" y="268198"/>
                    </a:moveTo>
                    <a:cubicBezTo>
                      <a:pt x="169037" y="272817"/>
                      <a:pt x="147120" y="270629"/>
                      <a:pt x="141519" y="270872"/>
                    </a:cubicBezTo>
                    <a:cubicBezTo>
                      <a:pt x="139571" y="270872"/>
                      <a:pt x="138110" y="270386"/>
                      <a:pt x="136893" y="269657"/>
                    </a:cubicBezTo>
                    <a:cubicBezTo>
                      <a:pt x="138354" y="310259"/>
                      <a:pt x="141276" y="350861"/>
                      <a:pt x="141032" y="391464"/>
                    </a:cubicBezTo>
                    <a:cubicBezTo>
                      <a:pt x="141032" y="409698"/>
                      <a:pt x="141763" y="428176"/>
                      <a:pt x="138354" y="445924"/>
                    </a:cubicBezTo>
                    <a:cubicBezTo>
                      <a:pt x="134701" y="464645"/>
                      <a:pt x="170011" y="452002"/>
                      <a:pt x="167332" y="431823"/>
                    </a:cubicBezTo>
                    <a:cubicBezTo>
                      <a:pt x="162705" y="395354"/>
                      <a:pt x="165384" y="358641"/>
                      <a:pt x="168793" y="322172"/>
                    </a:cubicBezTo>
                    <a:cubicBezTo>
                      <a:pt x="170498" y="304910"/>
                      <a:pt x="173907" y="284974"/>
                      <a:pt x="167332" y="268198"/>
                    </a:cubicBezTo>
                    <a:close/>
                    <a:moveTo>
                      <a:pt x="424963" y="258205"/>
                    </a:moveTo>
                    <a:cubicBezTo>
                      <a:pt x="464414" y="252613"/>
                      <a:pt x="474155" y="272063"/>
                      <a:pt x="470015" y="309504"/>
                    </a:cubicBezTo>
                    <a:cubicBezTo>
                      <a:pt x="466362" y="340137"/>
                      <a:pt x="467336" y="372959"/>
                      <a:pt x="468797" y="403836"/>
                    </a:cubicBezTo>
                    <a:cubicBezTo>
                      <a:pt x="469284" y="414047"/>
                      <a:pt x="476346" y="438116"/>
                      <a:pt x="467336" y="447112"/>
                    </a:cubicBezTo>
                    <a:cubicBezTo>
                      <a:pt x="455160" y="459511"/>
                      <a:pt x="414248" y="458782"/>
                      <a:pt x="417658" y="434469"/>
                    </a:cubicBezTo>
                    <a:cubicBezTo>
                      <a:pt x="422528" y="402377"/>
                      <a:pt x="418875" y="368097"/>
                      <a:pt x="418632" y="335761"/>
                    </a:cubicBezTo>
                    <a:cubicBezTo>
                      <a:pt x="418632" y="314123"/>
                      <a:pt x="420823" y="288838"/>
                      <a:pt x="415222" y="267687"/>
                    </a:cubicBezTo>
                    <a:cubicBezTo>
                      <a:pt x="414492" y="264526"/>
                      <a:pt x="416927" y="262581"/>
                      <a:pt x="419362" y="262824"/>
                    </a:cubicBezTo>
                    <a:cubicBezTo>
                      <a:pt x="420336" y="260393"/>
                      <a:pt x="422041" y="258691"/>
                      <a:pt x="424963" y="258205"/>
                    </a:cubicBezTo>
                    <a:close/>
                    <a:moveTo>
                      <a:pt x="356816" y="257749"/>
                    </a:moveTo>
                    <a:cubicBezTo>
                      <a:pt x="368500" y="258235"/>
                      <a:pt x="380428" y="258478"/>
                      <a:pt x="392356" y="258478"/>
                    </a:cubicBezTo>
                    <a:cubicBezTo>
                      <a:pt x="395034" y="258478"/>
                      <a:pt x="398198" y="260423"/>
                      <a:pt x="398685" y="263340"/>
                    </a:cubicBezTo>
                    <a:cubicBezTo>
                      <a:pt x="408179" y="315126"/>
                      <a:pt x="399415" y="371045"/>
                      <a:pt x="400876" y="423803"/>
                    </a:cubicBezTo>
                    <a:cubicBezTo>
                      <a:pt x="401606" y="455652"/>
                      <a:pt x="396738" y="452248"/>
                      <a:pt x="366066" y="455652"/>
                    </a:cubicBezTo>
                    <a:cubicBezTo>
                      <a:pt x="335638" y="459299"/>
                      <a:pt x="336611" y="437418"/>
                      <a:pt x="340019" y="412133"/>
                    </a:cubicBezTo>
                    <a:cubicBezTo>
                      <a:pt x="346835" y="362292"/>
                      <a:pt x="337585" y="310507"/>
                      <a:pt x="344401" y="260909"/>
                    </a:cubicBezTo>
                    <a:cubicBezTo>
                      <a:pt x="344888" y="257019"/>
                      <a:pt x="350000" y="256776"/>
                      <a:pt x="352434" y="258964"/>
                    </a:cubicBezTo>
                    <a:cubicBezTo>
                      <a:pt x="353651" y="258235"/>
                      <a:pt x="354868" y="257749"/>
                      <a:pt x="356816" y="257749"/>
                    </a:cubicBezTo>
                    <a:close/>
                    <a:moveTo>
                      <a:pt x="213339" y="256040"/>
                    </a:moveTo>
                    <a:cubicBezTo>
                      <a:pt x="251569" y="254095"/>
                      <a:pt x="255709" y="265277"/>
                      <a:pt x="252787" y="302228"/>
                    </a:cubicBezTo>
                    <a:cubicBezTo>
                      <a:pt x="248891" y="352548"/>
                      <a:pt x="257170" y="404571"/>
                      <a:pt x="250595" y="454405"/>
                    </a:cubicBezTo>
                    <a:cubicBezTo>
                      <a:pt x="249865" y="458052"/>
                      <a:pt x="247673" y="461212"/>
                      <a:pt x="243290" y="461455"/>
                    </a:cubicBezTo>
                    <a:cubicBezTo>
                      <a:pt x="231602" y="461455"/>
                      <a:pt x="219670" y="461455"/>
                      <a:pt x="207738" y="461455"/>
                    </a:cubicBezTo>
                    <a:cubicBezTo>
                      <a:pt x="203842" y="461698"/>
                      <a:pt x="201407" y="458538"/>
                      <a:pt x="201164" y="454891"/>
                    </a:cubicBezTo>
                    <a:cubicBezTo>
                      <a:pt x="197755" y="418184"/>
                      <a:pt x="199216" y="379775"/>
                      <a:pt x="199459" y="342825"/>
                    </a:cubicBezTo>
                    <a:cubicBezTo>
                      <a:pt x="199459" y="318758"/>
                      <a:pt x="192885" y="288371"/>
                      <a:pt x="198972" y="265277"/>
                    </a:cubicBezTo>
                    <a:cubicBezTo>
                      <a:pt x="199703" y="262117"/>
                      <a:pt x="203355" y="261388"/>
                      <a:pt x="205790" y="262360"/>
                    </a:cubicBezTo>
                    <a:cubicBezTo>
                      <a:pt x="206521" y="259200"/>
                      <a:pt x="208956" y="256283"/>
                      <a:pt x="213339" y="256040"/>
                    </a:cubicBezTo>
                    <a:close/>
                    <a:moveTo>
                      <a:pt x="281787" y="255781"/>
                    </a:moveTo>
                    <a:cubicBezTo>
                      <a:pt x="310303" y="255052"/>
                      <a:pt x="331264" y="253107"/>
                      <a:pt x="327608" y="286897"/>
                    </a:cubicBezTo>
                    <a:cubicBezTo>
                      <a:pt x="322002" y="341350"/>
                      <a:pt x="323464" y="396533"/>
                      <a:pt x="323708" y="451472"/>
                    </a:cubicBezTo>
                    <a:cubicBezTo>
                      <a:pt x="323708" y="455605"/>
                      <a:pt x="320540" y="457793"/>
                      <a:pt x="316884" y="458279"/>
                    </a:cubicBezTo>
                    <a:cubicBezTo>
                      <a:pt x="292755" y="461196"/>
                      <a:pt x="262533" y="469461"/>
                      <a:pt x="262533" y="435914"/>
                    </a:cubicBezTo>
                    <a:cubicBezTo>
                      <a:pt x="262533" y="379030"/>
                      <a:pt x="264726" y="321173"/>
                      <a:pt x="267895" y="264289"/>
                    </a:cubicBezTo>
                    <a:cubicBezTo>
                      <a:pt x="268138" y="260886"/>
                      <a:pt x="272038" y="260157"/>
                      <a:pt x="273744" y="262831"/>
                    </a:cubicBezTo>
                    <a:cubicBezTo>
                      <a:pt x="274475" y="259184"/>
                      <a:pt x="277156" y="255781"/>
                      <a:pt x="281787" y="255781"/>
                    </a:cubicBezTo>
                    <a:close/>
                    <a:moveTo>
                      <a:pt x="163192" y="253367"/>
                    </a:moveTo>
                    <a:cubicBezTo>
                      <a:pt x="171289" y="254339"/>
                      <a:pt x="178534" y="257257"/>
                      <a:pt x="179751" y="264794"/>
                    </a:cubicBezTo>
                    <a:cubicBezTo>
                      <a:pt x="184135" y="295428"/>
                      <a:pt x="177560" y="323631"/>
                      <a:pt x="176829" y="354508"/>
                    </a:cubicBezTo>
                    <a:cubicBezTo>
                      <a:pt x="176342" y="377119"/>
                      <a:pt x="174151" y="399730"/>
                      <a:pt x="177073" y="422341"/>
                    </a:cubicBezTo>
                    <a:cubicBezTo>
                      <a:pt x="178534" y="434254"/>
                      <a:pt x="180482" y="445438"/>
                      <a:pt x="176099" y="457108"/>
                    </a:cubicBezTo>
                    <a:cubicBezTo>
                      <a:pt x="171472" y="470237"/>
                      <a:pt x="141276" y="461484"/>
                      <a:pt x="132996" y="460755"/>
                    </a:cubicBezTo>
                    <a:cubicBezTo>
                      <a:pt x="131535" y="460755"/>
                      <a:pt x="130074" y="459539"/>
                      <a:pt x="130074" y="457838"/>
                    </a:cubicBezTo>
                    <a:cubicBezTo>
                      <a:pt x="132266" y="392193"/>
                      <a:pt x="117168" y="319255"/>
                      <a:pt x="132266" y="255312"/>
                    </a:cubicBezTo>
                    <a:cubicBezTo>
                      <a:pt x="132996" y="253124"/>
                      <a:pt x="136162" y="253610"/>
                      <a:pt x="136406" y="255798"/>
                    </a:cubicBezTo>
                    <a:cubicBezTo>
                      <a:pt x="137623" y="254583"/>
                      <a:pt x="139328" y="253853"/>
                      <a:pt x="141519" y="253610"/>
                    </a:cubicBezTo>
                    <a:cubicBezTo>
                      <a:pt x="146146" y="253367"/>
                      <a:pt x="155096" y="252394"/>
                      <a:pt x="163192" y="253367"/>
                    </a:cubicBezTo>
                    <a:close/>
                    <a:moveTo>
                      <a:pt x="15157" y="218612"/>
                    </a:moveTo>
                    <a:cubicBezTo>
                      <a:pt x="5904" y="271847"/>
                      <a:pt x="21002" y="337722"/>
                      <a:pt x="20027" y="391686"/>
                    </a:cubicBezTo>
                    <a:cubicBezTo>
                      <a:pt x="19297" y="425474"/>
                      <a:pt x="17592" y="459505"/>
                      <a:pt x="17592" y="493293"/>
                    </a:cubicBezTo>
                    <a:cubicBezTo>
                      <a:pt x="17592" y="505933"/>
                      <a:pt x="71653" y="478222"/>
                      <a:pt x="79445" y="475791"/>
                    </a:cubicBezTo>
                    <a:cubicBezTo>
                      <a:pt x="80906" y="475305"/>
                      <a:pt x="82367" y="475305"/>
                      <a:pt x="83585" y="475548"/>
                    </a:cubicBezTo>
                    <a:cubicBezTo>
                      <a:pt x="180991" y="476278"/>
                      <a:pt x="276205" y="489890"/>
                      <a:pt x="373855" y="479438"/>
                    </a:cubicBezTo>
                    <a:cubicBezTo>
                      <a:pt x="455920" y="470687"/>
                      <a:pt x="510954" y="465825"/>
                      <a:pt x="582061" y="507149"/>
                    </a:cubicBezTo>
                    <a:cubicBezTo>
                      <a:pt x="584252" y="505933"/>
                      <a:pt x="586931" y="506177"/>
                      <a:pt x="588879" y="508607"/>
                    </a:cubicBezTo>
                    <a:cubicBezTo>
                      <a:pt x="566232" y="478708"/>
                      <a:pt x="581817" y="399707"/>
                      <a:pt x="582791" y="365433"/>
                    </a:cubicBezTo>
                    <a:cubicBezTo>
                      <a:pt x="584009" y="324839"/>
                      <a:pt x="584009" y="284487"/>
                      <a:pt x="581817" y="243893"/>
                    </a:cubicBezTo>
                    <a:cubicBezTo>
                      <a:pt x="554300" y="264068"/>
                      <a:pt x="507302" y="259936"/>
                      <a:pt x="479541" y="244622"/>
                    </a:cubicBezTo>
                    <a:cubicBezTo>
                      <a:pt x="473940" y="246080"/>
                      <a:pt x="467365" y="238788"/>
                      <a:pt x="471505" y="233683"/>
                    </a:cubicBezTo>
                    <a:cubicBezTo>
                      <a:pt x="471748" y="233197"/>
                      <a:pt x="471748" y="232954"/>
                      <a:pt x="471992" y="232711"/>
                    </a:cubicBezTo>
                    <a:cubicBezTo>
                      <a:pt x="405512" y="223717"/>
                      <a:pt x="332944" y="230766"/>
                      <a:pt x="265734" y="227849"/>
                    </a:cubicBezTo>
                    <a:cubicBezTo>
                      <a:pt x="217762" y="225662"/>
                      <a:pt x="167598" y="221043"/>
                      <a:pt x="119138" y="222988"/>
                    </a:cubicBezTo>
                    <a:cubicBezTo>
                      <a:pt x="120599" y="227849"/>
                      <a:pt x="122791" y="233440"/>
                      <a:pt x="126200" y="240003"/>
                    </a:cubicBezTo>
                    <a:cubicBezTo>
                      <a:pt x="126687" y="240976"/>
                      <a:pt x="126687" y="241948"/>
                      <a:pt x="126687" y="242920"/>
                    </a:cubicBezTo>
                    <a:cubicBezTo>
                      <a:pt x="127661" y="244379"/>
                      <a:pt x="127905" y="246566"/>
                      <a:pt x="126200" y="248268"/>
                    </a:cubicBezTo>
                    <a:cubicBezTo>
                      <a:pt x="112563" y="261151"/>
                      <a:pt x="86994" y="262610"/>
                      <a:pt x="69461" y="258721"/>
                    </a:cubicBezTo>
                    <a:cubicBezTo>
                      <a:pt x="45110" y="253616"/>
                      <a:pt x="31473" y="235871"/>
                      <a:pt x="15157" y="218612"/>
                    </a:cubicBezTo>
                    <a:close/>
                    <a:moveTo>
                      <a:pt x="300922" y="127898"/>
                    </a:moveTo>
                    <a:cubicBezTo>
                      <a:pt x="287057" y="128201"/>
                      <a:pt x="273283" y="131103"/>
                      <a:pt x="259890" y="137666"/>
                    </a:cubicBezTo>
                    <a:cubicBezTo>
                      <a:pt x="230181" y="152251"/>
                      <a:pt x="200229" y="167808"/>
                      <a:pt x="169546" y="180449"/>
                    </a:cubicBezTo>
                    <a:cubicBezTo>
                      <a:pt x="143490" y="191144"/>
                      <a:pt x="124008" y="195276"/>
                      <a:pt x="119138" y="208160"/>
                    </a:cubicBezTo>
                    <a:cubicBezTo>
                      <a:pt x="173198" y="199409"/>
                      <a:pt x="235782" y="209618"/>
                      <a:pt x="288868" y="212292"/>
                    </a:cubicBezTo>
                    <a:cubicBezTo>
                      <a:pt x="351451" y="215209"/>
                      <a:pt x="417932" y="207431"/>
                      <a:pt x="479541" y="214966"/>
                    </a:cubicBezTo>
                    <a:cubicBezTo>
                      <a:pt x="481732" y="190415"/>
                      <a:pt x="443501" y="177532"/>
                      <a:pt x="420367" y="166593"/>
                    </a:cubicBezTo>
                    <a:cubicBezTo>
                      <a:pt x="384935" y="149456"/>
                      <a:pt x="342518" y="126986"/>
                      <a:pt x="300922" y="127898"/>
                    </a:cubicBezTo>
                    <a:close/>
                    <a:moveTo>
                      <a:pt x="304940" y="19043"/>
                    </a:moveTo>
                    <a:cubicBezTo>
                      <a:pt x="305184" y="21231"/>
                      <a:pt x="305427" y="23419"/>
                      <a:pt x="305671" y="25606"/>
                    </a:cubicBezTo>
                    <a:cubicBezTo>
                      <a:pt x="310541" y="27308"/>
                      <a:pt x="315411" y="28280"/>
                      <a:pt x="320282" y="28766"/>
                    </a:cubicBezTo>
                    <a:cubicBezTo>
                      <a:pt x="317359" y="26822"/>
                      <a:pt x="314194" y="24877"/>
                      <a:pt x="311271" y="22932"/>
                    </a:cubicBezTo>
                    <a:cubicBezTo>
                      <a:pt x="309567" y="21717"/>
                      <a:pt x="307132" y="20502"/>
                      <a:pt x="304940" y="19043"/>
                    </a:cubicBezTo>
                    <a:close/>
                    <a:moveTo>
                      <a:pt x="296417" y="113"/>
                    </a:moveTo>
                    <a:cubicBezTo>
                      <a:pt x="299339" y="-403"/>
                      <a:pt x="302383" y="812"/>
                      <a:pt x="302992" y="4458"/>
                    </a:cubicBezTo>
                    <a:cubicBezTo>
                      <a:pt x="302992" y="4701"/>
                      <a:pt x="302992" y="4701"/>
                      <a:pt x="302992" y="4701"/>
                    </a:cubicBezTo>
                    <a:cubicBezTo>
                      <a:pt x="310054" y="5431"/>
                      <a:pt x="318090" y="10535"/>
                      <a:pt x="323691" y="12723"/>
                    </a:cubicBezTo>
                    <a:cubicBezTo>
                      <a:pt x="335136" y="17585"/>
                      <a:pt x="346338" y="23176"/>
                      <a:pt x="355835" y="31197"/>
                    </a:cubicBezTo>
                    <a:cubicBezTo>
                      <a:pt x="361192" y="35816"/>
                      <a:pt x="358757" y="46511"/>
                      <a:pt x="351451" y="47727"/>
                    </a:cubicBezTo>
                    <a:cubicBezTo>
                      <a:pt x="338302" y="49914"/>
                      <a:pt x="321499" y="51130"/>
                      <a:pt x="306888" y="47970"/>
                    </a:cubicBezTo>
                    <a:cubicBezTo>
                      <a:pt x="307375" y="67173"/>
                      <a:pt x="306158" y="86863"/>
                      <a:pt x="302018" y="104851"/>
                    </a:cubicBezTo>
                    <a:cubicBezTo>
                      <a:pt x="331727" y="105337"/>
                      <a:pt x="365819" y="122109"/>
                      <a:pt x="388222" y="131832"/>
                    </a:cubicBezTo>
                    <a:cubicBezTo>
                      <a:pt x="429620" y="149577"/>
                      <a:pt x="547238" y="184095"/>
                      <a:pt x="491960" y="235385"/>
                    </a:cubicBezTo>
                    <a:cubicBezTo>
                      <a:pt x="524348" y="245108"/>
                      <a:pt x="554300" y="233926"/>
                      <a:pt x="583035" y="217640"/>
                    </a:cubicBezTo>
                    <a:cubicBezTo>
                      <a:pt x="588879" y="214480"/>
                      <a:pt x="595454" y="218855"/>
                      <a:pt x="596185" y="224203"/>
                    </a:cubicBezTo>
                    <a:cubicBezTo>
                      <a:pt x="597402" y="225662"/>
                      <a:pt x="598376" y="227363"/>
                      <a:pt x="598376" y="229551"/>
                    </a:cubicBezTo>
                    <a:cubicBezTo>
                      <a:pt x="600811" y="287404"/>
                      <a:pt x="600081" y="345987"/>
                      <a:pt x="599107" y="403840"/>
                    </a:cubicBezTo>
                    <a:cubicBezTo>
                      <a:pt x="598620" y="440302"/>
                      <a:pt x="607386" y="482841"/>
                      <a:pt x="591558" y="516629"/>
                    </a:cubicBezTo>
                    <a:cubicBezTo>
                      <a:pt x="590584" y="518817"/>
                      <a:pt x="587905" y="519789"/>
                      <a:pt x="585470" y="519546"/>
                    </a:cubicBezTo>
                    <a:cubicBezTo>
                      <a:pt x="583765" y="521734"/>
                      <a:pt x="581087" y="522949"/>
                      <a:pt x="577677" y="522220"/>
                    </a:cubicBezTo>
                    <a:cubicBezTo>
                      <a:pt x="532871" y="510795"/>
                      <a:pt x="499996" y="485515"/>
                      <a:pt x="449101" y="489890"/>
                    </a:cubicBezTo>
                    <a:cubicBezTo>
                      <a:pt x="407460" y="493293"/>
                      <a:pt x="365819" y="499856"/>
                      <a:pt x="323934" y="501558"/>
                    </a:cubicBezTo>
                    <a:cubicBezTo>
                      <a:pt x="248445" y="504718"/>
                      <a:pt x="163458" y="506177"/>
                      <a:pt x="89429" y="487459"/>
                    </a:cubicBezTo>
                    <a:cubicBezTo>
                      <a:pt x="88455" y="489647"/>
                      <a:pt x="86751" y="491592"/>
                      <a:pt x="84072" y="492564"/>
                    </a:cubicBezTo>
                    <a:cubicBezTo>
                      <a:pt x="58990" y="501072"/>
                      <a:pt x="39265" y="515171"/>
                      <a:pt x="12966" y="518817"/>
                    </a:cubicBezTo>
                    <a:cubicBezTo>
                      <a:pt x="8582" y="519303"/>
                      <a:pt x="5173" y="517115"/>
                      <a:pt x="4686" y="512497"/>
                    </a:cubicBezTo>
                    <a:cubicBezTo>
                      <a:pt x="-915" y="445406"/>
                      <a:pt x="12235" y="377830"/>
                      <a:pt x="7121" y="310497"/>
                    </a:cubicBezTo>
                    <a:cubicBezTo>
                      <a:pt x="5173" y="283758"/>
                      <a:pt x="-7733" y="235628"/>
                      <a:pt x="6878" y="210834"/>
                    </a:cubicBezTo>
                    <a:cubicBezTo>
                      <a:pt x="9556" y="206458"/>
                      <a:pt x="15157" y="208403"/>
                      <a:pt x="15888" y="212535"/>
                    </a:cubicBezTo>
                    <a:cubicBezTo>
                      <a:pt x="32203" y="223960"/>
                      <a:pt x="46571" y="243406"/>
                      <a:pt x="66782" y="247296"/>
                    </a:cubicBezTo>
                    <a:cubicBezTo>
                      <a:pt x="84559" y="250699"/>
                      <a:pt x="99170" y="246323"/>
                      <a:pt x="115485" y="242434"/>
                    </a:cubicBezTo>
                    <a:cubicBezTo>
                      <a:pt x="103797" y="232711"/>
                      <a:pt x="94300" y="224446"/>
                      <a:pt x="85046" y="211806"/>
                    </a:cubicBezTo>
                    <a:cubicBezTo>
                      <a:pt x="82367" y="208160"/>
                      <a:pt x="84315" y="202326"/>
                      <a:pt x="88212" y="200138"/>
                    </a:cubicBezTo>
                    <a:cubicBezTo>
                      <a:pt x="148116" y="166836"/>
                      <a:pt x="213622" y="144473"/>
                      <a:pt x="274014" y="111171"/>
                    </a:cubicBezTo>
                    <a:cubicBezTo>
                      <a:pt x="279858" y="108011"/>
                      <a:pt x="285946" y="106309"/>
                      <a:pt x="292521" y="105580"/>
                    </a:cubicBezTo>
                    <a:cubicBezTo>
                      <a:pt x="292521" y="83946"/>
                      <a:pt x="290816" y="62068"/>
                      <a:pt x="290329" y="40434"/>
                    </a:cubicBezTo>
                    <a:cubicBezTo>
                      <a:pt x="287894" y="37031"/>
                      <a:pt x="288138" y="32656"/>
                      <a:pt x="290086" y="29009"/>
                    </a:cubicBezTo>
                    <a:cubicBezTo>
                      <a:pt x="289842" y="21474"/>
                      <a:pt x="290086" y="13695"/>
                      <a:pt x="290573" y="6160"/>
                    </a:cubicBezTo>
                    <a:cubicBezTo>
                      <a:pt x="290695" y="2878"/>
                      <a:pt x="293495" y="630"/>
                      <a:pt x="296417" y="113"/>
                    </a:cubicBezTo>
                    <a:close/>
                  </a:path>
                </a:pathLst>
              </a:custGeom>
              <a:solidFill>
                <a:schemeClr val="bg1"/>
              </a:solidFill>
              <a:ln>
                <a:noFill/>
              </a:ln>
            </p:spPr>
            <p:txBody>
              <a:bodyPr wrap="square" lIns="68564" tIns="34282" rIns="68564" bIns="34282" anchor="ctr">
                <a:normAutofit fontScale="40000" lnSpcReduction="20000"/>
              </a:bodyPr>
              <a:lstStyle/>
              <a:p>
                <a:pPr algn="ctr"/>
                <a:endParaRPr sz="1350"/>
              </a:p>
            </p:txBody>
          </p:sp>
        </p:grpSp>
        <p:grpSp>
          <p:nvGrpSpPr>
            <p:cNvPr id="11" name="iSľîďe"/>
            <p:cNvGrpSpPr/>
            <p:nvPr/>
          </p:nvGrpSpPr>
          <p:grpSpPr>
            <a:xfrm>
              <a:off x="7735114" y="4671921"/>
              <a:ext cx="539176" cy="539174"/>
              <a:chOff x="2406923" y="2845390"/>
              <a:chExt cx="571222" cy="571221"/>
            </a:xfrm>
          </p:grpSpPr>
          <p:sp>
            <p:nvSpPr>
              <p:cNvPr id="130" name="ïṥľíḍé"/>
              <p:cNvSpPr/>
              <p:nvPr/>
            </p:nvSpPr>
            <p:spPr>
              <a:xfrm>
                <a:off x="2406923" y="2845390"/>
                <a:ext cx="571222" cy="571221"/>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wrap="square" lIns="68564" tIns="34282" rIns="68564" bIns="34282" anchor="ctr">
                <a:normAutofit fontScale="77500" lnSpcReduction="20000"/>
              </a:bodyPr>
              <a:lstStyle/>
              <a:p>
                <a:pPr algn="ctr"/>
                <a:endParaRPr sz="1350"/>
              </a:p>
            </p:txBody>
          </p:sp>
          <p:sp>
            <p:nvSpPr>
              <p:cNvPr id="131" name="iṣḷiḋé"/>
              <p:cNvSpPr/>
              <p:nvPr/>
            </p:nvSpPr>
            <p:spPr bwMode="auto">
              <a:xfrm>
                <a:off x="2540113" y="2998524"/>
                <a:ext cx="304843" cy="264949"/>
              </a:xfrm>
              <a:custGeom>
                <a:avLst/>
                <a:gdLst>
                  <a:gd name="connsiteX0" fmla="*/ 427885 w 601094"/>
                  <a:gd name="connsiteY0" fmla="*/ 274980 h 522431"/>
                  <a:gd name="connsiteX1" fmla="*/ 432269 w 601094"/>
                  <a:gd name="connsiteY1" fmla="*/ 321660 h 522431"/>
                  <a:gd name="connsiteX2" fmla="*/ 431295 w 601094"/>
                  <a:gd name="connsiteY2" fmla="*/ 429121 h 522431"/>
                  <a:gd name="connsiteX3" fmla="*/ 453455 w 601094"/>
                  <a:gd name="connsiteY3" fmla="*/ 417208 h 522431"/>
                  <a:gd name="connsiteX4" fmla="*/ 448585 w 601094"/>
                  <a:gd name="connsiteY4" fmla="*/ 349619 h 522431"/>
                  <a:gd name="connsiteX5" fmla="*/ 448585 w 601094"/>
                  <a:gd name="connsiteY5" fmla="*/ 301238 h 522431"/>
                  <a:gd name="connsiteX6" fmla="*/ 427885 w 601094"/>
                  <a:gd name="connsiteY6" fmla="*/ 274980 h 522431"/>
                  <a:gd name="connsiteX7" fmla="*/ 352921 w 601094"/>
                  <a:gd name="connsiteY7" fmla="*/ 272822 h 522431"/>
                  <a:gd name="connsiteX8" fmla="*/ 354868 w 601094"/>
                  <a:gd name="connsiteY8" fmla="*/ 371774 h 522431"/>
                  <a:gd name="connsiteX9" fmla="*/ 351947 w 601094"/>
                  <a:gd name="connsiteY9" fmla="*/ 423317 h 522431"/>
                  <a:gd name="connsiteX10" fmla="*/ 378481 w 601094"/>
                  <a:gd name="connsiteY10" fmla="*/ 441065 h 522431"/>
                  <a:gd name="connsiteX11" fmla="*/ 386514 w 601094"/>
                  <a:gd name="connsiteY11" fmla="*/ 411647 h 522431"/>
                  <a:gd name="connsiteX12" fmla="*/ 385297 w 601094"/>
                  <a:gd name="connsiteY12" fmla="*/ 362535 h 522431"/>
                  <a:gd name="connsiteX13" fmla="*/ 388461 w 601094"/>
                  <a:gd name="connsiteY13" fmla="*/ 301511 h 522431"/>
                  <a:gd name="connsiteX14" fmla="*/ 356816 w 601094"/>
                  <a:gd name="connsiteY14" fmla="*/ 273795 h 522431"/>
                  <a:gd name="connsiteX15" fmla="*/ 352921 w 601094"/>
                  <a:gd name="connsiteY15" fmla="*/ 272822 h 522431"/>
                  <a:gd name="connsiteX16" fmla="*/ 276425 w 601094"/>
                  <a:gd name="connsiteY16" fmla="*/ 271096 h 522431"/>
                  <a:gd name="connsiteX17" fmla="*/ 279350 w 601094"/>
                  <a:gd name="connsiteY17" fmla="*/ 382676 h 522431"/>
                  <a:gd name="connsiteX18" fmla="*/ 278131 w 601094"/>
                  <a:gd name="connsiteY18" fmla="*/ 427892 h 522431"/>
                  <a:gd name="connsiteX19" fmla="*/ 302017 w 601094"/>
                  <a:gd name="connsiteY19" fmla="*/ 447096 h 522431"/>
                  <a:gd name="connsiteX20" fmla="*/ 308841 w 601094"/>
                  <a:gd name="connsiteY20" fmla="*/ 393859 h 522431"/>
                  <a:gd name="connsiteX21" fmla="*/ 309816 w 601094"/>
                  <a:gd name="connsiteY21" fmla="*/ 321660 h 522431"/>
                  <a:gd name="connsiteX22" fmla="*/ 313472 w 601094"/>
                  <a:gd name="connsiteY22" fmla="*/ 278875 h 522431"/>
                  <a:gd name="connsiteX23" fmla="*/ 281787 w 601094"/>
                  <a:gd name="connsiteY23" fmla="*/ 273041 h 522431"/>
                  <a:gd name="connsiteX24" fmla="*/ 276425 w 601094"/>
                  <a:gd name="connsiteY24" fmla="*/ 271096 h 522431"/>
                  <a:gd name="connsiteX25" fmla="*/ 207982 w 601094"/>
                  <a:gd name="connsiteY25" fmla="*/ 270139 h 522431"/>
                  <a:gd name="connsiteX26" fmla="*/ 212122 w 601094"/>
                  <a:gd name="connsiteY26" fmla="*/ 371024 h 522431"/>
                  <a:gd name="connsiteX27" fmla="*/ 213826 w 601094"/>
                  <a:gd name="connsiteY27" fmla="*/ 428880 h 522431"/>
                  <a:gd name="connsiteX28" fmla="*/ 219427 w 601094"/>
                  <a:gd name="connsiteY28" fmla="*/ 447842 h 522431"/>
                  <a:gd name="connsiteX29" fmla="*/ 237689 w 601094"/>
                  <a:gd name="connsiteY29" fmla="*/ 443709 h 522431"/>
                  <a:gd name="connsiteX30" fmla="*/ 236472 w 601094"/>
                  <a:gd name="connsiteY30" fmla="*/ 345013 h 522431"/>
                  <a:gd name="connsiteX31" fmla="*/ 237446 w 601094"/>
                  <a:gd name="connsiteY31" fmla="*/ 302228 h 522431"/>
                  <a:gd name="connsiteX32" fmla="*/ 213339 w 601094"/>
                  <a:gd name="connsiteY32" fmla="*/ 272570 h 522431"/>
                  <a:gd name="connsiteX33" fmla="*/ 207982 w 601094"/>
                  <a:gd name="connsiteY33" fmla="*/ 270139 h 522431"/>
                  <a:gd name="connsiteX34" fmla="*/ 167332 w 601094"/>
                  <a:gd name="connsiteY34" fmla="*/ 268198 h 522431"/>
                  <a:gd name="connsiteX35" fmla="*/ 141519 w 601094"/>
                  <a:gd name="connsiteY35" fmla="*/ 270872 h 522431"/>
                  <a:gd name="connsiteX36" fmla="*/ 136893 w 601094"/>
                  <a:gd name="connsiteY36" fmla="*/ 269657 h 522431"/>
                  <a:gd name="connsiteX37" fmla="*/ 141032 w 601094"/>
                  <a:gd name="connsiteY37" fmla="*/ 391464 h 522431"/>
                  <a:gd name="connsiteX38" fmla="*/ 138354 w 601094"/>
                  <a:gd name="connsiteY38" fmla="*/ 445924 h 522431"/>
                  <a:gd name="connsiteX39" fmla="*/ 167332 w 601094"/>
                  <a:gd name="connsiteY39" fmla="*/ 431823 h 522431"/>
                  <a:gd name="connsiteX40" fmla="*/ 168793 w 601094"/>
                  <a:gd name="connsiteY40" fmla="*/ 322172 h 522431"/>
                  <a:gd name="connsiteX41" fmla="*/ 167332 w 601094"/>
                  <a:gd name="connsiteY41" fmla="*/ 268198 h 522431"/>
                  <a:gd name="connsiteX42" fmla="*/ 424963 w 601094"/>
                  <a:gd name="connsiteY42" fmla="*/ 258205 h 522431"/>
                  <a:gd name="connsiteX43" fmla="*/ 470015 w 601094"/>
                  <a:gd name="connsiteY43" fmla="*/ 309504 h 522431"/>
                  <a:gd name="connsiteX44" fmla="*/ 468797 w 601094"/>
                  <a:gd name="connsiteY44" fmla="*/ 403836 h 522431"/>
                  <a:gd name="connsiteX45" fmla="*/ 467336 w 601094"/>
                  <a:gd name="connsiteY45" fmla="*/ 447112 h 522431"/>
                  <a:gd name="connsiteX46" fmla="*/ 417658 w 601094"/>
                  <a:gd name="connsiteY46" fmla="*/ 434469 h 522431"/>
                  <a:gd name="connsiteX47" fmla="*/ 418632 w 601094"/>
                  <a:gd name="connsiteY47" fmla="*/ 335761 h 522431"/>
                  <a:gd name="connsiteX48" fmla="*/ 415222 w 601094"/>
                  <a:gd name="connsiteY48" fmla="*/ 267687 h 522431"/>
                  <a:gd name="connsiteX49" fmla="*/ 419362 w 601094"/>
                  <a:gd name="connsiteY49" fmla="*/ 262824 h 522431"/>
                  <a:gd name="connsiteX50" fmla="*/ 424963 w 601094"/>
                  <a:gd name="connsiteY50" fmla="*/ 258205 h 522431"/>
                  <a:gd name="connsiteX51" fmla="*/ 356816 w 601094"/>
                  <a:gd name="connsiteY51" fmla="*/ 257749 h 522431"/>
                  <a:gd name="connsiteX52" fmla="*/ 392356 w 601094"/>
                  <a:gd name="connsiteY52" fmla="*/ 258478 h 522431"/>
                  <a:gd name="connsiteX53" fmla="*/ 398685 w 601094"/>
                  <a:gd name="connsiteY53" fmla="*/ 263340 h 522431"/>
                  <a:gd name="connsiteX54" fmla="*/ 400876 w 601094"/>
                  <a:gd name="connsiteY54" fmla="*/ 423803 h 522431"/>
                  <a:gd name="connsiteX55" fmla="*/ 366066 w 601094"/>
                  <a:gd name="connsiteY55" fmla="*/ 455652 h 522431"/>
                  <a:gd name="connsiteX56" fmla="*/ 340019 w 601094"/>
                  <a:gd name="connsiteY56" fmla="*/ 412133 h 522431"/>
                  <a:gd name="connsiteX57" fmla="*/ 344401 w 601094"/>
                  <a:gd name="connsiteY57" fmla="*/ 260909 h 522431"/>
                  <a:gd name="connsiteX58" fmla="*/ 352434 w 601094"/>
                  <a:gd name="connsiteY58" fmla="*/ 258964 h 522431"/>
                  <a:gd name="connsiteX59" fmla="*/ 356816 w 601094"/>
                  <a:gd name="connsiteY59" fmla="*/ 257749 h 522431"/>
                  <a:gd name="connsiteX60" fmla="*/ 213339 w 601094"/>
                  <a:gd name="connsiteY60" fmla="*/ 256040 h 522431"/>
                  <a:gd name="connsiteX61" fmla="*/ 252787 w 601094"/>
                  <a:gd name="connsiteY61" fmla="*/ 302228 h 522431"/>
                  <a:gd name="connsiteX62" fmla="*/ 250595 w 601094"/>
                  <a:gd name="connsiteY62" fmla="*/ 454405 h 522431"/>
                  <a:gd name="connsiteX63" fmla="*/ 243290 w 601094"/>
                  <a:gd name="connsiteY63" fmla="*/ 461455 h 522431"/>
                  <a:gd name="connsiteX64" fmla="*/ 207738 w 601094"/>
                  <a:gd name="connsiteY64" fmla="*/ 461455 h 522431"/>
                  <a:gd name="connsiteX65" fmla="*/ 201164 w 601094"/>
                  <a:gd name="connsiteY65" fmla="*/ 454891 h 522431"/>
                  <a:gd name="connsiteX66" fmla="*/ 199459 w 601094"/>
                  <a:gd name="connsiteY66" fmla="*/ 342825 h 522431"/>
                  <a:gd name="connsiteX67" fmla="*/ 198972 w 601094"/>
                  <a:gd name="connsiteY67" fmla="*/ 265277 h 522431"/>
                  <a:gd name="connsiteX68" fmla="*/ 205790 w 601094"/>
                  <a:gd name="connsiteY68" fmla="*/ 262360 h 522431"/>
                  <a:gd name="connsiteX69" fmla="*/ 213339 w 601094"/>
                  <a:gd name="connsiteY69" fmla="*/ 256040 h 522431"/>
                  <a:gd name="connsiteX70" fmla="*/ 281787 w 601094"/>
                  <a:gd name="connsiteY70" fmla="*/ 255781 h 522431"/>
                  <a:gd name="connsiteX71" fmla="*/ 327608 w 601094"/>
                  <a:gd name="connsiteY71" fmla="*/ 286897 h 522431"/>
                  <a:gd name="connsiteX72" fmla="*/ 323708 w 601094"/>
                  <a:gd name="connsiteY72" fmla="*/ 451472 h 522431"/>
                  <a:gd name="connsiteX73" fmla="*/ 316884 w 601094"/>
                  <a:gd name="connsiteY73" fmla="*/ 458279 h 522431"/>
                  <a:gd name="connsiteX74" fmla="*/ 262533 w 601094"/>
                  <a:gd name="connsiteY74" fmla="*/ 435914 h 522431"/>
                  <a:gd name="connsiteX75" fmla="*/ 267895 w 601094"/>
                  <a:gd name="connsiteY75" fmla="*/ 264289 h 522431"/>
                  <a:gd name="connsiteX76" fmla="*/ 273744 w 601094"/>
                  <a:gd name="connsiteY76" fmla="*/ 262831 h 522431"/>
                  <a:gd name="connsiteX77" fmla="*/ 281787 w 601094"/>
                  <a:gd name="connsiteY77" fmla="*/ 255781 h 522431"/>
                  <a:gd name="connsiteX78" fmla="*/ 163192 w 601094"/>
                  <a:gd name="connsiteY78" fmla="*/ 253367 h 522431"/>
                  <a:gd name="connsiteX79" fmla="*/ 179751 w 601094"/>
                  <a:gd name="connsiteY79" fmla="*/ 264794 h 522431"/>
                  <a:gd name="connsiteX80" fmla="*/ 176829 w 601094"/>
                  <a:gd name="connsiteY80" fmla="*/ 354508 h 522431"/>
                  <a:gd name="connsiteX81" fmla="*/ 177073 w 601094"/>
                  <a:gd name="connsiteY81" fmla="*/ 422341 h 522431"/>
                  <a:gd name="connsiteX82" fmla="*/ 176099 w 601094"/>
                  <a:gd name="connsiteY82" fmla="*/ 457108 h 522431"/>
                  <a:gd name="connsiteX83" fmla="*/ 132996 w 601094"/>
                  <a:gd name="connsiteY83" fmla="*/ 460755 h 522431"/>
                  <a:gd name="connsiteX84" fmla="*/ 130074 w 601094"/>
                  <a:gd name="connsiteY84" fmla="*/ 457838 h 522431"/>
                  <a:gd name="connsiteX85" fmla="*/ 132266 w 601094"/>
                  <a:gd name="connsiteY85" fmla="*/ 255312 h 522431"/>
                  <a:gd name="connsiteX86" fmla="*/ 136406 w 601094"/>
                  <a:gd name="connsiteY86" fmla="*/ 255798 h 522431"/>
                  <a:gd name="connsiteX87" fmla="*/ 141519 w 601094"/>
                  <a:gd name="connsiteY87" fmla="*/ 253610 h 522431"/>
                  <a:gd name="connsiteX88" fmla="*/ 163192 w 601094"/>
                  <a:gd name="connsiteY88" fmla="*/ 253367 h 522431"/>
                  <a:gd name="connsiteX89" fmla="*/ 15157 w 601094"/>
                  <a:gd name="connsiteY89" fmla="*/ 218612 h 522431"/>
                  <a:gd name="connsiteX90" fmla="*/ 20027 w 601094"/>
                  <a:gd name="connsiteY90" fmla="*/ 391686 h 522431"/>
                  <a:gd name="connsiteX91" fmla="*/ 17592 w 601094"/>
                  <a:gd name="connsiteY91" fmla="*/ 493293 h 522431"/>
                  <a:gd name="connsiteX92" fmla="*/ 79445 w 601094"/>
                  <a:gd name="connsiteY92" fmla="*/ 475791 h 522431"/>
                  <a:gd name="connsiteX93" fmla="*/ 83585 w 601094"/>
                  <a:gd name="connsiteY93" fmla="*/ 475548 h 522431"/>
                  <a:gd name="connsiteX94" fmla="*/ 373855 w 601094"/>
                  <a:gd name="connsiteY94" fmla="*/ 479438 h 522431"/>
                  <a:gd name="connsiteX95" fmla="*/ 582061 w 601094"/>
                  <a:gd name="connsiteY95" fmla="*/ 507149 h 522431"/>
                  <a:gd name="connsiteX96" fmla="*/ 588879 w 601094"/>
                  <a:gd name="connsiteY96" fmla="*/ 508607 h 522431"/>
                  <a:gd name="connsiteX97" fmla="*/ 582791 w 601094"/>
                  <a:gd name="connsiteY97" fmla="*/ 365433 h 522431"/>
                  <a:gd name="connsiteX98" fmla="*/ 581817 w 601094"/>
                  <a:gd name="connsiteY98" fmla="*/ 243893 h 522431"/>
                  <a:gd name="connsiteX99" fmla="*/ 479541 w 601094"/>
                  <a:gd name="connsiteY99" fmla="*/ 244622 h 522431"/>
                  <a:gd name="connsiteX100" fmla="*/ 471505 w 601094"/>
                  <a:gd name="connsiteY100" fmla="*/ 233683 h 522431"/>
                  <a:gd name="connsiteX101" fmla="*/ 471992 w 601094"/>
                  <a:gd name="connsiteY101" fmla="*/ 232711 h 522431"/>
                  <a:gd name="connsiteX102" fmla="*/ 265734 w 601094"/>
                  <a:gd name="connsiteY102" fmla="*/ 227849 h 522431"/>
                  <a:gd name="connsiteX103" fmla="*/ 119138 w 601094"/>
                  <a:gd name="connsiteY103" fmla="*/ 222988 h 522431"/>
                  <a:gd name="connsiteX104" fmla="*/ 126200 w 601094"/>
                  <a:gd name="connsiteY104" fmla="*/ 240003 h 522431"/>
                  <a:gd name="connsiteX105" fmla="*/ 126687 w 601094"/>
                  <a:gd name="connsiteY105" fmla="*/ 242920 h 522431"/>
                  <a:gd name="connsiteX106" fmla="*/ 126200 w 601094"/>
                  <a:gd name="connsiteY106" fmla="*/ 248268 h 522431"/>
                  <a:gd name="connsiteX107" fmla="*/ 69461 w 601094"/>
                  <a:gd name="connsiteY107" fmla="*/ 258721 h 522431"/>
                  <a:gd name="connsiteX108" fmla="*/ 15157 w 601094"/>
                  <a:gd name="connsiteY108" fmla="*/ 218612 h 522431"/>
                  <a:gd name="connsiteX109" fmla="*/ 300922 w 601094"/>
                  <a:gd name="connsiteY109" fmla="*/ 127898 h 522431"/>
                  <a:gd name="connsiteX110" fmla="*/ 259890 w 601094"/>
                  <a:gd name="connsiteY110" fmla="*/ 137666 h 522431"/>
                  <a:gd name="connsiteX111" fmla="*/ 169546 w 601094"/>
                  <a:gd name="connsiteY111" fmla="*/ 180449 h 522431"/>
                  <a:gd name="connsiteX112" fmla="*/ 119138 w 601094"/>
                  <a:gd name="connsiteY112" fmla="*/ 208160 h 522431"/>
                  <a:gd name="connsiteX113" fmla="*/ 288868 w 601094"/>
                  <a:gd name="connsiteY113" fmla="*/ 212292 h 522431"/>
                  <a:gd name="connsiteX114" fmla="*/ 479541 w 601094"/>
                  <a:gd name="connsiteY114" fmla="*/ 214966 h 522431"/>
                  <a:gd name="connsiteX115" fmla="*/ 420367 w 601094"/>
                  <a:gd name="connsiteY115" fmla="*/ 166593 h 522431"/>
                  <a:gd name="connsiteX116" fmla="*/ 300922 w 601094"/>
                  <a:gd name="connsiteY116" fmla="*/ 127898 h 522431"/>
                  <a:gd name="connsiteX117" fmla="*/ 304940 w 601094"/>
                  <a:gd name="connsiteY117" fmla="*/ 19043 h 522431"/>
                  <a:gd name="connsiteX118" fmla="*/ 305671 w 601094"/>
                  <a:gd name="connsiteY118" fmla="*/ 25606 h 522431"/>
                  <a:gd name="connsiteX119" fmla="*/ 320282 w 601094"/>
                  <a:gd name="connsiteY119" fmla="*/ 28766 h 522431"/>
                  <a:gd name="connsiteX120" fmla="*/ 311271 w 601094"/>
                  <a:gd name="connsiteY120" fmla="*/ 22932 h 522431"/>
                  <a:gd name="connsiteX121" fmla="*/ 304940 w 601094"/>
                  <a:gd name="connsiteY121" fmla="*/ 19043 h 522431"/>
                  <a:gd name="connsiteX122" fmla="*/ 296417 w 601094"/>
                  <a:gd name="connsiteY122" fmla="*/ 113 h 522431"/>
                  <a:gd name="connsiteX123" fmla="*/ 302992 w 601094"/>
                  <a:gd name="connsiteY123" fmla="*/ 4458 h 522431"/>
                  <a:gd name="connsiteX124" fmla="*/ 302992 w 601094"/>
                  <a:gd name="connsiteY124" fmla="*/ 4701 h 522431"/>
                  <a:gd name="connsiteX125" fmla="*/ 323691 w 601094"/>
                  <a:gd name="connsiteY125" fmla="*/ 12723 h 522431"/>
                  <a:gd name="connsiteX126" fmla="*/ 355835 w 601094"/>
                  <a:gd name="connsiteY126" fmla="*/ 31197 h 522431"/>
                  <a:gd name="connsiteX127" fmla="*/ 351451 w 601094"/>
                  <a:gd name="connsiteY127" fmla="*/ 47727 h 522431"/>
                  <a:gd name="connsiteX128" fmla="*/ 306888 w 601094"/>
                  <a:gd name="connsiteY128" fmla="*/ 47970 h 522431"/>
                  <a:gd name="connsiteX129" fmla="*/ 302018 w 601094"/>
                  <a:gd name="connsiteY129" fmla="*/ 104851 h 522431"/>
                  <a:gd name="connsiteX130" fmla="*/ 388222 w 601094"/>
                  <a:gd name="connsiteY130" fmla="*/ 131832 h 522431"/>
                  <a:gd name="connsiteX131" fmla="*/ 491960 w 601094"/>
                  <a:gd name="connsiteY131" fmla="*/ 235385 h 522431"/>
                  <a:gd name="connsiteX132" fmla="*/ 583035 w 601094"/>
                  <a:gd name="connsiteY132" fmla="*/ 217640 h 522431"/>
                  <a:gd name="connsiteX133" fmla="*/ 596185 w 601094"/>
                  <a:gd name="connsiteY133" fmla="*/ 224203 h 522431"/>
                  <a:gd name="connsiteX134" fmla="*/ 598376 w 601094"/>
                  <a:gd name="connsiteY134" fmla="*/ 229551 h 522431"/>
                  <a:gd name="connsiteX135" fmla="*/ 599107 w 601094"/>
                  <a:gd name="connsiteY135" fmla="*/ 403840 h 522431"/>
                  <a:gd name="connsiteX136" fmla="*/ 591558 w 601094"/>
                  <a:gd name="connsiteY136" fmla="*/ 516629 h 522431"/>
                  <a:gd name="connsiteX137" fmla="*/ 585470 w 601094"/>
                  <a:gd name="connsiteY137" fmla="*/ 519546 h 522431"/>
                  <a:gd name="connsiteX138" fmla="*/ 577677 w 601094"/>
                  <a:gd name="connsiteY138" fmla="*/ 522220 h 522431"/>
                  <a:gd name="connsiteX139" fmla="*/ 449101 w 601094"/>
                  <a:gd name="connsiteY139" fmla="*/ 489890 h 522431"/>
                  <a:gd name="connsiteX140" fmla="*/ 323934 w 601094"/>
                  <a:gd name="connsiteY140" fmla="*/ 501558 h 522431"/>
                  <a:gd name="connsiteX141" fmla="*/ 89429 w 601094"/>
                  <a:gd name="connsiteY141" fmla="*/ 487459 h 522431"/>
                  <a:gd name="connsiteX142" fmla="*/ 84072 w 601094"/>
                  <a:gd name="connsiteY142" fmla="*/ 492564 h 522431"/>
                  <a:gd name="connsiteX143" fmla="*/ 12966 w 601094"/>
                  <a:gd name="connsiteY143" fmla="*/ 518817 h 522431"/>
                  <a:gd name="connsiteX144" fmla="*/ 4686 w 601094"/>
                  <a:gd name="connsiteY144" fmla="*/ 512497 h 522431"/>
                  <a:gd name="connsiteX145" fmla="*/ 7121 w 601094"/>
                  <a:gd name="connsiteY145" fmla="*/ 310497 h 522431"/>
                  <a:gd name="connsiteX146" fmla="*/ 6878 w 601094"/>
                  <a:gd name="connsiteY146" fmla="*/ 210834 h 522431"/>
                  <a:gd name="connsiteX147" fmla="*/ 15888 w 601094"/>
                  <a:gd name="connsiteY147" fmla="*/ 212535 h 522431"/>
                  <a:gd name="connsiteX148" fmla="*/ 66782 w 601094"/>
                  <a:gd name="connsiteY148" fmla="*/ 247296 h 522431"/>
                  <a:gd name="connsiteX149" fmla="*/ 115485 w 601094"/>
                  <a:gd name="connsiteY149" fmla="*/ 242434 h 522431"/>
                  <a:gd name="connsiteX150" fmla="*/ 85046 w 601094"/>
                  <a:gd name="connsiteY150" fmla="*/ 211806 h 522431"/>
                  <a:gd name="connsiteX151" fmla="*/ 88212 w 601094"/>
                  <a:gd name="connsiteY151" fmla="*/ 200138 h 522431"/>
                  <a:gd name="connsiteX152" fmla="*/ 274014 w 601094"/>
                  <a:gd name="connsiteY152" fmla="*/ 111171 h 522431"/>
                  <a:gd name="connsiteX153" fmla="*/ 292521 w 601094"/>
                  <a:gd name="connsiteY153" fmla="*/ 105580 h 522431"/>
                  <a:gd name="connsiteX154" fmla="*/ 290329 w 601094"/>
                  <a:gd name="connsiteY154" fmla="*/ 40434 h 522431"/>
                  <a:gd name="connsiteX155" fmla="*/ 290086 w 601094"/>
                  <a:gd name="connsiteY155" fmla="*/ 29009 h 522431"/>
                  <a:gd name="connsiteX156" fmla="*/ 290573 w 601094"/>
                  <a:gd name="connsiteY156" fmla="*/ 6160 h 522431"/>
                  <a:gd name="connsiteX157" fmla="*/ 296417 w 601094"/>
                  <a:gd name="connsiteY157" fmla="*/ 113 h 52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01094" h="522431">
                    <a:moveTo>
                      <a:pt x="427885" y="274980"/>
                    </a:moveTo>
                    <a:cubicBezTo>
                      <a:pt x="432025" y="289568"/>
                      <a:pt x="431782" y="309261"/>
                      <a:pt x="432269" y="321660"/>
                    </a:cubicBezTo>
                    <a:cubicBezTo>
                      <a:pt x="433730" y="357156"/>
                      <a:pt x="437139" y="394111"/>
                      <a:pt x="431295" y="429121"/>
                    </a:cubicBezTo>
                    <a:cubicBezTo>
                      <a:pt x="427885" y="449300"/>
                      <a:pt x="455403" y="436171"/>
                      <a:pt x="453455" y="417208"/>
                    </a:cubicBezTo>
                    <a:cubicBezTo>
                      <a:pt x="451020" y="394840"/>
                      <a:pt x="449802" y="372230"/>
                      <a:pt x="448585" y="349619"/>
                    </a:cubicBezTo>
                    <a:cubicBezTo>
                      <a:pt x="447611" y="333330"/>
                      <a:pt x="446637" y="317527"/>
                      <a:pt x="448585" y="301238"/>
                    </a:cubicBezTo>
                    <a:cubicBezTo>
                      <a:pt x="450533" y="282760"/>
                      <a:pt x="446880" y="275224"/>
                      <a:pt x="427885" y="274980"/>
                    </a:cubicBezTo>
                    <a:close/>
                    <a:moveTo>
                      <a:pt x="352921" y="272822"/>
                    </a:moveTo>
                    <a:cubicBezTo>
                      <a:pt x="351217" y="305158"/>
                      <a:pt x="355112" y="339439"/>
                      <a:pt x="354868" y="371774"/>
                    </a:cubicBezTo>
                    <a:cubicBezTo>
                      <a:pt x="354868" y="389279"/>
                      <a:pt x="353651" y="405812"/>
                      <a:pt x="351947" y="423317"/>
                    </a:cubicBezTo>
                    <a:cubicBezTo>
                      <a:pt x="350000" y="446170"/>
                      <a:pt x="359980" y="444468"/>
                      <a:pt x="378481" y="441065"/>
                    </a:cubicBezTo>
                    <a:cubicBezTo>
                      <a:pt x="393817" y="438390"/>
                      <a:pt x="387488" y="426477"/>
                      <a:pt x="386514" y="411647"/>
                    </a:cubicBezTo>
                    <a:cubicBezTo>
                      <a:pt x="385540" y="395357"/>
                      <a:pt x="384323" y="378825"/>
                      <a:pt x="385297" y="362535"/>
                    </a:cubicBezTo>
                    <a:cubicBezTo>
                      <a:pt x="386514" y="342356"/>
                      <a:pt x="388948" y="321690"/>
                      <a:pt x="388461" y="301511"/>
                    </a:cubicBezTo>
                    <a:cubicBezTo>
                      <a:pt x="387974" y="273552"/>
                      <a:pt x="380428" y="274038"/>
                      <a:pt x="356816" y="273795"/>
                    </a:cubicBezTo>
                    <a:cubicBezTo>
                      <a:pt x="355112" y="273795"/>
                      <a:pt x="353895" y="273309"/>
                      <a:pt x="352921" y="272822"/>
                    </a:cubicBezTo>
                    <a:close/>
                    <a:moveTo>
                      <a:pt x="276425" y="271096"/>
                    </a:moveTo>
                    <a:cubicBezTo>
                      <a:pt x="286174" y="306831"/>
                      <a:pt x="280325" y="345969"/>
                      <a:pt x="279350" y="382676"/>
                    </a:cubicBezTo>
                    <a:cubicBezTo>
                      <a:pt x="278862" y="397748"/>
                      <a:pt x="278131" y="413063"/>
                      <a:pt x="278131" y="427892"/>
                    </a:cubicBezTo>
                    <a:cubicBezTo>
                      <a:pt x="278131" y="449041"/>
                      <a:pt x="279350" y="450986"/>
                      <a:pt x="302017" y="447096"/>
                    </a:cubicBezTo>
                    <a:cubicBezTo>
                      <a:pt x="317128" y="444422"/>
                      <a:pt x="309085" y="407715"/>
                      <a:pt x="308841" y="393859"/>
                    </a:cubicBezTo>
                    <a:cubicBezTo>
                      <a:pt x="308841" y="369792"/>
                      <a:pt x="308353" y="345483"/>
                      <a:pt x="309816" y="321660"/>
                    </a:cubicBezTo>
                    <a:cubicBezTo>
                      <a:pt x="310547" y="308289"/>
                      <a:pt x="314690" y="291759"/>
                      <a:pt x="313472" y="278875"/>
                    </a:cubicBezTo>
                    <a:cubicBezTo>
                      <a:pt x="312497" y="266477"/>
                      <a:pt x="288855" y="273041"/>
                      <a:pt x="281787" y="273041"/>
                    </a:cubicBezTo>
                    <a:cubicBezTo>
                      <a:pt x="279594" y="273041"/>
                      <a:pt x="277888" y="272068"/>
                      <a:pt x="276425" y="271096"/>
                    </a:cubicBezTo>
                    <a:close/>
                    <a:moveTo>
                      <a:pt x="207982" y="270139"/>
                    </a:moveTo>
                    <a:cubicBezTo>
                      <a:pt x="205060" y="301985"/>
                      <a:pt x="210174" y="339421"/>
                      <a:pt x="212122" y="371024"/>
                    </a:cubicBezTo>
                    <a:cubicBezTo>
                      <a:pt x="213339" y="390471"/>
                      <a:pt x="214800" y="409433"/>
                      <a:pt x="213826" y="428880"/>
                    </a:cubicBezTo>
                    <a:cubicBezTo>
                      <a:pt x="209687" y="437632"/>
                      <a:pt x="211635" y="443952"/>
                      <a:pt x="219427" y="447842"/>
                    </a:cubicBezTo>
                    <a:cubicBezTo>
                      <a:pt x="226732" y="450030"/>
                      <a:pt x="232576" y="448571"/>
                      <a:pt x="237689" y="443709"/>
                    </a:cubicBezTo>
                    <a:cubicBezTo>
                      <a:pt x="237933" y="410891"/>
                      <a:pt x="236472" y="377830"/>
                      <a:pt x="236472" y="345013"/>
                    </a:cubicBezTo>
                    <a:cubicBezTo>
                      <a:pt x="236228" y="330670"/>
                      <a:pt x="236715" y="316570"/>
                      <a:pt x="237446" y="302228"/>
                    </a:cubicBezTo>
                    <a:cubicBezTo>
                      <a:pt x="238663" y="279620"/>
                      <a:pt x="232819" y="274515"/>
                      <a:pt x="213339" y="272570"/>
                    </a:cubicBezTo>
                    <a:cubicBezTo>
                      <a:pt x="211148" y="272327"/>
                      <a:pt x="209200" y="271355"/>
                      <a:pt x="207982" y="270139"/>
                    </a:cubicBezTo>
                    <a:close/>
                    <a:moveTo>
                      <a:pt x="167332" y="268198"/>
                    </a:moveTo>
                    <a:cubicBezTo>
                      <a:pt x="169037" y="272817"/>
                      <a:pt x="147120" y="270629"/>
                      <a:pt x="141519" y="270872"/>
                    </a:cubicBezTo>
                    <a:cubicBezTo>
                      <a:pt x="139571" y="270872"/>
                      <a:pt x="138110" y="270386"/>
                      <a:pt x="136893" y="269657"/>
                    </a:cubicBezTo>
                    <a:cubicBezTo>
                      <a:pt x="138354" y="310259"/>
                      <a:pt x="141276" y="350861"/>
                      <a:pt x="141032" y="391464"/>
                    </a:cubicBezTo>
                    <a:cubicBezTo>
                      <a:pt x="141032" y="409698"/>
                      <a:pt x="141763" y="428176"/>
                      <a:pt x="138354" y="445924"/>
                    </a:cubicBezTo>
                    <a:cubicBezTo>
                      <a:pt x="134701" y="464645"/>
                      <a:pt x="170011" y="452002"/>
                      <a:pt x="167332" y="431823"/>
                    </a:cubicBezTo>
                    <a:cubicBezTo>
                      <a:pt x="162705" y="395354"/>
                      <a:pt x="165384" y="358641"/>
                      <a:pt x="168793" y="322172"/>
                    </a:cubicBezTo>
                    <a:cubicBezTo>
                      <a:pt x="170498" y="304910"/>
                      <a:pt x="173907" y="284974"/>
                      <a:pt x="167332" y="268198"/>
                    </a:cubicBezTo>
                    <a:close/>
                    <a:moveTo>
                      <a:pt x="424963" y="258205"/>
                    </a:moveTo>
                    <a:cubicBezTo>
                      <a:pt x="464414" y="252613"/>
                      <a:pt x="474155" y="272063"/>
                      <a:pt x="470015" y="309504"/>
                    </a:cubicBezTo>
                    <a:cubicBezTo>
                      <a:pt x="466362" y="340137"/>
                      <a:pt x="467336" y="372959"/>
                      <a:pt x="468797" y="403836"/>
                    </a:cubicBezTo>
                    <a:cubicBezTo>
                      <a:pt x="469284" y="414047"/>
                      <a:pt x="476346" y="438116"/>
                      <a:pt x="467336" y="447112"/>
                    </a:cubicBezTo>
                    <a:cubicBezTo>
                      <a:pt x="455160" y="459511"/>
                      <a:pt x="414248" y="458782"/>
                      <a:pt x="417658" y="434469"/>
                    </a:cubicBezTo>
                    <a:cubicBezTo>
                      <a:pt x="422528" y="402377"/>
                      <a:pt x="418875" y="368097"/>
                      <a:pt x="418632" y="335761"/>
                    </a:cubicBezTo>
                    <a:cubicBezTo>
                      <a:pt x="418632" y="314123"/>
                      <a:pt x="420823" y="288838"/>
                      <a:pt x="415222" y="267687"/>
                    </a:cubicBezTo>
                    <a:cubicBezTo>
                      <a:pt x="414492" y="264526"/>
                      <a:pt x="416927" y="262581"/>
                      <a:pt x="419362" y="262824"/>
                    </a:cubicBezTo>
                    <a:cubicBezTo>
                      <a:pt x="420336" y="260393"/>
                      <a:pt x="422041" y="258691"/>
                      <a:pt x="424963" y="258205"/>
                    </a:cubicBezTo>
                    <a:close/>
                    <a:moveTo>
                      <a:pt x="356816" y="257749"/>
                    </a:moveTo>
                    <a:cubicBezTo>
                      <a:pt x="368500" y="258235"/>
                      <a:pt x="380428" y="258478"/>
                      <a:pt x="392356" y="258478"/>
                    </a:cubicBezTo>
                    <a:cubicBezTo>
                      <a:pt x="395034" y="258478"/>
                      <a:pt x="398198" y="260423"/>
                      <a:pt x="398685" y="263340"/>
                    </a:cubicBezTo>
                    <a:cubicBezTo>
                      <a:pt x="408179" y="315126"/>
                      <a:pt x="399415" y="371045"/>
                      <a:pt x="400876" y="423803"/>
                    </a:cubicBezTo>
                    <a:cubicBezTo>
                      <a:pt x="401606" y="455652"/>
                      <a:pt x="396738" y="452248"/>
                      <a:pt x="366066" y="455652"/>
                    </a:cubicBezTo>
                    <a:cubicBezTo>
                      <a:pt x="335638" y="459299"/>
                      <a:pt x="336611" y="437418"/>
                      <a:pt x="340019" y="412133"/>
                    </a:cubicBezTo>
                    <a:cubicBezTo>
                      <a:pt x="346835" y="362292"/>
                      <a:pt x="337585" y="310507"/>
                      <a:pt x="344401" y="260909"/>
                    </a:cubicBezTo>
                    <a:cubicBezTo>
                      <a:pt x="344888" y="257019"/>
                      <a:pt x="350000" y="256776"/>
                      <a:pt x="352434" y="258964"/>
                    </a:cubicBezTo>
                    <a:cubicBezTo>
                      <a:pt x="353651" y="258235"/>
                      <a:pt x="354868" y="257749"/>
                      <a:pt x="356816" y="257749"/>
                    </a:cubicBezTo>
                    <a:close/>
                    <a:moveTo>
                      <a:pt x="213339" y="256040"/>
                    </a:moveTo>
                    <a:cubicBezTo>
                      <a:pt x="251569" y="254095"/>
                      <a:pt x="255709" y="265277"/>
                      <a:pt x="252787" y="302228"/>
                    </a:cubicBezTo>
                    <a:cubicBezTo>
                      <a:pt x="248891" y="352548"/>
                      <a:pt x="257170" y="404571"/>
                      <a:pt x="250595" y="454405"/>
                    </a:cubicBezTo>
                    <a:cubicBezTo>
                      <a:pt x="249865" y="458052"/>
                      <a:pt x="247673" y="461212"/>
                      <a:pt x="243290" y="461455"/>
                    </a:cubicBezTo>
                    <a:cubicBezTo>
                      <a:pt x="231602" y="461455"/>
                      <a:pt x="219670" y="461455"/>
                      <a:pt x="207738" y="461455"/>
                    </a:cubicBezTo>
                    <a:cubicBezTo>
                      <a:pt x="203842" y="461698"/>
                      <a:pt x="201407" y="458538"/>
                      <a:pt x="201164" y="454891"/>
                    </a:cubicBezTo>
                    <a:cubicBezTo>
                      <a:pt x="197755" y="418184"/>
                      <a:pt x="199216" y="379775"/>
                      <a:pt x="199459" y="342825"/>
                    </a:cubicBezTo>
                    <a:cubicBezTo>
                      <a:pt x="199459" y="318758"/>
                      <a:pt x="192885" y="288371"/>
                      <a:pt x="198972" y="265277"/>
                    </a:cubicBezTo>
                    <a:cubicBezTo>
                      <a:pt x="199703" y="262117"/>
                      <a:pt x="203355" y="261388"/>
                      <a:pt x="205790" y="262360"/>
                    </a:cubicBezTo>
                    <a:cubicBezTo>
                      <a:pt x="206521" y="259200"/>
                      <a:pt x="208956" y="256283"/>
                      <a:pt x="213339" y="256040"/>
                    </a:cubicBezTo>
                    <a:close/>
                    <a:moveTo>
                      <a:pt x="281787" y="255781"/>
                    </a:moveTo>
                    <a:cubicBezTo>
                      <a:pt x="310303" y="255052"/>
                      <a:pt x="331264" y="253107"/>
                      <a:pt x="327608" y="286897"/>
                    </a:cubicBezTo>
                    <a:cubicBezTo>
                      <a:pt x="322002" y="341350"/>
                      <a:pt x="323464" y="396533"/>
                      <a:pt x="323708" y="451472"/>
                    </a:cubicBezTo>
                    <a:cubicBezTo>
                      <a:pt x="323708" y="455605"/>
                      <a:pt x="320540" y="457793"/>
                      <a:pt x="316884" y="458279"/>
                    </a:cubicBezTo>
                    <a:cubicBezTo>
                      <a:pt x="292755" y="461196"/>
                      <a:pt x="262533" y="469461"/>
                      <a:pt x="262533" y="435914"/>
                    </a:cubicBezTo>
                    <a:cubicBezTo>
                      <a:pt x="262533" y="379030"/>
                      <a:pt x="264726" y="321173"/>
                      <a:pt x="267895" y="264289"/>
                    </a:cubicBezTo>
                    <a:cubicBezTo>
                      <a:pt x="268138" y="260886"/>
                      <a:pt x="272038" y="260157"/>
                      <a:pt x="273744" y="262831"/>
                    </a:cubicBezTo>
                    <a:cubicBezTo>
                      <a:pt x="274475" y="259184"/>
                      <a:pt x="277156" y="255781"/>
                      <a:pt x="281787" y="255781"/>
                    </a:cubicBezTo>
                    <a:close/>
                    <a:moveTo>
                      <a:pt x="163192" y="253367"/>
                    </a:moveTo>
                    <a:cubicBezTo>
                      <a:pt x="171289" y="254339"/>
                      <a:pt x="178534" y="257257"/>
                      <a:pt x="179751" y="264794"/>
                    </a:cubicBezTo>
                    <a:cubicBezTo>
                      <a:pt x="184135" y="295428"/>
                      <a:pt x="177560" y="323631"/>
                      <a:pt x="176829" y="354508"/>
                    </a:cubicBezTo>
                    <a:cubicBezTo>
                      <a:pt x="176342" y="377119"/>
                      <a:pt x="174151" y="399730"/>
                      <a:pt x="177073" y="422341"/>
                    </a:cubicBezTo>
                    <a:cubicBezTo>
                      <a:pt x="178534" y="434254"/>
                      <a:pt x="180482" y="445438"/>
                      <a:pt x="176099" y="457108"/>
                    </a:cubicBezTo>
                    <a:cubicBezTo>
                      <a:pt x="171472" y="470237"/>
                      <a:pt x="141276" y="461484"/>
                      <a:pt x="132996" y="460755"/>
                    </a:cubicBezTo>
                    <a:cubicBezTo>
                      <a:pt x="131535" y="460755"/>
                      <a:pt x="130074" y="459539"/>
                      <a:pt x="130074" y="457838"/>
                    </a:cubicBezTo>
                    <a:cubicBezTo>
                      <a:pt x="132266" y="392193"/>
                      <a:pt x="117168" y="319255"/>
                      <a:pt x="132266" y="255312"/>
                    </a:cubicBezTo>
                    <a:cubicBezTo>
                      <a:pt x="132996" y="253124"/>
                      <a:pt x="136162" y="253610"/>
                      <a:pt x="136406" y="255798"/>
                    </a:cubicBezTo>
                    <a:cubicBezTo>
                      <a:pt x="137623" y="254583"/>
                      <a:pt x="139328" y="253853"/>
                      <a:pt x="141519" y="253610"/>
                    </a:cubicBezTo>
                    <a:cubicBezTo>
                      <a:pt x="146146" y="253367"/>
                      <a:pt x="155096" y="252394"/>
                      <a:pt x="163192" y="253367"/>
                    </a:cubicBezTo>
                    <a:close/>
                    <a:moveTo>
                      <a:pt x="15157" y="218612"/>
                    </a:moveTo>
                    <a:cubicBezTo>
                      <a:pt x="5904" y="271847"/>
                      <a:pt x="21002" y="337722"/>
                      <a:pt x="20027" y="391686"/>
                    </a:cubicBezTo>
                    <a:cubicBezTo>
                      <a:pt x="19297" y="425474"/>
                      <a:pt x="17592" y="459505"/>
                      <a:pt x="17592" y="493293"/>
                    </a:cubicBezTo>
                    <a:cubicBezTo>
                      <a:pt x="17592" y="505933"/>
                      <a:pt x="71653" y="478222"/>
                      <a:pt x="79445" y="475791"/>
                    </a:cubicBezTo>
                    <a:cubicBezTo>
                      <a:pt x="80906" y="475305"/>
                      <a:pt x="82367" y="475305"/>
                      <a:pt x="83585" y="475548"/>
                    </a:cubicBezTo>
                    <a:cubicBezTo>
                      <a:pt x="180991" y="476278"/>
                      <a:pt x="276205" y="489890"/>
                      <a:pt x="373855" y="479438"/>
                    </a:cubicBezTo>
                    <a:cubicBezTo>
                      <a:pt x="455920" y="470687"/>
                      <a:pt x="510954" y="465825"/>
                      <a:pt x="582061" y="507149"/>
                    </a:cubicBezTo>
                    <a:cubicBezTo>
                      <a:pt x="584252" y="505933"/>
                      <a:pt x="586931" y="506177"/>
                      <a:pt x="588879" y="508607"/>
                    </a:cubicBezTo>
                    <a:cubicBezTo>
                      <a:pt x="566232" y="478708"/>
                      <a:pt x="581817" y="399707"/>
                      <a:pt x="582791" y="365433"/>
                    </a:cubicBezTo>
                    <a:cubicBezTo>
                      <a:pt x="584009" y="324839"/>
                      <a:pt x="584009" y="284487"/>
                      <a:pt x="581817" y="243893"/>
                    </a:cubicBezTo>
                    <a:cubicBezTo>
                      <a:pt x="554300" y="264068"/>
                      <a:pt x="507302" y="259936"/>
                      <a:pt x="479541" y="244622"/>
                    </a:cubicBezTo>
                    <a:cubicBezTo>
                      <a:pt x="473940" y="246080"/>
                      <a:pt x="467365" y="238788"/>
                      <a:pt x="471505" y="233683"/>
                    </a:cubicBezTo>
                    <a:cubicBezTo>
                      <a:pt x="471748" y="233197"/>
                      <a:pt x="471748" y="232954"/>
                      <a:pt x="471992" y="232711"/>
                    </a:cubicBezTo>
                    <a:cubicBezTo>
                      <a:pt x="405512" y="223717"/>
                      <a:pt x="332944" y="230766"/>
                      <a:pt x="265734" y="227849"/>
                    </a:cubicBezTo>
                    <a:cubicBezTo>
                      <a:pt x="217762" y="225662"/>
                      <a:pt x="167598" y="221043"/>
                      <a:pt x="119138" y="222988"/>
                    </a:cubicBezTo>
                    <a:cubicBezTo>
                      <a:pt x="120599" y="227849"/>
                      <a:pt x="122791" y="233440"/>
                      <a:pt x="126200" y="240003"/>
                    </a:cubicBezTo>
                    <a:cubicBezTo>
                      <a:pt x="126687" y="240976"/>
                      <a:pt x="126687" y="241948"/>
                      <a:pt x="126687" y="242920"/>
                    </a:cubicBezTo>
                    <a:cubicBezTo>
                      <a:pt x="127661" y="244379"/>
                      <a:pt x="127905" y="246566"/>
                      <a:pt x="126200" y="248268"/>
                    </a:cubicBezTo>
                    <a:cubicBezTo>
                      <a:pt x="112563" y="261151"/>
                      <a:pt x="86994" y="262610"/>
                      <a:pt x="69461" y="258721"/>
                    </a:cubicBezTo>
                    <a:cubicBezTo>
                      <a:pt x="45110" y="253616"/>
                      <a:pt x="31473" y="235871"/>
                      <a:pt x="15157" y="218612"/>
                    </a:cubicBezTo>
                    <a:close/>
                    <a:moveTo>
                      <a:pt x="300922" y="127898"/>
                    </a:moveTo>
                    <a:cubicBezTo>
                      <a:pt x="287057" y="128201"/>
                      <a:pt x="273283" y="131103"/>
                      <a:pt x="259890" y="137666"/>
                    </a:cubicBezTo>
                    <a:cubicBezTo>
                      <a:pt x="230181" y="152251"/>
                      <a:pt x="200229" y="167808"/>
                      <a:pt x="169546" y="180449"/>
                    </a:cubicBezTo>
                    <a:cubicBezTo>
                      <a:pt x="143490" y="191144"/>
                      <a:pt x="124008" y="195276"/>
                      <a:pt x="119138" y="208160"/>
                    </a:cubicBezTo>
                    <a:cubicBezTo>
                      <a:pt x="173198" y="199409"/>
                      <a:pt x="235782" y="209618"/>
                      <a:pt x="288868" y="212292"/>
                    </a:cubicBezTo>
                    <a:cubicBezTo>
                      <a:pt x="351451" y="215209"/>
                      <a:pt x="417932" y="207431"/>
                      <a:pt x="479541" y="214966"/>
                    </a:cubicBezTo>
                    <a:cubicBezTo>
                      <a:pt x="481732" y="190415"/>
                      <a:pt x="443501" y="177532"/>
                      <a:pt x="420367" y="166593"/>
                    </a:cubicBezTo>
                    <a:cubicBezTo>
                      <a:pt x="384935" y="149456"/>
                      <a:pt x="342518" y="126986"/>
                      <a:pt x="300922" y="127898"/>
                    </a:cubicBezTo>
                    <a:close/>
                    <a:moveTo>
                      <a:pt x="304940" y="19043"/>
                    </a:moveTo>
                    <a:cubicBezTo>
                      <a:pt x="305184" y="21231"/>
                      <a:pt x="305427" y="23419"/>
                      <a:pt x="305671" y="25606"/>
                    </a:cubicBezTo>
                    <a:cubicBezTo>
                      <a:pt x="310541" y="27308"/>
                      <a:pt x="315411" y="28280"/>
                      <a:pt x="320282" y="28766"/>
                    </a:cubicBezTo>
                    <a:cubicBezTo>
                      <a:pt x="317359" y="26822"/>
                      <a:pt x="314194" y="24877"/>
                      <a:pt x="311271" y="22932"/>
                    </a:cubicBezTo>
                    <a:cubicBezTo>
                      <a:pt x="309567" y="21717"/>
                      <a:pt x="307132" y="20502"/>
                      <a:pt x="304940" y="19043"/>
                    </a:cubicBezTo>
                    <a:close/>
                    <a:moveTo>
                      <a:pt x="296417" y="113"/>
                    </a:moveTo>
                    <a:cubicBezTo>
                      <a:pt x="299339" y="-403"/>
                      <a:pt x="302383" y="812"/>
                      <a:pt x="302992" y="4458"/>
                    </a:cubicBezTo>
                    <a:cubicBezTo>
                      <a:pt x="302992" y="4701"/>
                      <a:pt x="302992" y="4701"/>
                      <a:pt x="302992" y="4701"/>
                    </a:cubicBezTo>
                    <a:cubicBezTo>
                      <a:pt x="310054" y="5431"/>
                      <a:pt x="318090" y="10535"/>
                      <a:pt x="323691" y="12723"/>
                    </a:cubicBezTo>
                    <a:cubicBezTo>
                      <a:pt x="335136" y="17585"/>
                      <a:pt x="346338" y="23176"/>
                      <a:pt x="355835" y="31197"/>
                    </a:cubicBezTo>
                    <a:cubicBezTo>
                      <a:pt x="361192" y="35816"/>
                      <a:pt x="358757" y="46511"/>
                      <a:pt x="351451" y="47727"/>
                    </a:cubicBezTo>
                    <a:cubicBezTo>
                      <a:pt x="338302" y="49914"/>
                      <a:pt x="321499" y="51130"/>
                      <a:pt x="306888" y="47970"/>
                    </a:cubicBezTo>
                    <a:cubicBezTo>
                      <a:pt x="307375" y="67173"/>
                      <a:pt x="306158" y="86863"/>
                      <a:pt x="302018" y="104851"/>
                    </a:cubicBezTo>
                    <a:cubicBezTo>
                      <a:pt x="331727" y="105337"/>
                      <a:pt x="365819" y="122109"/>
                      <a:pt x="388222" y="131832"/>
                    </a:cubicBezTo>
                    <a:cubicBezTo>
                      <a:pt x="429620" y="149577"/>
                      <a:pt x="547238" y="184095"/>
                      <a:pt x="491960" y="235385"/>
                    </a:cubicBezTo>
                    <a:cubicBezTo>
                      <a:pt x="524348" y="245108"/>
                      <a:pt x="554300" y="233926"/>
                      <a:pt x="583035" y="217640"/>
                    </a:cubicBezTo>
                    <a:cubicBezTo>
                      <a:pt x="588879" y="214480"/>
                      <a:pt x="595454" y="218855"/>
                      <a:pt x="596185" y="224203"/>
                    </a:cubicBezTo>
                    <a:cubicBezTo>
                      <a:pt x="597402" y="225662"/>
                      <a:pt x="598376" y="227363"/>
                      <a:pt x="598376" y="229551"/>
                    </a:cubicBezTo>
                    <a:cubicBezTo>
                      <a:pt x="600811" y="287404"/>
                      <a:pt x="600081" y="345987"/>
                      <a:pt x="599107" y="403840"/>
                    </a:cubicBezTo>
                    <a:cubicBezTo>
                      <a:pt x="598620" y="440302"/>
                      <a:pt x="607386" y="482841"/>
                      <a:pt x="591558" y="516629"/>
                    </a:cubicBezTo>
                    <a:cubicBezTo>
                      <a:pt x="590584" y="518817"/>
                      <a:pt x="587905" y="519789"/>
                      <a:pt x="585470" y="519546"/>
                    </a:cubicBezTo>
                    <a:cubicBezTo>
                      <a:pt x="583765" y="521734"/>
                      <a:pt x="581087" y="522949"/>
                      <a:pt x="577677" y="522220"/>
                    </a:cubicBezTo>
                    <a:cubicBezTo>
                      <a:pt x="532871" y="510795"/>
                      <a:pt x="499996" y="485515"/>
                      <a:pt x="449101" y="489890"/>
                    </a:cubicBezTo>
                    <a:cubicBezTo>
                      <a:pt x="407460" y="493293"/>
                      <a:pt x="365819" y="499856"/>
                      <a:pt x="323934" y="501558"/>
                    </a:cubicBezTo>
                    <a:cubicBezTo>
                      <a:pt x="248445" y="504718"/>
                      <a:pt x="163458" y="506177"/>
                      <a:pt x="89429" y="487459"/>
                    </a:cubicBezTo>
                    <a:cubicBezTo>
                      <a:pt x="88455" y="489647"/>
                      <a:pt x="86751" y="491592"/>
                      <a:pt x="84072" y="492564"/>
                    </a:cubicBezTo>
                    <a:cubicBezTo>
                      <a:pt x="58990" y="501072"/>
                      <a:pt x="39265" y="515171"/>
                      <a:pt x="12966" y="518817"/>
                    </a:cubicBezTo>
                    <a:cubicBezTo>
                      <a:pt x="8582" y="519303"/>
                      <a:pt x="5173" y="517115"/>
                      <a:pt x="4686" y="512497"/>
                    </a:cubicBezTo>
                    <a:cubicBezTo>
                      <a:pt x="-915" y="445406"/>
                      <a:pt x="12235" y="377830"/>
                      <a:pt x="7121" y="310497"/>
                    </a:cubicBezTo>
                    <a:cubicBezTo>
                      <a:pt x="5173" y="283758"/>
                      <a:pt x="-7733" y="235628"/>
                      <a:pt x="6878" y="210834"/>
                    </a:cubicBezTo>
                    <a:cubicBezTo>
                      <a:pt x="9556" y="206458"/>
                      <a:pt x="15157" y="208403"/>
                      <a:pt x="15888" y="212535"/>
                    </a:cubicBezTo>
                    <a:cubicBezTo>
                      <a:pt x="32203" y="223960"/>
                      <a:pt x="46571" y="243406"/>
                      <a:pt x="66782" y="247296"/>
                    </a:cubicBezTo>
                    <a:cubicBezTo>
                      <a:pt x="84559" y="250699"/>
                      <a:pt x="99170" y="246323"/>
                      <a:pt x="115485" y="242434"/>
                    </a:cubicBezTo>
                    <a:cubicBezTo>
                      <a:pt x="103797" y="232711"/>
                      <a:pt x="94300" y="224446"/>
                      <a:pt x="85046" y="211806"/>
                    </a:cubicBezTo>
                    <a:cubicBezTo>
                      <a:pt x="82367" y="208160"/>
                      <a:pt x="84315" y="202326"/>
                      <a:pt x="88212" y="200138"/>
                    </a:cubicBezTo>
                    <a:cubicBezTo>
                      <a:pt x="148116" y="166836"/>
                      <a:pt x="213622" y="144473"/>
                      <a:pt x="274014" y="111171"/>
                    </a:cubicBezTo>
                    <a:cubicBezTo>
                      <a:pt x="279858" y="108011"/>
                      <a:pt x="285946" y="106309"/>
                      <a:pt x="292521" y="105580"/>
                    </a:cubicBezTo>
                    <a:cubicBezTo>
                      <a:pt x="292521" y="83946"/>
                      <a:pt x="290816" y="62068"/>
                      <a:pt x="290329" y="40434"/>
                    </a:cubicBezTo>
                    <a:cubicBezTo>
                      <a:pt x="287894" y="37031"/>
                      <a:pt x="288138" y="32656"/>
                      <a:pt x="290086" y="29009"/>
                    </a:cubicBezTo>
                    <a:cubicBezTo>
                      <a:pt x="289842" y="21474"/>
                      <a:pt x="290086" y="13695"/>
                      <a:pt x="290573" y="6160"/>
                    </a:cubicBezTo>
                    <a:cubicBezTo>
                      <a:pt x="290695" y="2878"/>
                      <a:pt x="293495" y="630"/>
                      <a:pt x="296417" y="113"/>
                    </a:cubicBezTo>
                    <a:close/>
                  </a:path>
                </a:pathLst>
              </a:custGeom>
              <a:solidFill>
                <a:schemeClr val="bg1"/>
              </a:solidFill>
              <a:ln>
                <a:noFill/>
              </a:ln>
            </p:spPr>
            <p:txBody>
              <a:bodyPr wrap="square" lIns="68564" tIns="34282" rIns="68564" bIns="34282" anchor="ctr">
                <a:normAutofit fontScale="40000" lnSpcReduction="20000"/>
              </a:bodyPr>
              <a:lstStyle/>
              <a:p>
                <a:pPr algn="ctr"/>
                <a:endParaRPr sz="1350"/>
              </a:p>
            </p:txBody>
          </p:sp>
        </p:grpSp>
        <p:grpSp>
          <p:nvGrpSpPr>
            <p:cNvPr id="12" name="îṣľiḓe"/>
            <p:cNvGrpSpPr/>
            <p:nvPr/>
          </p:nvGrpSpPr>
          <p:grpSpPr>
            <a:xfrm>
              <a:off x="4518210" y="1667939"/>
              <a:ext cx="3232559" cy="3273562"/>
              <a:chOff x="47328" y="1847798"/>
              <a:chExt cx="4855591" cy="4917196"/>
            </a:xfrm>
          </p:grpSpPr>
          <p:sp>
            <p:nvSpPr>
              <p:cNvPr id="13" name="iṧľiḍê"/>
              <p:cNvSpPr/>
              <p:nvPr/>
            </p:nvSpPr>
            <p:spPr>
              <a:xfrm>
                <a:off x="2110821" y="2383688"/>
                <a:ext cx="1355622" cy="1602094"/>
              </a:xfrm>
              <a:custGeom>
                <a:avLst/>
                <a:gdLst/>
                <a:ahLst/>
                <a:cxnLst/>
                <a:rect l="0" t="0" r="0" b="0"/>
                <a:pathLst>
                  <a:path w="1355621" h="1602094">
                    <a:moveTo>
                      <a:pt x="746341" y="61814"/>
                    </a:moveTo>
                    <a:cubicBezTo>
                      <a:pt x="746341" y="61814"/>
                      <a:pt x="1387181" y="634871"/>
                      <a:pt x="1374857" y="856699"/>
                    </a:cubicBezTo>
                    <a:cubicBezTo>
                      <a:pt x="1362533" y="1078527"/>
                      <a:pt x="1097571" y="1029232"/>
                      <a:pt x="1097571" y="1029232"/>
                    </a:cubicBezTo>
                    <a:cubicBezTo>
                      <a:pt x="1097571" y="1029232"/>
                      <a:pt x="1035951" y="1306518"/>
                      <a:pt x="875742" y="1614613"/>
                    </a:cubicBezTo>
                    <a:lnTo>
                      <a:pt x="179445" y="1614613"/>
                    </a:lnTo>
                    <a:cubicBezTo>
                      <a:pt x="179445" y="1614613"/>
                      <a:pt x="-147137" y="456176"/>
                      <a:pt x="80854" y="215861"/>
                    </a:cubicBezTo>
                    <a:cubicBezTo>
                      <a:pt x="296521" y="-18291"/>
                      <a:pt x="536836" y="-49100"/>
                      <a:pt x="746341" y="61814"/>
                    </a:cubicBezTo>
                    <a:close/>
                  </a:path>
                </a:pathLst>
              </a:custGeom>
              <a:solidFill>
                <a:srgbClr val="FFC484"/>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4" name="íṡḷiḑê"/>
              <p:cNvSpPr/>
              <p:nvPr/>
            </p:nvSpPr>
            <p:spPr>
              <a:xfrm>
                <a:off x="1792621" y="1847798"/>
                <a:ext cx="1232383" cy="1848570"/>
              </a:xfrm>
              <a:custGeom>
                <a:avLst/>
                <a:gdLst/>
                <a:ahLst/>
                <a:cxnLst/>
                <a:rect l="0" t="0" r="0" b="0"/>
                <a:pathLst>
                  <a:path w="1232383" h="1848570">
                    <a:moveTo>
                      <a:pt x="1163132" y="0"/>
                    </a:moveTo>
                    <a:cubicBezTo>
                      <a:pt x="1163132" y="0"/>
                      <a:pt x="1150808" y="351228"/>
                      <a:pt x="805741" y="308095"/>
                    </a:cubicBezTo>
                    <a:cubicBezTo>
                      <a:pt x="164901" y="227990"/>
                      <a:pt x="238844" y="702457"/>
                      <a:pt x="238844" y="702457"/>
                    </a:cubicBezTo>
                    <a:cubicBezTo>
                      <a:pt x="238844" y="702457"/>
                      <a:pt x="-75414" y="838018"/>
                      <a:pt x="17015" y="1189247"/>
                    </a:cubicBezTo>
                    <a:cubicBezTo>
                      <a:pt x="115606" y="1552799"/>
                      <a:pt x="288139" y="1645227"/>
                      <a:pt x="423702" y="1854732"/>
                    </a:cubicBezTo>
                    <a:cubicBezTo>
                      <a:pt x="423702" y="1854732"/>
                      <a:pt x="497645" y="1823922"/>
                      <a:pt x="559264" y="1669875"/>
                    </a:cubicBezTo>
                    <a:cubicBezTo>
                      <a:pt x="516130" y="1657551"/>
                      <a:pt x="472997" y="1602094"/>
                      <a:pt x="454511" y="1528151"/>
                    </a:cubicBezTo>
                    <a:cubicBezTo>
                      <a:pt x="429864" y="1435723"/>
                      <a:pt x="460673" y="1349456"/>
                      <a:pt x="516130" y="1337132"/>
                    </a:cubicBezTo>
                    <a:cubicBezTo>
                      <a:pt x="553102" y="1330970"/>
                      <a:pt x="590073" y="1349456"/>
                      <a:pt x="620883" y="1392589"/>
                    </a:cubicBezTo>
                    <a:cubicBezTo>
                      <a:pt x="639369" y="1133790"/>
                      <a:pt x="565426" y="862666"/>
                      <a:pt x="565426" y="862666"/>
                    </a:cubicBezTo>
                    <a:cubicBezTo>
                      <a:pt x="565426" y="862666"/>
                      <a:pt x="1612952" y="499114"/>
                      <a:pt x="1163132" y="0"/>
                    </a:cubicBezTo>
                    <a:close/>
                  </a:path>
                </a:pathLst>
              </a:custGeom>
              <a:solidFill>
                <a:srgbClr val="040404"/>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5" name="îsḷiḋè"/>
              <p:cNvSpPr/>
              <p:nvPr/>
            </p:nvSpPr>
            <p:spPr>
              <a:xfrm>
                <a:off x="2653819" y="2815216"/>
                <a:ext cx="123238" cy="123238"/>
              </a:xfrm>
              <a:custGeom>
                <a:avLst/>
                <a:gdLst/>
                <a:ahLst/>
                <a:cxnLst/>
                <a:rect l="0" t="0" r="0" b="0"/>
                <a:pathLst>
                  <a:path w="123238" h="123238">
                    <a:moveTo>
                      <a:pt x="147886" y="73943"/>
                    </a:moveTo>
                    <a:cubicBezTo>
                      <a:pt x="147886" y="114780"/>
                      <a:pt x="114781" y="147886"/>
                      <a:pt x="73943" y="147886"/>
                    </a:cubicBezTo>
                    <a:cubicBezTo>
                      <a:pt x="33105" y="147886"/>
                      <a:pt x="0" y="114780"/>
                      <a:pt x="0" y="73943"/>
                    </a:cubicBezTo>
                    <a:cubicBezTo>
                      <a:pt x="0" y="33105"/>
                      <a:pt x="33105" y="0"/>
                      <a:pt x="73943" y="0"/>
                    </a:cubicBezTo>
                    <a:cubicBezTo>
                      <a:pt x="114781" y="0"/>
                      <a:pt x="147886" y="33105"/>
                      <a:pt x="147886" y="73943"/>
                    </a:cubicBezTo>
                    <a:close/>
                  </a:path>
                </a:pathLst>
              </a:custGeom>
              <a:solidFill>
                <a:srgbClr val="040404"/>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6" name="iS1ïḋê"/>
              <p:cNvSpPr/>
              <p:nvPr/>
            </p:nvSpPr>
            <p:spPr>
              <a:xfrm>
                <a:off x="2265618" y="3998301"/>
                <a:ext cx="924287" cy="985904"/>
              </a:xfrm>
              <a:custGeom>
                <a:avLst/>
                <a:gdLst/>
                <a:ahLst/>
                <a:cxnLst/>
                <a:rect l="0" t="0" r="0" b="0"/>
                <a:pathLst>
                  <a:path w="924287" h="985904">
                    <a:moveTo>
                      <a:pt x="24648" y="0"/>
                    </a:moveTo>
                    <a:lnTo>
                      <a:pt x="0" y="92429"/>
                    </a:lnTo>
                    <a:lnTo>
                      <a:pt x="12324" y="1022875"/>
                    </a:lnTo>
                    <a:lnTo>
                      <a:pt x="955097" y="1022875"/>
                    </a:lnTo>
                    <a:lnTo>
                      <a:pt x="714782" y="0"/>
                    </a:lnTo>
                    <a:close/>
                  </a:path>
                </a:pathLst>
              </a:custGeom>
              <a:solidFill>
                <a:srgbClr val="FCF5E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7" name="îṥḷíḋé"/>
              <p:cNvSpPr/>
              <p:nvPr/>
            </p:nvSpPr>
            <p:spPr>
              <a:xfrm>
                <a:off x="2247132" y="3998301"/>
                <a:ext cx="739430" cy="184857"/>
              </a:xfrm>
              <a:custGeom>
                <a:avLst/>
                <a:gdLst/>
                <a:ahLst/>
                <a:cxnLst/>
                <a:rect l="0" t="0" r="0" b="0"/>
                <a:pathLst>
                  <a:path w="739429" h="184857">
                    <a:moveTo>
                      <a:pt x="43133" y="0"/>
                    </a:moveTo>
                    <a:lnTo>
                      <a:pt x="0" y="73943"/>
                    </a:lnTo>
                    <a:lnTo>
                      <a:pt x="431334" y="215667"/>
                    </a:lnTo>
                    <a:lnTo>
                      <a:pt x="597706" y="55457"/>
                    </a:lnTo>
                    <a:lnTo>
                      <a:pt x="782563" y="197181"/>
                    </a:lnTo>
                    <a:lnTo>
                      <a:pt x="782563" y="30810"/>
                    </a:lnTo>
                    <a:lnTo>
                      <a:pt x="733268" y="0"/>
                    </a:lnTo>
                    <a:close/>
                  </a:path>
                </a:pathLst>
              </a:custGeom>
              <a:solidFill>
                <a:srgbClr val="C9C4BD"/>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8" name="ïṥḷiḑê"/>
              <p:cNvSpPr/>
              <p:nvPr/>
            </p:nvSpPr>
            <p:spPr>
              <a:xfrm>
                <a:off x="2752409" y="4053758"/>
                <a:ext cx="308096" cy="801047"/>
              </a:xfrm>
              <a:custGeom>
                <a:avLst/>
                <a:gdLst/>
                <a:ahLst/>
                <a:cxnLst/>
                <a:rect l="0" t="0" r="0" b="0"/>
                <a:pathLst>
                  <a:path w="308095" h="801047">
                    <a:moveTo>
                      <a:pt x="61619" y="160210"/>
                    </a:moveTo>
                    <a:lnTo>
                      <a:pt x="0" y="92429"/>
                    </a:lnTo>
                    <a:lnTo>
                      <a:pt x="92429" y="0"/>
                    </a:lnTo>
                    <a:lnTo>
                      <a:pt x="197181" y="80105"/>
                    </a:lnTo>
                    <a:lnTo>
                      <a:pt x="141724" y="160210"/>
                    </a:lnTo>
                    <a:lnTo>
                      <a:pt x="314258" y="745590"/>
                    </a:lnTo>
                    <a:lnTo>
                      <a:pt x="184858" y="856504"/>
                    </a:lnTo>
                    <a:lnTo>
                      <a:pt x="43133" y="770238"/>
                    </a:lnTo>
                    <a:close/>
                  </a:path>
                </a:pathLst>
              </a:custGeom>
              <a:solidFill>
                <a:srgbClr val="D9731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9" name="îṩlïďê"/>
              <p:cNvSpPr/>
              <p:nvPr/>
            </p:nvSpPr>
            <p:spPr>
              <a:xfrm>
                <a:off x="1925514" y="4090730"/>
                <a:ext cx="554572" cy="924285"/>
              </a:xfrm>
              <a:custGeom>
                <a:avLst/>
                <a:gdLst/>
                <a:ahLst/>
                <a:cxnLst/>
                <a:rect l="0" t="0" r="0" b="0"/>
                <a:pathLst>
                  <a:path w="554572" h="924285">
                    <a:moveTo>
                      <a:pt x="340104" y="0"/>
                    </a:moveTo>
                    <a:cubicBezTo>
                      <a:pt x="340104" y="0"/>
                      <a:pt x="-23449" y="708619"/>
                      <a:pt x="1199" y="819533"/>
                    </a:cubicBezTo>
                    <a:cubicBezTo>
                      <a:pt x="25847" y="930447"/>
                      <a:pt x="186056" y="930447"/>
                      <a:pt x="186056" y="930447"/>
                    </a:cubicBezTo>
                    <a:lnTo>
                      <a:pt x="506476" y="930447"/>
                    </a:lnTo>
                    <a:lnTo>
                      <a:pt x="574257" y="770238"/>
                    </a:lnTo>
                    <a:lnTo>
                      <a:pt x="284647" y="714780"/>
                    </a:lnTo>
                    <a:lnTo>
                      <a:pt x="451019" y="462143"/>
                    </a:lnTo>
                    <a:lnTo>
                      <a:pt x="340104" y="0"/>
                    </a:lnTo>
                    <a:close/>
                  </a:path>
                </a:pathLst>
              </a:custGeom>
              <a:solidFill>
                <a:srgbClr val="FCF5E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20" name="ïşḻíḓè"/>
              <p:cNvSpPr/>
              <p:nvPr/>
            </p:nvSpPr>
            <p:spPr>
              <a:xfrm>
                <a:off x="3029696" y="4195482"/>
                <a:ext cx="677811" cy="554571"/>
              </a:xfrm>
              <a:custGeom>
                <a:avLst/>
                <a:gdLst/>
                <a:ahLst/>
                <a:cxnLst/>
                <a:rect l="0" t="0" r="0" b="0"/>
                <a:pathLst>
                  <a:path w="677810" h="554571">
                    <a:moveTo>
                      <a:pt x="0" y="0"/>
                    </a:moveTo>
                    <a:lnTo>
                      <a:pt x="338905" y="419009"/>
                    </a:lnTo>
                    <a:lnTo>
                      <a:pt x="696297" y="363552"/>
                    </a:lnTo>
                    <a:lnTo>
                      <a:pt x="696297" y="529924"/>
                    </a:lnTo>
                    <a:cubicBezTo>
                      <a:pt x="696297" y="529924"/>
                      <a:pt x="283448" y="757914"/>
                      <a:pt x="36971" y="363552"/>
                    </a:cubicBezTo>
                    <a:lnTo>
                      <a:pt x="0" y="0"/>
                    </a:lnTo>
                    <a:close/>
                  </a:path>
                </a:pathLst>
              </a:custGeom>
              <a:solidFill>
                <a:srgbClr val="FCF5E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21" name="ïslíďe"/>
              <p:cNvSpPr/>
              <p:nvPr/>
            </p:nvSpPr>
            <p:spPr>
              <a:xfrm>
                <a:off x="3725992" y="4549641"/>
                <a:ext cx="308096" cy="184857"/>
              </a:xfrm>
              <a:custGeom>
                <a:avLst/>
                <a:gdLst/>
                <a:ahLst/>
                <a:cxnLst/>
                <a:rect l="0" t="0" r="0" b="0"/>
                <a:pathLst>
                  <a:path w="308095" h="184857">
                    <a:moveTo>
                      <a:pt x="0" y="9393"/>
                    </a:moveTo>
                    <a:cubicBezTo>
                      <a:pt x="0" y="9393"/>
                      <a:pt x="221829" y="-33740"/>
                      <a:pt x="283448" y="64851"/>
                    </a:cubicBezTo>
                    <a:cubicBezTo>
                      <a:pt x="345067" y="163441"/>
                      <a:pt x="283448" y="218898"/>
                      <a:pt x="283448" y="218898"/>
                    </a:cubicBezTo>
                    <a:cubicBezTo>
                      <a:pt x="283448" y="218898"/>
                      <a:pt x="227991" y="243546"/>
                      <a:pt x="227991" y="163441"/>
                    </a:cubicBezTo>
                    <a:cubicBezTo>
                      <a:pt x="227991" y="163441"/>
                      <a:pt x="67781" y="181927"/>
                      <a:pt x="0" y="181927"/>
                    </a:cubicBezTo>
                    <a:lnTo>
                      <a:pt x="0" y="9393"/>
                    </a:lnTo>
                    <a:close/>
                  </a:path>
                </a:pathLst>
              </a:custGeom>
              <a:solidFill>
                <a:srgbClr val="FFC484"/>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22" name="îśļíḑê"/>
              <p:cNvSpPr/>
              <p:nvPr/>
            </p:nvSpPr>
            <p:spPr>
              <a:xfrm>
                <a:off x="2425578" y="4614241"/>
                <a:ext cx="184857" cy="308095"/>
              </a:xfrm>
              <a:custGeom>
                <a:avLst/>
                <a:gdLst/>
                <a:ahLst/>
                <a:cxnLst/>
                <a:rect l="0" t="0" r="0" b="0"/>
                <a:pathLst>
                  <a:path w="184857" h="308095">
                    <a:moveTo>
                      <a:pt x="203593" y="345316"/>
                    </a:moveTo>
                    <a:cubicBezTo>
                      <a:pt x="191269" y="345316"/>
                      <a:pt x="178945" y="339154"/>
                      <a:pt x="172783" y="326830"/>
                    </a:cubicBezTo>
                    <a:lnTo>
                      <a:pt x="6412" y="49545"/>
                    </a:lnTo>
                    <a:cubicBezTo>
                      <a:pt x="-5912" y="31059"/>
                      <a:pt x="250" y="12573"/>
                      <a:pt x="18736" y="6412"/>
                    </a:cubicBezTo>
                    <a:cubicBezTo>
                      <a:pt x="37221" y="-5912"/>
                      <a:pt x="55707" y="250"/>
                      <a:pt x="61869" y="18735"/>
                    </a:cubicBezTo>
                    <a:lnTo>
                      <a:pt x="228241" y="296021"/>
                    </a:lnTo>
                    <a:cubicBezTo>
                      <a:pt x="240564" y="314507"/>
                      <a:pt x="234403" y="332992"/>
                      <a:pt x="215917" y="339154"/>
                    </a:cubicBezTo>
                    <a:cubicBezTo>
                      <a:pt x="209755" y="345316"/>
                      <a:pt x="203593" y="345316"/>
                      <a:pt x="203593" y="345316"/>
                    </a:cubicBezTo>
                    <a:close/>
                  </a:path>
                </a:pathLst>
              </a:custGeom>
              <a:solidFill>
                <a:srgbClr val="040404"/>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23" name="iş1iḋe"/>
              <p:cNvSpPr/>
              <p:nvPr/>
            </p:nvSpPr>
            <p:spPr>
              <a:xfrm>
                <a:off x="2431990" y="4848895"/>
                <a:ext cx="308096" cy="123238"/>
              </a:xfrm>
              <a:custGeom>
                <a:avLst/>
                <a:gdLst/>
                <a:ahLst/>
                <a:cxnLst/>
                <a:rect l="0" t="0" r="0" b="0"/>
                <a:pathLst>
                  <a:path w="308095" h="123238">
                    <a:moveTo>
                      <a:pt x="67781" y="12072"/>
                    </a:moveTo>
                    <a:cubicBezTo>
                      <a:pt x="67781" y="12072"/>
                      <a:pt x="221829" y="-24899"/>
                      <a:pt x="283448" y="30558"/>
                    </a:cubicBezTo>
                    <a:cubicBezTo>
                      <a:pt x="345067" y="92177"/>
                      <a:pt x="289610" y="172282"/>
                      <a:pt x="240315" y="172282"/>
                    </a:cubicBezTo>
                    <a:cubicBezTo>
                      <a:pt x="191019" y="172282"/>
                      <a:pt x="0" y="172282"/>
                      <a:pt x="0" y="172282"/>
                    </a:cubicBezTo>
                    <a:lnTo>
                      <a:pt x="67781" y="12072"/>
                    </a:lnTo>
                    <a:close/>
                  </a:path>
                </a:pathLst>
              </a:custGeom>
              <a:solidFill>
                <a:srgbClr val="FFC484"/>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24" name="iṩľïḍê"/>
              <p:cNvSpPr/>
              <p:nvPr/>
            </p:nvSpPr>
            <p:spPr>
              <a:xfrm>
                <a:off x="2777057" y="3363625"/>
                <a:ext cx="184857" cy="61619"/>
              </a:xfrm>
              <a:custGeom>
                <a:avLst/>
                <a:gdLst/>
                <a:ahLst/>
                <a:cxnLst/>
                <a:rect l="0" t="0" r="0" b="0"/>
                <a:pathLst>
                  <a:path w="184857" h="61619">
                    <a:moveTo>
                      <a:pt x="154048" y="73943"/>
                    </a:moveTo>
                    <a:cubicBezTo>
                      <a:pt x="55457" y="73943"/>
                      <a:pt x="6162" y="24648"/>
                      <a:pt x="0" y="24648"/>
                    </a:cubicBezTo>
                    <a:lnTo>
                      <a:pt x="24648" y="0"/>
                    </a:lnTo>
                    <a:lnTo>
                      <a:pt x="12324" y="12324"/>
                    </a:lnTo>
                    <a:lnTo>
                      <a:pt x="24648" y="0"/>
                    </a:lnTo>
                    <a:cubicBezTo>
                      <a:pt x="24648" y="0"/>
                      <a:pt x="86267" y="61619"/>
                      <a:pt x="221829" y="30810"/>
                    </a:cubicBezTo>
                    <a:lnTo>
                      <a:pt x="227991" y="67781"/>
                    </a:lnTo>
                    <a:cubicBezTo>
                      <a:pt x="209505" y="73943"/>
                      <a:pt x="178696" y="73943"/>
                      <a:pt x="154048" y="73943"/>
                    </a:cubicBezTo>
                    <a:close/>
                  </a:path>
                </a:pathLst>
              </a:custGeom>
              <a:solidFill>
                <a:srgbClr val="040404"/>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25" name="ïślíďè"/>
              <p:cNvSpPr/>
              <p:nvPr/>
            </p:nvSpPr>
            <p:spPr>
              <a:xfrm>
                <a:off x="232185" y="4700758"/>
                <a:ext cx="431334" cy="61619"/>
              </a:xfrm>
              <a:custGeom>
                <a:avLst/>
                <a:gdLst/>
                <a:ahLst/>
                <a:cxnLst/>
                <a:rect l="0" t="0" r="0" b="0"/>
                <a:pathLst>
                  <a:path w="431334">
                    <a:moveTo>
                      <a:pt x="468306" y="12324"/>
                    </a:moveTo>
                    <a:lnTo>
                      <a:pt x="0" y="18486"/>
                    </a:lnTo>
                    <a:lnTo>
                      <a:pt x="0"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26" name="ïSḻíḍe"/>
              <p:cNvSpPr/>
              <p:nvPr/>
            </p:nvSpPr>
            <p:spPr>
              <a:xfrm>
                <a:off x="212954" y="4464302"/>
                <a:ext cx="801049" cy="246476"/>
              </a:xfrm>
              <a:custGeom>
                <a:avLst/>
                <a:gdLst/>
                <a:ahLst/>
                <a:cxnLst/>
                <a:rect l="0" t="0" r="0" b="0"/>
                <a:pathLst>
                  <a:path w="801049" h="246476">
                    <a:moveTo>
                      <a:pt x="0" y="4696"/>
                    </a:moveTo>
                    <a:lnTo>
                      <a:pt x="850345" y="0"/>
                    </a:lnTo>
                    <a:lnTo>
                      <a:pt x="851842" y="271124"/>
                    </a:lnTo>
                    <a:lnTo>
                      <a:pt x="1497" y="275820"/>
                    </a:lnTo>
                    <a:close/>
                  </a:path>
                </a:pathLst>
              </a:custGeom>
              <a:solidFill>
                <a:srgbClr val="FFFFFF"/>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27" name="íśļîḑè"/>
              <p:cNvSpPr/>
              <p:nvPr/>
            </p:nvSpPr>
            <p:spPr>
              <a:xfrm>
                <a:off x="213700" y="4491253"/>
                <a:ext cx="431334" cy="61619"/>
              </a:xfrm>
              <a:custGeom>
                <a:avLst/>
                <a:gdLst/>
                <a:ahLst/>
                <a:cxnLst/>
                <a:rect l="0" t="0" r="0" b="0"/>
                <a:pathLst>
                  <a:path w="431334">
                    <a:moveTo>
                      <a:pt x="468306" y="6162"/>
                    </a:moveTo>
                    <a:lnTo>
                      <a:pt x="0" y="18486"/>
                    </a:lnTo>
                    <a:lnTo>
                      <a:pt x="0"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28" name="í$ḻíḑê"/>
              <p:cNvSpPr/>
              <p:nvPr/>
            </p:nvSpPr>
            <p:spPr>
              <a:xfrm>
                <a:off x="213700" y="4540548"/>
                <a:ext cx="431334" cy="61619"/>
              </a:xfrm>
              <a:custGeom>
                <a:avLst/>
                <a:gdLst/>
                <a:ahLst/>
                <a:cxnLst/>
                <a:rect l="0" t="0" r="0" b="0"/>
                <a:pathLst>
                  <a:path w="431334">
                    <a:moveTo>
                      <a:pt x="468306" y="6162"/>
                    </a:moveTo>
                    <a:lnTo>
                      <a:pt x="0" y="18486"/>
                    </a:lnTo>
                    <a:lnTo>
                      <a:pt x="0"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29" name="îŝļïḍe"/>
              <p:cNvSpPr/>
              <p:nvPr/>
            </p:nvSpPr>
            <p:spPr>
              <a:xfrm>
                <a:off x="213700" y="4676110"/>
                <a:ext cx="431334" cy="61619"/>
              </a:xfrm>
              <a:custGeom>
                <a:avLst/>
                <a:gdLst/>
                <a:ahLst/>
                <a:cxnLst/>
                <a:rect l="0" t="0" r="0" b="0"/>
                <a:pathLst>
                  <a:path w="431334">
                    <a:moveTo>
                      <a:pt x="468306" y="6162"/>
                    </a:moveTo>
                    <a:lnTo>
                      <a:pt x="0" y="18486"/>
                    </a:lnTo>
                    <a:lnTo>
                      <a:pt x="0"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30" name="ï$ḷíḍé"/>
              <p:cNvSpPr/>
              <p:nvPr/>
            </p:nvSpPr>
            <p:spPr>
              <a:xfrm>
                <a:off x="595739" y="4620653"/>
                <a:ext cx="431334" cy="61619"/>
              </a:xfrm>
              <a:custGeom>
                <a:avLst/>
                <a:gdLst/>
                <a:ahLst/>
                <a:cxnLst/>
                <a:rect l="0" t="0" r="0" b="0"/>
                <a:pathLst>
                  <a:path w="431334">
                    <a:moveTo>
                      <a:pt x="0" y="12324"/>
                    </a:moveTo>
                    <a:lnTo>
                      <a:pt x="468306" y="18486"/>
                    </a:lnTo>
                    <a:lnTo>
                      <a:pt x="468306"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31" name="iṡliḑé"/>
              <p:cNvSpPr/>
              <p:nvPr/>
            </p:nvSpPr>
            <p:spPr>
              <a:xfrm>
                <a:off x="595739" y="4552872"/>
                <a:ext cx="431334" cy="61619"/>
              </a:xfrm>
              <a:custGeom>
                <a:avLst/>
                <a:gdLst/>
                <a:ahLst/>
                <a:cxnLst/>
                <a:rect l="0" t="0" r="0" b="0"/>
                <a:pathLst>
                  <a:path w="431334">
                    <a:moveTo>
                      <a:pt x="0" y="12324"/>
                    </a:moveTo>
                    <a:lnTo>
                      <a:pt x="468306" y="18486"/>
                    </a:lnTo>
                    <a:lnTo>
                      <a:pt x="468306"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32" name="ïŝļiḓê"/>
              <p:cNvSpPr/>
              <p:nvPr/>
            </p:nvSpPr>
            <p:spPr>
              <a:xfrm>
                <a:off x="188311" y="4193200"/>
                <a:ext cx="801049" cy="246476"/>
              </a:xfrm>
              <a:custGeom>
                <a:avLst/>
                <a:gdLst/>
                <a:ahLst/>
                <a:cxnLst/>
                <a:rect l="0" t="0" r="0" b="0"/>
                <a:pathLst>
                  <a:path w="801049" h="246476">
                    <a:moveTo>
                      <a:pt x="0" y="4653"/>
                    </a:moveTo>
                    <a:lnTo>
                      <a:pt x="850345" y="0"/>
                    </a:lnTo>
                    <a:lnTo>
                      <a:pt x="851828" y="271124"/>
                    </a:lnTo>
                    <a:lnTo>
                      <a:pt x="1484" y="275776"/>
                    </a:lnTo>
                    <a:close/>
                  </a:path>
                </a:pathLst>
              </a:custGeom>
              <a:solidFill>
                <a:srgbClr val="FFFFFF"/>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33" name="îṩḻiḍe"/>
              <p:cNvSpPr/>
              <p:nvPr/>
            </p:nvSpPr>
            <p:spPr>
              <a:xfrm>
                <a:off x="189052" y="4195482"/>
                <a:ext cx="431334" cy="61619"/>
              </a:xfrm>
              <a:custGeom>
                <a:avLst/>
                <a:gdLst/>
                <a:ahLst/>
                <a:cxnLst/>
                <a:rect l="0" t="0" r="0" b="0"/>
                <a:pathLst>
                  <a:path w="431334">
                    <a:moveTo>
                      <a:pt x="474468" y="12324"/>
                    </a:moveTo>
                    <a:lnTo>
                      <a:pt x="0" y="18486"/>
                    </a:lnTo>
                    <a:lnTo>
                      <a:pt x="0"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34" name="iṩḷíḑe"/>
              <p:cNvSpPr/>
              <p:nvPr/>
            </p:nvSpPr>
            <p:spPr>
              <a:xfrm>
                <a:off x="189052" y="4244777"/>
                <a:ext cx="431334" cy="61619"/>
              </a:xfrm>
              <a:custGeom>
                <a:avLst/>
                <a:gdLst/>
                <a:ahLst/>
                <a:cxnLst/>
                <a:rect l="0" t="0" r="0" b="0"/>
                <a:pathLst>
                  <a:path w="431334">
                    <a:moveTo>
                      <a:pt x="474468" y="12324"/>
                    </a:moveTo>
                    <a:lnTo>
                      <a:pt x="0" y="18486"/>
                    </a:lnTo>
                    <a:lnTo>
                      <a:pt x="0"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35" name="îSļîḑe"/>
              <p:cNvSpPr/>
              <p:nvPr/>
            </p:nvSpPr>
            <p:spPr>
              <a:xfrm>
                <a:off x="189052" y="4380339"/>
                <a:ext cx="431334" cy="61619"/>
              </a:xfrm>
              <a:custGeom>
                <a:avLst/>
                <a:gdLst/>
                <a:ahLst/>
                <a:cxnLst/>
                <a:rect l="0" t="0" r="0" b="0"/>
                <a:pathLst>
                  <a:path w="431334">
                    <a:moveTo>
                      <a:pt x="468306" y="18486"/>
                    </a:moveTo>
                    <a:lnTo>
                      <a:pt x="0" y="18486"/>
                    </a:lnTo>
                    <a:lnTo>
                      <a:pt x="0"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36" name="íšḻïḑe"/>
              <p:cNvSpPr/>
              <p:nvPr/>
            </p:nvSpPr>
            <p:spPr>
              <a:xfrm>
                <a:off x="571091" y="4343368"/>
                <a:ext cx="431334" cy="61619"/>
              </a:xfrm>
              <a:custGeom>
                <a:avLst/>
                <a:gdLst/>
                <a:ahLst/>
                <a:cxnLst/>
                <a:rect l="0" t="0" r="0" b="0"/>
                <a:pathLst>
                  <a:path w="431334">
                    <a:moveTo>
                      <a:pt x="0" y="6162"/>
                    </a:moveTo>
                    <a:lnTo>
                      <a:pt x="468306" y="18486"/>
                    </a:lnTo>
                    <a:lnTo>
                      <a:pt x="468306"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37" name="ï$ḷíḑê"/>
              <p:cNvSpPr/>
              <p:nvPr/>
            </p:nvSpPr>
            <p:spPr>
              <a:xfrm>
                <a:off x="571091" y="4411148"/>
                <a:ext cx="431334" cy="61619"/>
              </a:xfrm>
              <a:custGeom>
                <a:avLst/>
                <a:gdLst/>
                <a:ahLst/>
                <a:cxnLst/>
                <a:rect l="0" t="0" r="0" b="0"/>
                <a:pathLst>
                  <a:path w="431334">
                    <a:moveTo>
                      <a:pt x="0" y="12324"/>
                    </a:moveTo>
                    <a:lnTo>
                      <a:pt x="468306" y="30810"/>
                    </a:lnTo>
                    <a:lnTo>
                      <a:pt x="468306"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38" name="iṣḻîḍê"/>
              <p:cNvSpPr/>
              <p:nvPr/>
            </p:nvSpPr>
            <p:spPr>
              <a:xfrm>
                <a:off x="571091" y="4269425"/>
                <a:ext cx="431334" cy="61619"/>
              </a:xfrm>
              <a:custGeom>
                <a:avLst/>
                <a:gdLst/>
                <a:ahLst/>
                <a:cxnLst/>
                <a:rect l="0" t="0" r="0" b="0"/>
                <a:pathLst>
                  <a:path w="431334">
                    <a:moveTo>
                      <a:pt x="0" y="6162"/>
                    </a:moveTo>
                    <a:lnTo>
                      <a:pt x="468306" y="24648"/>
                    </a:lnTo>
                    <a:lnTo>
                      <a:pt x="468306"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39" name="íŝḷîḍe"/>
              <p:cNvSpPr/>
              <p:nvPr/>
            </p:nvSpPr>
            <p:spPr>
              <a:xfrm>
                <a:off x="194869" y="4736665"/>
                <a:ext cx="801049" cy="246476"/>
              </a:xfrm>
              <a:custGeom>
                <a:avLst/>
                <a:gdLst/>
                <a:ahLst/>
                <a:cxnLst/>
                <a:rect l="0" t="0" r="0" b="0"/>
                <a:pathLst>
                  <a:path w="801049" h="246476">
                    <a:moveTo>
                      <a:pt x="0" y="2145"/>
                    </a:moveTo>
                    <a:lnTo>
                      <a:pt x="850345" y="0"/>
                    </a:lnTo>
                    <a:lnTo>
                      <a:pt x="851044" y="277286"/>
                    </a:lnTo>
                    <a:lnTo>
                      <a:pt x="700" y="279431"/>
                    </a:lnTo>
                    <a:close/>
                  </a:path>
                </a:pathLst>
              </a:custGeom>
              <a:solidFill>
                <a:srgbClr val="FFFFFF"/>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40" name="ïŝḷiḍè"/>
              <p:cNvSpPr/>
              <p:nvPr/>
            </p:nvSpPr>
            <p:spPr>
              <a:xfrm>
                <a:off x="195214" y="4787024"/>
                <a:ext cx="431334" cy="61619"/>
              </a:xfrm>
              <a:custGeom>
                <a:avLst/>
                <a:gdLst/>
                <a:ahLst/>
                <a:cxnLst/>
                <a:rect l="0" t="0" r="0" b="0"/>
                <a:pathLst>
                  <a:path w="431334">
                    <a:moveTo>
                      <a:pt x="468306" y="6162"/>
                    </a:moveTo>
                    <a:lnTo>
                      <a:pt x="0" y="18486"/>
                    </a:lnTo>
                    <a:lnTo>
                      <a:pt x="0"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41" name="ïṡ1íḑê"/>
              <p:cNvSpPr/>
              <p:nvPr/>
            </p:nvSpPr>
            <p:spPr>
              <a:xfrm>
                <a:off x="195214" y="4836320"/>
                <a:ext cx="431334" cy="61619"/>
              </a:xfrm>
              <a:custGeom>
                <a:avLst/>
                <a:gdLst/>
                <a:ahLst/>
                <a:cxnLst/>
                <a:rect l="0" t="0" r="0" b="0"/>
                <a:pathLst>
                  <a:path w="431334">
                    <a:moveTo>
                      <a:pt x="468306" y="6162"/>
                    </a:moveTo>
                    <a:lnTo>
                      <a:pt x="0" y="18486"/>
                    </a:lnTo>
                    <a:lnTo>
                      <a:pt x="0"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42" name="iṣḻîḋe"/>
              <p:cNvSpPr/>
              <p:nvPr/>
            </p:nvSpPr>
            <p:spPr>
              <a:xfrm>
                <a:off x="195214" y="4941072"/>
                <a:ext cx="431334" cy="61619"/>
              </a:xfrm>
              <a:custGeom>
                <a:avLst/>
                <a:gdLst/>
                <a:ahLst/>
                <a:cxnLst/>
                <a:rect l="0" t="0" r="0" b="0"/>
                <a:pathLst>
                  <a:path w="431334">
                    <a:moveTo>
                      <a:pt x="468306" y="12324"/>
                    </a:moveTo>
                    <a:lnTo>
                      <a:pt x="0" y="18486"/>
                    </a:lnTo>
                    <a:lnTo>
                      <a:pt x="0"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43" name="îŝḻïdê"/>
              <p:cNvSpPr/>
              <p:nvPr/>
            </p:nvSpPr>
            <p:spPr>
              <a:xfrm>
                <a:off x="195214" y="4971881"/>
                <a:ext cx="431334" cy="61619"/>
              </a:xfrm>
              <a:custGeom>
                <a:avLst/>
                <a:gdLst/>
                <a:ahLst/>
                <a:cxnLst/>
                <a:rect l="0" t="0" r="0" b="0"/>
                <a:pathLst>
                  <a:path w="431334">
                    <a:moveTo>
                      <a:pt x="468306" y="12324"/>
                    </a:moveTo>
                    <a:lnTo>
                      <a:pt x="0" y="18486"/>
                    </a:lnTo>
                    <a:lnTo>
                      <a:pt x="0"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44" name="íşḷîḍê"/>
              <p:cNvSpPr/>
              <p:nvPr/>
            </p:nvSpPr>
            <p:spPr>
              <a:xfrm>
                <a:off x="577253" y="4959558"/>
                <a:ext cx="431334" cy="61619"/>
              </a:xfrm>
              <a:custGeom>
                <a:avLst/>
                <a:gdLst/>
                <a:ahLst/>
                <a:cxnLst/>
                <a:rect l="0" t="0" r="0" b="0"/>
                <a:pathLst>
                  <a:path w="431334">
                    <a:moveTo>
                      <a:pt x="0" y="12324"/>
                    </a:moveTo>
                    <a:lnTo>
                      <a:pt x="468306" y="18486"/>
                    </a:lnTo>
                    <a:lnTo>
                      <a:pt x="468306"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45" name="íşļïďê"/>
              <p:cNvSpPr/>
              <p:nvPr/>
            </p:nvSpPr>
            <p:spPr>
              <a:xfrm>
                <a:off x="577253" y="4873291"/>
                <a:ext cx="431334" cy="61619"/>
              </a:xfrm>
              <a:custGeom>
                <a:avLst/>
                <a:gdLst/>
                <a:ahLst/>
                <a:cxnLst/>
                <a:rect l="0" t="0" r="0" b="0"/>
                <a:pathLst>
                  <a:path w="431334">
                    <a:moveTo>
                      <a:pt x="0" y="12324"/>
                    </a:moveTo>
                    <a:lnTo>
                      <a:pt x="468306" y="18486"/>
                    </a:lnTo>
                    <a:lnTo>
                      <a:pt x="468306"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46" name="íšḷiḍe"/>
              <p:cNvSpPr/>
              <p:nvPr/>
            </p:nvSpPr>
            <p:spPr>
              <a:xfrm>
                <a:off x="577253" y="4805510"/>
                <a:ext cx="431334" cy="61619"/>
              </a:xfrm>
              <a:custGeom>
                <a:avLst/>
                <a:gdLst/>
                <a:ahLst/>
                <a:cxnLst/>
                <a:rect l="0" t="0" r="0" b="0"/>
                <a:pathLst>
                  <a:path w="431334">
                    <a:moveTo>
                      <a:pt x="0" y="6162"/>
                    </a:moveTo>
                    <a:lnTo>
                      <a:pt x="468306" y="18486"/>
                    </a:lnTo>
                    <a:lnTo>
                      <a:pt x="468306"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47" name="ïṧ1iḑé"/>
              <p:cNvSpPr/>
              <p:nvPr/>
            </p:nvSpPr>
            <p:spPr>
              <a:xfrm>
                <a:off x="577253" y="4750053"/>
                <a:ext cx="431334" cy="61619"/>
              </a:xfrm>
              <a:custGeom>
                <a:avLst/>
                <a:gdLst/>
                <a:ahLst/>
                <a:cxnLst/>
                <a:rect l="0" t="0" r="0" b="0"/>
                <a:pathLst>
                  <a:path w="431334">
                    <a:moveTo>
                      <a:pt x="0" y="12324"/>
                    </a:moveTo>
                    <a:lnTo>
                      <a:pt x="468306" y="18486"/>
                    </a:lnTo>
                    <a:lnTo>
                      <a:pt x="468306"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48" name="iṥļîďé"/>
              <p:cNvSpPr/>
              <p:nvPr/>
            </p:nvSpPr>
            <p:spPr>
              <a:xfrm>
                <a:off x="108947" y="4029111"/>
                <a:ext cx="862668" cy="184857"/>
              </a:xfrm>
              <a:custGeom>
                <a:avLst/>
                <a:gdLst/>
                <a:ahLst/>
                <a:cxnLst/>
                <a:rect l="0" t="0" r="0" b="0"/>
                <a:pathLst>
                  <a:path w="862668" h="184857">
                    <a:moveTo>
                      <a:pt x="899640" y="166371"/>
                    </a:moveTo>
                    <a:cubicBezTo>
                      <a:pt x="899640" y="166371"/>
                      <a:pt x="98591" y="172533"/>
                      <a:pt x="73943" y="172533"/>
                    </a:cubicBezTo>
                    <a:cubicBezTo>
                      <a:pt x="43133" y="172533"/>
                      <a:pt x="24648" y="203343"/>
                      <a:pt x="24648" y="203343"/>
                    </a:cubicBezTo>
                    <a:lnTo>
                      <a:pt x="0" y="43133"/>
                    </a:lnTo>
                    <a:cubicBezTo>
                      <a:pt x="0" y="43133"/>
                      <a:pt x="18486" y="6162"/>
                      <a:pt x="73943" y="6162"/>
                    </a:cubicBezTo>
                    <a:cubicBezTo>
                      <a:pt x="117076" y="6162"/>
                      <a:pt x="899640" y="0"/>
                      <a:pt x="899640" y="0"/>
                    </a:cubicBezTo>
                    <a:lnTo>
                      <a:pt x="899640" y="166371"/>
                    </a:lnTo>
                    <a:close/>
                  </a:path>
                </a:pathLst>
              </a:custGeom>
              <a:solidFill>
                <a:srgbClr val="FFFFFF"/>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49" name="isļïďé"/>
              <p:cNvSpPr/>
              <p:nvPr/>
            </p:nvSpPr>
            <p:spPr>
              <a:xfrm>
                <a:off x="534119" y="4158511"/>
                <a:ext cx="431334" cy="61619"/>
              </a:xfrm>
              <a:custGeom>
                <a:avLst/>
                <a:gdLst/>
                <a:ahLst/>
                <a:cxnLst/>
                <a:rect l="0" t="0" r="0" b="0"/>
                <a:pathLst>
                  <a:path w="431334">
                    <a:moveTo>
                      <a:pt x="0" y="12324"/>
                    </a:moveTo>
                    <a:lnTo>
                      <a:pt x="474468" y="24648"/>
                    </a:lnTo>
                    <a:lnTo>
                      <a:pt x="474468"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50" name="î$1iďé"/>
              <p:cNvSpPr/>
              <p:nvPr/>
            </p:nvSpPr>
            <p:spPr>
              <a:xfrm>
                <a:off x="534119" y="4121539"/>
                <a:ext cx="431334" cy="61619"/>
              </a:xfrm>
              <a:custGeom>
                <a:avLst/>
                <a:gdLst/>
                <a:ahLst/>
                <a:cxnLst/>
                <a:rect l="0" t="0" r="0" b="0"/>
                <a:pathLst>
                  <a:path w="431334">
                    <a:moveTo>
                      <a:pt x="0" y="6162"/>
                    </a:moveTo>
                    <a:lnTo>
                      <a:pt x="474468" y="12324"/>
                    </a:lnTo>
                    <a:lnTo>
                      <a:pt x="474468"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51" name="íśḷïḋè"/>
              <p:cNvSpPr/>
              <p:nvPr/>
            </p:nvSpPr>
            <p:spPr>
              <a:xfrm>
                <a:off x="127433" y="4157522"/>
                <a:ext cx="61619" cy="61619"/>
              </a:xfrm>
              <a:custGeom>
                <a:avLst/>
                <a:gdLst/>
                <a:ahLst/>
                <a:cxnLst/>
                <a:rect l="0" t="0" r="0" b="0"/>
                <a:pathLst>
                  <a:path w="61619">
                    <a:moveTo>
                      <a:pt x="0" y="19475"/>
                    </a:moveTo>
                    <a:cubicBezTo>
                      <a:pt x="0" y="19475"/>
                      <a:pt x="30810" y="-5173"/>
                      <a:pt x="86267" y="989"/>
                    </a:cubicBezTo>
                    <a:cubicBezTo>
                      <a:pt x="86267" y="989"/>
                      <a:pt x="24648" y="989"/>
                      <a:pt x="6162" y="31798"/>
                    </a:cubicBezTo>
                    <a:lnTo>
                      <a:pt x="0" y="19475"/>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52" name="îślïďè"/>
              <p:cNvSpPr/>
              <p:nvPr/>
            </p:nvSpPr>
            <p:spPr>
              <a:xfrm>
                <a:off x="121271" y="4132874"/>
                <a:ext cx="61619" cy="61619"/>
              </a:xfrm>
              <a:custGeom>
                <a:avLst/>
                <a:gdLst/>
                <a:ahLst/>
                <a:cxnLst/>
                <a:rect l="0" t="0" r="0" b="0"/>
                <a:pathLst>
                  <a:path w="61619">
                    <a:moveTo>
                      <a:pt x="0" y="19475"/>
                    </a:moveTo>
                    <a:cubicBezTo>
                      <a:pt x="0" y="19475"/>
                      <a:pt x="30810" y="-5173"/>
                      <a:pt x="86267" y="989"/>
                    </a:cubicBezTo>
                    <a:cubicBezTo>
                      <a:pt x="86267" y="989"/>
                      <a:pt x="24648" y="989"/>
                      <a:pt x="6162" y="31798"/>
                    </a:cubicBezTo>
                    <a:lnTo>
                      <a:pt x="0" y="19475"/>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53" name="ïsľïḑê"/>
              <p:cNvSpPr/>
              <p:nvPr/>
            </p:nvSpPr>
            <p:spPr>
              <a:xfrm>
                <a:off x="139757" y="4115377"/>
                <a:ext cx="61619" cy="61619"/>
              </a:xfrm>
              <a:custGeom>
                <a:avLst/>
                <a:gdLst/>
                <a:ahLst/>
                <a:cxnLst/>
                <a:rect l="0" t="0" r="0" b="0"/>
                <a:pathLst>
                  <a:path w="61619">
                    <a:moveTo>
                      <a:pt x="0" y="12324"/>
                    </a:moveTo>
                    <a:cubicBezTo>
                      <a:pt x="0" y="12324"/>
                      <a:pt x="18486" y="0"/>
                      <a:pt x="67781" y="0"/>
                    </a:cubicBezTo>
                    <a:cubicBezTo>
                      <a:pt x="67781" y="0"/>
                      <a:pt x="24648" y="0"/>
                      <a:pt x="0" y="12324"/>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54" name="íšḻïḓê"/>
              <p:cNvSpPr/>
              <p:nvPr/>
            </p:nvSpPr>
            <p:spPr>
              <a:xfrm>
                <a:off x="133595" y="4200829"/>
                <a:ext cx="61619" cy="61619"/>
              </a:xfrm>
              <a:custGeom>
                <a:avLst/>
                <a:gdLst/>
                <a:ahLst/>
                <a:cxnLst/>
                <a:rect l="0" t="0" r="0" b="0"/>
                <a:pathLst>
                  <a:path w="61619">
                    <a:moveTo>
                      <a:pt x="0" y="25462"/>
                    </a:moveTo>
                    <a:cubicBezTo>
                      <a:pt x="0" y="25462"/>
                      <a:pt x="18486" y="-5347"/>
                      <a:pt x="73943" y="815"/>
                    </a:cubicBezTo>
                    <a:cubicBezTo>
                      <a:pt x="73943" y="815"/>
                      <a:pt x="24648" y="-5347"/>
                      <a:pt x="0" y="25462"/>
                    </a:cubicBezTo>
                    <a:lnTo>
                      <a:pt x="0" y="25462"/>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55" name="íŝ1iḑe"/>
              <p:cNvSpPr/>
              <p:nvPr/>
            </p:nvSpPr>
            <p:spPr>
              <a:xfrm>
                <a:off x="133595" y="4089472"/>
                <a:ext cx="61619" cy="61619"/>
              </a:xfrm>
              <a:custGeom>
                <a:avLst/>
                <a:gdLst/>
                <a:ahLst/>
                <a:cxnLst/>
                <a:rect l="0" t="0" r="0" b="0"/>
                <a:pathLst>
                  <a:path w="61619">
                    <a:moveTo>
                      <a:pt x="0" y="13581"/>
                    </a:moveTo>
                    <a:cubicBezTo>
                      <a:pt x="0" y="13581"/>
                      <a:pt x="18486" y="-4904"/>
                      <a:pt x="61619" y="1258"/>
                    </a:cubicBezTo>
                    <a:cubicBezTo>
                      <a:pt x="61619" y="7419"/>
                      <a:pt x="24648" y="1258"/>
                      <a:pt x="0" y="13581"/>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56" name="iŝḷíḓè"/>
              <p:cNvSpPr/>
              <p:nvPr/>
            </p:nvSpPr>
            <p:spPr>
              <a:xfrm>
                <a:off x="121271" y="4047596"/>
                <a:ext cx="61619" cy="61619"/>
              </a:xfrm>
              <a:custGeom>
                <a:avLst/>
                <a:gdLst/>
                <a:ahLst/>
                <a:cxnLst/>
                <a:rect l="0" t="0" r="0" b="0"/>
                <a:pathLst>
                  <a:path>
                    <a:moveTo>
                      <a:pt x="43133" y="0"/>
                    </a:moveTo>
                    <a:cubicBezTo>
                      <a:pt x="43133" y="0"/>
                      <a:pt x="24648" y="0"/>
                      <a:pt x="0" y="24647"/>
                    </a:cubicBezTo>
                    <a:cubicBezTo>
                      <a:pt x="0" y="24647"/>
                      <a:pt x="30810" y="0"/>
                      <a:pt x="43133" y="0"/>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57" name="ïSlidé"/>
              <p:cNvSpPr/>
              <p:nvPr/>
            </p:nvSpPr>
            <p:spPr>
              <a:xfrm>
                <a:off x="848377" y="4094153"/>
                <a:ext cx="123238" cy="61619"/>
              </a:xfrm>
              <a:custGeom>
                <a:avLst/>
                <a:gdLst/>
                <a:ahLst/>
                <a:cxnLst/>
                <a:rect l="0" t="0" r="0" b="0"/>
                <a:pathLst>
                  <a:path w="123238">
                    <a:moveTo>
                      <a:pt x="147886" y="2739"/>
                    </a:moveTo>
                    <a:cubicBezTo>
                      <a:pt x="147886" y="2739"/>
                      <a:pt x="43133" y="-3423"/>
                      <a:pt x="0" y="2739"/>
                    </a:cubicBezTo>
                    <a:cubicBezTo>
                      <a:pt x="0" y="2739"/>
                      <a:pt x="135562" y="2739"/>
                      <a:pt x="147886" y="2739"/>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58" name="í$1íḓé"/>
              <p:cNvSpPr/>
              <p:nvPr/>
            </p:nvSpPr>
            <p:spPr>
              <a:xfrm>
                <a:off x="293805" y="4057866"/>
                <a:ext cx="246477" cy="61619"/>
              </a:xfrm>
              <a:custGeom>
                <a:avLst/>
                <a:gdLst/>
                <a:ahLst/>
                <a:cxnLst/>
                <a:rect l="0" t="0" r="0" b="0"/>
                <a:pathLst>
                  <a:path w="246476">
                    <a:moveTo>
                      <a:pt x="0" y="8216"/>
                    </a:moveTo>
                    <a:cubicBezTo>
                      <a:pt x="0" y="8216"/>
                      <a:pt x="110915" y="-10270"/>
                      <a:pt x="252639" y="8216"/>
                    </a:cubicBezTo>
                    <a:cubicBezTo>
                      <a:pt x="258800" y="2054"/>
                      <a:pt x="12324" y="2054"/>
                      <a:pt x="0" y="8216"/>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59" name="iŝļiḓe"/>
              <p:cNvSpPr/>
              <p:nvPr/>
            </p:nvSpPr>
            <p:spPr>
              <a:xfrm>
                <a:off x="269157" y="4087991"/>
                <a:ext cx="184857" cy="61619"/>
              </a:xfrm>
              <a:custGeom>
                <a:avLst/>
                <a:gdLst/>
                <a:ahLst/>
                <a:cxnLst/>
                <a:rect l="0" t="0" r="0" b="0"/>
                <a:pathLst>
                  <a:path w="184857">
                    <a:moveTo>
                      <a:pt x="221829" y="2739"/>
                    </a:moveTo>
                    <a:cubicBezTo>
                      <a:pt x="221829" y="2739"/>
                      <a:pt x="43133" y="-3423"/>
                      <a:pt x="0" y="2739"/>
                    </a:cubicBezTo>
                    <a:cubicBezTo>
                      <a:pt x="0" y="2739"/>
                      <a:pt x="191019" y="2739"/>
                      <a:pt x="221829" y="2739"/>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60" name="îṥļïḓé"/>
              <p:cNvSpPr/>
              <p:nvPr/>
            </p:nvSpPr>
            <p:spPr>
              <a:xfrm>
                <a:off x="343100" y="4109215"/>
                <a:ext cx="739430" cy="61619"/>
              </a:xfrm>
              <a:custGeom>
                <a:avLst/>
                <a:gdLst/>
                <a:ahLst/>
                <a:cxnLst/>
                <a:rect l="0" t="0" r="0" b="0"/>
                <a:pathLst>
                  <a:path w="739429" h="61619">
                    <a:moveTo>
                      <a:pt x="0" y="80105"/>
                    </a:moveTo>
                    <a:cubicBezTo>
                      <a:pt x="0" y="80105"/>
                      <a:pt x="733268" y="98590"/>
                      <a:pt x="770240" y="0"/>
                    </a:cubicBezTo>
                    <a:cubicBezTo>
                      <a:pt x="770240" y="0"/>
                      <a:pt x="770240" y="61619"/>
                      <a:pt x="677811" y="86266"/>
                    </a:cubicBezTo>
                    <a:lnTo>
                      <a:pt x="0" y="80105"/>
                    </a:lnTo>
                    <a:close/>
                  </a:path>
                </a:pathLst>
              </a:custGeom>
              <a:solidFill>
                <a:srgbClr val="FFFFFF"/>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61" name="iśḷiḑè"/>
              <p:cNvSpPr/>
              <p:nvPr/>
            </p:nvSpPr>
            <p:spPr>
              <a:xfrm>
                <a:off x="299967" y="4168096"/>
                <a:ext cx="246477" cy="61619"/>
              </a:xfrm>
              <a:custGeom>
                <a:avLst/>
                <a:gdLst/>
                <a:ahLst/>
                <a:cxnLst/>
                <a:rect l="0" t="0" r="0" b="0"/>
                <a:pathLst>
                  <a:path w="246476">
                    <a:moveTo>
                      <a:pt x="0" y="2739"/>
                    </a:moveTo>
                    <a:cubicBezTo>
                      <a:pt x="0" y="2739"/>
                      <a:pt x="191019" y="-3423"/>
                      <a:pt x="264962" y="2739"/>
                    </a:cubicBezTo>
                    <a:cubicBezTo>
                      <a:pt x="264962" y="8900"/>
                      <a:pt x="24648" y="15063"/>
                      <a:pt x="0" y="2739"/>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62" name="îṥľiďé"/>
              <p:cNvSpPr/>
              <p:nvPr/>
            </p:nvSpPr>
            <p:spPr>
              <a:xfrm>
                <a:off x="53490" y="3819606"/>
                <a:ext cx="985907" cy="184857"/>
              </a:xfrm>
              <a:custGeom>
                <a:avLst/>
                <a:gdLst/>
                <a:ahLst/>
                <a:cxnLst/>
                <a:rect l="0" t="0" r="0" b="0"/>
                <a:pathLst>
                  <a:path w="985906" h="184857">
                    <a:moveTo>
                      <a:pt x="998230" y="24648"/>
                    </a:moveTo>
                    <a:lnTo>
                      <a:pt x="998230" y="0"/>
                    </a:lnTo>
                    <a:lnTo>
                      <a:pt x="110914" y="0"/>
                    </a:lnTo>
                    <a:lnTo>
                      <a:pt x="110914" y="0"/>
                    </a:lnTo>
                    <a:cubicBezTo>
                      <a:pt x="49295" y="0"/>
                      <a:pt x="0" y="49295"/>
                      <a:pt x="0" y="110914"/>
                    </a:cubicBezTo>
                    <a:cubicBezTo>
                      <a:pt x="0" y="166371"/>
                      <a:pt x="43133" y="215667"/>
                      <a:pt x="104753" y="221828"/>
                    </a:cubicBezTo>
                    <a:lnTo>
                      <a:pt x="104753" y="221828"/>
                    </a:lnTo>
                    <a:lnTo>
                      <a:pt x="998230" y="221828"/>
                    </a:lnTo>
                    <a:lnTo>
                      <a:pt x="998230" y="197181"/>
                    </a:lnTo>
                    <a:lnTo>
                      <a:pt x="110914" y="197181"/>
                    </a:lnTo>
                    <a:lnTo>
                      <a:pt x="110914" y="197181"/>
                    </a:lnTo>
                    <a:cubicBezTo>
                      <a:pt x="67781" y="197181"/>
                      <a:pt x="30810" y="160209"/>
                      <a:pt x="30810" y="117076"/>
                    </a:cubicBezTo>
                    <a:cubicBezTo>
                      <a:pt x="30810" y="73943"/>
                      <a:pt x="61619" y="36971"/>
                      <a:pt x="104753" y="36971"/>
                    </a:cubicBezTo>
                    <a:lnTo>
                      <a:pt x="104753" y="36971"/>
                    </a:lnTo>
                    <a:lnTo>
                      <a:pt x="998230" y="24648"/>
                    </a:lnTo>
                    <a:close/>
                  </a:path>
                </a:pathLst>
              </a:custGeom>
              <a:solidFill>
                <a:srgbClr val="050000"/>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63" name="í$ḻiḍé"/>
              <p:cNvSpPr/>
              <p:nvPr/>
            </p:nvSpPr>
            <p:spPr>
              <a:xfrm>
                <a:off x="158242" y="3862739"/>
                <a:ext cx="246477" cy="123238"/>
              </a:xfrm>
              <a:custGeom>
                <a:avLst/>
                <a:gdLst/>
                <a:ahLst/>
                <a:cxnLst/>
                <a:rect l="0" t="0" r="0" b="0"/>
                <a:pathLst>
                  <a:path w="246476" h="123238">
                    <a:moveTo>
                      <a:pt x="18486" y="141724"/>
                    </a:moveTo>
                    <a:cubicBezTo>
                      <a:pt x="18486" y="135562"/>
                      <a:pt x="18486" y="129400"/>
                      <a:pt x="18486" y="123238"/>
                    </a:cubicBezTo>
                    <a:cubicBezTo>
                      <a:pt x="18486" y="67781"/>
                      <a:pt x="67781" y="18486"/>
                      <a:pt x="123238" y="18486"/>
                    </a:cubicBezTo>
                    <a:cubicBezTo>
                      <a:pt x="178696" y="18486"/>
                      <a:pt x="227991" y="67781"/>
                      <a:pt x="227991" y="123238"/>
                    </a:cubicBezTo>
                    <a:cubicBezTo>
                      <a:pt x="227991" y="129400"/>
                      <a:pt x="227991" y="135562"/>
                      <a:pt x="227991" y="141724"/>
                    </a:cubicBezTo>
                    <a:lnTo>
                      <a:pt x="246477" y="141724"/>
                    </a:lnTo>
                    <a:cubicBezTo>
                      <a:pt x="246477" y="135562"/>
                      <a:pt x="246477" y="129400"/>
                      <a:pt x="246477" y="123238"/>
                    </a:cubicBezTo>
                    <a:cubicBezTo>
                      <a:pt x="246477" y="55457"/>
                      <a:pt x="191019" y="0"/>
                      <a:pt x="123238" y="0"/>
                    </a:cubicBezTo>
                    <a:cubicBezTo>
                      <a:pt x="55457" y="0"/>
                      <a:pt x="0" y="55457"/>
                      <a:pt x="0" y="123238"/>
                    </a:cubicBezTo>
                    <a:cubicBezTo>
                      <a:pt x="0" y="129400"/>
                      <a:pt x="0" y="135562"/>
                      <a:pt x="0" y="141724"/>
                    </a:cubicBezTo>
                    <a:lnTo>
                      <a:pt x="18486" y="141724"/>
                    </a:lnTo>
                    <a:close/>
                  </a:path>
                </a:pathLst>
              </a:custGeom>
              <a:solidFill>
                <a:srgbClr val="050000"/>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64" name="îSḻídê"/>
              <p:cNvSpPr/>
              <p:nvPr/>
            </p:nvSpPr>
            <p:spPr>
              <a:xfrm>
                <a:off x="281481" y="3844083"/>
                <a:ext cx="801049" cy="123238"/>
              </a:xfrm>
              <a:custGeom>
                <a:avLst/>
                <a:gdLst/>
                <a:ahLst/>
                <a:cxnLst/>
                <a:rect l="0" t="0" r="0" b="0"/>
                <a:pathLst>
                  <a:path w="801049" h="123238">
                    <a:moveTo>
                      <a:pt x="0" y="55628"/>
                    </a:moveTo>
                    <a:lnTo>
                      <a:pt x="0" y="80276"/>
                    </a:lnTo>
                    <a:lnTo>
                      <a:pt x="24648" y="80276"/>
                    </a:lnTo>
                    <a:lnTo>
                      <a:pt x="24648" y="111085"/>
                    </a:lnTo>
                    <a:lnTo>
                      <a:pt x="49295" y="111085"/>
                    </a:lnTo>
                    <a:lnTo>
                      <a:pt x="49295" y="160380"/>
                    </a:lnTo>
                    <a:lnTo>
                      <a:pt x="850345" y="160380"/>
                    </a:lnTo>
                    <a:lnTo>
                      <a:pt x="850345" y="111085"/>
                    </a:lnTo>
                    <a:lnTo>
                      <a:pt x="801049" y="104923"/>
                    </a:lnTo>
                    <a:lnTo>
                      <a:pt x="807211" y="61790"/>
                    </a:lnTo>
                    <a:lnTo>
                      <a:pt x="770240" y="55628"/>
                    </a:lnTo>
                    <a:lnTo>
                      <a:pt x="770240" y="171"/>
                    </a:lnTo>
                    <a:cubicBezTo>
                      <a:pt x="770240" y="171"/>
                      <a:pt x="104753" y="-5991"/>
                      <a:pt x="0" y="55628"/>
                    </a:cubicBezTo>
                    <a:close/>
                  </a:path>
                </a:pathLst>
              </a:custGeom>
              <a:solidFill>
                <a:srgbClr val="FFFFFF"/>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65" name="îşḻîḑe"/>
              <p:cNvSpPr/>
              <p:nvPr/>
            </p:nvSpPr>
            <p:spPr>
              <a:xfrm>
                <a:off x="330776" y="3942844"/>
                <a:ext cx="123238" cy="61619"/>
              </a:xfrm>
              <a:custGeom>
                <a:avLst/>
                <a:gdLst/>
                <a:ahLst/>
                <a:cxnLst/>
                <a:rect l="0" t="0" r="0" b="0"/>
                <a:pathLst>
                  <a:path w="123238">
                    <a:moveTo>
                      <a:pt x="0" y="12324"/>
                    </a:moveTo>
                    <a:lnTo>
                      <a:pt x="147886" y="0"/>
                    </a:lnTo>
                    <a:lnTo>
                      <a:pt x="0" y="18486"/>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66" name="ïSľîdê"/>
              <p:cNvSpPr/>
              <p:nvPr/>
            </p:nvSpPr>
            <p:spPr>
              <a:xfrm>
                <a:off x="355424" y="3967492"/>
                <a:ext cx="123238" cy="61619"/>
              </a:xfrm>
              <a:custGeom>
                <a:avLst/>
                <a:gdLst/>
                <a:ahLst/>
                <a:cxnLst/>
                <a:rect l="0" t="0" r="0" b="0"/>
                <a:pathLst>
                  <a:path w="123238">
                    <a:moveTo>
                      <a:pt x="0" y="6162"/>
                    </a:moveTo>
                    <a:cubicBezTo>
                      <a:pt x="0" y="6162"/>
                      <a:pt x="92429" y="0"/>
                      <a:pt x="154048" y="0"/>
                    </a:cubicBezTo>
                    <a:cubicBezTo>
                      <a:pt x="154048" y="0"/>
                      <a:pt x="24648" y="12324"/>
                      <a:pt x="0" y="6162"/>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67" name="ï$ļïḓe"/>
              <p:cNvSpPr/>
              <p:nvPr/>
            </p:nvSpPr>
            <p:spPr>
              <a:xfrm>
                <a:off x="306128" y="3905873"/>
                <a:ext cx="61619" cy="61619"/>
              </a:xfrm>
              <a:custGeom>
                <a:avLst/>
                <a:gdLst/>
                <a:ahLst/>
                <a:cxnLst/>
                <a:rect l="0" t="0" r="0" b="0"/>
                <a:pathLst>
                  <a:path w="61619">
                    <a:moveTo>
                      <a:pt x="117076" y="0"/>
                    </a:moveTo>
                    <a:lnTo>
                      <a:pt x="0" y="24647"/>
                    </a:lnTo>
                    <a:lnTo>
                      <a:pt x="0" y="30810"/>
                    </a:lnTo>
                    <a:cubicBezTo>
                      <a:pt x="0" y="30810"/>
                      <a:pt x="104753" y="0"/>
                      <a:pt x="117076" y="0"/>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68" name="íşḷïḓè"/>
              <p:cNvSpPr/>
              <p:nvPr/>
            </p:nvSpPr>
            <p:spPr>
              <a:xfrm>
                <a:off x="386233" y="3983239"/>
                <a:ext cx="61619" cy="61619"/>
              </a:xfrm>
              <a:custGeom>
                <a:avLst/>
                <a:gdLst/>
                <a:ahLst/>
                <a:cxnLst/>
                <a:rect l="0" t="0" r="0" b="0"/>
                <a:pathLst>
                  <a:path w="61619">
                    <a:moveTo>
                      <a:pt x="0" y="2739"/>
                    </a:moveTo>
                    <a:cubicBezTo>
                      <a:pt x="0" y="2739"/>
                      <a:pt x="43133" y="-3423"/>
                      <a:pt x="80105" y="2739"/>
                    </a:cubicBezTo>
                    <a:cubicBezTo>
                      <a:pt x="80105" y="2739"/>
                      <a:pt x="6162" y="2739"/>
                      <a:pt x="0" y="2739"/>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69" name="iṥ1ïḍé"/>
              <p:cNvSpPr/>
              <p:nvPr/>
            </p:nvSpPr>
            <p:spPr>
              <a:xfrm>
                <a:off x="386233" y="3992139"/>
                <a:ext cx="61619" cy="61619"/>
              </a:xfrm>
              <a:custGeom>
                <a:avLst/>
                <a:gdLst/>
                <a:ahLst/>
                <a:cxnLst/>
                <a:rect l="0" t="0" r="0" b="0"/>
                <a:pathLst>
                  <a:path w="61619">
                    <a:moveTo>
                      <a:pt x="0" y="0"/>
                    </a:moveTo>
                    <a:cubicBezTo>
                      <a:pt x="0" y="0"/>
                      <a:pt x="30810" y="0"/>
                      <a:pt x="73943" y="0"/>
                    </a:cubicBezTo>
                    <a:cubicBezTo>
                      <a:pt x="73943" y="0"/>
                      <a:pt x="12324" y="0"/>
                      <a:pt x="0" y="0"/>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70" name="ïš1ïḑé"/>
              <p:cNvSpPr/>
              <p:nvPr/>
            </p:nvSpPr>
            <p:spPr>
              <a:xfrm>
                <a:off x="928482" y="3881225"/>
                <a:ext cx="61619" cy="61619"/>
              </a:xfrm>
              <a:custGeom>
                <a:avLst/>
                <a:gdLst/>
                <a:ahLst/>
                <a:cxnLst/>
                <a:rect l="0" t="0" r="0" b="0"/>
                <a:pathLst>
                  <a:path w="61619">
                    <a:moveTo>
                      <a:pt x="123238" y="18486"/>
                    </a:moveTo>
                    <a:cubicBezTo>
                      <a:pt x="123238" y="18486"/>
                      <a:pt x="36971" y="6162"/>
                      <a:pt x="0" y="0"/>
                    </a:cubicBezTo>
                    <a:lnTo>
                      <a:pt x="123238" y="6162"/>
                    </a:lnTo>
                    <a:lnTo>
                      <a:pt x="123238" y="18486"/>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71" name="íṧḻiḍê"/>
              <p:cNvSpPr/>
              <p:nvPr/>
            </p:nvSpPr>
            <p:spPr>
              <a:xfrm>
                <a:off x="897672" y="3878486"/>
                <a:ext cx="123238" cy="61619"/>
              </a:xfrm>
              <a:custGeom>
                <a:avLst/>
                <a:gdLst/>
                <a:ahLst/>
                <a:cxnLst/>
                <a:rect l="0" t="0" r="0" b="0"/>
                <a:pathLst>
                  <a:path w="123238">
                    <a:moveTo>
                      <a:pt x="154048" y="8900"/>
                    </a:moveTo>
                    <a:cubicBezTo>
                      <a:pt x="154048" y="8900"/>
                      <a:pt x="30810" y="-3423"/>
                      <a:pt x="0" y="2739"/>
                    </a:cubicBezTo>
                    <a:cubicBezTo>
                      <a:pt x="0" y="2739"/>
                      <a:pt x="135562" y="-3423"/>
                      <a:pt x="154048" y="2739"/>
                    </a:cubicBezTo>
                    <a:lnTo>
                      <a:pt x="154048" y="890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72" name="iṧliḋe"/>
              <p:cNvSpPr/>
              <p:nvPr/>
            </p:nvSpPr>
            <p:spPr>
              <a:xfrm>
                <a:off x="848377" y="3940105"/>
                <a:ext cx="184857" cy="61619"/>
              </a:xfrm>
              <a:custGeom>
                <a:avLst/>
                <a:gdLst/>
                <a:ahLst/>
                <a:cxnLst/>
                <a:rect l="0" t="0" r="0" b="0"/>
                <a:pathLst>
                  <a:path w="184857">
                    <a:moveTo>
                      <a:pt x="234153" y="8900"/>
                    </a:moveTo>
                    <a:cubicBezTo>
                      <a:pt x="234153" y="8900"/>
                      <a:pt x="43133" y="2739"/>
                      <a:pt x="0" y="2739"/>
                    </a:cubicBezTo>
                    <a:cubicBezTo>
                      <a:pt x="0" y="2739"/>
                      <a:pt x="203343" y="-3423"/>
                      <a:pt x="234153" y="2739"/>
                    </a:cubicBezTo>
                    <a:lnTo>
                      <a:pt x="234153" y="890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73" name="ïṧlîde"/>
              <p:cNvSpPr/>
              <p:nvPr/>
            </p:nvSpPr>
            <p:spPr>
              <a:xfrm>
                <a:off x="990101" y="3924358"/>
                <a:ext cx="61619" cy="61619"/>
              </a:xfrm>
              <a:custGeom>
                <a:avLst/>
                <a:gdLst/>
                <a:ahLst/>
                <a:cxnLst/>
                <a:rect l="0" t="0" r="0" b="0"/>
                <a:pathLst>
                  <a:path w="61619">
                    <a:moveTo>
                      <a:pt x="92429" y="0"/>
                    </a:moveTo>
                    <a:lnTo>
                      <a:pt x="0" y="0"/>
                    </a:lnTo>
                    <a:lnTo>
                      <a:pt x="92429" y="6162"/>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74" name="iṣ1íḑe"/>
              <p:cNvSpPr/>
              <p:nvPr/>
            </p:nvSpPr>
            <p:spPr>
              <a:xfrm>
                <a:off x="657134" y="3890810"/>
                <a:ext cx="123238" cy="61619"/>
              </a:xfrm>
              <a:custGeom>
                <a:avLst/>
                <a:gdLst/>
                <a:ahLst/>
                <a:cxnLst/>
                <a:rect l="0" t="0" r="0" b="0"/>
                <a:pathLst>
                  <a:path w="123238">
                    <a:moveTo>
                      <a:pt x="129624" y="2739"/>
                    </a:moveTo>
                    <a:cubicBezTo>
                      <a:pt x="129624" y="2739"/>
                      <a:pt x="74166" y="-3423"/>
                      <a:pt x="223" y="2739"/>
                    </a:cubicBezTo>
                    <a:cubicBezTo>
                      <a:pt x="-5938" y="2739"/>
                      <a:pt x="117300" y="2739"/>
                      <a:pt x="129624" y="2739"/>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75" name="iṧḷîďe"/>
              <p:cNvSpPr/>
              <p:nvPr/>
            </p:nvSpPr>
            <p:spPr>
              <a:xfrm>
                <a:off x="657134" y="3878486"/>
                <a:ext cx="123238" cy="61619"/>
              </a:xfrm>
              <a:custGeom>
                <a:avLst/>
                <a:gdLst/>
                <a:ahLst/>
                <a:cxnLst/>
                <a:rect l="0" t="0" r="0" b="0"/>
                <a:pathLst>
                  <a:path w="123238">
                    <a:moveTo>
                      <a:pt x="129624" y="2739"/>
                    </a:moveTo>
                    <a:cubicBezTo>
                      <a:pt x="129624" y="2739"/>
                      <a:pt x="74166" y="-3423"/>
                      <a:pt x="223" y="2739"/>
                    </a:cubicBezTo>
                    <a:cubicBezTo>
                      <a:pt x="-5938" y="2739"/>
                      <a:pt x="117300" y="2739"/>
                      <a:pt x="129624" y="2739"/>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76" name="îSļïḑê"/>
              <p:cNvSpPr/>
              <p:nvPr/>
            </p:nvSpPr>
            <p:spPr>
              <a:xfrm>
                <a:off x="614224" y="3921620"/>
                <a:ext cx="123238" cy="61619"/>
              </a:xfrm>
              <a:custGeom>
                <a:avLst/>
                <a:gdLst/>
                <a:ahLst/>
                <a:cxnLst/>
                <a:rect l="0" t="0" r="0" b="0"/>
                <a:pathLst>
                  <a:path w="123238">
                    <a:moveTo>
                      <a:pt x="129400" y="2739"/>
                    </a:moveTo>
                    <a:cubicBezTo>
                      <a:pt x="129400" y="2739"/>
                      <a:pt x="73943" y="-3423"/>
                      <a:pt x="0" y="2739"/>
                    </a:cubicBezTo>
                    <a:cubicBezTo>
                      <a:pt x="0" y="2739"/>
                      <a:pt x="117076" y="8900"/>
                      <a:pt x="129400" y="2739"/>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77" name="ísļïḓê"/>
              <p:cNvSpPr/>
              <p:nvPr/>
            </p:nvSpPr>
            <p:spPr>
              <a:xfrm>
                <a:off x="564929" y="3258873"/>
                <a:ext cx="123238" cy="123238"/>
              </a:xfrm>
              <a:custGeom>
                <a:avLst/>
                <a:gdLst/>
                <a:ahLst/>
                <a:cxnLst/>
                <a:rect l="0" t="0" r="0" b="0"/>
                <a:pathLst>
                  <a:path w="123238" h="123238">
                    <a:moveTo>
                      <a:pt x="135562" y="141724"/>
                    </a:moveTo>
                    <a:lnTo>
                      <a:pt x="0" y="141724"/>
                    </a:lnTo>
                    <a:lnTo>
                      <a:pt x="6162" y="0"/>
                    </a:lnTo>
                    <a:lnTo>
                      <a:pt x="117076" y="0"/>
                    </a:lnTo>
                    <a:lnTo>
                      <a:pt x="141724" y="0"/>
                    </a:lnTo>
                    <a:lnTo>
                      <a:pt x="141724" y="67781"/>
                    </a:lnTo>
                    <a:lnTo>
                      <a:pt x="141724" y="141724"/>
                    </a:lnTo>
                    <a:close/>
                  </a:path>
                </a:pathLst>
              </a:custGeom>
              <a:solidFill>
                <a:srgbClr val="868080"/>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78" name="íslïdé"/>
              <p:cNvSpPr/>
              <p:nvPr/>
            </p:nvSpPr>
            <p:spPr>
              <a:xfrm>
                <a:off x="176728" y="3228064"/>
                <a:ext cx="924287" cy="184857"/>
              </a:xfrm>
              <a:custGeom>
                <a:avLst/>
                <a:gdLst/>
                <a:ahLst/>
                <a:cxnLst/>
                <a:rect l="0" t="0" r="0" b="0"/>
                <a:pathLst>
                  <a:path w="924287" h="184857">
                    <a:moveTo>
                      <a:pt x="505277" y="30810"/>
                    </a:moveTo>
                    <a:lnTo>
                      <a:pt x="979745" y="61619"/>
                    </a:lnTo>
                    <a:lnTo>
                      <a:pt x="979745" y="36971"/>
                    </a:lnTo>
                    <a:lnTo>
                      <a:pt x="499115" y="6162"/>
                    </a:lnTo>
                    <a:lnTo>
                      <a:pt x="499115" y="6162"/>
                    </a:lnTo>
                    <a:lnTo>
                      <a:pt x="0" y="0"/>
                    </a:lnTo>
                    <a:lnTo>
                      <a:pt x="0" y="191019"/>
                    </a:lnTo>
                    <a:lnTo>
                      <a:pt x="499115" y="197181"/>
                    </a:lnTo>
                    <a:lnTo>
                      <a:pt x="499115" y="197181"/>
                    </a:lnTo>
                    <a:lnTo>
                      <a:pt x="979745" y="203343"/>
                    </a:lnTo>
                    <a:lnTo>
                      <a:pt x="979745" y="178695"/>
                    </a:lnTo>
                    <a:lnTo>
                      <a:pt x="499115" y="172533"/>
                    </a:lnTo>
                    <a:lnTo>
                      <a:pt x="505277" y="30810"/>
                    </a:lnTo>
                    <a:close/>
                    <a:moveTo>
                      <a:pt x="431334" y="160209"/>
                    </a:moveTo>
                    <a:cubicBezTo>
                      <a:pt x="412848" y="160209"/>
                      <a:pt x="400525" y="135562"/>
                      <a:pt x="400525" y="110914"/>
                    </a:cubicBezTo>
                    <a:cubicBezTo>
                      <a:pt x="400525" y="80105"/>
                      <a:pt x="412848" y="61619"/>
                      <a:pt x="431334" y="61619"/>
                    </a:cubicBezTo>
                    <a:cubicBezTo>
                      <a:pt x="449820" y="61619"/>
                      <a:pt x="462144" y="86267"/>
                      <a:pt x="462144" y="110914"/>
                    </a:cubicBezTo>
                    <a:cubicBezTo>
                      <a:pt x="462144" y="135562"/>
                      <a:pt x="449820" y="160209"/>
                      <a:pt x="431334" y="160209"/>
                    </a:cubicBezTo>
                    <a:close/>
                  </a:path>
                </a:pathLst>
              </a:custGeom>
              <a:solidFill>
                <a:srgbClr val="050000"/>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79" name="í$ḷïďê"/>
              <p:cNvSpPr/>
              <p:nvPr/>
            </p:nvSpPr>
            <p:spPr>
              <a:xfrm>
                <a:off x="700491" y="3258873"/>
                <a:ext cx="431334" cy="123238"/>
              </a:xfrm>
              <a:custGeom>
                <a:avLst/>
                <a:gdLst/>
                <a:ahLst/>
                <a:cxnLst/>
                <a:rect l="0" t="0" r="0" b="0"/>
                <a:pathLst>
                  <a:path w="431334" h="123238">
                    <a:moveTo>
                      <a:pt x="6162" y="36971"/>
                    </a:moveTo>
                    <a:lnTo>
                      <a:pt x="6162" y="67781"/>
                    </a:lnTo>
                    <a:lnTo>
                      <a:pt x="0" y="73943"/>
                    </a:lnTo>
                    <a:lnTo>
                      <a:pt x="0" y="98590"/>
                    </a:lnTo>
                    <a:lnTo>
                      <a:pt x="0" y="123238"/>
                    </a:lnTo>
                    <a:lnTo>
                      <a:pt x="0" y="141724"/>
                    </a:lnTo>
                    <a:lnTo>
                      <a:pt x="431334" y="147886"/>
                    </a:lnTo>
                    <a:lnTo>
                      <a:pt x="431334" y="110914"/>
                    </a:lnTo>
                    <a:lnTo>
                      <a:pt x="425172" y="110914"/>
                    </a:lnTo>
                    <a:lnTo>
                      <a:pt x="425172" y="92429"/>
                    </a:lnTo>
                    <a:lnTo>
                      <a:pt x="431334" y="92429"/>
                    </a:lnTo>
                    <a:lnTo>
                      <a:pt x="431334" y="61619"/>
                    </a:lnTo>
                    <a:lnTo>
                      <a:pt x="437496" y="61619"/>
                    </a:lnTo>
                    <a:lnTo>
                      <a:pt x="437496" y="30810"/>
                    </a:lnTo>
                    <a:lnTo>
                      <a:pt x="6162" y="0"/>
                    </a:lnTo>
                    <a:close/>
                  </a:path>
                </a:pathLst>
              </a:custGeom>
              <a:solidFill>
                <a:srgbClr val="FFFFFF"/>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80" name="îṧlïdé"/>
              <p:cNvSpPr/>
              <p:nvPr/>
            </p:nvSpPr>
            <p:spPr>
              <a:xfrm>
                <a:off x="706653" y="3320492"/>
                <a:ext cx="61619" cy="61619"/>
              </a:xfrm>
              <a:custGeom>
                <a:avLst/>
                <a:gdLst/>
                <a:ahLst/>
                <a:cxnLst/>
                <a:rect l="0" t="0" r="0" b="0"/>
                <a:pathLst>
                  <a:path w="61619">
                    <a:moveTo>
                      <a:pt x="0" y="6162"/>
                    </a:moveTo>
                    <a:lnTo>
                      <a:pt x="110915" y="12324"/>
                    </a:lnTo>
                    <a:lnTo>
                      <a:pt x="0"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81" name="iṥḻiḑè"/>
              <p:cNvSpPr/>
              <p:nvPr/>
            </p:nvSpPr>
            <p:spPr>
              <a:xfrm>
                <a:off x="706653" y="3302006"/>
                <a:ext cx="61619" cy="61619"/>
              </a:xfrm>
              <a:custGeom>
                <a:avLst/>
                <a:gdLst/>
                <a:ahLst/>
                <a:cxnLst/>
                <a:rect l="0" t="0" r="0" b="0"/>
                <a:pathLst>
                  <a:path w="61619">
                    <a:moveTo>
                      <a:pt x="0" y="0"/>
                    </a:moveTo>
                    <a:lnTo>
                      <a:pt x="104753" y="12324"/>
                    </a:lnTo>
                    <a:lnTo>
                      <a:pt x="0" y="12324"/>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82" name="îSlíḋê"/>
              <p:cNvSpPr/>
              <p:nvPr/>
            </p:nvSpPr>
            <p:spPr>
              <a:xfrm>
                <a:off x="768272" y="3283521"/>
                <a:ext cx="61619" cy="61619"/>
              </a:xfrm>
              <a:custGeom>
                <a:avLst/>
                <a:gdLst/>
                <a:ahLst/>
                <a:cxnLst/>
                <a:rect l="0" t="0" r="0" b="0"/>
                <a:pathLst>
                  <a:path w="61619">
                    <a:moveTo>
                      <a:pt x="0" y="0"/>
                    </a:moveTo>
                    <a:cubicBezTo>
                      <a:pt x="0" y="0"/>
                      <a:pt x="98591" y="12324"/>
                      <a:pt x="98591" y="12324"/>
                    </a:cubicBezTo>
                    <a:cubicBezTo>
                      <a:pt x="98591" y="12324"/>
                      <a:pt x="30810" y="6162"/>
                      <a:pt x="0" y="0"/>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83" name="î$ḷiḋè"/>
              <p:cNvSpPr/>
              <p:nvPr/>
            </p:nvSpPr>
            <p:spPr>
              <a:xfrm>
                <a:off x="700491" y="3382111"/>
                <a:ext cx="61619" cy="61619"/>
              </a:xfrm>
              <a:custGeom>
                <a:avLst/>
                <a:gdLst/>
                <a:ahLst/>
                <a:cxnLst/>
                <a:rect l="0" t="0" r="0" b="0"/>
                <a:pathLst>
                  <a:path>
                    <a:moveTo>
                      <a:pt x="0" y="0"/>
                    </a:moveTo>
                    <a:lnTo>
                      <a:pt x="30810" y="0"/>
                    </a:lnTo>
                    <a:lnTo>
                      <a:pt x="0" y="6162"/>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84" name="ïSḷiḋé"/>
              <p:cNvSpPr/>
              <p:nvPr/>
            </p:nvSpPr>
            <p:spPr>
              <a:xfrm>
                <a:off x="700491" y="3394435"/>
                <a:ext cx="61619" cy="61619"/>
              </a:xfrm>
              <a:custGeom>
                <a:avLst/>
                <a:gdLst/>
                <a:ahLst/>
                <a:cxnLst/>
                <a:rect l="0" t="0" r="0" b="0"/>
                <a:pathLst>
                  <a:path>
                    <a:moveTo>
                      <a:pt x="0" y="0"/>
                    </a:moveTo>
                    <a:lnTo>
                      <a:pt x="36971" y="0"/>
                    </a:lnTo>
                    <a:lnTo>
                      <a:pt x="0"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85" name="íṣ1îḍé"/>
              <p:cNvSpPr/>
              <p:nvPr/>
            </p:nvSpPr>
            <p:spPr>
              <a:xfrm>
                <a:off x="706653" y="3354725"/>
                <a:ext cx="61619" cy="61619"/>
              </a:xfrm>
              <a:custGeom>
                <a:avLst/>
                <a:gdLst/>
                <a:ahLst/>
                <a:cxnLst/>
                <a:rect l="0" t="0" r="0" b="0"/>
                <a:pathLst>
                  <a:path w="61619">
                    <a:moveTo>
                      <a:pt x="0" y="2739"/>
                    </a:moveTo>
                    <a:cubicBezTo>
                      <a:pt x="0" y="2739"/>
                      <a:pt x="6162" y="-3423"/>
                      <a:pt x="61619" y="2739"/>
                    </a:cubicBezTo>
                    <a:cubicBezTo>
                      <a:pt x="55457" y="2739"/>
                      <a:pt x="6162" y="2739"/>
                      <a:pt x="0" y="2739"/>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86" name="îṩḻiḑe"/>
              <p:cNvSpPr/>
              <p:nvPr/>
            </p:nvSpPr>
            <p:spPr>
              <a:xfrm>
                <a:off x="731301" y="3369787"/>
                <a:ext cx="61619" cy="61619"/>
              </a:xfrm>
              <a:custGeom>
                <a:avLst/>
                <a:gdLst/>
                <a:ahLst/>
                <a:cxnLst/>
                <a:rect l="0" t="0" r="0" b="0"/>
                <a:pathLst>
                  <a:path w="61619">
                    <a:moveTo>
                      <a:pt x="0" y="0"/>
                    </a:moveTo>
                    <a:cubicBezTo>
                      <a:pt x="0" y="0"/>
                      <a:pt x="36971" y="0"/>
                      <a:pt x="73943" y="6162"/>
                    </a:cubicBezTo>
                    <a:cubicBezTo>
                      <a:pt x="80105" y="0"/>
                      <a:pt x="12324" y="0"/>
                      <a:pt x="0" y="0"/>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87" name="iśļiḍe"/>
              <p:cNvSpPr/>
              <p:nvPr/>
            </p:nvSpPr>
            <p:spPr>
              <a:xfrm>
                <a:off x="1057882" y="3351302"/>
                <a:ext cx="61619" cy="61619"/>
              </a:xfrm>
              <a:custGeom>
                <a:avLst/>
                <a:gdLst/>
                <a:ahLst/>
                <a:cxnLst/>
                <a:rect l="0" t="0" r="0" b="0"/>
                <a:pathLst>
                  <a:path w="61619">
                    <a:moveTo>
                      <a:pt x="67781" y="0"/>
                    </a:moveTo>
                    <a:lnTo>
                      <a:pt x="0" y="0"/>
                    </a:lnTo>
                    <a:lnTo>
                      <a:pt x="67781" y="6162"/>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88" name="í$ḻïḍé"/>
              <p:cNvSpPr/>
              <p:nvPr/>
            </p:nvSpPr>
            <p:spPr>
              <a:xfrm>
                <a:off x="1027073" y="3394435"/>
                <a:ext cx="61619" cy="61619"/>
              </a:xfrm>
              <a:custGeom>
                <a:avLst/>
                <a:gdLst/>
                <a:ahLst/>
                <a:cxnLst/>
                <a:rect l="0" t="0" r="0" b="0"/>
                <a:pathLst>
                  <a:path w="61619">
                    <a:moveTo>
                      <a:pt x="104753" y="0"/>
                    </a:moveTo>
                    <a:lnTo>
                      <a:pt x="0" y="0"/>
                    </a:lnTo>
                    <a:lnTo>
                      <a:pt x="104753"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89" name="iṡļïde"/>
              <p:cNvSpPr/>
              <p:nvPr/>
            </p:nvSpPr>
            <p:spPr>
              <a:xfrm>
                <a:off x="971615" y="3323915"/>
                <a:ext cx="61619" cy="61619"/>
              </a:xfrm>
              <a:custGeom>
                <a:avLst/>
                <a:gdLst/>
                <a:ahLst/>
                <a:cxnLst/>
                <a:rect l="0" t="0" r="0" b="0"/>
                <a:pathLst>
                  <a:path w="61619">
                    <a:moveTo>
                      <a:pt x="117076" y="2739"/>
                    </a:moveTo>
                    <a:lnTo>
                      <a:pt x="0" y="2739"/>
                    </a:lnTo>
                    <a:cubicBezTo>
                      <a:pt x="6162" y="-3423"/>
                      <a:pt x="98591" y="2739"/>
                      <a:pt x="117076" y="2739"/>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90" name="ïsliḓê"/>
              <p:cNvSpPr/>
              <p:nvPr/>
            </p:nvSpPr>
            <p:spPr>
              <a:xfrm>
                <a:off x="965454" y="3338978"/>
                <a:ext cx="123238" cy="61619"/>
              </a:xfrm>
              <a:custGeom>
                <a:avLst/>
                <a:gdLst/>
                <a:ahLst/>
                <a:cxnLst/>
                <a:rect l="0" t="0" r="0" b="0"/>
                <a:pathLst>
                  <a:path w="123238">
                    <a:moveTo>
                      <a:pt x="123238" y="0"/>
                    </a:moveTo>
                    <a:lnTo>
                      <a:pt x="0" y="6162"/>
                    </a:lnTo>
                    <a:cubicBezTo>
                      <a:pt x="0" y="0"/>
                      <a:pt x="104753" y="0"/>
                      <a:pt x="123238" y="0"/>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91" name="išļîḑê"/>
              <p:cNvSpPr/>
              <p:nvPr/>
            </p:nvSpPr>
            <p:spPr>
              <a:xfrm>
                <a:off x="1057882" y="3314330"/>
                <a:ext cx="61619" cy="61619"/>
              </a:xfrm>
              <a:custGeom>
                <a:avLst/>
                <a:gdLst/>
                <a:ahLst/>
                <a:cxnLst/>
                <a:rect l="0" t="0" r="0" b="0"/>
                <a:pathLst>
                  <a:path w="61619">
                    <a:moveTo>
                      <a:pt x="73943" y="6162"/>
                    </a:moveTo>
                    <a:lnTo>
                      <a:pt x="0" y="0"/>
                    </a:lnTo>
                    <a:lnTo>
                      <a:pt x="49295" y="6162"/>
                    </a:lnTo>
                    <a:lnTo>
                      <a:pt x="12324" y="0"/>
                    </a:lnTo>
                    <a:lnTo>
                      <a:pt x="80105" y="6162"/>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92" name="ïṥļîḋê"/>
              <p:cNvSpPr/>
              <p:nvPr/>
            </p:nvSpPr>
            <p:spPr>
              <a:xfrm>
                <a:off x="1088692" y="3295845"/>
                <a:ext cx="61619" cy="61619"/>
              </a:xfrm>
              <a:custGeom>
                <a:avLst/>
                <a:gdLst/>
                <a:ahLst/>
                <a:cxnLst/>
                <a:rect l="0" t="0" r="0" b="0"/>
                <a:pathLst>
                  <a:path>
                    <a:moveTo>
                      <a:pt x="49295" y="0"/>
                    </a:moveTo>
                    <a:lnTo>
                      <a:pt x="0" y="0"/>
                    </a:lnTo>
                    <a:lnTo>
                      <a:pt x="49295" y="6162"/>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93" name="ïṧļîḓe"/>
              <p:cNvSpPr/>
              <p:nvPr/>
            </p:nvSpPr>
            <p:spPr>
              <a:xfrm>
                <a:off x="1101016" y="3308168"/>
                <a:ext cx="61619" cy="61619"/>
              </a:xfrm>
              <a:custGeom>
                <a:avLst/>
                <a:gdLst/>
                <a:ahLst/>
                <a:cxnLst/>
                <a:rect l="0" t="0" r="0" b="0"/>
                <a:pathLst>
                  <a:path>
                    <a:moveTo>
                      <a:pt x="36972" y="0"/>
                    </a:moveTo>
                    <a:lnTo>
                      <a:pt x="0" y="0"/>
                    </a:lnTo>
                    <a:lnTo>
                      <a:pt x="36972" y="0"/>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94" name="ïṩlíḑe"/>
              <p:cNvSpPr/>
              <p:nvPr/>
            </p:nvSpPr>
            <p:spPr>
              <a:xfrm>
                <a:off x="318452" y="3061000"/>
                <a:ext cx="862668" cy="184857"/>
              </a:xfrm>
              <a:custGeom>
                <a:avLst/>
                <a:gdLst/>
                <a:ahLst/>
                <a:cxnLst/>
                <a:rect l="0" t="0" r="0" b="0"/>
                <a:pathLst>
                  <a:path w="862668" h="184857">
                    <a:moveTo>
                      <a:pt x="887316" y="210197"/>
                    </a:moveTo>
                    <a:cubicBezTo>
                      <a:pt x="887316" y="210197"/>
                      <a:pt x="86267" y="167064"/>
                      <a:pt x="67781" y="167064"/>
                    </a:cubicBezTo>
                    <a:cubicBezTo>
                      <a:pt x="36971" y="167064"/>
                      <a:pt x="18486" y="191712"/>
                      <a:pt x="18486" y="191712"/>
                    </a:cubicBezTo>
                    <a:lnTo>
                      <a:pt x="0" y="31502"/>
                    </a:lnTo>
                    <a:cubicBezTo>
                      <a:pt x="0" y="31502"/>
                      <a:pt x="18486" y="-5469"/>
                      <a:pt x="73943" y="693"/>
                    </a:cubicBezTo>
                    <a:cubicBezTo>
                      <a:pt x="117076" y="693"/>
                      <a:pt x="899640" y="43826"/>
                      <a:pt x="899640" y="43826"/>
                    </a:cubicBezTo>
                    <a:lnTo>
                      <a:pt x="887316" y="210197"/>
                    </a:lnTo>
                    <a:close/>
                  </a:path>
                </a:pathLst>
              </a:custGeom>
              <a:solidFill>
                <a:srgbClr val="FFFFFF"/>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95" name="išľïḋè"/>
              <p:cNvSpPr/>
              <p:nvPr/>
            </p:nvSpPr>
            <p:spPr>
              <a:xfrm>
                <a:off x="737463" y="3215740"/>
                <a:ext cx="431334" cy="61619"/>
              </a:xfrm>
              <a:custGeom>
                <a:avLst/>
                <a:gdLst/>
                <a:ahLst/>
                <a:cxnLst/>
                <a:rect l="0" t="0" r="0" b="0"/>
                <a:pathLst>
                  <a:path w="431334">
                    <a:moveTo>
                      <a:pt x="0" y="0"/>
                    </a:moveTo>
                    <a:lnTo>
                      <a:pt x="468306" y="43133"/>
                    </a:lnTo>
                    <a:lnTo>
                      <a:pt x="468306" y="12324"/>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96" name="ïṧļîḓé"/>
              <p:cNvSpPr/>
              <p:nvPr/>
            </p:nvSpPr>
            <p:spPr>
              <a:xfrm>
                <a:off x="737463" y="3172607"/>
                <a:ext cx="431334" cy="61619"/>
              </a:xfrm>
              <a:custGeom>
                <a:avLst/>
                <a:gdLst/>
                <a:ahLst/>
                <a:cxnLst/>
                <a:rect l="0" t="0" r="0" b="0"/>
                <a:pathLst>
                  <a:path w="431334">
                    <a:moveTo>
                      <a:pt x="0" y="0"/>
                    </a:moveTo>
                    <a:lnTo>
                      <a:pt x="468306" y="30810"/>
                    </a:lnTo>
                    <a:lnTo>
                      <a:pt x="468306" y="18486"/>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97" name="íṧļïďê"/>
              <p:cNvSpPr/>
              <p:nvPr/>
            </p:nvSpPr>
            <p:spPr>
              <a:xfrm>
                <a:off x="324614" y="3181480"/>
                <a:ext cx="61619" cy="61619"/>
              </a:xfrm>
              <a:custGeom>
                <a:avLst/>
                <a:gdLst/>
                <a:ahLst/>
                <a:cxnLst/>
                <a:rect l="0" t="0" r="0" b="0"/>
                <a:pathLst>
                  <a:path w="61619">
                    <a:moveTo>
                      <a:pt x="0" y="15774"/>
                    </a:moveTo>
                    <a:cubicBezTo>
                      <a:pt x="0" y="15774"/>
                      <a:pt x="30810" y="-8873"/>
                      <a:pt x="86267" y="3451"/>
                    </a:cubicBezTo>
                    <a:cubicBezTo>
                      <a:pt x="86267" y="3451"/>
                      <a:pt x="24648" y="3451"/>
                      <a:pt x="0" y="28098"/>
                    </a:cubicBezTo>
                    <a:lnTo>
                      <a:pt x="0" y="15774"/>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98" name="iṥlîde"/>
              <p:cNvSpPr/>
              <p:nvPr/>
            </p:nvSpPr>
            <p:spPr>
              <a:xfrm>
                <a:off x="324614" y="3156832"/>
                <a:ext cx="61619" cy="61619"/>
              </a:xfrm>
              <a:custGeom>
                <a:avLst/>
                <a:gdLst/>
                <a:ahLst/>
                <a:cxnLst/>
                <a:rect l="0" t="0" r="0" b="0"/>
                <a:pathLst>
                  <a:path w="61619">
                    <a:moveTo>
                      <a:pt x="0" y="15774"/>
                    </a:moveTo>
                    <a:cubicBezTo>
                      <a:pt x="0" y="15774"/>
                      <a:pt x="30810" y="-8873"/>
                      <a:pt x="86267" y="3451"/>
                    </a:cubicBezTo>
                    <a:cubicBezTo>
                      <a:pt x="86267" y="3451"/>
                      <a:pt x="24648" y="3451"/>
                      <a:pt x="0" y="28098"/>
                    </a:cubicBezTo>
                    <a:lnTo>
                      <a:pt x="0" y="15774"/>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99" name="î$liḍe"/>
              <p:cNvSpPr/>
              <p:nvPr/>
            </p:nvSpPr>
            <p:spPr>
              <a:xfrm>
                <a:off x="343100" y="3140072"/>
                <a:ext cx="61619" cy="61619"/>
              </a:xfrm>
              <a:custGeom>
                <a:avLst/>
                <a:gdLst/>
                <a:ahLst/>
                <a:cxnLst/>
                <a:rect l="0" t="0" r="0" b="0"/>
                <a:pathLst>
                  <a:path w="61619">
                    <a:moveTo>
                      <a:pt x="0" y="7887"/>
                    </a:moveTo>
                    <a:cubicBezTo>
                      <a:pt x="0" y="7887"/>
                      <a:pt x="18486" y="-4437"/>
                      <a:pt x="67781" y="1725"/>
                    </a:cubicBezTo>
                    <a:cubicBezTo>
                      <a:pt x="67781" y="1725"/>
                      <a:pt x="24648" y="-4437"/>
                      <a:pt x="0" y="7887"/>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00" name="ïšľîḍé"/>
              <p:cNvSpPr/>
              <p:nvPr/>
            </p:nvSpPr>
            <p:spPr>
              <a:xfrm>
                <a:off x="330776" y="3225154"/>
                <a:ext cx="61619" cy="61619"/>
              </a:xfrm>
              <a:custGeom>
                <a:avLst/>
                <a:gdLst/>
                <a:ahLst/>
                <a:cxnLst/>
                <a:rect l="0" t="0" r="0" b="0"/>
                <a:pathLst>
                  <a:path w="61619">
                    <a:moveTo>
                      <a:pt x="0" y="21396"/>
                    </a:moveTo>
                    <a:cubicBezTo>
                      <a:pt x="0" y="21396"/>
                      <a:pt x="24648" y="-9414"/>
                      <a:pt x="73943" y="2910"/>
                    </a:cubicBezTo>
                    <a:cubicBezTo>
                      <a:pt x="73943" y="2910"/>
                      <a:pt x="24648" y="-3252"/>
                      <a:pt x="0" y="27557"/>
                    </a:cubicBezTo>
                    <a:lnTo>
                      <a:pt x="0" y="21396"/>
                    </a:ln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01" name="íSľiḓè"/>
              <p:cNvSpPr/>
              <p:nvPr/>
            </p:nvSpPr>
            <p:spPr>
              <a:xfrm>
                <a:off x="343100" y="3112913"/>
                <a:ext cx="61619" cy="61619"/>
              </a:xfrm>
              <a:custGeom>
                <a:avLst/>
                <a:gdLst/>
                <a:ahLst/>
                <a:cxnLst/>
                <a:rect l="0" t="0" r="0" b="0"/>
                <a:pathLst>
                  <a:path w="61619">
                    <a:moveTo>
                      <a:pt x="0" y="10398"/>
                    </a:moveTo>
                    <a:cubicBezTo>
                      <a:pt x="0" y="10398"/>
                      <a:pt x="18486" y="-8088"/>
                      <a:pt x="61619" y="4236"/>
                    </a:cubicBezTo>
                    <a:cubicBezTo>
                      <a:pt x="61619" y="4236"/>
                      <a:pt x="18486" y="4236"/>
                      <a:pt x="0" y="10398"/>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02" name="ís1ïḋê"/>
              <p:cNvSpPr/>
              <p:nvPr/>
            </p:nvSpPr>
            <p:spPr>
              <a:xfrm>
                <a:off x="330776" y="3073331"/>
                <a:ext cx="61619" cy="61619"/>
              </a:xfrm>
              <a:custGeom>
                <a:avLst/>
                <a:gdLst/>
                <a:ahLst/>
                <a:cxnLst/>
                <a:rect l="0" t="0" r="0" b="0"/>
                <a:pathLst>
                  <a:path>
                    <a:moveTo>
                      <a:pt x="43133" y="685"/>
                    </a:moveTo>
                    <a:cubicBezTo>
                      <a:pt x="43133" y="685"/>
                      <a:pt x="24648" y="-5477"/>
                      <a:pt x="0" y="19170"/>
                    </a:cubicBezTo>
                    <a:cubicBezTo>
                      <a:pt x="0" y="19170"/>
                      <a:pt x="24648" y="685"/>
                      <a:pt x="43133" y="685"/>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03" name="íšļíḋê"/>
              <p:cNvSpPr/>
              <p:nvPr/>
            </p:nvSpPr>
            <p:spPr>
              <a:xfrm>
                <a:off x="1051720" y="3158557"/>
                <a:ext cx="123238" cy="61619"/>
              </a:xfrm>
              <a:custGeom>
                <a:avLst/>
                <a:gdLst/>
                <a:ahLst/>
                <a:cxnLst/>
                <a:rect l="0" t="0" r="0" b="0"/>
                <a:pathLst>
                  <a:path w="123238">
                    <a:moveTo>
                      <a:pt x="147886" y="7887"/>
                    </a:moveTo>
                    <a:cubicBezTo>
                      <a:pt x="147886" y="7887"/>
                      <a:pt x="43133" y="-4437"/>
                      <a:pt x="0" y="1725"/>
                    </a:cubicBezTo>
                    <a:cubicBezTo>
                      <a:pt x="0" y="1725"/>
                      <a:pt x="135562" y="14049"/>
                      <a:pt x="147886" y="7887"/>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04" name="ïṡḷiḋe"/>
              <p:cNvSpPr/>
              <p:nvPr/>
            </p:nvSpPr>
            <p:spPr>
              <a:xfrm>
                <a:off x="503310" y="3091516"/>
                <a:ext cx="246477" cy="61619"/>
              </a:xfrm>
              <a:custGeom>
                <a:avLst/>
                <a:gdLst/>
                <a:ahLst/>
                <a:cxnLst/>
                <a:rect l="0" t="0" r="0" b="0"/>
                <a:pathLst>
                  <a:path w="246476">
                    <a:moveTo>
                      <a:pt x="0" y="986"/>
                    </a:moveTo>
                    <a:cubicBezTo>
                      <a:pt x="0" y="986"/>
                      <a:pt x="110914" y="-5176"/>
                      <a:pt x="252639" y="13310"/>
                    </a:cubicBezTo>
                    <a:cubicBezTo>
                      <a:pt x="252639" y="19472"/>
                      <a:pt x="6162" y="986"/>
                      <a:pt x="0" y="986"/>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05" name="iŝľíďê"/>
              <p:cNvSpPr/>
              <p:nvPr/>
            </p:nvSpPr>
            <p:spPr>
              <a:xfrm>
                <a:off x="472500" y="3123311"/>
                <a:ext cx="184857" cy="61619"/>
              </a:xfrm>
              <a:custGeom>
                <a:avLst/>
                <a:gdLst/>
                <a:ahLst/>
                <a:cxnLst/>
                <a:rect l="0" t="0" r="0" b="0"/>
                <a:pathLst>
                  <a:path w="184857">
                    <a:moveTo>
                      <a:pt x="221829" y="12324"/>
                    </a:moveTo>
                    <a:cubicBezTo>
                      <a:pt x="221829" y="12324"/>
                      <a:pt x="43133" y="0"/>
                      <a:pt x="0" y="0"/>
                    </a:cubicBezTo>
                    <a:cubicBezTo>
                      <a:pt x="0" y="0"/>
                      <a:pt x="191019" y="12324"/>
                      <a:pt x="221829" y="12324"/>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06" name="íṧľïḑê"/>
              <p:cNvSpPr/>
              <p:nvPr/>
            </p:nvSpPr>
            <p:spPr>
              <a:xfrm>
                <a:off x="712815" y="3388012"/>
                <a:ext cx="431334" cy="123238"/>
              </a:xfrm>
              <a:custGeom>
                <a:avLst/>
                <a:gdLst/>
                <a:ahLst/>
                <a:cxnLst/>
                <a:rect l="0" t="0" r="0" b="0"/>
                <a:pathLst>
                  <a:path w="431334" h="123238">
                    <a:moveTo>
                      <a:pt x="0" y="105014"/>
                    </a:moveTo>
                    <a:cubicBezTo>
                      <a:pt x="0" y="98852"/>
                      <a:pt x="252639" y="-5900"/>
                      <a:pt x="425172" y="261"/>
                    </a:cubicBezTo>
                    <a:cubicBezTo>
                      <a:pt x="425172" y="261"/>
                      <a:pt x="480630" y="6423"/>
                      <a:pt x="492953" y="18747"/>
                    </a:cubicBezTo>
                    <a:lnTo>
                      <a:pt x="449820" y="61880"/>
                    </a:lnTo>
                    <a:lnTo>
                      <a:pt x="437496" y="43395"/>
                    </a:lnTo>
                    <a:cubicBezTo>
                      <a:pt x="437496" y="43395"/>
                      <a:pt x="314258" y="98852"/>
                      <a:pt x="289610" y="154309"/>
                    </a:cubicBezTo>
                    <a:lnTo>
                      <a:pt x="36971" y="166633"/>
                    </a:lnTo>
                    <a:cubicBezTo>
                      <a:pt x="30810" y="160471"/>
                      <a:pt x="6162" y="129661"/>
                      <a:pt x="0" y="105014"/>
                    </a:cubicBezTo>
                    <a:close/>
                  </a:path>
                </a:pathLst>
              </a:custGeom>
              <a:solidFill>
                <a:srgbClr val="FFFFFF"/>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07" name="îşḻïḍê"/>
              <p:cNvSpPr/>
              <p:nvPr/>
            </p:nvSpPr>
            <p:spPr>
              <a:xfrm>
                <a:off x="780596" y="3468378"/>
                <a:ext cx="61619" cy="61619"/>
              </a:xfrm>
              <a:custGeom>
                <a:avLst/>
                <a:gdLst/>
                <a:ahLst/>
                <a:cxnLst/>
                <a:rect l="0" t="0" r="0" b="0"/>
                <a:pathLst>
                  <a:path w="61619">
                    <a:moveTo>
                      <a:pt x="0" y="30810"/>
                    </a:moveTo>
                    <a:cubicBezTo>
                      <a:pt x="0" y="30810"/>
                      <a:pt x="36972" y="12324"/>
                      <a:pt x="98591" y="0"/>
                    </a:cubicBezTo>
                    <a:cubicBezTo>
                      <a:pt x="92429" y="0"/>
                      <a:pt x="12324" y="30810"/>
                      <a:pt x="0" y="30810"/>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08" name="iṣḻíḓè"/>
              <p:cNvSpPr/>
              <p:nvPr/>
            </p:nvSpPr>
            <p:spPr>
              <a:xfrm>
                <a:off x="786758" y="3480702"/>
                <a:ext cx="61619" cy="61619"/>
              </a:xfrm>
              <a:custGeom>
                <a:avLst/>
                <a:gdLst/>
                <a:ahLst/>
                <a:cxnLst/>
                <a:rect l="0" t="0" r="0" b="0"/>
                <a:pathLst>
                  <a:path w="61619">
                    <a:moveTo>
                      <a:pt x="0" y="30810"/>
                    </a:moveTo>
                    <a:cubicBezTo>
                      <a:pt x="0" y="30810"/>
                      <a:pt x="36972" y="12324"/>
                      <a:pt x="98591" y="0"/>
                    </a:cubicBezTo>
                    <a:cubicBezTo>
                      <a:pt x="92429" y="0"/>
                      <a:pt x="12324" y="30810"/>
                      <a:pt x="0" y="30810"/>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09" name="îṩļíḓe"/>
              <p:cNvSpPr/>
              <p:nvPr/>
            </p:nvSpPr>
            <p:spPr>
              <a:xfrm>
                <a:off x="792920" y="3486863"/>
                <a:ext cx="61619" cy="61619"/>
              </a:xfrm>
              <a:custGeom>
                <a:avLst/>
                <a:gdLst/>
                <a:ahLst/>
                <a:cxnLst/>
                <a:rect l="0" t="0" r="0" b="0"/>
                <a:pathLst>
                  <a:path w="61619">
                    <a:moveTo>
                      <a:pt x="0" y="30810"/>
                    </a:moveTo>
                    <a:cubicBezTo>
                      <a:pt x="0" y="30810"/>
                      <a:pt x="36971" y="12324"/>
                      <a:pt x="98591" y="0"/>
                    </a:cubicBezTo>
                    <a:cubicBezTo>
                      <a:pt x="98591" y="0"/>
                      <a:pt x="18486" y="30810"/>
                      <a:pt x="0" y="30810"/>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10" name="ï$ḷíďê"/>
              <p:cNvSpPr/>
              <p:nvPr/>
            </p:nvSpPr>
            <p:spPr>
              <a:xfrm>
                <a:off x="860701" y="3468378"/>
                <a:ext cx="61619" cy="61619"/>
              </a:xfrm>
              <a:custGeom>
                <a:avLst/>
                <a:gdLst/>
                <a:ahLst/>
                <a:cxnLst/>
                <a:rect l="0" t="0" r="0" b="0"/>
                <a:pathLst>
                  <a:path w="61619">
                    <a:moveTo>
                      <a:pt x="0" y="36971"/>
                    </a:moveTo>
                    <a:lnTo>
                      <a:pt x="92429" y="0"/>
                    </a:lnTo>
                    <a:cubicBezTo>
                      <a:pt x="92429" y="0"/>
                      <a:pt x="18486" y="30810"/>
                      <a:pt x="0" y="36971"/>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11" name="ïşliḑè"/>
              <p:cNvSpPr/>
              <p:nvPr/>
            </p:nvSpPr>
            <p:spPr>
              <a:xfrm>
                <a:off x="1113339" y="3413605"/>
                <a:ext cx="61619" cy="61619"/>
              </a:xfrm>
              <a:custGeom>
                <a:avLst/>
                <a:gdLst/>
                <a:ahLst/>
                <a:cxnLst/>
                <a:rect l="0" t="0" r="0" b="0"/>
                <a:pathLst>
                  <a:path w="61619">
                    <a:moveTo>
                      <a:pt x="67781" y="5477"/>
                    </a:moveTo>
                    <a:cubicBezTo>
                      <a:pt x="67781" y="5477"/>
                      <a:pt x="36972" y="-6847"/>
                      <a:pt x="0" y="5477"/>
                    </a:cubicBezTo>
                    <a:cubicBezTo>
                      <a:pt x="0" y="5477"/>
                      <a:pt x="43133" y="-6847"/>
                      <a:pt x="67781" y="5477"/>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12" name="îṩľîḓè"/>
              <p:cNvSpPr/>
              <p:nvPr/>
            </p:nvSpPr>
            <p:spPr>
              <a:xfrm>
                <a:off x="1125663" y="3401281"/>
                <a:ext cx="61619" cy="61619"/>
              </a:xfrm>
              <a:custGeom>
                <a:avLst/>
                <a:gdLst/>
                <a:ahLst/>
                <a:cxnLst/>
                <a:rect l="0" t="0" r="0" b="0"/>
                <a:pathLst>
                  <a:path w="61619">
                    <a:moveTo>
                      <a:pt x="61619" y="5477"/>
                    </a:moveTo>
                    <a:cubicBezTo>
                      <a:pt x="61619" y="5477"/>
                      <a:pt x="43133" y="-6847"/>
                      <a:pt x="0" y="5477"/>
                    </a:cubicBezTo>
                    <a:cubicBezTo>
                      <a:pt x="0" y="5477"/>
                      <a:pt x="43133" y="-6847"/>
                      <a:pt x="61619" y="5477"/>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13" name="iS1ïdé"/>
              <p:cNvSpPr/>
              <p:nvPr/>
            </p:nvSpPr>
            <p:spPr>
              <a:xfrm>
                <a:off x="1026709" y="3406759"/>
                <a:ext cx="61619" cy="61619"/>
              </a:xfrm>
              <a:custGeom>
                <a:avLst/>
                <a:gdLst/>
                <a:ahLst/>
                <a:cxnLst/>
                <a:rect l="0" t="0" r="0" b="0"/>
                <a:pathLst>
                  <a:path w="61619">
                    <a:moveTo>
                      <a:pt x="80469" y="0"/>
                    </a:moveTo>
                    <a:cubicBezTo>
                      <a:pt x="80469" y="0"/>
                      <a:pt x="25012" y="6162"/>
                      <a:pt x="364" y="18486"/>
                    </a:cubicBezTo>
                    <a:cubicBezTo>
                      <a:pt x="-5798" y="18486"/>
                      <a:pt x="68145" y="0"/>
                      <a:pt x="80469" y="0"/>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14" name="išḻïḓè"/>
              <p:cNvSpPr/>
              <p:nvPr/>
            </p:nvSpPr>
            <p:spPr>
              <a:xfrm>
                <a:off x="1026709" y="3412921"/>
                <a:ext cx="61619" cy="61619"/>
              </a:xfrm>
              <a:custGeom>
                <a:avLst/>
                <a:gdLst/>
                <a:ahLst/>
                <a:cxnLst/>
                <a:rect l="0" t="0" r="0" b="0"/>
                <a:pathLst>
                  <a:path w="61619">
                    <a:moveTo>
                      <a:pt x="80469" y="0"/>
                    </a:moveTo>
                    <a:cubicBezTo>
                      <a:pt x="80469" y="0"/>
                      <a:pt x="25012" y="6162"/>
                      <a:pt x="364" y="18486"/>
                    </a:cubicBezTo>
                    <a:cubicBezTo>
                      <a:pt x="-5798" y="18486"/>
                      <a:pt x="68145" y="0"/>
                      <a:pt x="80469" y="0"/>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15" name="íšḻídè"/>
              <p:cNvSpPr/>
              <p:nvPr/>
            </p:nvSpPr>
            <p:spPr>
              <a:xfrm>
                <a:off x="1020547" y="3419083"/>
                <a:ext cx="61619" cy="61619"/>
              </a:xfrm>
              <a:custGeom>
                <a:avLst/>
                <a:gdLst/>
                <a:ahLst/>
                <a:cxnLst/>
                <a:rect l="0" t="0" r="0" b="0"/>
                <a:pathLst>
                  <a:path w="61619">
                    <a:moveTo>
                      <a:pt x="80469" y="0"/>
                    </a:moveTo>
                    <a:cubicBezTo>
                      <a:pt x="80469" y="0"/>
                      <a:pt x="25012" y="6162"/>
                      <a:pt x="364" y="18486"/>
                    </a:cubicBezTo>
                    <a:cubicBezTo>
                      <a:pt x="-5798" y="18486"/>
                      <a:pt x="68145" y="0"/>
                      <a:pt x="80469" y="0"/>
                    </a:cubicBezTo>
                    <a:close/>
                  </a:path>
                </a:pathLst>
              </a:custGeom>
              <a:solidFill>
                <a:srgbClr val="B2AAA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16" name="i$1ïďè"/>
              <p:cNvSpPr/>
              <p:nvPr/>
            </p:nvSpPr>
            <p:spPr>
              <a:xfrm>
                <a:off x="176728" y="3425244"/>
                <a:ext cx="369715" cy="369714"/>
              </a:xfrm>
              <a:custGeom>
                <a:avLst/>
                <a:gdLst/>
                <a:ahLst/>
                <a:cxnLst/>
                <a:rect l="0" t="0" r="0" b="0"/>
                <a:pathLst>
                  <a:path w="369714" h="369714">
                    <a:moveTo>
                      <a:pt x="388201" y="394362"/>
                    </a:moveTo>
                    <a:lnTo>
                      <a:pt x="0" y="394362"/>
                    </a:lnTo>
                    <a:lnTo>
                      <a:pt x="6162" y="0"/>
                    </a:lnTo>
                    <a:lnTo>
                      <a:pt x="388201" y="0"/>
                    </a:lnTo>
                    <a:close/>
                  </a:path>
                </a:pathLst>
              </a:custGeom>
              <a:solidFill>
                <a:srgbClr val="BF8E4D"/>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17" name="îsḻíḓè"/>
              <p:cNvSpPr/>
              <p:nvPr/>
            </p:nvSpPr>
            <p:spPr>
              <a:xfrm>
                <a:off x="564929" y="3425244"/>
                <a:ext cx="554572" cy="369714"/>
              </a:xfrm>
              <a:custGeom>
                <a:avLst/>
                <a:gdLst/>
                <a:ahLst/>
                <a:cxnLst/>
                <a:rect l="0" t="0" r="0" b="0"/>
                <a:pathLst>
                  <a:path w="554572" h="369714">
                    <a:moveTo>
                      <a:pt x="0" y="0"/>
                    </a:moveTo>
                    <a:lnTo>
                      <a:pt x="0" y="394362"/>
                    </a:lnTo>
                    <a:lnTo>
                      <a:pt x="585382" y="400523"/>
                    </a:lnTo>
                    <a:lnTo>
                      <a:pt x="591544" y="6162"/>
                    </a:lnTo>
                    <a:lnTo>
                      <a:pt x="0" y="0"/>
                    </a:lnTo>
                    <a:close/>
                    <a:moveTo>
                      <a:pt x="455982" y="73943"/>
                    </a:moveTo>
                    <a:cubicBezTo>
                      <a:pt x="455982" y="92429"/>
                      <a:pt x="443658" y="104752"/>
                      <a:pt x="425172" y="104752"/>
                    </a:cubicBezTo>
                    <a:lnTo>
                      <a:pt x="203343" y="104752"/>
                    </a:lnTo>
                    <a:cubicBezTo>
                      <a:pt x="184858" y="104752"/>
                      <a:pt x="172534" y="92429"/>
                      <a:pt x="172534" y="73943"/>
                    </a:cubicBezTo>
                    <a:lnTo>
                      <a:pt x="172534" y="67781"/>
                    </a:lnTo>
                    <a:cubicBezTo>
                      <a:pt x="172534" y="49295"/>
                      <a:pt x="184858" y="36971"/>
                      <a:pt x="203343" y="36971"/>
                    </a:cubicBezTo>
                    <a:lnTo>
                      <a:pt x="425172" y="36971"/>
                    </a:lnTo>
                    <a:cubicBezTo>
                      <a:pt x="443658" y="43133"/>
                      <a:pt x="455982" y="55457"/>
                      <a:pt x="455982" y="73943"/>
                    </a:cubicBezTo>
                    <a:lnTo>
                      <a:pt x="455982" y="73943"/>
                    </a:lnTo>
                    <a:close/>
                  </a:path>
                </a:pathLst>
              </a:custGeom>
              <a:solidFill>
                <a:srgbClr val="FFBD67"/>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18" name="iSḷíḋê"/>
              <p:cNvSpPr/>
              <p:nvPr/>
            </p:nvSpPr>
            <p:spPr>
              <a:xfrm>
                <a:off x="990101" y="3468378"/>
                <a:ext cx="61619" cy="61619"/>
              </a:xfrm>
              <a:custGeom>
                <a:avLst/>
                <a:gdLst/>
                <a:ahLst/>
                <a:cxnLst/>
                <a:rect l="0" t="0" r="0" b="0"/>
                <a:pathLst>
                  <a:path h="61619">
                    <a:moveTo>
                      <a:pt x="6162" y="61619"/>
                    </a:moveTo>
                    <a:cubicBezTo>
                      <a:pt x="18486" y="61619"/>
                      <a:pt x="30810" y="49295"/>
                      <a:pt x="30810" y="36971"/>
                    </a:cubicBezTo>
                    <a:lnTo>
                      <a:pt x="30810" y="30810"/>
                    </a:lnTo>
                    <a:cubicBezTo>
                      <a:pt x="30810" y="12324"/>
                      <a:pt x="18486" y="0"/>
                      <a:pt x="0" y="0"/>
                    </a:cubicBezTo>
                    <a:lnTo>
                      <a:pt x="0" y="0"/>
                    </a:lnTo>
                    <a:cubicBezTo>
                      <a:pt x="12324" y="6162"/>
                      <a:pt x="36971" y="24648"/>
                      <a:pt x="6162" y="61619"/>
                    </a:cubicBezTo>
                    <a:close/>
                  </a:path>
                </a:pathLst>
              </a:custGeom>
              <a:solidFill>
                <a:srgbClr val="BF8E4D"/>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19" name="ïş1iḋe"/>
              <p:cNvSpPr/>
              <p:nvPr/>
            </p:nvSpPr>
            <p:spPr>
              <a:xfrm>
                <a:off x="3565782" y="4965719"/>
                <a:ext cx="369715" cy="61619"/>
              </a:xfrm>
              <a:custGeom>
                <a:avLst/>
                <a:gdLst/>
                <a:ahLst/>
                <a:cxnLst/>
                <a:rect l="0" t="0" r="0" b="0"/>
                <a:pathLst>
                  <a:path w="369714">
                    <a:moveTo>
                      <a:pt x="0" y="49295"/>
                    </a:moveTo>
                    <a:lnTo>
                      <a:pt x="406687" y="49295"/>
                    </a:lnTo>
                    <a:lnTo>
                      <a:pt x="388201" y="0"/>
                    </a:lnTo>
                    <a:lnTo>
                      <a:pt x="0" y="0"/>
                    </a:lnTo>
                    <a:close/>
                  </a:path>
                </a:pathLst>
              </a:custGeom>
              <a:solidFill>
                <a:srgbClr val="FCF5E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20" name="išlïḓé"/>
              <p:cNvSpPr/>
              <p:nvPr/>
            </p:nvSpPr>
            <p:spPr>
              <a:xfrm>
                <a:off x="3892364" y="4990367"/>
                <a:ext cx="61619" cy="61619"/>
              </a:xfrm>
              <a:custGeom>
                <a:avLst/>
                <a:gdLst/>
                <a:ahLst/>
                <a:cxnLst/>
                <a:rect l="0" t="0" r="0" b="0"/>
                <a:pathLst>
                  <a:path>
                    <a:moveTo>
                      <a:pt x="0" y="0"/>
                    </a:moveTo>
                    <a:lnTo>
                      <a:pt x="43134" y="0"/>
                    </a:lnTo>
                    <a:lnTo>
                      <a:pt x="43134" y="12324"/>
                    </a:lnTo>
                    <a:lnTo>
                      <a:pt x="0" y="12324"/>
                    </a:lnTo>
                    <a:close/>
                  </a:path>
                </a:pathLst>
              </a:custGeom>
              <a:solidFill>
                <a:srgbClr val="242424"/>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21" name="í$ľiḍé"/>
              <p:cNvSpPr/>
              <p:nvPr/>
            </p:nvSpPr>
            <p:spPr>
              <a:xfrm>
                <a:off x="3584268" y="4990367"/>
                <a:ext cx="61619" cy="61619"/>
              </a:xfrm>
              <a:custGeom>
                <a:avLst/>
                <a:gdLst/>
                <a:ahLst/>
                <a:cxnLst/>
                <a:rect l="0" t="0" r="0" b="0"/>
                <a:pathLst>
                  <a:path>
                    <a:moveTo>
                      <a:pt x="0" y="0"/>
                    </a:moveTo>
                    <a:lnTo>
                      <a:pt x="43134" y="0"/>
                    </a:lnTo>
                    <a:lnTo>
                      <a:pt x="43134" y="12324"/>
                    </a:lnTo>
                    <a:lnTo>
                      <a:pt x="0" y="12324"/>
                    </a:lnTo>
                    <a:close/>
                  </a:path>
                </a:pathLst>
              </a:custGeom>
              <a:solidFill>
                <a:srgbClr val="242424"/>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22" name="í$1îḋê"/>
              <p:cNvSpPr/>
              <p:nvPr/>
            </p:nvSpPr>
            <p:spPr>
              <a:xfrm>
                <a:off x="3972469" y="4522063"/>
                <a:ext cx="924287" cy="492952"/>
              </a:xfrm>
              <a:custGeom>
                <a:avLst/>
                <a:gdLst/>
                <a:ahLst/>
                <a:cxnLst/>
                <a:rect l="0" t="0" r="0" b="0"/>
                <a:pathLst>
                  <a:path w="924287" h="492952">
                    <a:moveTo>
                      <a:pt x="659325" y="492952"/>
                    </a:moveTo>
                    <a:lnTo>
                      <a:pt x="0" y="492952"/>
                    </a:lnTo>
                    <a:lnTo>
                      <a:pt x="283448" y="0"/>
                    </a:lnTo>
                    <a:lnTo>
                      <a:pt x="948935" y="0"/>
                    </a:lnTo>
                    <a:close/>
                  </a:path>
                </a:pathLst>
              </a:custGeom>
              <a:solidFill>
                <a:srgbClr val="D9731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23" name="îṥlîďé"/>
              <p:cNvSpPr/>
              <p:nvPr/>
            </p:nvSpPr>
            <p:spPr>
              <a:xfrm>
                <a:off x="4225108" y="4503577"/>
                <a:ext cx="677811" cy="61619"/>
              </a:xfrm>
              <a:custGeom>
                <a:avLst/>
                <a:gdLst/>
                <a:ahLst/>
                <a:cxnLst/>
                <a:rect l="0" t="0" r="0" b="0"/>
                <a:pathLst>
                  <a:path w="677810">
                    <a:moveTo>
                      <a:pt x="0" y="0"/>
                    </a:moveTo>
                    <a:lnTo>
                      <a:pt x="30810" y="18486"/>
                    </a:lnTo>
                    <a:lnTo>
                      <a:pt x="696296" y="18486"/>
                    </a:lnTo>
                    <a:lnTo>
                      <a:pt x="665487" y="0"/>
                    </a:lnTo>
                    <a:close/>
                  </a:path>
                </a:pathLst>
              </a:custGeom>
              <a:solidFill>
                <a:srgbClr val="FCF5EA"/>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24" name="îşļiḍe"/>
              <p:cNvSpPr/>
              <p:nvPr/>
            </p:nvSpPr>
            <p:spPr>
              <a:xfrm>
                <a:off x="3953983" y="4503577"/>
                <a:ext cx="246477" cy="492952"/>
              </a:xfrm>
              <a:custGeom>
                <a:avLst/>
                <a:gdLst/>
                <a:ahLst/>
                <a:cxnLst/>
                <a:rect l="0" t="0" r="0" b="0"/>
                <a:pathLst>
                  <a:path w="246476" h="492952">
                    <a:moveTo>
                      <a:pt x="0" y="462143"/>
                    </a:moveTo>
                    <a:lnTo>
                      <a:pt x="18486" y="511438"/>
                    </a:lnTo>
                    <a:lnTo>
                      <a:pt x="301934" y="18486"/>
                    </a:lnTo>
                    <a:lnTo>
                      <a:pt x="271124" y="0"/>
                    </a:lnTo>
                    <a:close/>
                  </a:path>
                </a:pathLst>
              </a:custGeom>
              <a:solidFill>
                <a:srgbClr val="E2DCD3"/>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25" name="isḻïḓe"/>
              <p:cNvSpPr/>
              <p:nvPr/>
            </p:nvSpPr>
            <p:spPr>
              <a:xfrm>
                <a:off x="4418436" y="4760277"/>
                <a:ext cx="61619" cy="61619"/>
              </a:xfrm>
              <a:custGeom>
                <a:avLst/>
                <a:gdLst/>
                <a:ahLst/>
                <a:cxnLst/>
                <a:rect l="0" t="0" r="0" b="0"/>
                <a:pathLst>
                  <a:path w="61619" h="61619">
                    <a:moveTo>
                      <a:pt x="56436" y="11555"/>
                    </a:moveTo>
                    <a:cubicBezTo>
                      <a:pt x="68460" y="17936"/>
                      <a:pt x="70447" y="37731"/>
                      <a:pt x="60875" y="55767"/>
                    </a:cubicBezTo>
                    <a:cubicBezTo>
                      <a:pt x="51303" y="73802"/>
                      <a:pt x="33795" y="83250"/>
                      <a:pt x="21771" y="76868"/>
                    </a:cubicBezTo>
                    <a:cubicBezTo>
                      <a:pt x="9747" y="70487"/>
                      <a:pt x="7760" y="50693"/>
                      <a:pt x="17332" y="32657"/>
                    </a:cubicBezTo>
                    <a:cubicBezTo>
                      <a:pt x="26904" y="14621"/>
                      <a:pt x="44412" y="5173"/>
                      <a:pt x="56436" y="11555"/>
                    </a:cubicBezTo>
                    <a:close/>
                  </a:path>
                </a:pathLst>
              </a:custGeom>
              <a:solidFill>
                <a:srgbClr val="E2DCD3"/>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26" name="išľidè"/>
              <p:cNvSpPr/>
              <p:nvPr/>
            </p:nvSpPr>
            <p:spPr>
              <a:xfrm>
                <a:off x="158242" y="5101281"/>
                <a:ext cx="4498199" cy="1663713"/>
              </a:xfrm>
              <a:custGeom>
                <a:avLst/>
                <a:gdLst/>
                <a:ahLst/>
                <a:cxnLst/>
                <a:rect l="0" t="0" r="0" b="0"/>
                <a:pathLst>
                  <a:path w="4498199" h="1663713">
                    <a:moveTo>
                      <a:pt x="0" y="0"/>
                    </a:moveTo>
                    <a:lnTo>
                      <a:pt x="4547495" y="0"/>
                    </a:lnTo>
                    <a:lnTo>
                      <a:pt x="4547495" y="1713008"/>
                    </a:lnTo>
                    <a:lnTo>
                      <a:pt x="0" y="1713008"/>
                    </a:lnTo>
                    <a:close/>
                  </a:path>
                </a:pathLst>
              </a:custGeom>
              <a:solidFill>
                <a:srgbClr val="48545C"/>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27" name="ïsļide"/>
              <p:cNvSpPr/>
              <p:nvPr/>
            </p:nvSpPr>
            <p:spPr>
              <a:xfrm>
                <a:off x="47328" y="5015015"/>
                <a:ext cx="4744676" cy="61619"/>
              </a:xfrm>
              <a:custGeom>
                <a:avLst/>
                <a:gdLst/>
                <a:ahLst/>
                <a:cxnLst/>
                <a:rect l="0" t="0" r="0" b="0"/>
                <a:pathLst>
                  <a:path w="4744675" h="61619">
                    <a:moveTo>
                      <a:pt x="0" y="0"/>
                    </a:moveTo>
                    <a:lnTo>
                      <a:pt x="4763162" y="0"/>
                    </a:lnTo>
                    <a:lnTo>
                      <a:pt x="4763162" y="86267"/>
                    </a:lnTo>
                    <a:lnTo>
                      <a:pt x="0" y="86267"/>
                    </a:lnTo>
                    <a:close/>
                  </a:path>
                </a:pathLst>
              </a:custGeom>
              <a:solidFill>
                <a:srgbClr val="878E8B"/>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28" name="îśḷiḋé"/>
              <p:cNvSpPr/>
              <p:nvPr/>
            </p:nvSpPr>
            <p:spPr>
              <a:xfrm>
                <a:off x="158242" y="5101281"/>
                <a:ext cx="4498199" cy="61619"/>
              </a:xfrm>
              <a:custGeom>
                <a:avLst/>
                <a:gdLst/>
                <a:ahLst/>
                <a:cxnLst/>
                <a:rect l="0" t="0" r="0" b="0"/>
                <a:pathLst>
                  <a:path w="4498199" h="61619">
                    <a:moveTo>
                      <a:pt x="4473552" y="86267"/>
                    </a:moveTo>
                    <a:lnTo>
                      <a:pt x="0" y="86267"/>
                    </a:lnTo>
                    <a:lnTo>
                      <a:pt x="0" y="0"/>
                    </a:lnTo>
                    <a:lnTo>
                      <a:pt x="4541333" y="0"/>
                    </a:lnTo>
                    <a:close/>
                  </a:path>
                </a:pathLst>
              </a:custGeom>
              <a:solidFill>
                <a:srgbClr val="363F44"/>
              </a:solidFill>
              <a:ln w="9525" cap="flat">
                <a:noFill/>
                <a:prstDash val="solid"/>
                <a:miter/>
              </a:ln>
            </p:spPr>
            <p:txBody>
              <a:bodyPr wrap="square" lIns="68564" tIns="34282" rIns="68564" bIns="34282" anchor="ctr">
                <a:normAutofit fontScale="25000" lnSpcReduction="20000"/>
              </a:bodyPr>
              <a:lstStyle/>
              <a:p>
                <a:pPr algn="ctr"/>
                <a:endParaRPr sz="1350"/>
              </a:p>
            </p:txBody>
          </p:sp>
          <p:sp>
            <p:nvSpPr>
              <p:cNvPr id="129" name="ïṡ1îdé"/>
              <p:cNvSpPr/>
              <p:nvPr/>
            </p:nvSpPr>
            <p:spPr>
              <a:xfrm>
                <a:off x="1199606" y="4632977"/>
                <a:ext cx="431334" cy="369714"/>
              </a:xfrm>
              <a:custGeom>
                <a:avLst/>
                <a:gdLst/>
                <a:ahLst/>
                <a:cxnLst/>
                <a:rect l="0" t="0" r="0" b="0"/>
                <a:pathLst>
                  <a:path w="431334" h="369714">
                    <a:moveTo>
                      <a:pt x="468306" y="154048"/>
                    </a:moveTo>
                    <a:cubicBezTo>
                      <a:pt x="468306" y="92429"/>
                      <a:pt x="419010" y="36971"/>
                      <a:pt x="351229" y="30810"/>
                    </a:cubicBezTo>
                    <a:lnTo>
                      <a:pt x="351229" y="0"/>
                    </a:lnTo>
                    <a:lnTo>
                      <a:pt x="0" y="0"/>
                    </a:lnTo>
                    <a:lnTo>
                      <a:pt x="0" y="264962"/>
                    </a:lnTo>
                    <a:cubicBezTo>
                      <a:pt x="0" y="326581"/>
                      <a:pt x="49295" y="382038"/>
                      <a:pt x="117076" y="382038"/>
                    </a:cubicBezTo>
                    <a:lnTo>
                      <a:pt x="234153" y="382038"/>
                    </a:lnTo>
                    <a:cubicBezTo>
                      <a:pt x="295772" y="382038"/>
                      <a:pt x="345067" y="332742"/>
                      <a:pt x="351229" y="277286"/>
                    </a:cubicBezTo>
                    <a:cubicBezTo>
                      <a:pt x="419010" y="264962"/>
                      <a:pt x="468306" y="215667"/>
                      <a:pt x="468306" y="154048"/>
                    </a:cubicBezTo>
                    <a:close/>
                    <a:moveTo>
                      <a:pt x="351229" y="227990"/>
                    </a:moveTo>
                    <a:lnTo>
                      <a:pt x="351229" y="80105"/>
                    </a:lnTo>
                    <a:cubicBezTo>
                      <a:pt x="388201" y="86266"/>
                      <a:pt x="419010" y="117076"/>
                      <a:pt x="419010" y="154048"/>
                    </a:cubicBezTo>
                    <a:cubicBezTo>
                      <a:pt x="419010" y="191019"/>
                      <a:pt x="388201" y="221828"/>
                      <a:pt x="351229" y="227990"/>
                    </a:cubicBezTo>
                    <a:close/>
                  </a:path>
                </a:pathLst>
              </a:custGeom>
              <a:solidFill>
                <a:srgbClr val="C2684A"/>
              </a:solidFill>
              <a:ln w="9525" cap="flat">
                <a:noFill/>
                <a:prstDash val="solid"/>
                <a:miter/>
              </a:ln>
            </p:spPr>
            <p:txBody>
              <a:bodyPr wrap="square" lIns="68564" tIns="34282" rIns="68564" bIns="34282" anchor="ctr">
                <a:normAutofit fontScale="25000" lnSpcReduction="20000"/>
              </a:bodyPr>
              <a:lstStyle/>
              <a:p>
                <a:pPr algn="ctr"/>
                <a:endParaRPr sz="1350"/>
              </a:p>
            </p:txBody>
          </p:sp>
        </p:grpSp>
      </p:grpSp>
      <p:sp>
        <p:nvSpPr>
          <p:cNvPr id="142" name="矩形 141"/>
          <p:cNvSpPr/>
          <p:nvPr/>
        </p:nvSpPr>
        <p:spPr>
          <a:xfrm>
            <a:off x="404571" y="1599073"/>
            <a:ext cx="1703978" cy="1121525"/>
          </a:xfrm>
          <a:prstGeom prst="rect">
            <a:avLst/>
          </a:prstGeom>
        </p:spPr>
        <p:txBody>
          <a:bodyPr wrap="square">
            <a:spAutoFit/>
          </a:bodyPr>
          <a:lstStyle/>
          <a:p>
            <a:pPr algn="just">
              <a:lnSpc>
                <a:spcPct val="130000"/>
              </a:lnSpc>
              <a:spcBef>
                <a:spcPct val="30000"/>
              </a:spcBef>
            </a:pPr>
            <a:r>
              <a:rPr lang="zh-CN" altLang="en-US" dirty="0">
                <a:latin typeface="宋体" panose="02010600030101010101" pitchFamily="2" charset="-122"/>
                <a:ea typeface="宋体" panose="02010600030101010101" pitchFamily="2" charset="-122"/>
              </a:rPr>
              <a:t>当我们没有时间认真思考某个问题时</a:t>
            </a:r>
            <a:endParaRPr lang="en-US" altLang="zh-CN" dirty="0">
              <a:latin typeface="宋体" panose="02010600030101010101" pitchFamily="2" charset="-122"/>
              <a:ea typeface="宋体" panose="02010600030101010101" pitchFamily="2" charset="-122"/>
            </a:endParaRPr>
          </a:p>
        </p:txBody>
      </p:sp>
      <p:sp>
        <p:nvSpPr>
          <p:cNvPr id="143" name="矩形 142"/>
          <p:cNvSpPr/>
          <p:nvPr/>
        </p:nvSpPr>
        <p:spPr>
          <a:xfrm>
            <a:off x="4616063" y="1599073"/>
            <a:ext cx="1948393" cy="1121525"/>
          </a:xfrm>
          <a:prstGeom prst="rect">
            <a:avLst/>
          </a:prstGeom>
        </p:spPr>
        <p:txBody>
          <a:bodyPr wrap="square">
            <a:spAutoFit/>
          </a:bodyPr>
          <a:lstStyle/>
          <a:p>
            <a:pPr>
              <a:lnSpc>
                <a:spcPct val="130000"/>
              </a:lnSpc>
              <a:spcBef>
                <a:spcPct val="30000"/>
              </a:spcBef>
            </a:pPr>
            <a:r>
              <a:rPr lang="zh-CN" altLang="en-US" dirty="0">
                <a:latin typeface="宋体" panose="02010600030101010101" pitchFamily="2" charset="-122"/>
                <a:ea typeface="宋体" panose="02010600030101010101" pitchFamily="2" charset="-122"/>
              </a:rPr>
              <a:t>负载的信息过多，以至无法充分对其进行加工时</a:t>
            </a:r>
            <a:endParaRPr lang="en-US" altLang="zh-CN" dirty="0">
              <a:latin typeface="宋体" panose="02010600030101010101" pitchFamily="2" charset="-122"/>
              <a:ea typeface="宋体" panose="02010600030101010101" pitchFamily="2" charset="-122"/>
            </a:endParaRPr>
          </a:p>
        </p:txBody>
      </p:sp>
      <p:sp>
        <p:nvSpPr>
          <p:cNvPr id="144" name="矩形 143"/>
          <p:cNvSpPr/>
          <p:nvPr/>
        </p:nvSpPr>
        <p:spPr>
          <a:xfrm>
            <a:off x="350577" y="2948911"/>
            <a:ext cx="1997759" cy="1481624"/>
          </a:xfrm>
          <a:prstGeom prst="rect">
            <a:avLst/>
          </a:prstGeom>
        </p:spPr>
        <p:txBody>
          <a:bodyPr wrap="square">
            <a:spAutoFit/>
          </a:bodyPr>
          <a:lstStyle/>
          <a:p>
            <a:pPr>
              <a:lnSpc>
                <a:spcPct val="130000"/>
              </a:lnSpc>
              <a:spcBef>
                <a:spcPct val="30000"/>
              </a:spcBef>
            </a:pPr>
            <a:r>
              <a:rPr lang="zh-CN" altLang="en-US" dirty="0">
                <a:latin typeface="宋体" panose="02010600030101010101" pitchFamily="2" charset="-122"/>
                <a:ea typeface="宋体" panose="02010600030101010101" pitchFamily="2" charset="-122"/>
              </a:rPr>
              <a:t>手中的问题并不十分重要，以至于不必太过思虑时</a:t>
            </a:r>
            <a:endParaRPr lang="en-US" altLang="zh-CN" dirty="0">
              <a:latin typeface="宋体" panose="02010600030101010101" pitchFamily="2" charset="-122"/>
              <a:ea typeface="宋体" panose="02010600030101010101" pitchFamily="2" charset="-122"/>
            </a:endParaRPr>
          </a:p>
        </p:txBody>
      </p:sp>
      <p:sp>
        <p:nvSpPr>
          <p:cNvPr id="145" name="矩形 144"/>
          <p:cNvSpPr/>
          <p:nvPr/>
        </p:nvSpPr>
        <p:spPr>
          <a:xfrm>
            <a:off x="4616063" y="2894917"/>
            <a:ext cx="1841989" cy="1121525"/>
          </a:xfrm>
          <a:prstGeom prst="rect">
            <a:avLst/>
          </a:prstGeom>
        </p:spPr>
        <p:txBody>
          <a:bodyPr wrap="square">
            <a:spAutoFit/>
          </a:bodyPr>
          <a:lstStyle/>
          <a:p>
            <a:pPr>
              <a:lnSpc>
                <a:spcPct val="130000"/>
              </a:lnSpc>
              <a:spcBef>
                <a:spcPct val="30000"/>
              </a:spcBef>
            </a:pPr>
            <a:r>
              <a:rPr lang="zh-CN" altLang="en-US" dirty="0">
                <a:latin typeface="宋体" panose="02010600030101010101" pitchFamily="2" charset="-122"/>
                <a:ea typeface="宋体" panose="02010600030101010101" pitchFamily="2" charset="-122"/>
              </a:rPr>
              <a:t>缺乏做出决策所需的可靠的知识或信息时</a:t>
            </a:r>
            <a:endParaRPr lang="zh-CN" altLang="en-US" dirty="0">
              <a:latin typeface="宋体" panose="02010600030101010101" pitchFamily="2" charset="-122"/>
              <a:ea typeface="宋体" panose="02010600030101010101" pitchFamily="2" charset="-122"/>
            </a:endParaRPr>
          </a:p>
        </p:txBody>
      </p:sp>
      <p:cxnSp>
        <p:nvCxnSpPr>
          <p:cNvPr id="146" name="直接连接符 145"/>
          <p:cNvCxnSpPr/>
          <p:nvPr/>
        </p:nvCxnSpPr>
        <p:spPr>
          <a:xfrm>
            <a:off x="324325" y="2861788"/>
            <a:ext cx="1556566"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4717379" y="2785212"/>
            <a:ext cx="1749235" cy="1015"/>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821" y="528495"/>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常见启发法类型</a:t>
            </a:r>
            <a:endParaRPr lang="zh-CN" altLang="en-US" sz="2100" dirty="0"/>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6" name="文本框 4"/>
          <p:cNvSpPr txBox="1"/>
          <p:nvPr/>
        </p:nvSpPr>
        <p:spPr>
          <a:xfrm>
            <a:off x="3858103" y="2518689"/>
            <a:ext cx="227948" cy="300082"/>
          </a:xfrm>
          <a:prstGeom prst="rect">
            <a:avLst/>
          </a:prstGeom>
          <a:noFill/>
        </p:spPr>
        <p:txBody>
          <a:bodyPr wrap="none" rtlCol="0" anchor="t">
            <a:spAutoFit/>
          </a:bodyPr>
          <a:lstStyle/>
          <a:p>
            <a:r>
              <a:rPr lang="zh-CN" altLang="en-US" sz="1350" dirty="0">
                <a:latin typeface="华文楷体" panose="02010600040101010101" charset="-122"/>
                <a:ea typeface="华文楷体" panose="02010600040101010101" charset="-122"/>
                <a:sym typeface="+mn-ea"/>
              </a:rPr>
              <a:t> </a:t>
            </a:r>
            <a:endParaRPr lang="zh-CN" altLang="en-US" sz="1500" dirty="0">
              <a:latin typeface="宋体" panose="02010600030101010101" pitchFamily="2" charset="-122"/>
              <a:ea typeface="宋体" panose="02010600030101010101" pitchFamily="2" charset="-122"/>
              <a:sym typeface="+mn-ea"/>
            </a:endParaRPr>
          </a:p>
        </p:txBody>
      </p:sp>
      <p:grpSp>
        <p:nvGrpSpPr>
          <p:cNvPr id="7" name="组合 6"/>
          <p:cNvGrpSpPr/>
          <p:nvPr>
            <p:custDataLst>
              <p:tags r:id="rId1"/>
            </p:custDataLst>
          </p:nvPr>
        </p:nvGrpSpPr>
        <p:grpSpPr>
          <a:xfrm rot="16200000">
            <a:off x="2121974" y="2191049"/>
            <a:ext cx="867022" cy="1178461"/>
            <a:chOff x="1290785" y="2853530"/>
            <a:chExt cx="1408112" cy="1913914"/>
          </a:xfrm>
        </p:grpSpPr>
        <p:sp>
          <p:nvSpPr>
            <p:cNvPr id="8" name="任意多边形 14"/>
            <p:cNvSpPr/>
            <p:nvPr>
              <p:custDataLst>
                <p:tags r:id="rId2"/>
              </p:custDataLst>
            </p:nvPr>
          </p:nvSpPr>
          <p:spPr>
            <a:xfrm rot="5400000" flipH="1">
              <a:off x="1037884" y="3106431"/>
              <a:ext cx="1913914" cy="1408112"/>
            </a:xfrm>
            <a:custGeom>
              <a:avLst/>
              <a:gdLst>
                <a:gd name="connsiteX0" fmla="*/ 3387926 w 4764289"/>
                <a:gd name="connsiteY0" fmla="*/ 0 h 3505200"/>
                <a:gd name="connsiteX1" fmla="*/ 4764289 w 4764289"/>
                <a:gd name="connsiteY1" fmla="*/ 1376363 h 3505200"/>
                <a:gd name="connsiteX2" fmla="*/ 4757183 w 4764289"/>
                <a:gd name="connsiteY2" fmla="*/ 1517088 h 3505200"/>
                <a:gd name="connsiteX3" fmla="*/ 4755323 w 4764289"/>
                <a:gd name="connsiteY3" fmla="*/ 1529277 h 3505200"/>
                <a:gd name="connsiteX4" fmla="*/ 4751527 w 4764289"/>
                <a:gd name="connsiteY4" fmla="*/ 1594024 h 3505200"/>
                <a:gd name="connsiteX5" fmla="*/ 2292551 w 4764289"/>
                <a:gd name="connsiteY5" fmla="*/ 3505200 h 3505200"/>
                <a:gd name="connsiteX6" fmla="*/ 15055 w 4764289"/>
                <a:gd name="connsiteY6" fmla="*/ 2205002 h 3505200"/>
                <a:gd name="connsiteX7" fmla="*/ 0 w 4764289"/>
                <a:gd name="connsiteY7" fmla="*/ 2169573 h 3505200"/>
                <a:gd name="connsiteX8" fmla="*/ 65761 w 4764289"/>
                <a:gd name="connsiteY8" fmla="*/ 2260723 h 3505200"/>
                <a:gd name="connsiteX9" fmla="*/ 871739 w 4764289"/>
                <a:gd name="connsiteY9" fmla="*/ 2681287 h 3505200"/>
                <a:gd name="connsiteX10" fmla="*/ 2005679 w 4764289"/>
                <a:gd name="connsiteY10" fmla="*/ 1392205 h 3505200"/>
                <a:gd name="connsiteX11" fmla="*/ 2006505 w 4764289"/>
                <a:gd name="connsiteY11" fmla="*/ 1371600 h 3505200"/>
                <a:gd name="connsiteX12" fmla="*/ 2011804 w 4764289"/>
                <a:gd name="connsiteY12" fmla="*/ 1371600 h 3505200"/>
                <a:gd name="connsiteX13" fmla="*/ 2018669 w 4764289"/>
                <a:gd name="connsiteY13" fmla="*/ 1235638 h 3505200"/>
                <a:gd name="connsiteX14" fmla="*/ 3387926 w 4764289"/>
                <a:gd name="connsiteY14" fmla="*/ 0 h 3505200"/>
                <a:gd name="connsiteX0-1" fmla="*/ 3387926 w 4764289"/>
                <a:gd name="connsiteY0-2" fmla="*/ 0 h 3505200"/>
                <a:gd name="connsiteX1-3" fmla="*/ 4764289 w 4764289"/>
                <a:gd name="connsiteY1-4" fmla="*/ 1376363 h 3505200"/>
                <a:gd name="connsiteX2-5" fmla="*/ 4757183 w 4764289"/>
                <a:gd name="connsiteY2-6" fmla="*/ 1517088 h 3505200"/>
                <a:gd name="connsiteX3-7" fmla="*/ 4755323 w 4764289"/>
                <a:gd name="connsiteY3-8" fmla="*/ 1529277 h 3505200"/>
                <a:gd name="connsiteX4-9" fmla="*/ 4751527 w 4764289"/>
                <a:gd name="connsiteY4-10" fmla="*/ 1594024 h 3505200"/>
                <a:gd name="connsiteX5-11" fmla="*/ 2292551 w 4764289"/>
                <a:gd name="connsiteY5-12" fmla="*/ 3505200 h 3505200"/>
                <a:gd name="connsiteX6-13" fmla="*/ 15055 w 4764289"/>
                <a:gd name="connsiteY6-14" fmla="*/ 2205002 h 3505200"/>
                <a:gd name="connsiteX7-15" fmla="*/ 0 w 4764289"/>
                <a:gd name="connsiteY7-16" fmla="*/ 2169573 h 3505200"/>
                <a:gd name="connsiteX8-17" fmla="*/ 65761 w 4764289"/>
                <a:gd name="connsiteY8-18" fmla="*/ 2260723 h 3505200"/>
                <a:gd name="connsiteX9-19" fmla="*/ 871739 w 4764289"/>
                <a:gd name="connsiteY9-20" fmla="*/ 2681287 h 3505200"/>
                <a:gd name="connsiteX10-21" fmla="*/ 2005679 w 4764289"/>
                <a:gd name="connsiteY10-22" fmla="*/ 1392205 h 3505200"/>
                <a:gd name="connsiteX11-23" fmla="*/ 2006505 w 4764289"/>
                <a:gd name="connsiteY11-24" fmla="*/ 1371600 h 3505200"/>
                <a:gd name="connsiteX12-25" fmla="*/ 2018669 w 4764289"/>
                <a:gd name="connsiteY12-26" fmla="*/ 1235638 h 3505200"/>
                <a:gd name="connsiteX13-27" fmla="*/ 3387926 w 4764289"/>
                <a:gd name="connsiteY13-28" fmla="*/ 0 h 3505200"/>
                <a:gd name="connsiteX0-29" fmla="*/ 3387926 w 4764289"/>
                <a:gd name="connsiteY0-30" fmla="*/ 0 h 3505200"/>
                <a:gd name="connsiteX1-31" fmla="*/ 4764289 w 4764289"/>
                <a:gd name="connsiteY1-32" fmla="*/ 1376363 h 3505200"/>
                <a:gd name="connsiteX2-33" fmla="*/ 4757183 w 4764289"/>
                <a:gd name="connsiteY2-34" fmla="*/ 1517088 h 3505200"/>
                <a:gd name="connsiteX3-35" fmla="*/ 4755323 w 4764289"/>
                <a:gd name="connsiteY3-36" fmla="*/ 1529277 h 3505200"/>
                <a:gd name="connsiteX4-37" fmla="*/ 4751527 w 4764289"/>
                <a:gd name="connsiteY4-38" fmla="*/ 1594024 h 3505200"/>
                <a:gd name="connsiteX5-39" fmla="*/ 2292551 w 4764289"/>
                <a:gd name="connsiteY5-40" fmla="*/ 3505200 h 3505200"/>
                <a:gd name="connsiteX6-41" fmla="*/ 15055 w 4764289"/>
                <a:gd name="connsiteY6-42" fmla="*/ 2205002 h 3505200"/>
                <a:gd name="connsiteX7-43" fmla="*/ 0 w 4764289"/>
                <a:gd name="connsiteY7-44" fmla="*/ 2169573 h 3505200"/>
                <a:gd name="connsiteX8-45" fmla="*/ 65761 w 4764289"/>
                <a:gd name="connsiteY8-46" fmla="*/ 2260723 h 3505200"/>
                <a:gd name="connsiteX9-47" fmla="*/ 871739 w 4764289"/>
                <a:gd name="connsiteY9-48" fmla="*/ 2681287 h 3505200"/>
                <a:gd name="connsiteX10-49" fmla="*/ 2005679 w 4764289"/>
                <a:gd name="connsiteY10-50" fmla="*/ 1392205 h 3505200"/>
                <a:gd name="connsiteX11-51" fmla="*/ 2018669 w 4764289"/>
                <a:gd name="connsiteY11-52" fmla="*/ 1235638 h 3505200"/>
                <a:gd name="connsiteX12-53" fmla="*/ 3387926 w 4764289"/>
                <a:gd name="connsiteY12-54" fmla="*/ 0 h 3505200"/>
                <a:gd name="connsiteX0-55" fmla="*/ 3387926 w 4764289"/>
                <a:gd name="connsiteY0-56" fmla="*/ 0 h 3505200"/>
                <a:gd name="connsiteX1-57" fmla="*/ 4764289 w 4764289"/>
                <a:gd name="connsiteY1-58" fmla="*/ 1376363 h 3505200"/>
                <a:gd name="connsiteX2-59" fmla="*/ 4757183 w 4764289"/>
                <a:gd name="connsiteY2-60" fmla="*/ 1517088 h 3505200"/>
                <a:gd name="connsiteX3-61" fmla="*/ 4755323 w 4764289"/>
                <a:gd name="connsiteY3-62" fmla="*/ 1529277 h 3505200"/>
                <a:gd name="connsiteX4-63" fmla="*/ 4751527 w 4764289"/>
                <a:gd name="connsiteY4-64" fmla="*/ 1594024 h 3505200"/>
                <a:gd name="connsiteX5-65" fmla="*/ 2292551 w 4764289"/>
                <a:gd name="connsiteY5-66" fmla="*/ 3505200 h 3505200"/>
                <a:gd name="connsiteX6-67" fmla="*/ 15055 w 4764289"/>
                <a:gd name="connsiteY6-68" fmla="*/ 2205002 h 3505200"/>
                <a:gd name="connsiteX7-69" fmla="*/ 0 w 4764289"/>
                <a:gd name="connsiteY7-70" fmla="*/ 2169573 h 3505200"/>
                <a:gd name="connsiteX8-71" fmla="*/ 65761 w 4764289"/>
                <a:gd name="connsiteY8-72" fmla="*/ 2260723 h 3505200"/>
                <a:gd name="connsiteX9-73" fmla="*/ 871739 w 4764289"/>
                <a:gd name="connsiteY9-74" fmla="*/ 2681287 h 3505200"/>
                <a:gd name="connsiteX10-75" fmla="*/ 2005679 w 4764289"/>
                <a:gd name="connsiteY10-76" fmla="*/ 1392205 h 3505200"/>
                <a:gd name="connsiteX11-77" fmla="*/ 2018669 w 4764289"/>
                <a:gd name="connsiteY11-78" fmla="*/ 1235638 h 3505200"/>
                <a:gd name="connsiteX12-79" fmla="*/ 3387926 w 4764289"/>
                <a:gd name="connsiteY12-80" fmla="*/ 0 h 3505200"/>
                <a:gd name="connsiteX0-81" fmla="*/ 3387926 w 4764289"/>
                <a:gd name="connsiteY0-82" fmla="*/ 0 h 3505200"/>
                <a:gd name="connsiteX1-83" fmla="*/ 4764289 w 4764289"/>
                <a:gd name="connsiteY1-84" fmla="*/ 1376363 h 3505200"/>
                <a:gd name="connsiteX2-85" fmla="*/ 4757183 w 4764289"/>
                <a:gd name="connsiteY2-86" fmla="*/ 1517088 h 3505200"/>
                <a:gd name="connsiteX3-87" fmla="*/ 4755323 w 4764289"/>
                <a:gd name="connsiteY3-88" fmla="*/ 1529277 h 3505200"/>
                <a:gd name="connsiteX4-89" fmla="*/ 4751527 w 4764289"/>
                <a:gd name="connsiteY4-90" fmla="*/ 1594024 h 3505200"/>
                <a:gd name="connsiteX5-91" fmla="*/ 2292551 w 4764289"/>
                <a:gd name="connsiteY5-92" fmla="*/ 3505200 h 3505200"/>
                <a:gd name="connsiteX6-93" fmla="*/ 15055 w 4764289"/>
                <a:gd name="connsiteY6-94" fmla="*/ 2205002 h 3505200"/>
                <a:gd name="connsiteX7-95" fmla="*/ 0 w 4764289"/>
                <a:gd name="connsiteY7-96" fmla="*/ 2169573 h 3505200"/>
                <a:gd name="connsiteX8-97" fmla="*/ 65761 w 4764289"/>
                <a:gd name="connsiteY8-98" fmla="*/ 2260723 h 3505200"/>
                <a:gd name="connsiteX9-99" fmla="*/ 871739 w 4764289"/>
                <a:gd name="connsiteY9-100" fmla="*/ 2681287 h 3505200"/>
                <a:gd name="connsiteX10-101" fmla="*/ 2005679 w 4764289"/>
                <a:gd name="connsiteY10-102" fmla="*/ 1392205 h 3505200"/>
                <a:gd name="connsiteX11-103" fmla="*/ 2018669 w 4764289"/>
                <a:gd name="connsiteY11-104" fmla="*/ 1235638 h 3505200"/>
                <a:gd name="connsiteX12-105" fmla="*/ 3387926 w 4764289"/>
                <a:gd name="connsiteY12-106" fmla="*/ 0 h 3505200"/>
                <a:gd name="connsiteX0-107" fmla="*/ 3387926 w 4764289"/>
                <a:gd name="connsiteY0-108" fmla="*/ 0 h 3505200"/>
                <a:gd name="connsiteX1-109" fmla="*/ 4764289 w 4764289"/>
                <a:gd name="connsiteY1-110" fmla="*/ 1376363 h 3505200"/>
                <a:gd name="connsiteX2-111" fmla="*/ 4757183 w 4764289"/>
                <a:gd name="connsiteY2-112" fmla="*/ 1517088 h 3505200"/>
                <a:gd name="connsiteX3-113" fmla="*/ 4755323 w 4764289"/>
                <a:gd name="connsiteY3-114" fmla="*/ 1529277 h 3505200"/>
                <a:gd name="connsiteX4-115" fmla="*/ 4751527 w 4764289"/>
                <a:gd name="connsiteY4-116" fmla="*/ 1594024 h 3505200"/>
                <a:gd name="connsiteX5-117" fmla="*/ 2292551 w 4764289"/>
                <a:gd name="connsiteY5-118" fmla="*/ 3505200 h 3505200"/>
                <a:gd name="connsiteX6-119" fmla="*/ 15055 w 4764289"/>
                <a:gd name="connsiteY6-120" fmla="*/ 2205002 h 3505200"/>
                <a:gd name="connsiteX7-121" fmla="*/ 0 w 4764289"/>
                <a:gd name="connsiteY7-122" fmla="*/ 2169573 h 3505200"/>
                <a:gd name="connsiteX8-123" fmla="*/ 65761 w 4764289"/>
                <a:gd name="connsiteY8-124" fmla="*/ 2260723 h 3505200"/>
                <a:gd name="connsiteX9-125" fmla="*/ 871739 w 4764289"/>
                <a:gd name="connsiteY9-126" fmla="*/ 2681287 h 3505200"/>
                <a:gd name="connsiteX10-127" fmla="*/ 2005679 w 4764289"/>
                <a:gd name="connsiteY10-128" fmla="*/ 1392205 h 3505200"/>
                <a:gd name="connsiteX11-129" fmla="*/ 2018669 w 4764289"/>
                <a:gd name="connsiteY11-130" fmla="*/ 1235638 h 3505200"/>
                <a:gd name="connsiteX12-131" fmla="*/ 3387926 w 4764289"/>
                <a:gd name="connsiteY12-132" fmla="*/ 0 h 3505200"/>
                <a:gd name="connsiteX0-133" fmla="*/ 3387926 w 4764289"/>
                <a:gd name="connsiteY0-134" fmla="*/ 0 h 3505200"/>
                <a:gd name="connsiteX1-135" fmla="*/ 4764289 w 4764289"/>
                <a:gd name="connsiteY1-136" fmla="*/ 1376363 h 3505200"/>
                <a:gd name="connsiteX2-137" fmla="*/ 4757183 w 4764289"/>
                <a:gd name="connsiteY2-138" fmla="*/ 1517088 h 3505200"/>
                <a:gd name="connsiteX3-139" fmla="*/ 4755323 w 4764289"/>
                <a:gd name="connsiteY3-140" fmla="*/ 1529277 h 3505200"/>
                <a:gd name="connsiteX4-141" fmla="*/ 4751527 w 4764289"/>
                <a:gd name="connsiteY4-142" fmla="*/ 1594024 h 3505200"/>
                <a:gd name="connsiteX5-143" fmla="*/ 2292551 w 4764289"/>
                <a:gd name="connsiteY5-144" fmla="*/ 3505200 h 3505200"/>
                <a:gd name="connsiteX6-145" fmla="*/ 15055 w 4764289"/>
                <a:gd name="connsiteY6-146" fmla="*/ 2205002 h 3505200"/>
                <a:gd name="connsiteX7-147" fmla="*/ 0 w 4764289"/>
                <a:gd name="connsiteY7-148" fmla="*/ 2169573 h 3505200"/>
                <a:gd name="connsiteX8-149" fmla="*/ 65761 w 4764289"/>
                <a:gd name="connsiteY8-150" fmla="*/ 2260723 h 3505200"/>
                <a:gd name="connsiteX9-151" fmla="*/ 871739 w 4764289"/>
                <a:gd name="connsiteY9-152" fmla="*/ 2681287 h 3505200"/>
                <a:gd name="connsiteX10-153" fmla="*/ 2005679 w 4764289"/>
                <a:gd name="connsiteY10-154" fmla="*/ 1392205 h 3505200"/>
                <a:gd name="connsiteX11-155" fmla="*/ 2018669 w 4764289"/>
                <a:gd name="connsiteY11-156" fmla="*/ 1235638 h 3505200"/>
                <a:gd name="connsiteX12-157" fmla="*/ 3387926 w 4764289"/>
                <a:gd name="connsiteY12-158" fmla="*/ 0 h 3505200"/>
                <a:gd name="connsiteX0-159" fmla="*/ 3387926 w 4764289"/>
                <a:gd name="connsiteY0-160" fmla="*/ 0 h 3505200"/>
                <a:gd name="connsiteX1-161" fmla="*/ 4764289 w 4764289"/>
                <a:gd name="connsiteY1-162" fmla="*/ 1376363 h 3505200"/>
                <a:gd name="connsiteX2-163" fmla="*/ 4757183 w 4764289"/>
                <a:gd name="connsiteY2-164" fmla="*/ 1517088 h 3505200"/>
                <a:gd name="connsiteX3-165" fmla="*/ 4755323 w 4764289"/>
                <a:gd name="connsiteY3-166" fmla="*/ 1529277 h 3505200"/>
                <a:gd name="connsiteX4-167" fmla="*/ 4751527 w 4764289"/>
                <a:gd name="connsiteY4-168" fmla="*/ 1594024 h 3505200"/>
                <a:gd name="connsiteX5-169" fmla="*/ 2292551 w 4764289"/>
                <a:gd name="connsiteY5-170" fmla="*/ 3505200 h 3505200"/>
                <a:gd name="connsiteX6-171" fmla="*/ 15055 w 4764289"/>
                <a:gd name="connsiteY6-172" fmla="*/ 2205002 h 3505200"/>
                <a:gd name="connsiteX7-173" fmla="*/ 0 w 4764289"/>
                <a:gd name="connsiteY7-174" fmla="*/ 2169573 h 3505200"/>
                <a:gd name="connsiteX8-175" fmla="*/ 65761 w 4764289"/>
                <a:gd name="connsiteY8-176" fmla="*/ 2260723 h 3505200"/>
                <a:gd name="connsiteX9-177" fmla="*/ 871739 w 4764289"/>
                <a:gd name="connsiteY9-178" fmla="*/ 2681287 h 3505200"/>
                <a:gd name="connsiteX10-179" fmla="*/ 2005679 w 4764289"/>
                <a:gd name="connsiteY10-180" fmla="*/ 1392205 h 3505200"/>
                <a:gd name="connsiteX11-181" fmla="*/ 2018669 w 4764289"/>
                <a:gd name="connsiteY11-182" fmla="*/ 1235638 h 3505200"/>
                <a:gd name="connsiteX12-183" fmla="*/ 3387926 w 4764289"/>
                <a:gd name="connsiteY12-184" fmla="*/ 0 h 3505200"/>
                <a:gd name="connsiteX0-185" fmla="*/ 3387926 w 4764289"/>
                <a:gd name="connsiteY0-186" fmla="*/ 0 h 3505200"/>
                <a:gd name="connsiteX1-187" fmla="*/ 4764289 w 4764289"/>
                <a:gd name="connsiteY1-188" fmla="*/ 1376363 h 3505200"/>
                <a:gd name="connsiteX2-189" fmla="*/ 4757183 w 4764289"/>
                <a:gd name="connsiteY2-190" fmla="*/ 1517088 h 3505200"/>
                <a:gd name="connsiteX3-191" fmla="*/ 4755323 w 4764289"/>
                <a:gd name="connsiteY3-192" fmla="*/ 1529277 h 3505200"/>
                <a:gd name="connsiteX4-193" fmla="*/ 4751527 w 4764289"/>
                <a:gd name="connsiteY4-194" fmla="*/ 1594024 h 3505200"/>
                <a:gd name="connsiteX5-195" fmla="*/ 2292551 w 4764289"/>
                <a:gd name="connsiteY5-196" fmla="*/ 3505200 h 3505200"/>
                <a:gd name="connsiteX6-197" fmla="*/ 15055 w 4764289"/>
                <a:gd name="connsiteY6-198" fmla="*/ 2205002 h 3505200"/>
                <a:gd name="connsiteX7-199" fmla="*/ 0 w 4764289"/>
                <a:gd name="connsiteY7-200" fmla="*/ 2169573 h 3505200"/>
                <a:gd name="connsiteX8-201" fmla="*/ 65761 w 4764289"/>
                <a:gd name="connsiteY8-202" fmla="*/ 2260723 h 3505200"/>
                <a:gd name="connsiteX9-203" fmla="*/ 871739 w 4764289"/>
                <a:gd name="connsiteY9-204" fmla="*/ 2681287 h 3505200"/>
                <a:gd name="connsiteX10-205" fmla="*/ 2005679 w 4764289"/>
                <a:gd name="connsiteY10-206" fmla="*/ 1392205 h 3505200"/>
                <a:gd name="connsiteX11-207" fmla="*/ 2018669 w 4764289"/>
                <a:gd name="connsiteY11-208" fmla="*/ 1235638 h 3505200"/>
                <a:gd name="connsiteX12-209" fmla="*/ 3387926 w 4764289"/>
                <a:gd name="connsiteY12-210" fmla="*/ 0 h 3505200"/>
              </a:gdLst>
              <a:ahLst/>
              <a:cxnLst>
                <a:cxn ang="0">
                  <a:pos x="connsiteX0-185" y="connsiteY0-186"/>
                </a:cxn>
                <a:cxn ang="0">
                  <a:pos x="connsiteX1-187" y="connsiteY1-188"/>
                </a:cxn>
                <a:cxn ang="0">
                  <a:pos x="connsiteX2-189" y="connsiteY2-190"/>
                </a:cxn>
                <a:cxn ang="0">
                  <a:pos x="connsiteX3-191" y="connsiteY3-192"/>
                </a:cxn>
                <a:cxn ang="0">
                  <a:pos x="connsiteX4-193" y="connsiteY4-194"/>
                </a:cxn>
                <a:cxn ang="0">
                  <a:pos x="connsiteX5-195" y="connsiteY5-196"/>
                </a:cxn>
                <a:cxn ang="0">
                  <a:pos x="connsiteX6-197" y="connsiteY6-198"/>
                </a:cxn>
                <a:cxn ang="0">
                  <a:pos x="connsiteX7-199" y="connsiteY7-200"/>
                </a:cxn>
                <a:cxn ang="0">
                  <a:pos x="connsiteX8-201" y="connsiteY8-202"/>
                </a:cxn>
                <a:cxn ang="0">
                  <a:pos x="connsiteX9-203" y="connsiteY9-204"/>
                </a:cxn>
                <a:cxn ang="0">
                  <a:pos x="connsiteX10-205" y="connsiteY10-206"/>
                </a:cxn>
                <a:cxn ang="0">
                  <a:pos x="connsiteX11-207" y="connsiteY11-208"/>
                </a:cxn>
                <a:cxn ang="0">
                  <a:pos x="connsiteX12-209" y="connsiteY12-210"/>
                </a:cxn>
              </a:cxnLst>
              <a:rect l="l" t="t" r="r" b="b"/>
              <a:pathLst>
                <a:path w="4764289" h="3505200">
                  <a:moveTo>
                    <a:pt x="3387926" y="0"/>
                  </a:moveTo>
                  <a:cubicBezTo>
                    <a:pt x="4148070" y="0"/>
                    <a:pt x="4764289" y="616219"/>
                    <a:pt x="4764289" y="1376363"/>
                  </a:cubicBezTo>
                  <a:cubicBezTo>
                    <a:pt x="4764289" y="1423872"/>
                    <a:pt x="4761882" y="1470819"/>
                    <a:pt x="4757183" y="1517088"/>
                  </a:cubicBezTo>
                  <a:lnTo>
                    <a:pt x="4755323" y="1529277"/>
                  </a:lnTo>
                  <a:lnTo>
                    <a:pt x="4751527" y="1594024"/>
                  </a:lnTo>
                  <a:cubicBezTo>
                    <a:pt x="4624949" y="2667503"/>
                    <a:pt x="3572335" y="3505200"/>
                    <a:pt x="2292551" y="3505200"/>
                  </a:cubicBezTo>
                  <a:cubicBezTo>
                    <a:pt x="1268724" y="3505200"/>
                    <a:pt x="390285" y="2969074"/>
                    <a:pt x="15055" y="2205002"/>
                  </a:cubicBezTo>
                  <a:lnTo>
                    <a:pt x="0" y="2169573"/>
                  </a:lnTo>
                  <a:lnTo>
                    <a:pt x="65761" y="2260723"/>
                  </a:lnTo>
                  <a:cubicBezTo>
                    <a:pt x="272029" y="2520569"/>
                    <a:pt x="556985" y="2681287"/>
                    <a:pt x="871739" y="2681287"/>
                  </a:cubicBezTo>
                  <a:cubicBezTo>
                    <a:pt x="1461903" y="2681287"/>
                    <a:pt x="1947309" y="2116263"/>
                    <a:pt x="2005679" y="1392205"/>
                  </a:cubicBezTo>
                  <a:cubicBezTo>
                    <a:pt x="2006205" y="1395093"/>
                    <a:pt x="2014391" y="1254878"/>
                    <a:pt x="2018669" y="1235638"/>
                  </a:cubicBezTo>
                  <a:cubicBezTo>
                    <a:pt x="2089153" y="541599"/>
                    <a:pt x="2675291" y="0"/>
                    <a:pt x="3387926" y="0"/>
                  </a:cubicBezTo>
                  <a:close/>
                </a:path>
              </a:pathLst>
            </a:custGeom>
            <a:solidFill>
              <a:schemeClr val="accent1"/>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1pPr>
              <a:lvl2pPr marL="4572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2pPr>
              <a:lvl3pPr marL="9144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3pPr>
              <a:lvl4pPr marL="13716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4pPr>
              <a:lvl5pPr marL="18288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5pPr>
              <a:lvl6pPr marL="22860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6pPr>
              <a:lvl7pPr marL="27432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7pPr>
              <a:lvl8pPr marL="32004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8pPr>
              <a:lvl9pPr marL="36576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9pPr>
            </a:lstStyle>
            <a:p>
              <a:pPr algn="ctr"/>
              <a:r>
                <a:rPr lang="en-US" altLang="zh-CN" kern="0" dirty="0">
                  <a:solidFill>
                    <a:srgbClr val="FFFFFF"/>
                  </a:solidFill>
                  <a:sym typeface="Arial" panose="020B0604020202020204" pitchFamily="34" charset="0"/>
                </a:rPr>
                <a:t> </a:t>
              </a:r>
              <a:endParaRPr lang="zh-CN" altLang="en-US" dirty="0">
                <a:solidFill>
                  <a:srgbClr val="FFFFFF"/>
                </a:solidFill>
                <a:sym typeface="Arial" panose="020B0604020202020204" pitchFamily="34" charset="0"/>
              </a:endParaRPr>
            </a:p>
          </p:txBody>
        </p:sp>
        <p:sp>
          <p:nvSpPr>
            <p:cNvPr id="9" name="椭圆 8"/>
            <p:cNvSpPr/>
            <p:nvPr>
              <p:custDataLst>
                <p:tags r:id="rId3"/>
              </p:custDataLst>
            </p:nvPr>
          </p:nvSpPr>
          <p:spPr>
            <a:xfrm rot="5400000" flipH="1">
              <a:off x="1676060" y="2946887"/>
              <a:ext cx="914400" cy="914400"/>
            </a:xfrm>
            <a:prstGeom prst="ellipse">
              <a:avLst/>
            </a:prstGeom>
            <a:solidFill>
              <a:srgbClr val="FFFFFF"/>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en-US" altLang="zh-CN" kern="0" dirty="0">
                  <a:solidFill>
                    <a:srgbClr val="009DD9">
                      <a:lumMod val="75000"/>
                    </a:srgbClr>
                  </a:solidFill>
                  <a:latin typeface="Times New Roman" panose="02020603050405020304" pitchFamily="18" charset="0"/>
                  <a:cs typeface="Times New Roman" panose="02020603050405020304" pitchFamily="18" charset="0"/>
                  <a:sym typeface="Arial" panose="020B0604020202020204" pitchFamily="34" charset="0"/>
                </a:rPr>
                <a:t>4</a:t>
              </a:r>
              <a:endParaRPr lang="zh-CN" altLang="en-US" dirty="0">
                <a:solidFill>
                  <a:srgbClr val="009DD9">
                    <a:lumMod val="75000"/>
                  </a:srgbClr>
                </a:solidFill>
                <a:latin typeface="Times New Roman" panose="02020603050405020304" pitchFamily="18" charset="0"/>
                <a:cs typeface="Times New Roman" panose="02020603050405020304" pitchFamily="18" charset="0"/>
                <a:sym typeface="Arial" panose="020B0604020202020204" pitchFamily="34" charset="0"/>
              </a:endParaRPr>
            </a:p>
          </p:txBody>
        </p:sp>
      </p:grpSp>
      <p:grpSp>
        <p:nvGrpSpPr>
          <p:cNvPr id="10" name="组合 9"/>
          <p:cNvGrpSpPr/>
          <p:nvPr>
            <p:custDataLst>
              <p:tags r:id="rId4"/>
            </p:custDataLst>
          </p:nvPr>
        </p:nvGrpSpPr>
        <p:grpSpPr>
          <a:xfrm>
            <a:off x="2672297" y="1599073"/>
            <a:ext cx="867022" cy="1178461"/>
            <a:chOff x="2177562" y="2853530"/>
            <a:chExt cx="1408112" cy="1913914"/>
          </a:xfrm>
        </p:grpSpPr>
        <p:sp>
          <p:nvSpPr>
            <p:cNvPr id="11" name="任意多边形 17"/>
            <p:cNvSpPr/>
            <p:nvPr>
              <p:custDataLst>
                <p:tags r:id="rId5"/>
              </p:custDataLst>
            </p:nvPr>
          </p:nvSpPr>
          <p:spPr>
            <a:xfrm rot="5400000" flipH="1">
              <a:off x="1924661" y="3106431"/>
              <a:ext cx="1913914" cy="1408112"/>
            </a:xfrm>
            <a:custGeom>
              <a:avLst/>
              <a:gdLst>
                <a:gd name="connsiteX0" fmla="*/ 3387926 w 4764289"/>
                <a:gd name="connsiteY0" fmla="*/ 0 h 3505200"/>
                <a:gd name="connsiteX1" fmla="*/ 4764289 w 4764289"/>
                <a:gd name="connsiteY1" fmla="*/ 1376363 h 3505200"/>
                <a:gd name="connsiteX2" fmla="*/ 4757183 w 4764289"/>
                <a:gd name="connsiteY2" fmla="*/ 1517088 h 3505200"/>
                <a:gd name="connsiteX3" fmla="*/ 4755323 w 4764289"/>
                <a:gd name="connsiteY3" fmla="*/ 1529277 h 3505200"/>
                <a:gd name="connsiteX4" fmla="*/ 4751527 w 4764289"/>
                <a:gd name="connsiteY4" fmla="*/ 1594024 h 3505200"/>
                <a:gd name="connsiteX5" fmla="*/ 2292551 w 4764289"/>
                <a:gd name="connsiteY5" fmla="*/ 3505200 h 3505200"/>
                <a:gd name="connsiteX6" fmla="*/ 15055 w 4764289"/>
                <a:gd name="connsiteY6" fmla="*/ 2205002 h 3505200"/>
                <a:gd name="connsiteX7" fmla="*/ 0 w 4764289"/>
                <a:gd name="connsiteY7" fmla="*/ 2169573 h 3505200"/>
                <a:gd name="connsiteX8" fmla="*/ 65761 w 4764289"/>
                <a:gd name="connsiteY8" fmla="*/ 2260723 h 3505200"/>
                <a:gd name="connsiteX9" fmla="*/ 871739 w 4764289"/>
                <a:gd name="connsiteY9" fmla="*/ 2681287 h 3505200"/>
                <a:gd name="connsiteX10" fmla="*/ 2005679 w 4764289"/>
                <a:gd name="connsiteY10" fmla="*/ 1392205 h 3505200"/>
                <a:gd name="connsiteX11" fmla="*/ 2006505 w 4764289"/>
                <a:gd name="connsiteY11" fmla="*/ 1371600 h 3505200"/>
                <a:gd name="connsiteX12" fmla="*/ 2011804 w 4764289"/>
                <a:gd name="connsiteY12" fmla="*/ 1371600 h 3505200"/>
                <a:gd name="connsiteX13" fmla="*/ 2018669 w 4764289"/>
                <a:gd name="connsiteY13" fmla="*/ 1235638 h 3505200"/>
                <a:gd name="connsiteX14" fmla="*/ 3387926 w 4764289"/>
                <a:gd name="connsiteY14" fmla="*/ 0 h 3505200"/>
                <a:gd name="connsiteX0-1" fmla="*/ 3387926 w 4764289"/>
                <a:gd name="connsiteY0-2" fmla="*/ 0 h 3505200"/>
                <a:gd name="connsiteX1-3" fmla="*/ 4764289 w 4764289"/>
                <a:gd name="connsiteY1-4" fmla="*/ 1376363 h 3505200"/>
                <a:gd name="connsiteX2-5" fmla="*/ 4757183 w 4764289"/>
                <a:gd name="connsiteY2-6" fmla="*/ 1517088 h 3505200"/>
                <a:gd name="connsiteX3-7" fmla="*/ 4755323 w 4764289"/>
                <a:gd name="connsiteY3-8" fmla="*/ 1529277 h 3505200"/>
                <a:gd name="connsiteX4-9" fmla="*/ 4751527 w 4764289"/>
                <a:gd name="connsiteY4-10" fmla="*/ 1594024 h 3505200"/>
                <a:gd name="connsiteX5-11" fmla="*/ 2292551 w 4764289"/>
                <a:gd name="connsiteY5-12" fmla="*/ 3505200 h 3505200"/>
                <a:gd name="connsiteX6-13" fmla="*/ 15055 w 4764289"/>
                <a:gd name="connsiteY6-14" fmla="*/ 2205002 h 3505200"/>
                <a:gd name="connsiteX7-15" fmla="*/ 0 w 4764289"/>
                <a:gd name="connsiteY7-16" fmla="*/ 2169573 h 3505200"/>
                <a:gd name="connsiteX8-17" fmla="*/ 65761 w 4764289"/>
                <a:gd name="connsiteY8-18" fmla="*/ 2260723 h 3505200"/>
                <a:gd name="connsiteX9-19" fmla="*/ 871739 w 4764289"/>
                <a:gd name="connsiteY9-20" fmla="*/ 2681287 h 3505200"/>
                <a:gd name="connsiteX10-21" fmla="*/ 2005679 w 4764289"/>
                <a:gd name="connsiteY10-22" fmla="*/ 1392205 h 3505200"/>
                <a:gd name="connsiteX11-23" fmla="*/ 2006505 w 4764289"/>
                <a:gd name="connsiteY11-24" fmla="*/ 1371600 h 3505200"/>
                <a:gd name="connsiteX12-25" fmla="*/ 2018669 w 4764289"/>
                <a:gd name="connsiteY12-26" fmla="*/ 1235638 h 3505200"/>
                <a:gd name="connsiteX13-27" fmla="*/ 3387926 w 4764289"/>
                <a:gd name="connsiteY13-28" fmla="*/ 0 h 3505200"/>
                <a:gd name="connsiteX0-29" fmla="*/ 3387926 w 4764289"/>
                <a:gd name="connsiteY0-30" fmla="*/ 0 h 3505200"/>
                <a:gd name="connsiteX1-31" fmla="*/ 4764289 w 4764289"/>
                <a:gd name="connsiteY1-32" fmla="*/ 1376363 h 3505200"/>
                <a:gd name="connsiteX2-33" fmla="*/ 4757183 w 4764289"/>
                <a:gd name="connsiteY2-34" fmla="*/ 1517088 h 3505200"/>
                <a:gd name="connsiteX3-35" fmla="*/ 4755323 w 4764289"/>
                <a:gd name="connsiteY3-36" fmla="*/ 1529277 h 3505200"/>
                <a:gd name="connsiteX4-37" fmla="*/ 4751527 w 4764289"/>
                <a:gd name="connsiteY4-38" fmla="*/ 1594024 h 3505200"/>
                <a:gd name="connsiteX5-39" fmla="*/ 2292551 w 4764289"/>
                <a:gd name="connsiteY5-40" fmla="*/ 3505200 h 3505200"/>
                <a:gd name="connsiteX6-41" fmla="*/ 15055 w 4764289"/>
                <a:gd name="connsiteY6-42" fmla="*/ 2205002 h 3505200"/>
                <a:gd name="connsiteX7-43" fmla="*/ 0 w 4764289"/>
                <a:gd name="connsiteY7-44" fmla="*/ 2169573 h 3505200"/>
                <a:gd name="connsiteX8-45" fmla="*/ 65761 w 4764289"/>
                <a:gd name="connsiteY8-46" fmla="*/ 2260723 h 3505200"/>
                <a:gd name="connsiteX9-47" fmla="*/ 871739 w 4764289"/>
                <a:gd name="connsiteY9-48" fmla="*/ 2681287 h 3505200"/>
                <a:gd name="connsiteX10-49" fmla="*/ 2005679 w 4764289"/>
                <a:gd name="connsiteY10-50" fmla="*/ 1392205 h 3505200"/>
                <a:gd name="connsiteX11-51" fmla="*/ 2018669 w 4764289"/>
                <a:gd name="connsiteY11-52" fmla="*/ 1235638 h 3505200"/>
                <a:gd name="connsiteX12-53" fmla="*/ 3387926 w 4764289"/>
                <a:gd name="connsiteY12-54" fmla="*/ 0 h 3505200"/>
                <a:gd name="connsiteX0-55" fmla="*/ 3387926 w 4764289"/>
                <a:gd name="connsiteY0-56" fmla="*/ 0 h 3505200"/>
                <a:gd name="connsiteX1-57" fmla="*/ 4764289 w 4764289"/>
                <a:gd name="connsiteY1-58" fmla="*/ 1376363 h 3505200"/>
                <a:gd name="connsiteX2-59" fmla="*/ 4757183 w 4764289"/>
                <a:gd name="connsiteY2-60" fmla="*/ 1517088 h 3505200"/>
                <a:gd name="connsiteX3-61" fmla="*/ 4755323 w 4764289"/>
                <a:gd name="connsiteY3-62" fmla="*/ 1529277 h 3505200"/>
                <a:gd name="connsiteX4-63" fmla="*/ 4751527 w 4764289"/>
                <a:gd name="connsiteY4-64" fmla="*/ 1594024 h 3505200"/>
                <a:gd name="connsiteX5-65" fmla="*/ 2292551 w 4764289"/>
                <a:gd name="connsiteY5-66" fmla="*/ 3505200 h 3505200"/>
                <a:gd name="connsiteX6-67" fmla="*/ 15055 w 4764289"/>
                <a:gd name="connsiteY6-68" fmla="*/ 2205002 h 3505200"/>
                <a:gd name="connsiteX7-69" fmla="*/ 0 w 4764289"/>
                <a:gd name="connsiteY7-70" fmla="*/ 2169573 h 3505200"/>
                <a:gd name="connsiteX8-71" fmla="*/ 65761 w 4764289"/>
                <a:gd name="connsiteY8-72" fmla="*/ 2260723 h 3505200"/>
                <a:gd name="connsiteX9-73" fmla="*/ 871739 w 4764289"/>
                <a:gd name="connsiteY9-74" fmla="*/ 2681287 h 3505200"/>
                <a:gd name="connsiteX10-75" fmla="*/ 2005679 w 4764289"/>
                <a:gd name="connsiteY10-76" fmla="*/ 1392205 h 3505200"/>
                <a:gd name="connsiteX11-77" fmla="*/ 2018669 w 4764289"/>
                <a:gd name="connsiteY11-78" fmla="*/ 1235638 h 3505200"/>
                <a:gd name="connsiteX12-79" fmla="*/ 3387926 w 4764289"/>
                <a:gd name="connsiteY12-80" fmla="*/ 0 h 3505200"/>
                <a:gd name="connsiteX0-81" fmla="*/ 3387926 w 4764289"/>
                <a:gd name="connsiteY0-82" fmla="*/ 0 h 3505200"/>
                <a:gd name="connsiteX1-83" fmla="*/ 4764289 w 4764289"/>
                <a:gd name="connsiteY1-84" fmla="*/ 1376363 h 3505200"/>
                <a:gd name="connsiteX2-85" fmla="*/ 4757183 w 4764289"/>
                <a:gd name="connsiteY2-86" fmla="*/ 1517088 h 3505200"/>
                <a:gd name="connsiteX3-87" fmla="*/ 4755323 w 4764289"/>
                <a:gd name="connsiteY3-88" fmla="*/ 1529277 h 3505200"/>
                <a:gd name="connsiteX4-89" fmla="*/ 4751527 w 4764289"/>
                <a:gd name="connsiteY4-90" fmla="*/ 1594024 h 3505200"/>
                <a:gd name="connsiteX5-91" fmla="*/ 2292551 w 4764289"/>
                <a:gd name="connsiteY5-92" fmla="*/ 3505200 h 3505200"/>
                <a:gd name="connsiteX6-93" fmla="*/ 15055 w 4764289"/>
                <a:gd name="connsiteY6-94" fmla="*/ 2205002 h 3505200"/>
                <a:gd name="connsiteX7-95" fmla="*/ 0 w 4764289"/>
                <a:gd name="connsiteY7-96" fmla="*/ 2169573 h 3505200"/>
                <a:gd name="connsiteX8-97" fmla="*/ 65761 w 4764289"/>
                <a:gd name="connsiteY8-98" fmla="*/ 2260723 h 3505200"/>
                <a:gd name="connsiteX9-99" fmla="*/ 871739 w 4764289"/>
                <a:gd name="connsiteY9-100" fmla="*/ 2681287 h 3505200"/>
                <a:gd name="connsiteX10-101" fmla="*/ 2005679 w 4764289"/>
                <a:gd name="connsiteY10-102" fmla="*/ 1392205 h 3505200"/>
                <a:gd name="connsiteX11-103" fmla="*/ 2018669 w 4764289"/>
                <a:gd name="connsiteY11-104" fmla="*/ 1235638 h 3505200"/>
                <a:gd name="connsiteX12-105" fmla="*/ 3387926 w 4764289"/>
                <a:gd name="connsiteY12-106" fmla="*/ 0 h 3505200"/>
                <a:gd name="connsiteX0-107" fmla="*/ 3387926 w 4764289"/>
                <a:gd name="connsiteY0-108" fmla="*/ 0 h 3505200"/>
                <a:gd name="connsiteX1-109" fmla="*/ 4764289 w 4764289"/>
                <a:gd name="connsiteY1-110" fmla="*/ 1376363 h 3505200"/>
                <a:gd name="connsiteX2-111" fmla="*/ 4757183 w 4764289"/>
                <a:gd name="connsiteY2-112" fmla="*/ 1517088 h 3505200"/>
                <a:gd name="connsiteX3-113" fmla="*/ 4755323 w 4764289"/>
                <a:gd name="connsiteY3-114" fmla="*/ 1529277 h 3505200"/>
                <a:gd name="connsiteX4-115" fmla="*/ 4751527 w 4764289"/>
                <a:gd name="connsiteY4-116" fmla="*/ 1594024 h 3505200"/>
                <a:gd name="connsiteX5-117" fmla="*/ 2292551 w 4764289"/>
                <a:gd name="connsiteY5-118" fmla="*/ 3505200 h 3505200"/>
                <a:gd name="connsiteX6-119" fmla="*/ 15055 w 4764289"/>
                <a:gd name="connsiteY6-120" fmla="*/ 2205002 h 3505200"/>
                <a:gd name="connsiteX7-121" fmla="*/ 0 w 4764289"/>
                <a:gd name="connsiteY7-122" fmla="*/ 2169573 h 3505200"/>
                <a:gd name="connsiteX8-123" fmla="*/ 65761 w 4764289"/>
                <a:gd name="connsiteY8-124" fmla="*/ 2260723 h 3505200"/>
                <a:gd name="connsiteX9-125" fmla="*/ 871739 w 4764289"/>
                <a:gd name="connsiteY9-126" fmla="*/ 2681287 h 3505200"/>
                <a:gd name="connsiteX10-127" fmla="*/ 2005679 w 4764289"/>
                <a:gd name="connsiteY10-128" fmla="*/ 1392205 h 3505200"/>
                <a:gd name="connsiteX11-129" fmla="*/ 2018669 w 4764289"/>
                <a:gd name="connsiteY11-130" fmla="*/ 1235638 h 3505200"/>
                <a:gd name="connsiteX12-131" fmla="*/ 3387926 w 4764289"/>
                <a:gd name="connsiteY12-132" fmla="*/ 0 h 3505200"/>
                <a:gd name="connsiteX0-133" fmla="*/ 3387926 w 4764289"/>
                <a:gd name="connsiteY0-134" fmla="*/ 0 h 3505200"/>
                <a:gd name="connsiteX1-135" fmla="*/ 4764289 w 4764289"/>
                <a:gd name="connsiteY1-136" fmla="*/ 1376363 h 3505200"/>
                <a:gd name="connsiteX2-137" fmla="*/ 4757183 w 4764289"/>
                <a:gd name="connsiteY2-138" fmla="*/ 1517088 h 3505200"/>
                <a:gd name="connsiteX3-139" fmla="*/ 4755323 w 4764289"/>
                <a:gd name="connsiteY3-140" fmla="*/ 1529277 h 3505200"/>
                <a:gd name="connsiteX4-141" fmla="*/ 4751527 w 4764289"/>
                <a:gd name="connsiteY4-142" fmla="*/ 1594024 h 3505200"/>
                <a:gd name="connsiteX5-143" fmla="*/ 2292551 w 4764289"/>
                <a:gd name="connsiteY5-144" fmla="*/ 3505200 h 3505200"/>
                <a:gd name="connsiteX6-145" fmla="*/ 15055 w 4764289"/>
                <a:gd name="connsiteY6-146" fmla="*/ 2205002 h 3505200"/>
                <a:gd name="connsiteX7-147" fmla="*/ 0 w 4764289"/>
                <a:gd name="connsiteY7-148" fmla="*/ 2169573 h 3505200"/>
                <a:gd name="connsiteX8-149" fmla="*/ 65761 w 4764289"/>
                <a:gd name="connsiteY8-150" fmla="*/ 2260723 h 3505200"/>
                <a:gd name="connsiteX9-151" fmla="*/ 871739 w 4764289"/>
                <a:gd name="connsiteY9-152" fmla="*/ 2681287 h 3505200"/>
                <a:gd name="connsiteX10-153" fmla="*/ 2005679 w 4764289"/>
                <a:gd name="connsiteY10-154" fmla="*/ 1392205 h 3505200"/>
                <a:gd name="connsiteX11-155" fmla="*/ 2018669 w 4764289"/>
                <a:gd name="connsiteY11-156" fmla="*/ 1235638 h 3505200"/>
                <a:gd name="connsiteX12-157" fmla="*/ 3387926 w 4764289"/>
                <a:gd name="connsiteY12-158" fmla="*/ 0 h 3505200"/>
                <a:gd name="connsiteX0-159" fmla="*/ 3387926 w 4764289"/>
                <a:gd name="connsiteY0-160" fmla="*/ 0 h 3505200"/>
                <a:gd name="connsiteX1-161" fmla="*/ 4764289 w 4764289"/>
                <a:gd name="connsiteY1-162" fmla="*/ 1376363 h 3505200"/>
                <a:gd name="connsiteX2-163" fmla="*/ 4757183 w 4764289"/>
                <a:gd name="connsiteY2-164" fmla="*/ 1517088 h 3505200"/>
                <a:gd name="connsiteX3-165" fmla="*/ 4755323 w 4764289"/>
                <a:gd name="connsiteY3-166" fmla="*/ 1529277 h 3505200"/>
                <a:gd name="connsiteX4-167" fmla="*/ 4751527 w 4764289"/>
                <a:gd name="connsiteY4-168" fmla="*/ 1594024 h 3505200"/>
                <a:gd name="connsiteX5-169" fmla="*/ 2292551 w 4764289"/>
                <a:gd name="connsiteY5-170" fmla="*/ 3505200 h 3505200"/>
                <a:gd name="connsiteX6-171" fmla="*/ 15055 w 4764289"/>
                <a:gd name="connsiteY6-172" fmla="*/ 2205002 h 3505200"/>
                <a:gd name="connsiteX7-173" fmla="*/ 0 w 4764289"/>
                <a:gd name="connsiteY7-174" fmla="*/ 2169573 h 3505200"/>
                <a:gd name="connsiteX8-175" fmla="*/ 65761 w 4764289"/>
                <a:gd name="connsiteY8-176" fmla="*/ 2260723 h 3505200"/>
                <a:gd name="connsiteX9-177" fmla="*/ 871739 w 4764289"/>
                <a:gd name="connsiteY9-178" fmla="*/ 2681287 h 3505200"/>
                <a:gd name="connsiteX10-179" fmla="*/ 2005679 w 4764289"/>
                <a:gd name="connsiteY10-180" fmla="*/ 1392205 h 3505200"/>
                <a:gd name="connsiteX11-181" fmla="*/ 2018669 w 4764289"/>
                <a:gd name="connsiteY11-182" fmla="*/ 1235638 h 3505200"/>
                <a:gd name="connsiteX12-183" fmla="*/ 3387926 w 4764289"/>
                <a:gd name="connsiteY12-184" fmla="*/ 0 h 3505200"/>
                <a:gd name="connsiteX0-185" fmla="*/ 3387926 w 4764289"/>
                <a:gd name="connsiteY0-186" fmla="*/ 0 h 3505200"/>
                <a:gd name="connsiteX1-187" fmla="*/ 4764289 w 4764289"/>
                <a:gd name="connsiteY1-188" fmla="*/ 1376363 h 3505200"/>
                <a:gd name="connsiteX2-189" fmla="*/ 4757183 w 4764289"/>
                <a:gd name="connsiteY2-190" fmla="*/ 1517088 h 3505200"/>
                <a:gd name="connsiteX3-191" fmla="*/ 4755323 w 4764289"/>
                <a:gd name="connsiteY3-192" fmla="*/ 1529277 h 3505200"/>
                <a:gd name="connsiteX4-193" fmla="*/ 4751527 w 4764289"/>
                <a:gd name="connsiteY4-194" fmla="*/ 1594024 h 3505200"/>
                <a:gd name="connsiteX5-195" fmla="*/ 2292551 w 4764289"/>
                <a:gd name="connsiteY5-196" fmla="*/ 3505200 h 3505200"/>
                <a:gd name="connsiteX6-197" fmla="*/ 15055 w 4764289"/>
                <a:gd name="connsiteY6-198" fmla="*/ 2205002 h 3505200"/>
                <a:gd name="connsiteX7-199" fmla="*/ 0 w 4764289"/>
                <a:gd name="connsiteY7-200" fmla="*/ 2169573 h 3505200"/>
                <a:gd name="connsiteX8-201" fmla="*/ 65761 w 4764289"/>
                <a:gd name="connsiteY8-202" fmla="*/ 2260723 h 3505200"/>
                <a:gd name="connsiteX9-203" fmla="*/ 871739 w 4764289"/>
                <a:gd name="connsiteY9-204" fmla="*/ 2681287 h 3505200"/>
                <a:gd name="connsiteX10-205" fmla="*/ 2005679 w 4764289"/>
                <a:gd name="connsiteY10-206" fmla="*/ 1392205 h 3505200"/>
                <a:gd name="connsiteX11-207" fmla="*/ 2018669 w 4764289"/>
                <a:gd name="connsiteY11-208" fmla="*/ 1235638 h 3505200"/>
                <a:gd name="connsiteX12-209" fmla="*/ 3387926 w 4764289"/>
                <a:gd name="connsiteY12-210" fmla="*/ 0 h 3505200"/>
              </a:gdLst>
              <a:ahLst/>
              <a:cxnLst>
                <a:cxn ang="0">
                  <a:pos x="connsiteX0-185" y="connsiteY0-186"/>
                </a:cxn>
                <a:cxn ang="0">
                  <a:pos x="connsiteX1-187" y="connsiteY1-188"/>
                </a:cxn>
                <a:cxn ang="0">
                  <a:pos x="connsiteX2-189" y="connsiteY2-190"/>
                </a:cxn>
                <a:cxn ang="0">
                  <a:pos x="connsiteX3-191" y="connsiteY3-192"/>
                </a:cxn>
                <a:cxn ang="0">
                  <a:pos x="connsiteX4-193" y="connsiteY4-194"/>
                </a:cxn>
                <a:cxn ang="0">
                  <a:pos x="connsiteX5-195" y="connsiteY5-196"/>
                </a:cxn>
                <a:cxn ang="0">
                  <a:pos x="connsiteX6-197" y="connsiteY6-198"/>
                </a:cxn>
                <a:cxn ang="0">
                  <a:pos x="connsiteX7-199" y="connsiteY7-200"/>
                </a:cxn>
                <a:cxn ang="0">
                  <a:pos x="connsiteX8-201" y="connsiteY8-202"/>
                </a:cxn>
                <a:cxn ang="0">
                  <a:pos x="connsiteX9-203" y="connsiteY9-204"/>
                </a:cxn>
                <a:cxn ang="0">
                  <a:pos x="connsiteX10-205" y="connsiteY10-206"/>
                </a:cxn>
                <a:cxn ang="0">
                  <a:pos x="connsiteX11-207" y="connsiteY11-208"/>
                </a:cxn>
                <a:cxn ang="0">
                  <a:pos x="connsiteX12-209" y="connsiteY12-210"/>
                </a:cxn>
              </a:cxnLst>
              <a:rect l="l" t="t" r="r" b="b"/>
              <a:pathLst>
                <a:path w="4764289" h="3505200">
                  <a:moveTo>
                    <a:pt x="3387926" y="0"/>
                  </a:moveTo>
                  <a:cubicBezTo>
                    <a:pt x="4148070" y="0"/>
                    <a:pt x="4764289" y="616219"/>
                    <a:pt x="4764289" y="1376363"/>
                  </a:cubicBezTo>
                  <a:cubicBezTo>
                    <a:pt x="4764289" y="1423872"/>
                    <a:pt x="4761882" y="1470819"/>
                    <a:pt x="4757183" y="1517088"/>
                  </a:cubicBezTo>
                  <a:lnTo>
                    <a:pt x="4755323" y="1529277"/>
                  </a:lnTo>
                  <a:lnTo>
                    <a:pt x="4751527" y="1594024"/>
                  </a:lnTo>
                  <a:cubicBezTo>
                    <a:pt x="4624949" y="2667503"/>
                    <a:pt x="3572335" y="3505200"/>
                    <a:pt x="2292551" y="3505200"/>
                  </a:cubicBezTo>
                  <a:cubicBezTo>
                    <a:pt x="1268724" y="3505200"/>
                    <a:pt x="390285" y="2969074"/>
                    <a:pt x="15055" y="2205002"/>
                  </a:cubicBezTo>
                  <a:lnTo>
                    <a:pt x="0" y="2169573"/>
                  </a:lnTo>
                  <a:lnTo>
                    <a:pt x="65761" y="2260723"/>
                  </a:lnTo>
                  <a:cubicBezTo>
                    <a:pt x="272029" y="2520569"/>
                    <a:pt x="556985" y="2681287"/>
                    <a:pt x="871739" y="2681287"/>
                  </a:cubicBezTo>
                  <a:cubicBezTo>
                    <a:pt x="1461903" y="2681287"/>
                    <a:pt x="1947309" y="2116263"/>
                    <a:pt x="2005679" y="1392205"/>
                  </a:cubicBezTo>
                  <a:cubicBezTo>
                    <a:pt x="2006205" y="1395093"/>
                    <a:pt x="2014391" y="1254878"/>
                    <a:pt x="2018669" y="1235638"/>
                  </a:cubicBezTo>
                  <a:cubicBezTo>
                    <a:pt x="2089153" y="541599"/>
                    <a:pt x="2675291" y="0"/>
                    <a:pt x="3387926" y="0"/>
                  </a:cubicBezTo>
                  <a:close/>
                </a:path>
              </a:pathLst>
            </a:custGeom>
            <a:solidFill>
              <a:schemeClr val="accent2"/>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1pPr>
              <a:lvl2pPr marL="4572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2pPr>
              <a:lvl3pPr marL="9144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3pPr>
              <a:lvl4pPr marL="13716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4pPr>
              <a:lvl5pPr marL="18288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5pPr>
              <a:lvl6pPr marL="22860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6pPr>
              <a:lvl7pPr marL="27432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7pPr>
              <a:lvl8pPr marL="32004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8pPr>
              <a:lvl9pPr marL="36576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9pPr>
            </a:lstStyle>
            <a:p>
              <a:pPr algn="ctr"/>
              <a:r>
                <a:rPr lang="en-US" altLang="zh-CN" kern="0" dirty="0">
                  <a:solidFill>
                    <a:srgbClr val="FFFFFF"/>
                  </a:solidFill>
                  <a:sym typeface="Arial" panose="020B0604020202020204" pitchFamily="34" charset="0"/>
                </a:rPr>
                <a:t> </a:t>
              </a:r>
              <a:endParaRPr lang="zh-CN" altLang="en-US" dirty="0">
                <a:solidFill>
                  <a:srgbClr val="FFFFFF"/>
                </a:solidFill>
                <a:sym typeface="Arial" panose="020B0604020202020204" pitchFamily="34" charset="0"/>
              </a:endParaRPr>
            </a:p>
          </p:txBody>
        </p:sp>
        <p:sp>
          <p:nvSpPr>
            <p:cNvPr id="12" name="椭圆 11"/>
            <p:cNvSpPr/>
            <p:nvPr>
              <p:custDataLst>
                <p:tags r:id="rId6"/>
              </p:custDataLst>
            </p:nvPr>
          </p:nvSpPr>
          <p:spPr>
            <a:xfrm flipH="1">
              <a:off x="2562837" y="2946887"/>
              <a:ext cx="914400" cy="914400"/>
            </a:xfrm>
            <a:prstGeom prst="ellipse">
              <a:avLst/>
            </a:prstGeom>
            <a:solidFill>
              <a:srgbClr val="FFFFFF"/>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en-US" altLang="zh-CN" kern="0" dirty="0">
                  <a:solidFill>
                    <a:srgbClr val="438AD7">
                      <a:lumMod val="75000"/>
                    </a:srgbClr>
                  </a:solidFill>
                  <a:latin typeface="Times New Roman" panose="02020603050405020304" pitchFamily="18" charset="0"/>
                  <a:cs typeface="Times New Roman" panose="02020603050405020304" pitchFamily="18" charset="0"/>
                  <a:sym typeface="Arial" panose="020B0604020202020204" pitchFamily="34" charset="0"/>
                </a:rPr>
                <a:t>1</a:t>
              </a:r>
              <a:endParaRPr lang="zh-CN" altLang="en-US" dirty="0">
                <a:solidFill>
                  <a:srgbClr val="438AD7">
                    <a:lumMod val="75000"/>
                  </a:srgbClr>
                </a:solidFill>
                <a:latin typeface="Times New Roman" panose="02020603050405020304" pitchFamily="18" charset="0"/>
                <a:cs typeface="Times New Roman" panose="02020603050405020304" pitchFamily="18" charset="0"/>
                <a:sym typeface="Arial" panose="020B0604020202020204" pitchFamily="34" charset="0"/>
              </a:endParaRPr>
            </a:p>
          </p:txBody>
        </p:sp>
      </p:grpSp>
      <p:grpSp>
        <p:nvGrpSpPr>
          <p:cNvPr id="13" name="组合 12"/>
          <p:cNvGrpSpPr/>
          <p:nvPr>
            <p:custDataLst>
              <p:tags r:id="rId7"/>
            </p:custDataLst>
          </p:nvPr>
        </p:nvGrpSpPr>
        <p:grpSpPr>
          <a:xfrm rot="5400000">
            <a:off x="3293382" y="2191049"/>
            <a:ext cx="867022" cy="1178461"/>
            <a:chOff x="2930037" y="2853530"/>
            <a:chExt cx="1408112" cy="1913914"/>
          </a:xfrm>
        </p:grpSpPr>
        <p:sp>
          <p:nvSpPr>
            <p:cNvPr id="14" name="任意多边形 28"/>
            <p:cNvSpPr/>
            <p:nvPr>
              <p:custDataLst>
                <p:tags r:id="rId8"/>
              </p:custDataLst>
            </p:nvPr>
          </p:nvSpPr>
          <p:spPr>
            <a:xfrm rot="5400000" flipH="1">
              <a:off x="2677136" y="3106431"/>
              <a:ext cx="1913914" cy="1408112"/>
            </a:xfrm>
            <a:custGeom>
              <a:avLst/>
              <a:gdLst>
                <a:gd name="connsiteX0" fmla="*/ 3387926 w 4764289"/>
                <a:gd name="connsiteY0" fmla="*/ 0 h 3505200"/>
                <a:gd name="connsiteX1" fmla="*/ 4764289 w 4764289"/>
                <a:gd name="connsiteY1" fmla="*/ 1376363 h 3505200"/>
                <a:gd name="connsiteX2" fmla="*/ 4757183 w 4764289"/>
                <a:gd name="connsiteY2" fmla="*/ 1517088 h 3505200"/>
                <a:gd name="connsiteX3" fmla="*/ 4755323 w 4764289"/>
                <a:gd name="connsiteY3" fmla="*/ 1529277 h 3505200"/>
                <a:gd name="connsiteX4" fmla="*/ 4751527 w 4764289"/>
                <a:gd name="connsiteY4" fmla="*/ 1594024 h 3505200"/>
                <a:gd name="connsiteX5" fmla="*/ 2292551 w 4764289"/>
                <a:gd name="connsiteY5" fmla="*/ 3505200 h 3505200"/>
                <a:gd name="connsiteX6" fmla="*/ 15055 w 4764289"/>
                <a:gd name="connsiteY6" fmla="*/ 2205002 h 3505200"/>
                <a:gd name="connsiteX7" fmla="*/ 0 w 4764289"/>
                <a:gd name="connsiteY7" fmla="*/ 2169573 h 3505200"/>
                <a:gd name="connsiteX8" fmla="*/ 65761 w 4764289"/>
                <a:gd name="connsiteY8" fmla="*/ 2260723 h 3505200"/>
                <a:gd name="connsiteX9" fmla="*/ 871739 w 4764289"/>
                <a:gd name="connsiteY9" fmla="*/ 2681287 h 3505200"/>
                <a:gd name="connsiteX10" fmla="*/ 2005679 w 4764289"/>
                <a:gd name="connsiteY10" fmla="*/ 1392205 h 3505200"/>
                <a:gd name="connsiteX11" fmla="*/ 2006505 w 4764289"/>
                <a:gd name="connsiteY11" fmla="*/ 1371600 h 3505200"/>
                <a:gd name="connsiteX12" fmla="*/ 2011804 w 4764289"/>
                <a:gd name="connsiteY12" fmla="*/ 1371600 h 3505200"/>
                <a:gd name="connsiteX13" fmla="*/ 2018669 w 4764289"/>
                <a:gd name="connsiteY13" fmla="*/ 1235638 h 3505200"/>
                <a:gd name="connsiteX14" fmla="*/ 3387926 w 4764289"/>
                <a:gd name="connsiteY14" fmla="*/ 0 h 3505200"/>
                <a:gd name="connsiteX0-1" fmla="*/ 3387926 w 4764289"/>
                <a:gd name="connsiteY0-2" fmla="*/ 0 h 3505200"/>
                <a:gd name="connsiteX1-3" fmla="*/ 4764289 w 4764289"/>
                <a:gd name="connsiteY1-4" fmla="*/ 1376363 h 3505200"/>
                <a:gd name="connsiteX2-5" fmla="*/ 4757183 w 4764289"/>
                <a:gd name="connsiteY2-6" fmla="*/ 1517088 h 3505200"/>
                <a:gd name="connsiteX3-7" fmla="*/ 4755323 w 4764289"/>
                <a:gd name="connsiteY3-8" fmla="*/ 1529277 h 3505200"/>
                <a:gd name="connsiteX4-9" fmla="*/ 4751527 w 4764289"/>
                <a:gd name="connsiteY4-10" fmla="*/ 1594024 h 3505200"/>
                <a:gd name="connsiteX5-11" fmla="*/ 2292551 w 4764289"/>
                <a:gd name="connsiteY5-12" fmla="*/ 3505200 h 3505200"/>
                <a:gd name="connsiteX6-13" fmla="*/ 15055 w 4764289"/>
                <a:gd name="connsiteY6-14" fmla="*/ 2205002 h 3505200"/>
                <a:gd name="connsiteX7-15" fmla="*/ 0 w 4764289"/>
                <a:gd name="connsiteY7-16" fmla="*/ 2169573 h 3505200"/>
                <a:gd name="connsiteX8-17" fmla="*/ 65761 w 4764289"/>
                <a:gd name="connsiteY8-18" fmla="*/ 2260723 h 3505200"/>
                <a:gd name="connsiteX9-19" fmla="*/ 871739 w 4764289"/>
                <a:gd name="connsiteY9-20" fmla="*/ 2681287 h 3505200"/>
                <a:gd name="connsiteX10-21" fmla="*/ 2005679 w 4764289"/>
                <a:gd name="connsiteY10-22" fmla="*/ 1392205 h 3505200"/>
                <a:gd name="connsiteX11-23" fmla="*/ 2006505 w 4764289"/>
                <a:gd name="connsiteY11-24" fmla="*/ 1371600 h 3505200"/>
                <a:gd name="connsiteX12-25" fmla="*/ 2018669 w 4764289"/>
                <a:gd name="connsiteY12-26" fmla="*/ 1235638 h 3505200"/>
                <a:gd name="connsiteX13-27" fmla="*/ 3387926 w 4764289"/>
                <a:gd name="connsiteY13-28" fmla="*/ 0 h 3505200"/>
                <a:gd name="connsiteX0-29" fmla="*/ 3387926 w 4764289"/>
                <a:gd name="connsiteY0-30" fmla="*/ 0 h 3505200"/>
                <a:gd name="connsiteX1-31" fmla="*/ 4764289 w 4764289"/>
                <a:gd name="connsiteY1-32" fmla="*/ 1376363 h 3505200"/>
                <a:gd name="connsiteX2-33" fmla="*/ 4757183 w 4764289"/>
                <a:gd name="connsiteY2-34" fmla="*/ 1517088 h 3505200"/>
                <a:gd name="connsiteX3-35" fmla="*/ 4755323 w 4764289"/>
                <a:gd name="connsiteY3-36" fmla="*/ 1529277 h 3505200"/>
                <a:gd name="connsiteX4-37" fmla="*/ 4751527 w 4764289"/>
                <a:gd name="connsiteY4-38" fmla="*/ 1594024 h 3505200"/>
                <a:gd name="connsiteX5-39" fmla="*/ 2292551 w 4764289"/>
                <a:gd name="connsiteY5-40" fmla="*/ 3505200 h 3505200"/>
                <a:gd name="connsiteX6-41" fmla="*/ 15055 w 4764289"/>
                <a:gd name="connsiteY6-42" fmla="*/ 2205002 h 3505200"/>
                <a:gd name="connsiteX7-43" fmla="*/ 0 w 4764289"/>
                <a:gd name="connsiteY7-44" fmla="*/ 2169573 h 3505200"/>
                <a:gd name="connsiteX8-45" fmla="*/ 65761 w 4764289"/>
                <a:gd name="connsiteY8-46" fmla="*/ 2260723 h 3505200"/>
                <a:gd name="connsiteX9-47" fmla="*/ 871739 w 4764289"/>
                <a:gd name="connsiteY9-48" fmla="*/ 2681287 h 3505200"/>
                <a:gd name="connsiteX10-49" fmla="*/ 2005679 w 4764289"/>
                <a:gd name="connsiteY10-50" fmla="*/ 1392205 h 3505200"/>
                <a:gd name="connsiteX11-51" fmla="*/ 2018669 w 4764289"/>
                <a:gd name="connsiteY11-52" fmla="*/ 1235638 h 3505200"/>
                <a:gd name="connsiteX12-53" fmla="*/ 3387926 w 4764289"/>
                <a:gd name="connsiteY12-54" fmla="*/ 0 h 3505200"/>
                <a:gd name="connsiteX0-55" fmla="*/ 3387926 w 4764289"/>
                <a:gd name="connsiteY0-56" fmla="*/ 0 h 3505200"/>
                <a:gd name="connsiteX1-57" fmla="*/ 4764289 w 4764289"/>
                <a:gd name="connsiteY1-58" fmla="*/ 1376363 h 3505200"/>
                <a:gd name="connsiteX2-59" fmla="*/ 4757183 w 4764289"/>
                <a:gd name="connsiteY2-60" fmla="*/ 1517088 h 3505200"/>
                <a:gd name="connsiteX3-61" fmla="*/ 4755323 w 4764289"/>
                <a:gd name="connsiteY3-62" fmla="*/ 1529277 h 3505200"/>
                <a:gd name="connsiteX4-63" fmla="*/ 4751527 w 4764289"/>
                <a:gd name="connsiteY4-64" fmla="*/ 1594024 h 3505200"/>
                <a:gd name="connsiteX5-65" fmla="*/ 2292551 w 4764289"/>
                <a:gd name="connsiteY5-66" fmla="*/ 3505200 h 3505200"/>
                <a:gd name="connsiteX6-67" fmla="*/ 15055 w 4764289"/>
                <a:gd name="connsiteY6-68" fmla="*/ 2205002 h 3505200"/>
                <a:gd name="connsiteX7-69" fmla="*/ 0 w 4764289"/>
                <a:gd name="connsiteY7-70" fmla="*/ 2169573 h 3505200"/>
                <a:gd name="connsiteX8-71" fmla="*/ 65761 w 4764289"/>
                <a:gd name="connsiteY8-72" fmla="*/ 2260723 h 3505200"/>
                <a:gd name="connsiteX9-73" fmla="*/ 871739 w 4764289"/>
                <a:gd name="connsiteY9-74" fmla="*/ 2681287 h 3505200"/>
                <a:gd name="connsiteX10-75" fmla="*/ 2005679 w 4764289"/>
                <a:gd name="connsiteY10-76" fmla="*/ 1392205 h 3505200"/>
                <a:gd name="connsiteX11-77" fmla="*/ 2018669 w 4764289"/>
                <a:gd name="connsiteY11-78" fmla="*/ 1235638 h 3505200"/>
                <a:gd name="connsiteX12-79" fmla="*/ 3387926 w 4764289"/>
                <a:gd name="connsiteY12-80" fmla="*/ 0 h 3505200"/>
                <a:gd name="connsiteX0-81" fmla="*/ 3387926 w 4764289"/>
                <a:gd name="connsiteY0-82" fmla="*/ 0 h 3505200"/>
                <a:gd name="connsiteX1-83" fmla="*/ 4764289 w 4764289"/>
                <a:gd name="connsiteY1-84" fmla="*/ 1376363 h 3505200"/>
                <a:gd name="connsiteX2-85" fmla="*/ 4757183 w 4764289"/>
                <a:gd name="connsiteY2-86" fmla="*/ 1517088 h 3505200"/>
                <a:gd name="connsiteX3-87" fmla="*/ 4755323 w 4764289"/>
                <a:gd name="connsiteY3-88" fmla="*/ 1529277 h 3505200"/>
                <a:gd name="connsiteX4-89" fmla="*/ 4751527 w 4764289"/>
                <a:gd name="connsiteY4-90" fmla="*/ 1594024 h 3505200"/>
                <a:gd name="connsiteX5-91" fmla="*/ 2292551 w 4764289"/>
                <a:gd name="connsiteY5-92" fmla="*/ 3505200 h 3505200"/>
                <a:gd name="connsiteX6-93" fmla="*/ 15055 w 4764289"/>
                <a:gd name="connsiteY6-94" fmla="*/ 2205002 h 3505200"/>
                <a:gd name="connsiteX7-95" fmla="*/ 0 w 4764289"/>
                <a:gd name="connsiteY7-96" fmla="*/ 2169573 h 3505200"/>
                <a:gd name="connsiteX8-97" fmla="*/ 65761 w 4764289"/>
                <a:gd name="connsiteY8-98" fmla="*/ 2260723 h 3505200"/>
                <a:gd name="connsiteX9-99" fmla="*/ 871739 w 4764289"/>
                <a:gd name="connsiteY9-100" fmla="*/ 2681287 h 3505200"/>
                <a:gd name="connsiteX10-101" fmla="*/ 2005679 w 4764289"/>
                <a:gd name="connsiteY10-102" fmla="*/ 1392205 h 3505200"/>
                <a:gd name="connsiteX11-103" fmla="*/ 2018669 w 4764289"/>
                <a:gd name="connsiteY11-104" fmla="*/ 1235638 h 3505200"/>
                <a:gd name="connsiteX12-105" fmla="*/ 3387926 w 4764289"/>
                <a:gd name="connsiteY12-106" fmla="*/ 0 h 3505200"/>
                <a:gd name="connsiteX0-107" fmla="*/ 3387926 w 4764289"/>
                <a:gd name="connsiteY0-108" fmla="*/ 0 h 3505200"/>
                <a:gd name="connsiteX1-109" fmla="*/ 4764289 w 4764289"/>
                <a:gd name="connsiteY1-110" fmla="*/ 1376363 h 3505200"/>
                <a:gd name="connsiteX2-111" fmla="*/ 4757183 w 4764289"/>
                <a:gd name="connsiteY2-112" fmla="*/ 1517088 h 3505200"/>
                <a:gd name="connsiteX3-113" fmla="*/ 4755323 w 4764289"/>
                <a:gd name="connsiteY3-114" fmla="*/ 1529277 h 3505200"/>
                <a:gd name="connsiteX4-115" fmla="*/ 4751527 w 4764289"/>
                <a:gd name="connsiteY4-116" fmla="*/ 1594024 h 3505200"/>
                <a:gd name="connsiteX5-117" fmla="*/ 2292551 w 4764289"/>
                <a:gd name="connsiteY5-118" fmla="*/ 3505200 h 3505200"/>
                <a:gd name="connsiteX6-119" fmla="*/ 15055 w 4764289"/>
                <a:gd name="connsiteY6-120" fmla="*/ 2205002 h 3505200"/>
                <a:gd name="connsiteX7-121" fmla="*/ 0 w 4764289"/>
                <a:gd name="connsiteY7-122" fmla="*/ 2169573 h 3505200"/>
                <a:gd name="connsiteX8-123" fmla="*/ 65761 w 4764289"/>
                <a:gd name="connsiteY8-124" fmla="*/ 2260723 h 3505200"/>
                <a:gd name="connsiteX9-125" fmla="*/ 871739 w 4764289"/>
                <a:gd name="connsiteY9-126" fmla="*/ 2681287 h 3505200"/>
                <a:gd name="connsiteX10-127" fmla="*/ 2005679 w 4764289"/>
                <a:gd name="connsiteY10-128" fmla="*/ 1392205 h 3505200"/>
                <a:gd name="connsiteX11-129" fmla="*/ 2018669 w 4764289"/>
                <a:gd name="connsiteY11-130" fmla="*/ 1235638 h 3505200"/>
                <a:gd name="connsiteX12-131" fmla="*/ 3387926 w 4764289"/>
                <a:gd name="connsiteY12-132" fmla="*/ 0 h 3505200"/>
                <a:gd name="connsiteX0-133" fmla="*/ 3387926 w 4764289"/>
                <a:gd name="connsiteY0-134" fmla="*/ 0 h 3505200"/>
                <a:gd name="connsiteX1-135" fmla="*/ 4764289 w 4764289"/>
                <a:gd name="connsiteY1-136" fmla="*/ 1376363 h 3505200"/>
                <a:gd name="connsiteX2-137" fmla="*/ 4757183 w 4764289"/>
                <a:gd name="connsiteY2-138" fmla="*/ 1517088 h 3505200"/>
                <a:gd name="connsiteX3-139" fmla="*/ 4755323 w 4764289"/>
                <a:gd name="connsiteY3-140" fmla="*/ 1529277 h 3505200"/>
                <a:gd name="connsiteX4-141" fmla="*/ 4751527 w 4764289"/>
                <a:gd name="connsiteY4-142" fmla="*/ 1594024 h 3505200"/>
                <a:gd name="connsiteX5-143" fmla="*/ 2292551 w 4764289"/>
                <a:gd name="connsiteY5-144" fmla="*/ 3505200 h 3505200"/>
                <a:gd name="connsiteX6-145" fmla="*/ 15055 w 4764289"/>
                <a:gd name="connsiteY6-146" fmla="*/ 2205002 h 3505200"/>
                <a:gd name="connsiteX7-147" fmla="*/ 0 w 4764289"/>
                <a:gd name="connsiteY7-148" fmla="*/ 2169573 h 3505200"/>
                <a:gd name="connsiteX8-149" fmla="*/ 65761 w 4764289"/>
                <a:gd name="connsiteY8-150" fmla="*/ 2260723 h 3505200"/>
                <a:gd name="connsiteX9-151" fmla="*/ 871739 w 4764289"/>
                <a:gd name="connsiteY9-152" fmla="*/ 2681287 h 3505200"/>
                <a:gd name="connsiteX10-153" fmla="*/ 2005679 w 4764289"/>
                <a:gd name="connsiteY10-154" fmla="*/ 1392205 h 3505200"/>
                <a:gd name="connsiteX11-155" fmla="*/ 2018669 w 4764289"/>
                <a:gd name="connsiteY11-156" fmla="*/ 1235638 h 3505200"/>
                <a:gd name="connsiteX12-157" fmla="*/ 3387926 w 4764289"/>
                <a:gd name="connsiteY12-158" fmla="*/ 0 h 3505200"/>
                <a:gd name="connsiteX0-159" fmla="*/ 3387926 w 4764289"/>
                <a:gd name="connsiteY0-160" fmla="*/ 0 h 3505200"/>
                <a:gd name="connsiteX1-161" fmla="*/ 4764289 w 4764289"/>
                <a:gd name="connsiteY1-162" fmla="*/ 1376363 h 3505200"/>
                <a:gd name="connsiteX2-163" fmla="*/ 4757183 w 4764289"/>
                <a:gd name="connsiteY2-164" fmla="*/ 1517088 h 3505200"/>
                <a:gd name="connsiteX3-165" fmla="*/ 4755323 w 4764289"/>
                <a:gd name="connsiteY3-166" fmla="*/ 1529277 h 3505200"/>
                <a:gd name="connsiteX4-167" fmla="*/ 4751527 w 4764289"/>
                <a:gd name="connsiteY4-168" fmla="*/ 1594024 h 3505200"/>
                <a:gd name="connsiteX5-169" fmla="*/ 2292551 w 4764289"/>
                <a:gd name="connsiteY5-170" fmla="*/ 3505200 h 3505200"/>
                <a:gd name="connsiteX6-171" fmla="*/ 15055 w 4764289"/>
                <a:gd name="connsiteY6-172" fmla="*/ 2205002 h 3505200"/>
                <a:gd name="connsiteX7-173" fmla="*/ 0 w 4764289"/>
                <a:gd name="connsiteY7-174" fmla="*/ 2169573 h 3505200"/>
                <a:gd name="connsiteX8-175" fmla="*/ 65761 w 4764289"/>
                <a:gd name="connsiteY8-176" fmla="*/ 2260723 h 3505200"/>
                <a:gd name="connsiteX9-177" fmla="*/ 871739 w 4764289"/>
                <a:gd name="connsiteY9-178" fmla="*/ 2681287 h 3505200"/>
                <a:gd name="connsiteX10-179" fmla="*/ 2005679 w 4764289"/>
                <a:gd name="connsiteY10-180" fmla="*/ 1392205 h 3505200"/>
                <a:gd name="connsiteX11-181" fmla="*/ 2018669 w 4764289"/>
                <a:gd name="connsiteY11-182" fmla="*/ 1235638 h 3505200"/>
                <a:gd name="connsiteX12-183" fmla="*/ 3387926 w 4764289"/>
                <a:gd name="connsiteY12-184" fmla="*/ 0 h 3505200"/>
                <a:gd name="connsiteX0-185" fmla="*/ 3387926 w 4764289"/>
                <a:gd name="connsiteY0-186" fmla="*/ 0 h 3505200"/>
                <a:gd name="connsiteX1-187" fmla="*/ 4764289 w 4764289"/>
                <a:gd name="connsiteY1-188" fmla="*/ 1376363 h 3505200"/>
                <a:gd name="connsiteX2-189" fmla="*/ 4757183 w 4764289"/>
                <a:gd name="connsiteY2-190" fmla="*/ 1517088 h 3505200"/>
                <a:gd name="connsiteX3-191" fmla="*/ 4755323 w 4764289"/>
                <a:gd name="connsiteY3-192" fmla="*/ 1529277 h 3505200"/>
                <a:gd name="connsiteX4-193" fmla="*/ 4751527 w 4764289"/>
                <a:gd name="connsiteY4-194" fmla="*/ 1594024 h 3505200"/>
                <a:gd name="connsiteX5-195" fmla="*/ 2292551 w 4764289"/>
                <a:gd name="connsiteY5-196" fmla="*/ 3505200 h 3505200"/>
                <a:gd name="connsiteX6-197" fmla="*/ 15055 w 4764289"/>
                <a:gd name="connsiteY6-198" fmla="*/ 2205002 h 3505200"/>
                <a:gd name="connsiteX7-199" fmla="*/ 0 w 4764289"/>
                <a:gd name="connsiteY7-200" fmla="*/ 2169573 h 3505200"/>
                <a:gd name="connsiteX8-201" fmla="*/ 65761 w 4764289"/>
                <a:gd name="connsiteY8-202" fmla="*/ 2260723 h 3505200"/>
                <a:gd name="connsiteX9-203" fmla="*/ 871739 w 4764289"/>
                <a:gd name="connsiteY9-204" fmla="*/ 2681287 h 3505200"/>
                <a:gd name="connsiteX10-205" fmla="*/ 2005679 w 4764289"/>
                <a:gd name="connsiteY10-206" fmla="*/ 1392205 h 3505200"/>
                <a:gd name="connsiteX11-207" fmla="*/ 2018669 w 4764289"/>
                <a:gd name="connsiteY11-208" fmla="*/ 1235638 h 3505200"/>
                <a:gd name="connsiteX12-209" fmla="*/ 3387926 w 4764289"/>
                <a:gd name="connsiteY12-210" fmla="*/ 0 h 3505200"/>
              </a:gdLst>
              <a:ahLst/>
              <a:cxnLst>
                <a:cxn ang="0">
                  <a:pos x="connsiteX0-185" y="connsiteY0-186"/>
                </a:cxn>
                <a:cxn ang="0">
                  <a:pos x="connsiteX1-187" y="connsiteY1-188"/>
                </a:cxn>
                <a:cxn ang="0">
                  <a:pos x="connsiteX2-189" y="connsiteY2-190"/>
                </a:cxn>
                <a:cxn ang="0">
                  <a:pos x="connsiteX3-191" y="connsiteY3-192"/>
                </a:cxn>
                <a:cxn ang="0">
                  <a:pos x="connsiteX4-193" y="connsiteY4-194"/>
                </a:cxn>
                <a:cxn ang="0">
                  <a:pos x="connsiteX5-195" y="connsiteY5-196"/>
                </a:cxn>
                <a:cxn ang="0">
                  <a:pos x="connsiteX6-197" y="connsiteY6-198"/>
                </a:cxn>
                <a:cxn ang="0">
                  <a:pos x="connsiteX7-199" y="connsiteY7-200"/>
                </a:cxn>
                <a:cxn ang="0">
                  <a:pos x="connsiteX8-201" y="connsiteY8-202"/>
                </a:cxn>
                <a:cxn ang="0">
                  <a:pos x="connsiteX9-203" y="connsiteY9-204"/>
                </a:cxn>
                <a:cxn ang="0">
                  <a:pos x="connsiteX10-205" y="connsiteY10-206"/>
                </a:cxn>
                <a:cxn ang="0">
                  <a:pos x="connsiteX11-207" y="connsiteY11-208"/>
                </a:cxn>
                <a:cxn ang="0">
                  <a:pos x="connsiteX12-209" y="connsiteY12-210"/>
                </a:cxn>
              </a:cxnLst>
              <a:rect l="l" t="t" r="r" b="b"/>
              <a:pathLst>
                <a:path w="4764289" h="3505200">
                  <a:moveTo>
                    <a:pt x="3387926" y="0"/>
                  </a:moveTo>
                  <a:cubicBezTo>
                    <a:pt x="4148070" y="0"/>
                    <a:pt x="4764289" y="616219"/>
                    <a:pt x="4764289" y="1376363"/>
                  </a:cubicBezTo>
                  <a:cubicBezTo>
                    <a:pt x="4764289" y="1423872"/>
                    <a:pt x="4761882" y="1470819"/>
                    <a:pt x="4757183" y="1517088"/>
                  </a:cubicBezTo>
                  <a:lnTo>
                    <a:pt x="4755323" y="1529277"/>
                  </a:lnTo>
                  <a:lnTo>
                    <a:pt x="4751527" y="1594024"/>
                  </a:lnTo>
                  <a:cubicBezTo>
                    <a:pt x="4624949" y="2667503"/>
                    <a:pt x="3572335" y="3505200"/>
                    <a:pt x="2292551" y="3505200"/>
                  </a:cubicBezTo>
                  <a:cubicBezTo>
                    <a:pt x="1268724" y="3505200"/>
                    <a:pt x="390285" y="2969074"/>
                    <a:pt x="15055" y="2205002"/>
                  </a:cubicBezTo>
                  <a:lnTo>
                    <a:pt x="0" y="2169573"/>
                  </a:lnTo>
                  <a:lnTo>
                    <a:pt x="65761" y="2260723"/>
                  </a:lnTo>
                  <a:cubicBezTo>
                    <a:pt x="272029" y="2520569"/>
                    <a:pt x="556985" y="2681287"/>
                    <a:pt x="871739" y="2681287"/>
                  </a:cubicBezTo>
                  <a:cubicBezTo>
                    <a:pt x="1461903" y="2681287"/>
                    <a:pt x="1947309" y="2116263"/>
                    <a:pt x="2005679" y="1392205"/>
                  </a:cubicBezTo>
                  <a:cubicBezTo>
                    <a:pt x="2006205" y="1395093"/>
                    <a:pt x="2014391" y="1254878"/>
                    <a:pt x="2018669" y="1235638"/>
                  </a:cubicBezTo>
                  <a:cubicBezTo>
                    <a:pt x="2089153" y="541599"/>
                    <a:pt x="2675291" y="0"/>
                    <a:pt x="3387926" y="0"/>
                  </a:cubicBezTo>
                  <a:close/>
                </a:path>
              </a:pathLst>
            </a:custGeom>
            <a:solidFill>
              <a:schemeClr val="accent1"/>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1pPr>
              <a:lvl2pPr marL="4572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2pPr>
              <a:lvl3pPr marL="9144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3pPr>
              <a:lvl4pPr marL="13716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4pPr>
              <a:lvl5pPr marL="18288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5pPr>
              <a:lvl6pPr marL="22860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6pPr>
              <a:lvl7pPr marL="27432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7pPr>
              <a:lvl8pPr marL="32004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8pPr>
              <a:lvl9pPr marL="36576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9pPr>
            </a:lstStyle>
            <a:p>
              <a:pPr algn="ctr"/>
              <a:r>
                <a:rPr lang="en-US" altLang="zh-CN" kern="0" dirty="0">
                  <a:solidFill>
                    <a:srgbClr val="FFFFFF"/>
                  </a:solidFill>
                  <a:sym typeface="Arial" panose="020B0604020202020204" pitchFamily="34" charset="0"/>
                </a:rPr>
                <a:t> </a:t>
              </a:r>
              <a:endParaRPr lang="zh-CN" altLang="en-US" dirty="0">
                <a:solidFill>
                  <a:srgbClr val="FFFFFF"/>
                </a:solidFill>
                <a:sym typeface="Arial" panose="020B0604020202020204" pitchFamily="34" charset="0"/>
              </a:endParaRPr>
            </a:p>
          </p:txBody>
        </p:sp>
        <p:sp>
          <p:nvSpPr>
            <p:cNvPr id="15" name="椭圆 14"/>
            <p:cNvSpPr/>
            <p:nvPr>
              <p:custDataLst>
                <p:tags r:id="rId9"/>
              </p:custDataLst>
            </p:nvPr>
          </p:nvSpPr>
          <p:spPr>
            <a:xfrm rot="16200000" flipH="1">
              <a:off x="3315312" y="2946887"/>
              <a:ext cx="914400" cy="914400"/>
            </a:xfrm>
            <a:prstGeom prst="ellipse">
              <a:avLst/>
            </a:prstGeom>
            <a:solidFill>
              <a:srgbClr val="FFFFFF"/>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en-US" altLang="zh-CN" kern="0" dirty="0">
                  <a:solidFill>
                    <a:srgbClr val="00B0F0">
                      <a:lumMod val="75000"/>
                    </a:srgbClr>
                  </a:solidFill>
                  <a:latin typeface="Times New Roman" panose="02020603050405020304" pitchFamily="18" charset="0"/>
                  <a:cs typeface="Times New Roman" panose="02020603050405020304" pitchFamily="18" charset="0"/>
                  <a:sym typeface="Arial" panose="020B0604020202020204" pitchFamily="34" charset="0"/>
                </a:rPr>
                <a:t>2</a:t>
              </a:r>
              <a:endParaRPr lang="zh-CN" altLang="en-US" dirty="0">
                <a:solidFill>
                  <a:srgbClr val="00B0F0">
                    <a:lumMod val="75000"/>
                  </a:srgbClr>
                </a:solidFill>
                <a:latin typeface="Times New Roman" panose="02020603050405020304" pitchFamily="18" charset="0"/>
                <a:cs typeface="Times New Roman" panose="02020603050405020304" pitchFamily="18" charset="0"/>
                <a:sym typeface="Arial" panose="020B0604020202020204" pitchFamily="34" charset="0"/>
              </a:endParaRPr>
            </a:p>
          </p:txBody>
        </p:sp>
      </p:grpSp>
      <p:grpSp>
        <p:nvGrpSpPr>
          <p:cNvPr id="16" name="组合 15"/>
          <p:cNvGrpSpPr/>
          <p:nvPr>
            <p:custDataLst>
              <p:tags r:id="rId10"/>
            </p:custDataLst>
          </p:nvPr>
        </p:nvGrpSpPr>
        <p:grpSpPr>
          <a:xfrm rot="10800000">
            <a:off x="2708460" y="2777535"/>
            <a:ext cx="867022" cy="1178461"/>
            <a:chOff x="4263586" y="2853530"/>
            <a:chExt cx="1408112" cy="1913914"/>
          </a:xfrm>
        </p:grpSpPr>
        <p:sp>
          <p:nvSpPr>
            <p:cNvPr id="17" name="任意多边形 32"/>
            <p:cNvSpPr/>
            <p:nvPr>
              <p:custDataLst>
                <p:tags r:id="rId11"/>
              </p:custDataLst>
            </p:nvPr>
          </p:nvSpPr>
          <p:spPr>
            <a:xfrm rot="5400000" flipH="1">
              <a:off x="4010685" y="3106431"/>
              <a:ext cx="1913914" cy="1408112"/>
            </a:xfrm>
            <a:custGeom>
              <a:avLst/>
              <a:gdLst>
                <a:gd name="connsiteX0" fmla="*/ 3387926 w 4764289"/>
                <a:gd name="connsiteY0" fmla="*/ 0 h 3505200"/>
                <a:gd name="connsiteX1" fmla="*/ 4764289 w 4764289"/>
                <a:gd name="connsiteY1" fmla="*/ 1376363 h 3505200"/>
                <a:gd name="connsiteX2" fmla="*/ 4757183 w 4764289"/>
                <a:gd name="connsiteY2" fmla="*/ 1517088 h 3505200"/>
                <a:gd name="connsiteX3" fmla="*/ 4755323 w 4764289"/>
                <a:gd name="connsiteY3" fmla="*/ 1529277 h 3505200"/>
                <a:gd name="connsiteX4" fmla="*/ 4751527 w 4764289"/>
                <a:gd name="connsiteY4" fmla="*/ 1594024 h 3505200"/>
                <a:gd name="connsiteX5" fmla="*/ 2292551 w 4764289"/>
                <a:gd name="connsiteY5" fmla="*/ 3505200 h 3505200"/>
                <a:gd name="connsiteX6" fmla="*/ 15055 w 4764289"/>
                <a:gd name="connsiteY6" fmla="*/ 2205002 h 3505200"/>
                <a:gd name="connsiteX7" fmla="*/ 0 w 4764289"/>
                <a:gd name="connsiteY7" fmla="*/ 2169573 h 3505200"/>
                <a:gd name="connsiteX8" fmla="*/ 65761 w 4764289"/>
                <a:gd name="connsiteY8" fmla="*/ 2260723 h 3505200"/>
                <a:gd name="connsiteX9" fmla="*/ 871739 w 4764289"/>
                <a:gd name="connsiteY9" fmla="*/ 2681287 h 3505200"/>
                <a:gd name="connsiteX10" fmla="*/ 2005679 w 4764289"/>
                <a:gd name="connsiteY10" fmla="*/ 1392205 h 3505200"/>
                <a:gd name="connsiteX11" fmla="*/ 2006505 w 4764289"/>
                <a:gd name="connsiteY11" fmla="*/ 1371600 h 3505200"/>
                <a:gd name="connsiteX12" fmla="*/ 2011804 w 4764289"/>
                <a:gd name="connsiteY12" fmla="*/ 1371600 h 3505200"/>
                <a:gd name="connsiteX13" fmla="*/ 2018669 w 4764289"/>
                <a:gd name="connsiteY13" fmla="*/ 1235638 h 3505200"/>
                <a:gd name="connsiteX14" fmla="*/ 3387926 w 4764289"/>
                <a:gd name="connsiteY14" fmla="*/ 0 h 3505200"/>
                <a:gd name="connsiteX0-1" fmla="*/ 3387926 w 4764289"/>
                <a:gd name="connsiteY0-2" fmla="*/ 0 h 3505200"/>
                <a:gd name="connsiteX1-3" fmla="*/ 4764289 w 4764289"/>
                <a:gd name="connsiteY1-4" fmla="*/ 1376363 h 3505200"/>
                <a:gd name="connsiteX2-5" fmla="*/ 4757183 w 4764289"/>
                <a:gd name="connsiteY2-6" fmla="*/ 1517088 h 3505200"/>
                <a:gd name="connsiteX3-7" fmla="*/ 4755323 w 4764289"/>
                <a:gd name="connsiteY3-8" fmla="*/ 1529277 h 3505200"/>
                <a:gd name="connsiteX4-9" fmla="*/ 4751527 w 4764289"/>
                <a:gd name="connsiteY4-10" fmla="*/ 1594024 h 3505200"/>
                <a:gd name="connsiteX5-11" fmla="*/ 2292551 w 4764289"/>
                <a:gd name="connsiteY5-12" fmla="*/ 3505200 h 3505200"/>
                <a:gd name="connsiteX6-13" fmla="*/ 15055 w 4764289"/>
                <a:gd name="connsiteY6-14" fmla="*/ 2205002 h 3505200"/>
                <a:gd name="connsiteX7-15" fmla="*/ 0 w 4764289"/>
                <a:gd name="connsiteY7-16" fmla="*/ 2169573 h 3505200"/>
                <a:gd name="connsiteX8-17" fmla="*/ 65761 w 4764289"/>
                <a:gd name="connsiteY8-18" fmla="*/ 2260723 h 3505200"/>
                <a:gd name="connsiteX9-19" fmla="*/ 871739 w 4764289"/>
                <a:gd name="connsiteY9-20" fmla="*/ 2681287 h 3505200"/>
                <a:gd name="connsiteX10-21" fmla="*/ 2005679 w 4764289"/>
                <a:gd name="connsiteY10-22" fmla="*/ 1392205 h 3505200"/>
                <a:gd name="connsiteX11-23" fmla="*/ 2006505 w 4764289"/>
                <a:gd name="connsiteY11-24" fmla="*/ 1371600 h 3505200"/>
                <a:gd name="connsiteX12-25" fmla="*/ 2018669 w 4764289"/>
                <a:gd name="connsiteY12-26" fmla="*/ 1235638 h 3505200"/>
                <a:gd name="connsiteX13-27" fmla="*/ 3387926 w 4764289"/>
                <a:gd name="connsiteY13-28" fmla="*/ 0 h 3505200"/>
                <a:gd name="connsiteX0-29" fmla="*/ 3387926 w 4764289"/>
                <a:gd name="connsiteY0-30" fmla="*/ 0 h 3505200"/>
                <a:gd name="connsiteX1-31" fmla="*/ 4764289 w 4764289"/>
                <a:gd name="connsiteY1-32" fmla="*/ 1376363 h 3505200"/>
                <a:gd name="connsiteX2-33" fmla="*/ 4757183 w 4764289"/>
                <a:gd name="connsiteY2-34" fmla="*/ 1517088 h 3505200"/>
                <a:gd name="connsiteX3-35" fmla="*/ 4755323 w 4764289"/>
                <a:gd name="connsiteY3-36" fmla="*/ 1529277 h 3505200"/>
                <a:gd name="connsiteX4-37" fmla="*/ 4751527 w 4764289"/>
                <a:gd name="connsiteY4-38" fmla="*/ 1594024 h 3505200"/>
                <a:gd name="connsiteX5-39" fmla="*/ 2292551 w 4764289"/>
                <a:gd name="connsiteY5-40" fmla="*/ 3505200 h 3505200"/>
                <a:gd name="connsiteX6-41" fmla="*/ 15055 w 4764289"/>
                <a:gd name="connsiteY6-42" fmla="*/ 2205002 h 3505200"/>
                <a:gd name="connsiteX7-43" fmla="*/ 0 w 4764289"/>
                <a:gd name="connsiteY7-44" fmla="*/ 2169573 h 3505200"/>
                <a:gd name="connsiteX8-45" fmla="*/ 65761 w 4764289"/>
                <a:gd name="connsiteY8-46" fmla="*/ 2260723 h 3505200"/>
                <a:gd name="connsiteX9-47" fmla="*/ 871739 w 4764289"/>
                <a:gd name="connsiteY9-48" fmla="*/ 2681287 h 3505200"/>
                <a:gd name="connsiteX10-49" fmla="*/ 2005679 w 4764289"/>
                <a:gd name="connsiteY10-50" fmla="*/ 1392205 h 3505200"/>
                <a:gd name="connsiteX11-51" fmla="*/ 2018669 w 4764289"/>
                <a:gd name="connsiteY11-52" fmla="*/ 1235638 h 3505200"/>
                <a:gd name="connsiteX12-53" fmla="*/ 3387926 w 4764289"/>
                <a:gd name="connsiteY12-54" fmla="*/ 0 h 3505200"/>
                <a:gd name="connsiteX0-55" fmla="*/ 3387926 w 4764289"/>
                <a:gd name="connsiteY0-56" fmla="*/ 0 h 3505200"/>
                <a:gd name="connsiteX1-57" fmla="*/ 4764289 w 4764289"/>
                <a:gd name="connsiteY1-58" fmla="*/ 1376363 h 3505200"/>
                <a:gd name="connsiteX2-59" fmla="*/ 4757183 w 4764289"/>
                <a:gd name="connsiteY2-60" fmla="*/ 1517088 h 3505200"/>
                <a:gd name="connsiteX3-61" fmla="*/ 4755323 w 4764289"/>
                <a:gd name="connsiteY3-62" fmla="*/ 1529277 h 3505200"/>
                <a:gd name="connsiteX4-63" fmla="*/ 4751527 w 4764289"/>
                <a:gd name="connsiteY4-64" fmla="*/ 1594024 h 3505200"/>
                <a:gd name="connsiteX5-65" fmla="*/ 2292551 w 4764289"/>
                <a:gd name="connsiteY5-66" fmla="*/ 3505200 h 3505200"/>
                <a:gd name="connsiteX6-67" fmla="*/ 15055 w 4764289"/>
                <a:gd name="connsiteY6-68" fmla="*/ 2205002 h 3505200"/>
                <a:gd name="connsiteX7-69" fmla="*/ 0 w 4764289"/>
                <a:gd name="connsiteY7-70" fmla="*/ 2169573 h 3505200"/>
                <a:gd name="connsiteX8-71" fmla="*/ 65761 w 4764289"/>
                <a:gd name="connsiteY8-72" fmla="*/ 2260723 h 3505200"/>
                <a:gd name="connsiteX9-73" fmla="*/ 871739 w 4764289"/>
                <a:gd name="connsiteY9-74" fmla="*/ 2681287 h 3505200"/>
                <a:gd name="connsiteX10-75" fmla="*/ 2005679 w 4764289"/>
                <a:gd name="connsiteY10-76" fmla="*/ 1392205 h 3505200"/>
                <a:gd name="connsiteX11-77" fmla="*/ 2018669 w 4764289"/>
                <a:gd name="connsiteY11-78" fmla="*/ 1235638 h 3505200"/>
                <a:gd name="connsiteX12-79" fmla="*/ 3387926 w 4764289"/>
                <a:gd name="connsiteY12-80" fmla="*/ 0 h 3505200"/>
                <a:gd name="connsiteX0-81" fmla="*/ 3387926 w 4764289"/>
                <a:gd name="connsiteY0-82" fmla="*/ 0 h 3505200"/>
                <a:gd name="connsiteX1-83" fmla="*/ 4764289 w 4764289"/>
                <a:gd name="connsiteY1-84" fmla="*/ 1376363 h 3505200"/>
                <a:gd name="connsiteX2-85" fmla="*/ 4757183 w 4764289"/>
                <a:gd name="connsiteY2-86" fmla="*/ 1517088 h 3505200"/>
                <a:gd name="connsiteX3-87" fmla="*/ 4755323 w 4764289"/>
                <a:gd name="connsiteY3-88" fmla="*/ 1529277 h 3505200"/>
                <a:gd name="connsiteX4-89" fmla="*/ 4751527 w 4764289"/>
                <a:gd name="connsiteY4-90" fmla="*/ 1594024 h 3505200"/>
                <a:gd name="connsiteX5-91" fmla="*/ 2292551 w 4764289"/>
                <a:gd name="connsiteY5-92" fmla="*/ 3505200 h 3505200"/>
                <a:gd name="connsiteX6-93" fmla="*/ 15055 w 4764289"/>
                <a:gd name="connsiteY6-94" fmla="*/ 2205002 h 3505200"/>
                <a:gd name="connsiteX7-95" fmla="*/ 0 w 4764289"/>
                <a:gd name="connsiteY7-96" fmla="*/ 2169573 h 3505200"/>
                <a:gd name="connsiteX8-97" fmla="*/ 65761 w 4764289"/>
                <a:gd name="connsiteY8-98" fmla="*/ 2260723 h 3505200"/>
                <a:gd name="connsiteX9-99" fmla="*/ 871739 w 4764289"/>
                <a:gd name="connsiteY9-100" fmla="*/ 2681287 h 3505200"/>
                <a:gd name="connsiteX10-101" fmla="*/ 2005679 w 4764289"/>
                <a:gd name="connsiteY10-102" fmla="*/ 1392205 h 3505200"/>
                <a:gd name="connsiteX11-103" fmla="*/ 2018669 w 4764289"/>
                <a:gd name="connsiteY11-104" fmla="*/ 1235638 h 3505200"/>
                <a:gd name="connsiteX12-105" fmla="*/ 3387926 w 4764289"/>
                <a:gd name="connsiteY12-106" fmla="*/ 0 h 3505200"/>
                <a:gd name="connsiteX0-107" fmla="*/ 3387926 w 4764289"/>
                <a:gd name="connsiteY0-108" fmla="*/ 0 h 3505200"/>
                <a:gd name="connsiteX1-109" fmla="*/ 4764289 w 4764289"/>
                <a:gd name="connsiteY1-110" fmla="*/ 1376363 h 3505200"/>
                <a:gd name="connsiteX2-111" fmla="*/ 4757183 w 4764289"/>
                <a:gd name="connsiteY2-112" fmla="*/ 1517088 h 3505200"/>
                <a:gd name="connsiteX3-113" fmla="*/ 4755323 w 4764289"/>
                <a:gd name="connsiteY3-114" fmla="*/ 1529277 h 3505200"/>
                <a:gd name="connsiteX4-115" fmla="*/ 4751527 w 4764289"/>
                <a:gd name="connsiteY4-116" fmla="*/ 1594024 h 3505200"/>
                <a:gd name="connsiteX5-117" fmla="*/ 2292551 w 4764289"/>
                <a:gd name="connsiteY5-118" fmla="*/ 3505200 h 3505200"/>
                <a:gd name="connsiteX6-119" fmla="*/ 15055 w 4764289"/>
                <a:gd name="connsiteY6-120" fmla="*/ 2205002 h 3505200"/>
                <a:gd name="connsiteX7-121" fmla="*/ 0 w 4764289"/>
                <a:gd name="connsiteY7-122" fmla="*/ 2169573 h 3505200"/>
                <a:gd name="connsiteX8-123" fmla="*/ 65761 w 4764289"/>
                <a:gd name="connsiteY8-124" fmla="*/ 2260723 h 3505200"/>
                <a:gd name="connsiteX9-125" fmla="*/ 871739 w 4764289"/>
                <a:gd name="connsiteY9-126" fmla="*/ 2681287 h 3505200"/>
                <a:gd name="connsiteX10-127" fmla="*/ 2005679 w 4764289"/>
                <a:gd name="connsiteY10-128" fmla="*/ 1392205 h 3505200"/>
                <a:gd name="connsiteX11-129" fmla="*/ 2018669 w 4764289"/>
                <a:gd name="connsiteY11-130" fmla="*/ 1235638 h 3505200"/>
                <a:gd name="connsiteX12-131" fmla="*/ 3387926 w 4764289"/>
                <a:gd name="connsiteY12-132" fmla="*/ 0 h 3505200"/>
                <a:gd name="connsiteX0-133" fmla="*/ 3387926 w 4764289"/>
                <a:gd name="connsiteY0-134" fmla="*/ 0 h 3505200"/>
                <a:gd name="connsiteX1-135" fmla="*/ 4764289 w 4764289"/>
                <a:gd name="connsiteY1-136" fmla="*/ 1376363 h 3505200"/>
                <a:gd name="connsiteX2-137" fmla="*/ 4757183 w 4764289"/>
                <a:gd name="connsiteY2-138" fmla="*/ 1517088 h 3505200"/>
                <a:gd name="connsiteX3-139" fmla="*/ 4755323 w 4764289"/>
                <a:gd name="connsiteY3-140" fmla="*/ 1529277 h 3505200"/>
                <a:gd name="connsiteX4-141" fmla="*/ 4751527 w 4764289"/>
                <a:gd name="connsiteY4-142" fmla="*/ 1594024 h 3505200"/>
                <a:gd name="connsiteX5-143" fmla="*/ 2292551 w 4764289"/>
                <a:gd name="connsiteY5-144" fmla="*/ 3505200 h 3505200"/>
                <a:gd name="connsiteX6-145" fmla="*/ 15055 w 4764289"/>
                <a:gd name="connsiteY6-146" fmla="*/ 2205002 h 3505200"/>
                <a:gd name="connsiteX7-147" fmla="*/ 0 w 4764289"/>
                <a:gd name="connsiteY7-148" fmla="*/ 2169573 h 3505200"/>
                <a:gd name="connsiteX8-149" fmla="*/ 65761 w 4764289"/>
                <a:gd name="connsiteY8-150" fmla="*/ 2260723 h 3505200"/>
                <a:gd name="connsiteX9-151" fmla="*/ 871739 w 4764289"/>
                <a:gd name="connsiteY9-152" fmla="*/ 2681287 h 3505200"/>
                <a:gd name="connsiteX10-153" fmla="*/ 2005679 w 4764289"/>
                <a:gd name="connsiteY10-154" fmla="*/ 1392205 h 3505200"/>
                <a:gd name="connsiteX11-155" fmla="*/ 2018669 w 4764289"/>
                <a:gd name="connsiteY11-156" fmla="*/ 1235638 h 3505200"/>
                <a:gd name="connsiteX12-157" fmla="*/ 3387926 w 4764289"/>
                <a:gd name="connsiteY12-158" fmla="*/ 0 h 3505200"/>
                <a:gd name="connsiteX0-159" fmla="*/ 3387926 w 4764289"/>
                <a:gd name="connsiteY0-160" fmla="*/ 0 h 3505200"/>
                <a:gd name="connsiteX1-161" fmla="*/ 4764289 w 4764289"/>
                <a:gd name="connsiteY1-162" fmla="*/ 1376363 h 3505200"/>
                <a:gd name="connsiteX2-163" fmla="*/ 4757183 w 4764289"/>
                <a:gd name="connsiteY2-164" fmla="*/ 1517088 h 3505200"/>
                <a:gd name="connsiteX3-165" fmla="*/ 4755323 w 4764289"/>
                <a:gd name="connsiteY3-166" fmla="*/ 1529277 h 3505200"/>
                <a:gd name="connsiteX4-167" fmla="*/ 4751527 w 4764289"/>
                <a:gd name="connsiteY4-168" fmla="*/ 1594024 h 3505200"/>
                <a:gd name="connsiteX5-169" fmla="*/ 2292551 w 4764289"/>
                <a:gd name="connsiteY5-170" fmla="*/ 3505200 h 3505200"/>
                <a:gd name="connsiteX6-171" fmla="*/ 15055 w 4764289"/>
                <a:gd name="connsiteY6-172" fmla="*/ 2205002 h 3505200"/>
                <a:gd name="connsiteX7-173" fmla="*/ 0 w 4764289"/>
                <a:gd name="connsiteY7-174" fmla="*/ 2169573 h 3505200"/>
                <a:gd name="connsiteX8-175" fmla="*/ 65761 w 4764289"/>
                <a:gd name="connsiteY8-176" fmla="*/ 2260723 h 3505200"/>
                <a:gd name="connsiteX9-177" fmla="*/ 871739 w 4764289"/>
                <a:gd name="connsiteY9-178" fmla="*/ 2681287 h 3505200"/>
                <a:gd name="connsiteX10-179" fmla="*/ 2005679 w 4764289"/>
                <a:gd name="connsiteY10-180" fmla="*/ 1392205 h 3505200"/>
                <a:gd name="connsiteX11-181" fmla="*/ 2018669 w 4764289"/>
                <a:gd name="connsiteY11-182" fmla="*/ 1235638 h 3505200"/>
                <a:gd name="connsiteX12-183" fmla="*/ 3387926 w 4764289"/>
                <a:gd name="connsiteY12-184" fmla="*/ 0 h 3505200"/>
                <a:gd name="connsiteX0-185" fmla="*/ 3387926 w 4764289"/>
                <a:gd name="connsiteY0-186" fmla="*/ 0 h 3505200"/>
                <a:gd name="connsiteX1-187" fmla="*/ 4764289 w 4764289"/>
                <a:gd name="connsiteY1-188" fmla="*/ 1376363 h 3505200"/>
                <a:gd name="connsiteX2-189" fmla="*/ 4757183 w 4764289"/>
                <a:gd name="connsiteY2-190" fmla="*/ 1517088 h 3505200"/>
                <a:gd name="connsiteX3-191" fmla="*/ 4755323 w 4764289"/>
                <a:gd name="connsiteY3-192" fmla="*/ 1529277 h 3505200"/>
                <a:gd name="connsiteX4-193" fmla="*/ 4751527 w 4764289"/>
                <a:gd name="connsiteY4-194" fmla="*/ 1594024 h 3505200"/>
                <a:gd name="connsiteX5-195" fmla="*/ 2292551 w 4764289"/>
                <a:gd name="connsiteY5-196" fmla="*/ 3505200 h 3505200"/>
                <a:gd name="connsiteX6-197" fmla="*/ 15055 w 4764289"/>
                <a:gd name="connsiteY6-198" fmla="*/ 2205002 h 3505200"/>
                <a:gd name="connsiteX7-199" fmla="*/ 0 w 4764289"/>
                <a:gd name="connsiteY7-200" fmla="*/ 2169573 h 3505200"/>
                <a:gd name="connsiteX8-201" fmla="*/ 65761 w 4764289"/>
                <a:gd name="connsiteY8-202" fmla="*/ 2260723 h 3505200"/>
                <a:gd name="connsiteX9-203" fmla="*/ 871739 w 4764289"/>
                <a:gd name="connsiteY9-204" fmla="*/ 2681287 h 3505200"/>
                <a:gd name="connsiteX10-205" fmla="*/ 2005679 w 4764289"/>
                <a:gd name="connsiteY10-206" fmla="*/ 1392205 h 3505200"/>
                <a:gd name="connsiteX11-207" fmla="*/ 2018669 w 4764289"/>
                <a:gd name="connsiteY11-208" fmla="*/ 1235638 h 3505200"/>
                <a:gd name="connsiteX12-209" fmla="*/ 3387926 w 4764289"/>
                <a:gd name="connsiteY12-210" fmla="*/ 0 h 3505200"/>
              </a:gdLst>
              <a:ahLst/>
              <a:cxnLst>
                <a:cxn ang="0">
                  <a:pos x="connsiteX0-185" y="connsiteY0-186"/>
                </a:cxn>
                <a:cxn ang="0">
                  <a:pos x="connsiteX1-187" y="connsiteY1-188"/>
                </a:cxn>
                <a:cxn ang="0">
                  <a:pos x="connsiteX2-189" y="connsiteY2-190"/>
                </a:cxn>
                <a:cxn ang="0">
                  <a:pos x="connsiteX3-191" y="connsiteY3-192"/>
                </a:cxn>
                <a:cxn ang="0">
                  <a:pos x="connsiteX4-193" y="connsiteY4-194"/>
                </a:cxn>
                <a:cxn ang="0">
                  <a:pos x="connsiteX5-195" y="connsiteY5-196"/>
                </a:cxn>
                <a:cxn ang="0">
                  <a:pos x="connsiteX6-197" y="connsiteY6-198"/>
                </a:cxn>
                <a:cxn ang="0">
                  <a:pos x="connsiteX7-199" y="connsiteY7-200"/>
                </a:cxn>
                <a:cxn ang="0">
                  <a:pos x="connsiteX8-201" y="connsiteY8-202"/>
                </a:cxn>
                <a:cxn ang="0">
                  <a:pos x="connsiteX9-203" y="connsiteY9-204"/>
                </a:cxn>
                <a:cxn ang="0">
                  <a:pos x="connsiteX10-205" y="connsiteY10-206"/>
                </a:cxn>
                <a:cxn ang="0">
                  <a:pos x="connsiteX11-207" y="connsiteY11-208"/>
                </a:cxn>
                <a:cxn ang="0">
                  <a:pos x="connsiteX12-209" y="connsiteY12-210"/>
                </a:cxn>
              </a:cxnLst>
              <a:rect l="l" t="t" r="r" b="b"/>
              <a:pathLst>
                <a:path w="4764289" h="3505200">
                  <a:moveTo>
                    <a:pt x="3387926" y="0"/>
                  </a:moveTo>
                  <a:cubicBezTo>
                    <a:pt x="4148070" y="0"/>
                    <a:pt x="4764289" y="616219"/>
                    <a:pt x="4764289" y="1376363"/>
                  </a:cubicBezTo>
                  <a:cubicBezTo>
                    <a:pt x="4764289" y="1423872"/>
                    <a:pt x="4761882" y="1470819"/>
                    <a:pt x="4757183" y="1517088"/>
                  </a:cubicBezTo>
                  <a:lnTo>
                    <a:pt x="4755323" y="1529277"/>
                  </a:lnTo>
                  <a:lnTo>
                    <a:pt x="4751527" y="1594024"/>
                  </a:lnTo>
                  <a:cubicBezTo>
                    <a:pt x="4624949" y="2667503"/>
                    <a:pt x="3572335" y="3505200"/>
                    <a:pt x="2292551" y="3505200"/>
                  </a:cubicBezTo>
                  <a:cubicBezTo>
                    <a:pt x="1268724" y="3505200"/>
                    <a:pt x="390285" y="2969074"/>
                    <a:pt x="15055" y="2205002"/>
                  </a:cubicBezTo>
                  <a:lnTo>
                    <a:pt x="0" y="2169573"/>
                  </a:lnTo>
                  <a:lnTo>
                    <a:pt x="65761" y="2260723"/>
                  </a:lnTo>
                  <a:cubicBezTo>
                    <a:pt x="272029" y="2520569"/>
                    <a:pt x="556985" y="2681287"/>
                    <a:pt x="871739" y="2681287"/>
                  </a:cubicBezTo>
                  <a:cubicBezTo>
                    <a:pt x="1461903" y="2681287"/>
                    <a:pt x="1947309" y="2116263"/>
                    <a:pt x="2005679" y="1392205"/>
                  </a:cubicBezTo>
                  <a:cubicBezTo>
                    <a:pt x="2006205" y="1395093"/>
                    <a:pt x="2014391" y="1254878"/>
                    <a:pt x="2018669" y="1235638"/>
                  </a:cubicBezTo>
                  <a:cubicBezTo>
                    <a:pt x="2089153" y="541599"/>
                    <a:pt x="2675291" y="0"/>
                    <a:pt x="3387926" y="0"/>
                  </a:cubicBezTo>
                  <a:close/>
                </a:path>
              </a:pathLst>
            </a:custGeom>
            <a:solidFill>
              <a:schemeClr val="accent2"/>
            </a:solidFill>
          </p:spPr>
          <p:txBody>
            <a:bodyPr rot="0" spcFirstLastPara="0" vert="horz" wrap="squar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1pPr>
              <a:lvl2pPr marL="4572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2pPr>
              <a:lvl3pPr marL="9144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3pPr>
              <a:lvl4pPr marL="13716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4pPr>
              <a:lvl5pPr marL="18288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5pPr>
              <a:lvl6pPr marL="22860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6pPr>
              <a:lvl7pPr marL="27432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7pPr>
              <a:lvl8pPr marL="32004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8pPr>
              <a:lvl9pPr marL="3657600" algn="l" defTabSz="914400" rtl="0" eaLnBrk="1" latinLnBrk="0" hangingPunct="1">
                <a:defRPr sz="1800" kern="1200">
                  <a:solidFill>
                    <a:srgbClr val="5F5F5F"/>
                  </a:solidFill>
                  <a:latin typeface="Arial" panose="020B0604020202020204" pitchFamily="34" charset="0"/>
                  <a:ea typeface="黑体" panose="02010609060101010101" pitchFamily="49" charset="-122"/>
                  <a:cs typeface="+mn-ea"/>
                </a:defRPr>
              </a:lvl9pPr>
            </a:lstStyle>
            <a:p>
              <a:pPr algn="ctr"/>
              <a:r>
                <a:rPr lang="en-US" altLang="zh-CN" kern="0" dirty="0">
                  <a:solidFill>
                    <a:srgbClr val="FFFFFF"/>
                  </a:solidFill>
                  <a:sym typeface="Arial" panose="020B0604020202020204" pitchFamily="34" charset="0"/>
                </a:rPr>
                <a:t> </a:t>
              </a:r>
              <a:endParaRPr lang="zh-CN" altLang="en-US" dirty="0">
                <a:solidFill>
                  <a:srgbClr val="FFFFFF"/>
                </a:solidFill>
                <a:sym typeface="Arial" panose="020B0604020202020204" pitchFamily="34" charset="0"/>
              </a:endParaRPr>
            </a:p>
          </p:txBody>
        </p:sp>
        <p:sp>
          <p:nvSpPr>
            <p:cNvPr id="18" name="椭圆 17"/>
            <p:cNvSpPr/>
            <p:nvPr>
              <p:custDataLst>
                <p:tags r:id="rId12"/>
              </p:custDataLst>
            </p:nvPr>
          </p:nvSpPr>
          <p:spPr>
            <a:xfrm rot="10800000" flipH="1">
              <a:off x="4648861" y="2946887"/>
              <a:ext cx="914400" cy="914400"/>
            </a:xfrm>
            <a:prstGeom prst="ellipse">
              <a:avLst/>
            </a:prstGeom>
            <a:solidFill>
              <a:srgbClr val="FFFFFF"/>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en-US" altLang="zh-CN" kern="0" dirty="0">
                  <a:solidFill>
                    <a:srgbClr val="0070C0">
                      <a:lumMod val="75000"/>
                    </a:srgbClr>
                  </a:solidFill>
                  <a:latin typeface="Times New Roman" panose="02020603050405020304" pitchFamily="18" charset="0"/>
                  <a:cs typeface="Times New Roman" panose="02020603050405020304" pitchFamily="18" charset="0"/>
                  <a:sym typeface="Arial" panose="020B0604020202020204" pitchFamily="34" charset="0"/>
                </a:rPr>
                <a:t>3</a:t>
              </a:r>
              <a:endParaRPr lang="zh-CN" altLang="en-US" dirty="0">
                <a:solidFill>
                  <a:srgbClr val="0070C0">
                    <a:lumMod val="75000"/>
                  </a:srgbClr>
                </a:solidFill>
                <a:latin typeface="Times New Roman" panose="02020603050405020304" pitchFamily="18" charset="0"/>
                <a:cs typeface="Times New Roman" panose="02020603050405020304" pitchFamily="18" charset="0"/>
                <a:sym typeface="Arial" panose="020B0604020202020204" pitchFamily="34" charset="0"/>
              </a:endParaRPr>
            </a:p>
          </p:txBody>
        </p:sp>
      </p:grpSp>
      <p:sp>
        <p:nvSpPr>
          <p:cNvPr id="19" name="矩形 18"/>
          <p:cNvSpPr/>
          <p:nvPr/>
        </p:nvSpPr>
        <p:spPr>
          <a:xfrm>
            <a:off x="450123" y="2367745"/>
            <a:ext cx="1338828" cy="442878"/>
          </a:xfrm>
          <a:prstGeom prst="rect">
            <a:avLst/>
          </a:prstGeom>
        </p:spPr>
        <p:txBody>
          <a:bodyPr wrap="none">
            <a:spAutoFit/>
          </a:bodyPr>
          <a:lstStyle/>
          <a:p>
            <a:pPr>
              <a:lnSpc>
                <a:spcPct val="150000"/>
              </a:lnSpc>
            </a:pPr>
            <a:r>
              <a:rPr lang="zh-CN" altLang="en-US" dirty="0">
                <a:latin typeface="宋体" panose="02010600030101010101" pitchFamily="2" charset="-122"/>
                <a:ea typeface="宋体" panose="02010600030101010101" pitchFamily="2" charset="-122"/>
              </a:rPr>
              <a:t>情感启发法</a:t>
            </a:r>
            <a:endParaRPr lang="zh-CN" altLang="en-US" dirty="0">
              <a:latin typeface="宋体" panose="02010600030101010101" pitchFamily="2" charset="-122"/>
              <a:ea typeface="宋体" panose="02010600030101010101" pitchFamily="2" charset="-122"/>
            </a:endParaRPr>
          </a:p>
        </p:txBody>
      </p:sp>
      <p:sp>
        <p:nvSpPr>
          <p:cNvPr id="20" name="矩形 19"/>
          <p:cNvSpPr/>
          <p:nvPr/>
        </p:nvSpPr>
        <p:spPr>
          <a:xfrm>
            <a:off x="820652" y="3657960"/>
            <a:ext cx="2031325" cy="442878"/>
          </a:xfrm>
          <a:prstGeom prst="rect">
            <a:avLst/>
          </a:prstGeom>
        </p:spPr>
        <p:txBody>
          <a:bodyPr wrap="none">
            <a:spAutoFit/>
          </a:bodyPr>
          <a:lstStyle/>
          <a:p>
            <a:pPr>
              <a:lnSpc>
                <a:spcPct val="150000"/>
              </a:lnSpc>
            </a:pPr>
            <a:r>
              <a:rPr lang="zh-CN" altLang="en-US" dirty="0">
                <a:latin typeface="宋体" panose="02010600030101010101" pitchFamily="2" charset="-122"/>
                <a:ea typeface="宋体" panose="02010600030101010101" pitchFamily="2" charset="-122"/>
              </a:rPr>
              <a:t>锚定与调整启发法</a:t>
            </a:r>
            <a:endParaRPr lang="en-US" altLang="zh-CN" dirty="0">
              <a:latin typeface="宋体" panose="02010600030101010101" pitchFamily="2" charset="-122"/>
              <a:ea typeface="宋体" panose="02010600030101010101" pitchFamily="2" charset="-122"/>
            </a:endParaRPr>
          </a:p>
        </p:txBody>
      </p:sp>
      <p:sp>
        <p:nvSpPr>
          <p:cNvPr id="21" name="矩形 20"/>
          <p:cNvSpPr/>
          <p:nvPr/>
        </p:nvSpPr>
        <p:spPr>
          <a:xfrm>
            <a:off x="4455474" y="2699617"/>
            <a:ext cx="1569660" cy="442878"/>
          </a:xfrm>
          <a:prstGeom prst="rect">
            <a:avLst/>
          </a:prstGeom>
        </p:spPr>
        <p:txBody>
          <a:bodyPr wrap="none">
            <a:spAutoFit/>
          </a:bodyPr>
          <a:lstStyle/>
          <a:p>
            <a:pPr>
              <a:lnSpc>
                <a:spcPct val="150000"/>
              </a:lnSpc>
            </a:pPr>
            <a:r>
              <a:rPr lang="zh-CN" altLang="en-US" dirty="0">
                <a:latin typeface="宋体" panose="02010600030101010101" pitchFamily="2" charset="-122"/>
                <a:ea typeface="宋体" panose="02010600030101010101" pitchFamily="2" charset="-122"/>
              </a:rPr>
              <a:t>可得性启发法</a:t>
            </a:r>
            <a:endParaRPr lang="en-US" altLang="zh-CN" dirty="0">
              <a:latin typeface="宋体" panose="02010600030101010101" pitchFamily="2" charset="-122"/>
              <a:ea typeface="宋体" panose="02010600030101010101" pitchFamily="2" charset="-122"/>
            </a:endParaRPr>
          </a:p>
        </p:txBody>
      </p:sp>
      <p:sp>
        <p:nvSpPr>
          <p:cNvPr id="22" name="矩形 21"/>
          <p:cNvSpPr/>
          <p:nvPr/>
        </p:nvSpPr>
        <p:spPr>
          <a:xfrm>
            <a:off x="3682881" y="1573049"/>
            <a:ext cx="1569660" cy="442878"/>
          </a:xfrm>
          <a:prstGeom prst="rect">
            <a:avLst/>
          </a:prstGeom>
        </p:spPr>
        <p:txBody>
          <a:bodyPr wrap="none">
            <a:spAutoFit/>
          </a:bodyPr>
          <a:lstStyle/>
          <a:p>
            <a:pPr>
              <a:lnSpc>
                <a:spcPct val="150000"/>
              </a:lnSpc>
            </a:pPr>
            <a:r>
              <a:rPr lang="zh-CN" altLang="en-US" dirty="0">
                <a:latin typeface="宋体" panose="02010600030101010101" pitchFamily="2" charset="-122"/>
                <a:ea typeface="宋体" panose="02010600030101010101" pitchFamily="2" charset="-122"/>
              </a:rPr>
              <a:t>代表性启发法</a:t>
            </a:r>
            <a:endParaRPr lang="en-US" altLang="zh-CN" dirty="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416" y="471980"/>
            <a:ext cx="6170772" cy="856986"/>
          </a:xfrm>
        </p:spPr>
        <p:txBody>
          <a:bodyPr>
            <a:normAutofit/>
          </a:bodyPr>
          <a:lstStyle/>
          <a:p>
            <a:pPr algn="l"/>
            <a:r>
              <a:rPr lang="en-US" altLang="zh-CN" sz="2100" b="1" dirty="0">
                <a:latin typeface="宋体" panose="02010600030101010101" pitchFamily="2" charset="-122"/>
                <a:ea typeface="宋体" panose="02010600030101010101" pitchFamily="2" charset="-122"/>
              </a:rPr>
              <a:t>1-</a:t>
            </a:r>
            <a:r>
              <a:rPr lang="zh-CN" altLang="en-US" sz="2100" b="1" dirty="0">
                <a:latin typeface="宋体" panose="02010600030101010101" pitchFamily="2" charset="-122"/>
                <a:ea typeface="宋体" panose="02010600030101010101" pitchFamily="2" charset="-122"/>
              </a:rPr>
              <a:t>代表性启发法 </a:t>
            </a:r>
            <a:r>
              <a:rPr lang="en-US" altLang="zh-CN" sz="2100" b="1" i="1" dirty="0">
                <a:latin typeface="Times New Roman" panose="02020603050405020304" pitchFamily="18" charset="0"/>
                <a:ea typeface="宋体" panose="02010600030101010101" pitchFamily="2" charset="-122"/>
                <a:cs typeface="Times New Roman" panose="02020603050405020304" pitchFamily="18" charset="0"/>
              </a:rPr>
              <a:t>Representativeness heuristic</a:t>
            </a:r>
            <a:endParaRPr lang="en-US" altLang="zh-CN" sz="2100" b="1" i="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643255" y="1162050"/>
            <a:ext cx="5593715" cy="3393440"/>
          </a:xfrm>
        </p:spPr>
        <p:txBody>
          <a:bodyPr>
            <a:normAutofit/>
          </a:bodyPr>
          <a:lstStyle/>
          <a:p>
            <a:r>
              <a:rPr lang="zh-CN" altLang="en-US" sz="1800" dirty="0">
                <a:latin typeface="宋体" panose="02010600030101010101" pitchFamily="2" charset="-122"/>
                <a:ea typeface="宋体" panose="02010600030101010101" pitchFamily="2" charset="-122"/>
              </a:rPr>
              <a:t>人们假定将来的模式会与过去相似并寻求熟悉的模式来做判断，并且不考虑这种模式产生的原因或重复的概率</a:t>
            </a:r>
            <a:endParaRPr lang="zh-CN" altLang="en-US"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sym typeface="+mn-ea"/>
              </a:rPr>
              <a:t>人们倾向于根据样本是否代表（或类似）总体来判断其出现的概率，这种推理过程称之为“</a:t>
            </a:r>
            <a:r>
              <a:rPr lang="zh-CN" altLang="en-US" sz="1800" b="1" dirty="0">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sym typeface="+mn-ea"/>
              </a:rPr>
              <a:t>代表性启发法</a:t>
            </a:r>
            <a:r>
              <a:rPr lang="zh-CN" altLang="en-US" sz="1800" dirty="0">
                <a:latin typeface="宋体" panose="02010600030101010101" pitchFamily="2" charset="-122"/>
                <a:ea typeface="宋体" panose="02010600030101010101" pitchFamily="2" charset="-122"/>
                <a:sym typeface="+mn-ea"/>
              </a:rPr>
              <a:t>”</a:t>
            </a:r>
            <a:endParaRPr lang="zh-CN" altLang="en-US" sz="1800" dirty="0">
              <a:latin typeface="宋体" panose="02010600030101010101" pitchFamily="2" charset="-122"/>
              <a:ea typeface="宋体" panose="02010600030101010101" pitchFamily="2" charset="-122"/>
            </a:endParaRPr>
          </a:p>
          <a:p>
            <a:pPr lvl="1">
              <a:buFont typeface="Wingdings" panose="05000000000000000000" charset="0"/>
              <a:buChar char="Ø"/>
            </a:pPr>
            <a:r>
              <a:rPr lang="zh-CN" altLang="en-US" sz="1800" dirty="0">
                <a:latin typeface="宋体" panose="02010600030101010101" pitchFamily="2" charset="-122"/>
                <a:ea typeface="宋体" panose="02010600030101010101" pitchFamily="2" charset="-122"/>
              </a:rPr>
              <a:t>过分强调事物类别之间的典型特征</a:t>
            </a:r>
            <a:endParaRPr lang="zh-CN" altLang="en-US" sz="1800" dirty="0">
              <a:latin typeface="宋体" panose="02010600030101010101" pitchFamily="2" charset="-122"/>
              <a:ea typeface="宋体" panose="02010600030101010101" pitchFamily="2" charset="-122"/>
            </a:endParaRPr>
          </a:p>
          <a:p>
            <a:pPr lvl="1">
              <a:buFont typeface="Wingdings" panose="05000000000000000000" charset="0"/>
              <a:buChar char="Ø"/>
            </a:pPr>
            <a:r>
              <a:rPr lang="zh-CN" altLang="en-US" sz="1800" dirty="0">
                <a:latin typeface="宋体" panose="02010600030101010101" pitchFamily="2" charset="-122"/>
                <a:ea typeface="宋体" panose="02010600030101010101" pitchFamily="2" charset="-122"/>
              </a:rPr>
              <a:t>从随机中试图发现规律</a:t>
            </a:r>
            <a:endParaRPr lang="zh-CN" altLang="en-US" sz="1800"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7" name="TextBox 6"/>
          <p:cNvSpPr txBox="1"/>
          <p:nvPr/>
        </p:nvSpPr>
        <p:spPr>
          <a:xfrm>
            <a:off x="1943021" y="3803510"/>
            <a:ext cx="2969642" cy="460375"/>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zh-CN" altLang="en-US" sz="2400" dirty="0"/>
              <a:t>好公司</a:t>
            </a:r>
            <a:r>
              <a:rPr lang="en-US" altLang="zh-CN" sz="2400" dirty="0"/>
              <a:t>=</a:t>
            </a:r>
            <a:r>
              <a:rPr lang="zh-CN" altLang="en-US" sz="2400" dirty="0"/>
              <a:t>好股票？</a:t>
            </a:r>
            <a:endParaRPr lang="zh-CN" altLang="en-US" sz="2400" dirty="0"/>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396" y="557705"/>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代表性启发法导致的行为偏差</a:t>
            </a:r>
            <a:endParaRPr lang="zh-CN" altLang="en-US" sz="2100" dirty="0"/>
          </a:p>
        </p:txBody>
      </p:sp>
      <p:sp>
        <p:nvSpPr>
          <p:cNvPr id="3" name="内容占位符 2"/>
          <p:cNvSpPr>
            <a:spLocks noGrp="1"/>
          </p:cNvSpPr>
          <p:nvPr>
            <p:ph idx="1"/>
          </p:nvPr>
        </p:nvSpPr>
        <p:spPr>
          <a:xfrm>
            <a:off x="342900" y="1095375"/>
            <a:ext cx="6170930" cy="3535045"/>
          </a:xfrm>
        </p:spPr>
        <p:txBody>
          <a:bodyPr>
            <a:normAutofit/>
          </a:bodyPr>
          <a:lstStyle/>
          <a:p>
            <a:pPr marL="0" indent="0">
              <a:buNone/>
            </a:pPr>
            <a:endParaRPr lang="en-US" altLang="zh-CN" sz="18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000" dirty="0">
                <a:solidFill>
                  <a:prstClr val="black"/>
                </a:solidFill>
                <a:latin typeface="宋体" panose="02010600030101010101" pitchFamily="2" charset="-122"/>
                <a:ea typeface="宋体" panose="02010600030101010101" pitchFamily="2" charset="-122"/>
              </a:rPr>
              <a:t>对“先验概率</a:t>
            </a:r>
            <a:r>
              <a:rPr lang="en-US" altLang="zh-CN" sz="2000" dirty="0">
                <a:solidFill>
                  <a:prstClr val="black"/>
                </a:solidFill>
                <a:latin typeface="宋体" panose="02010600030101010101" pitchFamily="2" charset="-122"/>
                <a:ea typeface="宋体" panose="02010600030101010101" pitchFamily="2" charset="-122"/>
              </a:rPr>
              <a:t>”</a:t>
            </a:r>
            <a:r>
              <a:rPr lang="zh-CN" altLang="en-US" sz="2000" dirty="0">
                <a:solidFill>
                  <a:prstClr val="black"/>
                </a:solidFill>
                <a:latin typeface="宋体" panose="02010600030101010101" pitchFamily="2" charset="-122"/>
                <a:ea typeface="宋体" panose="02010600030101010101" pitchFamily="2" charset="-122"/>
              </a:rPr>
              <a:t>不敏感</a:t>
            </a:r>
            <a:endParaRPr lang="zh-CN" altLang="en-US" sz="20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000" dirty="0">
                <a:solidFill>
                  <a:prstClr val="black"/>
                </a:solidFill>
                <a:latin typeface="宋体" panose="02010600030101010101" pitchFamily="2" charset="-122"/>
                <a:ea typeface="宋体" panose="02010600030101010101" pitchFamily="2" charset="-122"/>
              </a:rPr>
              <a:t>对样本规模的不敏感</a:t>
            </a:r>
            <a:endParaRPr lang="zh-CN" altLang="en-US" sz="20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000" dirty="0">
                <a:solidFill>
                  <a:prstClr val="black"/>
                </a:solidFill>
                <a:latin typeface="宋体" panose="02010600030101010101" pitchFamily="2" charset="-122"/>
                <a:ea typeface="宋体" panose="02010600030101010101" pitchFamily="2" charset="-122"/>
              </a:rPr>
              <a:t>对偶然性误解</a:t>
            </a:r>
            <a:endParaRPr lang="zh-CN" altLang="en-US" sz="20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000" dirty="0">
                <a:solidFill>
                  <a:prstClr val="black"/>
                </a:solidFill>
                <a:latin typeface="宋体" panose="02010600030101010101" pitchFamily="2" charset="-122"/>
                <a:ea typeface="宋体" panose="02010600030101010101" pitchFamily="2" charset="-122"/>
              </a:rPr>
              <a:t>对可预测性的不敏感</a:t>
            </a:r>
            <a:endParaRPr lang="zh-CN" altLang="en-US" sz="20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000" dirty="0">
                <a:solidFill>
                  <a:prstClr val="black"/>
                </a:solidFill>
                <a:latin typeface="宋体" panose="02010600030101010101" pitchFamily="2" charset="-122"/>
                <a:ea typeface="宋体" panose="02010600030101010101" pitchFamily="2" charset="-122"/>
              </a:rPr>
              <a:t>有效性幻觉</a:t>
            </a:r>
            <a:endParaRPr lang="en-US" altLang="zh-CN" sz="20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000" dirty="0">
                <a:solidFill>
                  <a:prstClr val="black"/>
                </a:solidFill>
                <a:latin typeface="宋体" panose="02010600030101010101" pitchFamily="2" charset="-122"/>
                <a:ea typeface="宋体" panose="02010600030101010101" pitchFamily="2" charset="-122"/>
              </a:rPr>
              <a:t>对均值回归的误解</a:t>
            </a:r>
            <a:endParaRPr lang="zh-CN" altLang="en-US" sz="2000"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472440"/>
            <a:ext cx="5437505" cy="857250"/>
          </a:xfrm>
        </p:spPr>
        <p:txBody>
          <a:bodyPr>
            <a:normAutofit/>
          </a:bodyPr>
          <a:lstStyle/>
          <a:p>
            <a:pPr algn="ctr"/>
            <a:r>
              <a:rPr lang="en-US" altLang="zh-CN" sz="2800" dirty="0">
                <a:latin typeface="Times New Roman" panose="02020603050405020304" pitchFamily="18" charset="0"/>
                <a:cs typeface="Times New Roman" panose="02020603050405020304" pitchFamily="18" charset="0"/>
              </a:rPr>
              <a:t>Psychology</a:t>
            </a:r>
            <a:endParaRPr lang="en-US" altLang="zh-CN" sz="2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29260" y="1065530"/>
            <a:ext cx="5760085" cy="2951480"/>
          </a:xfrm>
        </p:spPr>
        <p:txBody>
          <a:bodyPr>
            <a:noAutofit/>
          </a:bodyPr>
          <a:lstStyle/>
          <a:p>
            <a:pPr marL="285750" lvl="1" indent="-285750" algn="just">
              <a:lnSpc>
                <a:spcPct val="90000"/>
              </a:lnSpc>
              <a:buFont typeface="Arial" panose="020B0604020202020204" pitchFamily="34" charset="0"/>
              <a:buChar char="•"/>
            </a:pPr>
            <a:r>
              <a:rPr lang="en-US" altLang="zh-CN" sz="2000" kern="0">
                <a:solidFill>
                  <a:schemeClr val="tx1"/>
                </a:solidFill>
                <a:effectLst/>
                <a:latin typeface="Times New Roman" panose="02020603050405020304" pitchFamily="18" charset="0"/>
                <a:cs typeface="Times New Roman" panose="02020603050405020304" pitchFamily="18" charset="0"/>
                <a:sym typeface="+mn-ea"/>
              </a:rPr>
              <a:t>The theory of limited arbitrage shows that if irrational traders cause </a:t>
            </a:r>
            <a:r>
              <a:rPr lang="en-US" altLang="zh-CN" sz="2000" b="1" kern="0">
                <a:solidFill>
                  <a:schemeClr val="tx1"/>
                </a:solidFill>
                <a:effectLst/>
                <a:latin typeface="Times New Roman" panose="02020603050405020304" pitchFamily="18" charset="0"/>
                <a:cs typeface="Times New Roman" panose="02020603050405020304" pitchFamily="18" charset="0"/>
                <a:sym typeface="+mn-ea"/>
              </a:rPr>
              <a:t>deviations</a:t>
            </a:r>
            <a:r>
              <a:rPr lang="en-US" altLang="zh-CN" sz="2000" kern="0">
                <a:solidFill>
                  <a:schemeClr val="tx1"/>
                </a:solidFill>
                <a:effectLst/>
                <a:latin typeface="Times New Roman" panose="02020603050405020304" pitchFamily="18" charset="0"/>
                <a:cs typeface="Times New Roman" panose="02020603050405020304" pitchFamily="18" charset="0"/>
                <a:sym typeface="+mn-ea"/>
              </a:rPr>
              <a:t> from fundamental value, rational traders will often be powerless to do anything about it. </a:t>
            </a:r>
            <a:endParaRPr lang="en-US" altLang="zh-CN" sz="2000" kern="0">
              <a:solidFill>
                <a:schemeClr val="tx1"/>
              </a:solidFill>
              <a:effectLst/>
              <a:latin typeface="Times New Roman" panose="02020603050405020304" pitchFamily="18" charset="0"/>
              <a:cs typeface="Times New Roman" panose="02020603050405020304" pitchFamily="18" charset="0"/>
              <a:sym typeface="+mn-ea"/>
            </a:endParaRPr>
          </a:p>
          <a:p>
            <a:pPr marL="285750" lvl="1" indent="-285750" algn="just">
              <a:lnSpc>
                <a:spcPct val="90000"/>
              </a:lnSpc>
              <a:buFont typeface="Arial" panose="020B0604020202020204" pitchFamily="34" charset="0"/>
              <a:buChar char="•"/>
            </a:pPr>
            <a:r>
              <a:rPr lang="en-US" altLang="zh-CN" sz="2000" kern="0">
                <a:solidFill>
                  <a:schemeClr val="tx1"/>
                </a:solidFill>
                <a:effectLst/>
                <a:latin typeface="Times New Roman" panose="02020603050405020304" pitchFamily="18" charset="0"/>
                <a:cs typeface="Times New Roman" panose="02020603050405020304" pitchFamily="18" charset="0"/>
                <a:sym typeface="+mn-ea"/>
              </a:rPr>
              <a:t>In order to say more about </a:t>
            </a:r>
            <a:r>
              <a:rPr lang="en-US" altLang="zh-CN" sz="2000" b="1" kern="0">
                <a:solidFill>
                  <a:schemeClr val="tx1"/>
                </a:solidFill>
                <a:effectLst/>
                <a:latin typeface="Times New Roman" panose="02020603050405020304" pitchFamily="18" charset="0"/>
                <a:cs typeface="Times New Roman" panose="02020603050405020304" pitchFamily="18" charset="0"/>
                <a:sym typeface="+mn-ea"/>
              </a:rPr>
              <a:t>the structure of these deviations</a:t>
            </a:r>
            <a:r>
              <a:rPr lang="en-US" altLang="zh-CN" sz="2000" kern="0">
                <a:solidFill>
                  <a:schemeClr val="tx1"/>
                </a:solidFill>
                <a:effectLst/>
                <a:latin typeface="Times New Roman" panose="02020603050405020304" pitchFamily="18" charset="0"/>
                <a:cs typeface="Times New Roman" panose="02020603050405020304" pitchFamily="18" charset="0"/>
                <a:sym typeface="+mn-ea"/>
              </a:rPr>
              <a:t>, behavioral models often assume a specific form of irrationality. </a:t>
            </a:r>
            <a:endParaRPr lang="en-US" altLang="zh-CN" sz="2000" kern="0">
              <a:solidFill>
                <a:schemeClr val="tx1"/>
              </a:solidFill>
              <a:effectLst/>
              <a:latin typeface="Times New Roman" panose="02020603050405020304" pitchFamily="18" charset="0"/>
              <a:cs typeface="Times New Roman" panose="02020603050405020304" pitchFamily="18" charset="0"/>
              <a:sym typeface="+mn-ea"/>
            </a:endParaRPr>
          </a:p>
          <a:p>
            <a:pPr marL="285750" lvl="1" indent="-285750" algn="just">
              <a:lnSpc>
                <a:spcPct val="90000"/>
              </a:lnSpc>
              <a:buFont typeface="Arial" panose="020B0604020202020204" pitchFamily="34" charset="0"/>
              <a:buChar char="•"/>
            </a:pPr>
            <a:r>
              <a:rPr lang="en-US" altLang="zh-CN" sz="2000" kern="0">
                <a:solidFill>
                  <a:schemeClr val="tx1"/>
                </a:solidFill>
                <a:effectLst/>
                <a:latin typeface="Times New Roman" panose="02020603050405020304" pitchFamily="18" charset="0"/>
                <a:cs typeface="Times New Roman" panose="02020603050405020304" pitchFamily="18" charset="0"/>
                <a:sym typeface="+mn-ea"/>
              </a:rPr>
              <a:t>For guidance on this, economists turn to the extensive experimental evidence compiled by cognitive psychologists on </a:t>
            </a:r>
            <a:r>
              <a:rPr lang="en-US" altLang="zh-CN" sz="2000" b="1" i="1" kern="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the systematic biases that arise when people form beliefs, and on people's preferences</a:t>
            </a:r>
            <a:r>
              <a:rPr lang="en-US" altLang="zh-CN" sz="2000" i="1" kern="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a:t>
            </a:r>
            <a:endParaRPr lang="en-US" altLang="zh-CN" sz="2000" i="1" kern="0" spc="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endParaRPr>
          </a:p>
          <a:p>
            <a:pPr marL="285750" lvl="1" indent="-285750" algn="just">
              <a:lnSpc>
                <a:spcPct val="90000"/>
              </a:lnSpc>
              <a:buFont typeface="Arial" panose="020B0604020202020204" pitchFamily="34" charset="0"/>
              <a:buChar char="•"/>
            </a:pPr>
            <a:endParaRPr lang="en-US" altLang="zh-CN" sz="2000" i="1" kern="0" spc="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606" y="412925"/>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实验</a:t>
            </a:r>
            <a:r>
              <a:rPr lang="en-US" altLang="zh-CN" sz="2100" b="1" dirty="0">
                <a:latin typeface="宋体" panose="02010600030101010101" pitchFamily="2" charset="-122"/>
                <a:ea typeface="宋体" panose="02010600030101010101" pitchFamily="2" charset="-122"/>
              </a:rPr>
              <a:t>5-2</a:t>
            </a:r>
            <a:r>
              <a:rPr lang="zh-CN" altLang="en-US" sz="2100" b="1" dirty="0">
                <a:latin typeface="宋体" panose="02010600030101010101" pitchFamily="2" charset="-122"/>
                <a:ea typeface="宋体" panose="02010600030101010101" pitchFamily="2" charset="-122"/>
              </a:rPr>
              <a:t>：身份判断</a:t>
            </a:r>
            <a:endParaRPr lang="zh-CN" altLang="en-US" sz="2100" dirty="0"/>
          </a:p>
        </p:txBody>
      </p:sp>
      <p:sp>
        <p:nvSpPr>
          <p:cNvPr id="3" name="内容占位符 2"/>
          <p:cNvSpPr>
            <a:spLocks noGrp="1"/>
          </p:cNvSpPr>
          <p:nvPr>
            <p:ph idx="1"/>
          </p:nvPr>
        </p:nvSpPr>
        <p:spPr>
          <a:xfrm>
            <a:off x="296607" y="1472286"/>
            <a:ext cx="6170771" cy="535661"/>
          </a:xfrm>
        </p:spPr>
        <p:txBody>
          <a:bodyPr>
            <a:normAutofit fontScale="92500" lnSpcReduction="20000"/>
          </a:bodyPr>
          <a:lstStyle/>
          <a:p>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从</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100</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个人（其中</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70</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个工程师，</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个律师）中随机抽取某人，这人的信息如下：</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800"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pic>
        <p:nvPicPr>
          <p:cNvPr id="4" name="图片 3"/>
          <p:cNvPicPr>
            <a:picLocks noChangeAspect="1"/>
          </p:cNvPicPr>
          <p:nvPr/>
        </p:nvPicPr>
        <p:blipFill>
          <a:blip r:embed="rId1"/>
          <a:stretch>
            <a:fillRect/>
          </a:stretch>
        </p:blipFill>
        <p:spPr>
          <a:xfrm>
            <a:off x="1908175" y="1875155"/>
            <a:ext cx="2810510" cy="2508250"/>
          </a:xfrm>
          <a:prstGeom prst="rect">
            <a:avLst/>
          </a:prstGeom>
        </p:spPr>
      </p:pic>
      <p:sp>
        <p:nvSpPr>
          <p:cNvPr id="6" name="文本框 5"/>
          <p:cNvSpPr txBox="1"/>
          <p:nvPr/>
        </p:nvSpPr>
        <p:spPr>
          <a:xfrm>
            <a:off x="2193925" y="901700"/>
            <a:ext cx="3516630" cy="368300"/>
          </a:xfrm>
          <a:prstGeom prst="rect">
            <a:avLst/>
          </a:prstGeom>
          <a:noFill/>
        </p:spPr>
        <p:txBody>
          <a:bodyPr wrap="none" rtlCol="0" anchor="t">
            <a:spAutoFit/>
          </a:bodyPr>
          <a:p>
            <a:r>
              <a:rPr lang="en-US" altLang="zh-CN" b="1" dirty="0">
                <a:solidFill>
                  <a:prstClr val="black"/>
                </a:solidFill>
                <a:latin typeface="宋体" panose="02010600030101010101" pitchFamily="2" charset="-122"/>
                <a:ea typeface="宋体" panose="02010600030101010101" pitchFamily="2" charset="-122"/>
                <a:sym typeface="+mn-ea"/>
              </a:rPr>
              <a:t>——</a:t>
            </a:r>
            <a:r>
              <a:rPr lang="zh-CN" altLang="en-US" b="1" dirty="0">
                <a:solidFill>
                  <a:prstClr val="black"/>
                </a:solidFill>
                <a:latin typeface="宋体" panose="02010600030101010101" pitchFamily="2" charset="-122"/>
                <a:ea typeface="宋体" panose="02010600030101010101" pitchFamily="2" charset="-122"/>
                <a:sym typeface="+mn-ea"/>
              </a:rPr>
              <a:t>（</a:t>
            </a:r>
            <a:r>
              <a:rPr lang="en-US" altLang="zh-CN" b="1" dirty="0">
                <a:solidFill>
                  <a:prstClr val="black"/>
                </a:solidFill>
                <a:latin typeface="宋体" panose="02010600030101010101" pitchFamily="2" charset="-122"/>
                <a:ea typeface="宋体" panose="02010600030101010101" pitchFamily="2" charset="-122"/>
                <a:sym typeface="+mn-ea"/>
              </a:rPr>
              <a:t>1</a:t>
            </a:r>
            <a:r>
              <a:rPr lang="zh-CN" altLang="en-US" b="1" dirty="0">
                <a:solidFill>
                  <a:prstClr val="black"/>
                </a:solidFill>
                <a:latin typeface="宋体" panose="02010600030101010101" pitchFamily="2" charset="-122"/>
                <a:ea typeface="宋体" panose="02010600030101010101" pitchFamily="2" charset="-122"/>
                <a:sym typeface="+mn-ea"/>
              </a:rPr>
              <a:t>）</a:t>
            </a:r>
            <a:r>
              <a:rPr lang="zh-CN" altLang="en-US" b="1" dirty="0">
                <a:solidFill>
                  <a:prstClr val="black"/>
                </a:solidFill>
                <a:latin typeface="宋体" panose="02010600030101010101" pitchFamily="2" charset="-122"/>
                <a:ea typeface="宋体" panose="02010600030101010101" pitchFamily="2" charset="-122"/>
                <a:sym typeface="+mn-ea"/>
              </a:rPr>
              <a:t>对“先验概率</a:t>
            </a:r>
            <a:r>
              <a:rPr lang="en-US" altLang="zh-CN" b="1" dirty="0">
                <a:solidFill>
                  <a:prstClr val="black"/>
                </a:solidFill>
                <a:latin typeface="宋体" panose="02010600030101010101" pitchFamily="2" charset="-122"/>
                <a:ea typeface="宋体" panose="02010600030101010101" pitchFamily="2" charset="-122"/>
                <a:sym typeface="+mn-ea"/>
              </a:rPr>
              <a:t>”</a:t>
            </a:r>
            <a:r>
              <a:rPr lang="zh-CN" altLang="en-US" b="1" dirty="0">
                <a:solidFill>
                  <a:prstClr val="black"/>
                </a:solidFill>
                <a:latin typeface="宋体" panose="02010600030101010101" pitchFamily="2" charset="-122"/>
                <a:ea typeface="宋体" panose="02010600030101010101" pitchFamily="2" charset="-122"/>
                <a:sym typeface="+mn-ea"/>
              </a:rPr>
              <a:t>不敏感</a:t>
            </a:r>
            <a:endParaRPr lang="zh-CN" altLang="en-US" b="1"/>
          </a:p>
        </p:txBody>
      </p:sp>
      <p:sp>
        <p:nvSpPr>
          <p:cNvPr id="11" name="灯片编号占位符 10"/>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335" y="1017539"/>
            <a:ext cx="5795809" cy="642591"/>
          </a:xfrm>
        </p:spPr>
        <p:txBody>
          <a:bodyPr>
            <a:normAutofit/>
          </a:bodyPr>
          <a:lstStyle/>
          <a:p>
            <a:pPr algn="l"/>
            <a:r>
              <a:rPr lang="zh-CN" altLang="en-US" sz="2100" dirty="0">
                <a:latin typeface="宋体" panose="02010600030101010101" pitchFamily="2" charset="-122"/>
                <a:ea typeface="宋体" panose="02010600030101010101" pitchFamily="2" charset="-122"/>
              </a:rPr>
              <a:t>这人更可能是以下哪个身份？</a:t>
            </a:r>
            <a:endParaRPr lang="zh-CN" altLang="en-US" sz="2100" dirty="0"/>
          </a:p>
        </p:txBody>
      </p:sp>
      <p:pic>
        <p:nvPicPr>
          <p:cNvPr id="4"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7033" y="1874597"/>
            <a:ext cx="2239934" cy="1333843"/>
          </a:xfrm>
          <a:prstGeom prst="rect">
            <a:avLst/>
          </a:prstGeom>
        </p:spPr>
      </p:pic>
      <p:pic>
        <p:nvPicPr>
          <p:cNvPr id="5"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9603" y="1874597"/>
            <a:ext cx="2475462" cy="1333842"/>
          </a:xfrm>
          <a:prstGeom prst="rect">
            <a:avLst/>
          </a:prstGeom>
        </p:spPr>
      </p:pic>
      <p:sp>
        <p:nvSpPr>
          <p:cNvPr id="6" name="文本框 9"/>
          <p:cNvSpPr txBox="1"/>
          <p:nvPr/>
        </p:nvSpPr>
        <p:spPr>
          <a:xfrm>
            <a:off x="1002665" y="3374390"/>
            <a:ext cx="2281555" cy="645160"/>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 工程师</a:t>
            </a:r>
            <a:r>
              <a:rPr lang="en-US" altLang="zh-CN" dirty="0">
                <a:latin typeface="宋体" panose="02010600030101010101" pitchFamily="2" charset="-122"/>
                <a:ea typeface="宋体" panose="02010600030101010101" pitchFamily="2" charset="-122"/>
              </a:rPr>
              <a:t>(50%) </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a:t>
            </a:r>
            <a:r>
              <a:rPr lang="zh-CN" altLang="en-US" dirty="0">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先验概率被忽略</a:t>
            </a:r>
            <a:endParaRPr lang="zh-CN" altLang="en-US" dirty="0">
              <a:latin typeface="宋体" panose="02010600030101010101" pitchFamily="2" charset="-122"/>
              <a:ea typeface="宋体" panose="02010600030101010101" pitchFamily="2" charset="-122"/>
            </a:endParaRPr>
          </a:p>
        </p:txBody>
      </p:sp>
      <p:sp>
        <p:nvSpPr>
          <p:cNvPr id="7" name="文本框 9"/>
          <p:cNvSpPr txBox="1"/>
          <p:nvPr/>
        </p:nvSpPr>
        <p:spPr>
          <a:xfrm>
            <a:off x="4285264" y="3374447"/>
            <a:ext cx="1748553" cy="369332"/>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 律师</a:t>
            </a:r>
            <a:endParaRPr lang="zh-CN" altLang="en-US" dirty="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396" y="711375"/>
            <a:ext cx="6170772" cy="856986"/>
          </a:xfrm>
        </p:spPr>
        <p:txBody>
          <a:bodyPr>
            <a:normAutofit/>
          </a:bodyPr>
          <a:lstStyle/>
          <a:p>
            <a:pPr algn="l"/>
            <a:r>
              <a:rPr lang="zh-CN" altLang="en-US" sz="2400" b="1" dirty="0">
                <a:latin typeface="宋体" panose="02010600030101010101" pitchFamily="2" charset="-122"/>
                <a:ea typeface="宋体" panose="02010600030101010101" pitchFamily="2" charset="-122"/>
              </a:rPr>
              <a:t>小数定律 </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Law of small numbers</a:t>
            </a:r>
            <a:endParaRPr lang="en-US" altLang="zh-CN" sz="2400" b="1" i="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342265" y="1466850"/>
            <a:ext cx="6170930" cy="3439160"/>
          </a:xfrm>
        </p:spPr>
        <p:txBody>
          <a:bodyPr>
            <a:normAutofit lnSpcReduction="20000"/>
          </a:bodyPr>
          <a:lstStyle/>
          <a:p>
            <a:pPr marL="0" indent="0">
              <a:buNone/>
            </a:pPr>
            <a:endParaRPr lang="en-US" altLang="zh-CN" sz="1800" dirty="0">
              <a:latin typeface="宋体" panose="02010600030101010101" pitchFamily="2" charset="-122"/>
              <a:ea typeface="宋体" panose="02010600030101010101" pitchFamily="2" charset="-122"/>
            </a:endParaRPr>
          </a:p>
          <a:p>
            <a:pPr lvl="0">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扔</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6</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次硬币出现</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次正面和</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次反面的可能性与扔</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1000</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次硬币出现</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500</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次正面和</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500</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次反面的可能性，</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哪个更大？</a:t>
            </a:r>
            <a:endParaRPr lang="zh-CN" altLang="en-US" sz="2800" dirty="0">
              <a:latin typeface="宋体" panose="02010600030101010101" pitchFamily="2" charset="-122"/>
              <a:ea typeface="宋体" panose="02010600030101010101" pitchFamily="2" charset="-122"/>
              <a:cs typeface="宋体" panose="02010600030101010101" pitchFamily="2" charset="-122"/>
              <a:sym typeface="+mn-ea"/>
            </a:endParaRPr>
          </a:p>
          <a:p>
            <a:pPr lvl="0">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扔</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6</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次硬币，出现</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H-T-H-T-H-T,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或</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H-H-H-T-T-T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的概率</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哪个更高</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dirty="0">
              <a:latin typeface="宋体" panose="02010600030101010101" pitchFamily="2" charset="-122"/>
              <a:ea typeface="宋体" panose="02010600030101010101" pitchFamily="2" charset="-122"/>
              <a:cs typeface="宋体" panose="02010600030101010101" pitchFamily="2" charset="-122"/>
              <a:sym typeface="+mn-ea"/>
            </a:endParaRPr>
          </a:p>
          <a:p>
            <a:pPr lvl="1">
              <a:buFont typeface="Arial" panose="020B0604020202020204" pitchFamily="34" charset="0"/>
              <a:buChar char="•"/>
            </a:pPr>
            <a:endParaRPr lang="zh-CN" altLang="en-US" sz="2000" b="1" dirty="0">
              <a:latin typeface="宋体" panose="02010600030101010101" pitchFamily="2" charset="-122"/>
              <a:ea typeface="宋体" panose="02010600030101010101" pitchFamily="2" charset="-122"/>
              <a:cs typeface="宋体" panose="02010600030101010101" pitchFamily="2" charset="-122"/>
              <a:sym typeface="+mn-ea"/>
            </a:endParaRPr>
          </a:p>
          <a:p>
            <a:pPr marL="0" lvl="1">
              <a:buFont typeface="Arial" panose="020B0604020202020204" pitchFamily="34" charset="0"/>
              <a:buChar char="•"/>
            </a:pPr>
            <a:r>
              <a:rPr lang="zh-CN" altLang="en-US" sz="2000" b="1" dirty="0">
                <a:ln/>
                <a:solidFill>
                  <a:schemeClr val="accent1"/>
                </a:solidFill>
                <a:effectLst>
                  <a:outerShdw blurRad="38100" dist="25400" dir="5400000" algn="ctr" rotWithShape="0">
                    <a:srgbClr val="6E747A">
                      <a:alpha val="43000"/>
                    </a:srgbClr>
                  </a:outerShdw>
                </a:effectLst>
                <a:ea typeface="宋体" panose="02010600030101010101" pitchFamily="2" charset="-122"/>
                <a:cs typeface="Times New Roman" panose="02020603050405020304" pitchFamily="18" charset="0"/>
                <a:sym typeface="+mn-ea"/>
              </a:rPr>
              <a:t>小数定律</a:t>
            </a:r>
            <a:r>
              <a:rPr lang="zh-CN" altLang="en-US" sz="2000" dirty="0">
                <a:ea typeface="宋体" panose="02010600030101010101" pitchFamily="2" charset="-122"/>
                <a:cs typeface="Times New Roman" panose="02020603050405020304" pitchFamily="18" charset="0"/>
                <a:sym typeface="+mn-ea"/>
              </a:rPr>
              <a:t>：人们时常忽视样本规模的大小，直觉地认为小样本和大样本有相同类型的概率分布、一样都</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具有代表性。</a:t>
            </a:r>
            <a:endParaRPr lang="zh-CN" altLang="en-US" sz="2000" dirty="0">
              <a:latin typeface="宋体" panose="02010600030101010101" pitchFamily="2" charset="-122"/>
              <a:ea typeface="宋体" panose="02010600030101010101" pitchFamily="2" charset="-122"/>
              <a:cs typeface="宋体" panose="02010600030101010101" pitchFamily="2" charset="-122"/>
              <a:sym typeface="+mn-ea"/>
            </a:endParaRPr>
          </a:p>
          <a:p>
            <a:pPr marL="0" lvl="1">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局部代表性</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sym typeface="+mn-ea"/>
              </a:rPr>
              <a:t>local representativeness</a:t>
            </a:r>
            <a:r>
              <a:rPr lang="zh-CN" altLang="en-US" sz="2000" i="1" dirty="0">
                <a:latin typeface="Times New Roman" panose="02020603050405020304" pitchFamily="18" charset="0"/>
                <a:ea typeface="宋体" panose="02010600030101010101" pitchFamily="2" charset="-122"/>
                <a:cs typeface="Times New Roman" panose="02020603050405020304" pitchFamily="18" charset="0"/>
                <a:sym typeface="+mn-ea"/>
              </a:rPr>
              <a:t>将导致行为偏差</a:t>
            </a:r>
            <a:endParaRPr lang="en-US" altLang="zh-CN" sz="2000" b="1" i="1"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buFont typeface="Arial" panose="020B0604020202020204" pitchFamily="34" charset="0"/>
              <a:buChar char="•"/>
            </a:pPr>
            <a:endParaRPr lang="en-US" altLang="zh-CN" sz="20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endParaRPr lang="zh-CN" altLang="en-US" sz="2000"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4" name="文本框 3"/>
          <p:cNvSpPr txBox="1"/>
          <p:nvPr/>
        </p:nvSpPr>
        <p:spPr>
          <a:xfrm>
            <a:off x="2734310" y="1171575"/>
            <a:ext cx="3286760" cy="368300"/>
          </a:xfrm>
          <a:prstGeom prst="rect">
            <a:avLst/>
          </a:prstGeom>
          <a:noFill/>
        </p:spPr>
        <p:txBody>
          <a:bodyPr wrap="none" rtlCol="0" anchor="t">
            <a:spAutoFit/>
          </a:bodyPr>
          <a:p>
            <a:r>
              <a:rPr lang="en-US" altLang="zh-CN" b="1" dirty="0">
                <a:solidFill>
                  <a:prstClr val="black"/>
                </a:solidFill>
                <a:latin typeface="宋体" panose="02010600030101010101" pitchFamily="2" charset="-122"/>
                <a:ea typeface="宋体" panose="02010600030101010101" pitchFamily="2" charset="-122"/>
                <a:sym typeface="+mn-ea"/>
              </a:rPr>
              <a:t>——</a:t>
            </a:r>
            <a:r>
              <a:rPr lang="zh-CN" altLang="en-US" b="1" dirty="0">
                <a:solidFill>
                  <a:prstClr val="black"/>
                </a:solidFill>
                <a:latin typeface="宋体" panose="02010600030101010101" pitchFamily="2" charset="-122"/>
                <a:ea typeface="宋体" panose="02010600030101010101" pitchFamily="2" charset="-122"/>
                <a:sym typeface="+mn-ea"/>
              </a:rPr>
              <a:t>（</a:t>
            </a:r>
            <a:r>
              <a:rPr lang="en-US" altLang="zh-CN" b="1" dirty="0">
                <a:solidFill>
                  <a:prstClr val="black"/>
                </a:solidFill>
                <a:latin typeface="宋体" panose="02010600030101010101" pitchFamily="2" charset="-122"/>
                <a:ea typeface="宋体" panose="02010600030101010101" pitchFamily="2" charset="-122"/>
                <a:sym typeface="+mn-ea"/>
              </a:rPr>
              <a:t>2</a:t>
            </a:r>
            <a:r>
              <a:rPr lang="zh-CN" altLang="en-US" b="1" dirty="0">
                <a:solidFill>
                  <a:prstClr val="black"/>
                </a:solidFill>
                <a:latin typeface="宋体" panose="02010600030101010101" pitchFamily="2" charset="-122"/>
                <a:ea typeface="宋体" panose="02010600030101010101" pitchFamily="2" charset="-122"/>
                <a:sym typeface="+mn-ea"/>
              </a:rPr>
              <a:t>）</a:t>
            </a:r>
            <a:r>
              <a:rPr lang="zh-CN" altLang="en-US" b="1" dirty="0">
                <a:solidFill>
                  <a:prstClr val="black"/>
                </a:solidFill>
                <a:latin typeface="宋体" panose="02010600030101010101" pitchFamily="2" charset="-122"/>
                <a:ea typeface="宋体" panose="02010600030101010101" pitchFamily="2" charset="-122"/>
                <a:sym typeface="+mn-ea"/>
              </a:rPr>
              <a:t>对样本规模的不敏感</a:t>
            </a:r>
            <a:endParaRPr lang="zh-CN" altLang="en-US" b="1"/>
          </a:p>
        </p:txBody>
      </p:sp>
      <p:sp>
        <p:nvSpPr>
          <p:cNvPr id="6" name="灯片编号占位符 5"/>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556" y="471980"/>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实验：赌徒谬误</a:t>
            </a:r>
            <a:r>
              <a:rPr lang="en-US" altLang="zh-CN" sz="2100" b="1" i="1" dirty="0">
                <a:latin typeface="Times New Roman" panose="02020603050405020304" pitchFamily="18" charset="0"/>
                <a:ea typeface="宋体" panose="02010600030101010101" pitchFamily="2" charset="-122"/>
                <a:cs typeface="Times New Roman" panose="02020603050405020304" pitchFamily="18" charset="0"/>
              </a:rPr>
              <a:t>Gambler's fallacy</a:t>
            </a:r>
            <a:endParaRPr lang="en-US" altLang="zh-CN" sz="2100" b="1" i="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296545" y="1504315"/>
            <a:ext cx="2437765" cy="2983230"/>
          </a:xfrm>
        </p:spPr>
        <p:txBody>
          <a:bodyPr>
            <a:normAutofit/>
          </a:bodyPr>
          <a:lstStyle/>
          <a:p>
            <a:r>
              <a:rPr lang="zh-CN" altLang="en-US" sz="1800" dirty="0">
                <a:ea typeface="宋体" panose="02010600030101010101" pitchFamily="2" charset="-122"/>
                <a:cs typeface="Times New Roman" panose="02020603050405020304" pitchFamily="18" charset="0"/>
              </a:rPr>
              <a:t>如果前面连续八次都是头像（</a:t>
            </a:r>
            <a:r>
              <a:rPr lang="en-US" altLang="zh-CN" sz="1800" dirty="0">
                <a:ea typeface="宋体" panose="02010600030101010101" pitchFamily="2" charset="-122"/>
                <a:cs typeface="Times New Roman" panose="02020603050405020304" pitchFamily="18" charset="0"/>
              </a:rPr>
              <a:t>H</a:t>
            </a:r>
            <a:r>
              <a:rPr lang="zh-CN" altLang="en-US" sz="1800" dirty="0">
                <a:ea typeface="宋体" panose="02010600030101010101" pitchFamily="2" charset="-122"/>
                <a:cs typeface="Times New Roman" panose="02020603050405020304" pitchFamily="18" charset="0"/>
              </a:rPr>
              <a:t>），现在要对第九次下赌，你是赌头像还是赌另一面字呢？</a:t>
            </a:r>
            <a:endParaRPr lang="zh-CN" altLang="en-US" sz="1800" dirty="0">
              <a:ea typeface="宋体" panose="02010600030101010101" pitchFamily="2" charset="-122"/>
              <a:cs typeface="Times New Roman" panose="02020603050405020304" pitchFamily="18" charset="0"/>
            </a:endParaRPr>
          </a:p>
          <a:p>
            <a:endParaRPr lang="zh-CN" altLang="en-US" sz="1800" dirty="0">
              <a:ea typeface="宋体" panose="02010600030101010101" pitchFamily="2" charset="-122"/>
              <a:cs typeface="Times New Roman" panose="02020603050405020304" pitchFamily="18" charset="0"/>
            </a:endParaRPr>
          </a:p>
          <a:p>
            <a:r>
              <a:rPr lang="en-US" altLang="zh-CN" sz="1800" dirty="0">
                <a:ea typeface="宋体" panose="02010600030101010101" pitchFamily="2" charset="-122"/>
                <a:cs typeface="Times New Roman" panose="02020603050405020304" pitchFamily="18" charset="0"/>
              </a:rPr>
              <a:t>Tips: </a:t>
            </a:r>
            <a:r>
              <a:rPr lang="zh-CN" altLang="en-US" sz="1800" dirty="0">
                <a:ea typeface="宋体" panose="02010600030101010101" pitchFamily="2" charset="-122"/>
                <a:cs typeface="Times New Roman" panose="02020603050405020304" pitchFamily="18" charset="0"/>
              </a:rPr>
              <a:t>独立随机过程即无任何逻辑关系也没有记忆。</a:t>
            </a:r>
            <a:endParaRPr lang="zh-CN" altLang="en-US" sz="1800" dirty="0">
              <a:ea typeface="宋体" panose="02010600030101010101" pitchFamily="2" charset="-122"/>
              <a:cs typeface="Times New Roman" panose="02020603050405020304" pitchFamily="18" charset="0"/>
            </a:endParaRPr>
          </a:p>
          <a:p>
            <a:endParaRPr lang="zh-CN" altLang="en-US" sz="1800"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graphicFrame>
        <p:nvGraphicFramePr>
          <p:cNvPr id="6" name="Group 125"/>
          <p:cNvGraphicFramePr>
            <a:graphicFrameLocks noGrp="1"/>
          </p:cNvGraphicFramePr>
          <p:nvPr>
            <p:custDataLst>
              <p:tags r:id="rId1"/>
            </p:custDataLst>
          </p:nvPr>
        </p:nvGraphicFramePr>
        <p:xfrm>
          <a:off x="2772304" y="1346104"/>
          <a:ext cx="3383280" cy="3378200"/>
        </p:xfrm>
        <a:graphic>
          <a:graphicData uri="http://schemas.openxmlformats.org/drawingml/2006/table">
            <a:tbl>
              <a:tblPr/>
              <a:tblGrid>
                <a:gridCol w="2102485"/>
                <a:gridCol w="1280795"/>
              </a:tblGrid>
              <a:tr h="337820">
                <a:tc gridSpan="2">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连续抛掷得到头像（</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H</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）的概率</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64" marR="68564" marT="34278" marB="342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r>
              <a:tr h="33782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银币出现的顺序</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64" marR="68564" marT="34278" marB="342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概率</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64" marR="68564" marT="34278" marB="342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782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H</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64" marR="68564" marT="34278" marB="342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1/2</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64" marR="68564" marT="34278" marB="342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782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HH</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64" marR="68564" marT="34278" marB="342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1/4</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64" marR="68564" marT="34278" marB="342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782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HHH</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64" marR="68564" marT="34278" marB="342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1/8</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64" marR="68564" marT="34278" marB="342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782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HHHH</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64" marR="68564" marT="34278" marB="342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1/16</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64" marR="68564" marT="34278" marB="342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782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HHHHH</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64" marR="68564" marT="34278" marB="342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1/32</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64" marR="68564" marT="34278" marB="342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782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HHHHHH</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64" marR="68564" marT="34278" marB="342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1/64</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64" marR="68564" marT="34278" marB="342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782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HHHHHHH</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64" marR="68564" marT="34278" marB="342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1/128</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64" marR="68564" marT="34278" marB="342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782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HHHHHHHH</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64" marR="68564" marT="34278" marB="342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1/256</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64" marR="68564" marT="34278" marB="342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文本框 3"/>
          <p:cNvSpPr txBox="1"/>
          <p:nvPr/>
        </p:nvSpPr>
        <p:spPr>
          <a:xfrm>
            <a:off x="2734310" y="861695"/>
            <a:ext cx="2827020" cy="368300"/>
          </a:xfrm>
          <a:prstGeom prst="rect">
            <a:avLst/>
          </a:prstGeom>
          <a:noFill/>
        </p:spPr>
        <p:txBody>
          <a:bodyPr wrap="none" rtlCol="0" anchor="t">
            <a:spAutoFit/>
          </a:bodyPr>
          <a:p>
            <a:r>
              <a:rPr lang="en-US" altLang="zh-CN" b="1" dirty="0">
                <a:solidFill>
                  <a:prstClr val="black"/>
                </a:solidFill>
                <a:latin typeface="宋体" panose="02010600030101010101" pitchFamily="2" charset="-122"/>
                <a:ea typeface="宋体" panose="02010600030101010101" pitchFamily="2" charset="-122"/>
                <a:sym typeface="+mn-ea"/>
              </a:rPr>
              <a:t>——</a:t>
            </a:r>
            <a:r>
              <a:rPr lang="zh-CN" altLang="en-US" b="1" dirty="0">
                <a:solidFill>
                  <a:prstClr val="black"/>
                </a:solidFill>
                <a:latin typeface="宋体" panose="02010600030101010101" pitchFamily="2" charset="-122"/>
                <a:ea typeface="宋体" panose="02010600030101010101" pitchFamily="2" charset="-122"/>
                <a:sym typeface="+mn-ea"/>
              </a:rPr>
              <a:t>（</a:t>
            </a:r>
            <a:r>
              <a:rPr lang="en-US" altLang="zh-CN" b="1" dirty="0">
                <a:solidFill>
                  <a:prstClr val="black"/>
                </a:solidFill>
                <a:latin typeface="宋体" panose="02010600030101010101" pitchFamily="2" charset="-122"/>
                <a:ea typeface="宋体" panose="02010600030101010101" pitchFamily="2" charset="-122"/>
                <a:sym typeface="+mn-ea"/>
              </a:rPr>
              <a:t>3</a:t>
            </a:r>
            <a:r>
              <a:rPr lang="zh-CN" altLang="en-US" b="1" dirty="0">
                <a:solidFill>
                  <a:prstClr val="black"/>
                </a:solidFill>
                <a:latin typeface="宋体" panose="02010600030101010101" pitchFamily="2" charset="-122"/>
                <a:ea typeface="宋体" panose="02010600030101010101" pitchFamily="2" charset="-122"/>
                <a:sym typeface="+mn-ea"/>
              </a:rPr>
              <a:t>）</a:t>
            </a:r>
            <a:r>
              <a:rPr lang="zh-CN" altLang="en-US" b="1" dirty="0">
                <a:solidFill>
                  <a:prstClr val="black"/>
                </a:solidFill>
                <a:latin typeface="宋体" panose="02010600030101010101" pitchFamily="2" charset="-122"/>
                <a:ea typeface="宋体" panose="02010600030101010101" pitchFamily="2" charset="-122"/>
                <a:sym typeface="+mn-ea"/>
              </a:rPr>
              <a:t>对偶然性的误解</a:t>
            </a:r>
            <a:endParaRPr lang="zh-CN" altLang="en-US" b="1"/>
          </a:p>
        </p:txBody>
      </p:sp>
      <p:sp>
        <p:nvSpPr>
          <p:cNvPr id="8" name="灯片编号占位符 7"/>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4306" y="615490"/>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热手效应</a:t>
            </a:r>
            <a:r>
              <a:rPr lang="en-US" altLang="zh-CN" sz="2100" b="1" i="1" dirty="0">
                <a:latin typeface="Times New Roman" panose="02020603050405020304" pitchFamily="18" charset="0"/>
                <a:ea typeface="宋体" panose="02010600030101010101" pitchFamily="2" charset="-122"/>
                <a:cs typeface="Times New Roman" panose="02020603050405020304" pitchFamily="18" charset="0"/>
              </a:rPr>
              <a:t>Hot hand</a:t>
            </a:r>
            <a:endParaRPr lang="en-US" altLang="zh-CN" sz="2100" b="1" i="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296545" y="1472565"/>
            <a:ext cx="6170930" cy="2945130"/>
          </a:xfrm>
        </p:spPr>
        <p:txBody>
          <a:bodyPr>
            <a:normAutofit/>
          </a:bodyPr>
          <a:lstStyle/>
          <a:p>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当某位球星在球赛中投中三个球时，即使没有数据可以证明该球星是个</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热手</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，球迷们也会确信该明星正处于顶峰状态。</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对偶然性误解的另一个重要表现是误将一个由随机过程产生的结果看作是一个具有特殊规律的事件。</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lvl="1">
              <a:buFont typeface="Wingdings" panose="05000000000000000000" charset="0"/>
              <a:buChar char="Ø"/>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将小样本事件的结果进行了过度外推</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7" name="文本框 6"/>
          <p:cNvSpPr txBox="1"/>
          <p:nvPr/>
        </p:nvSpPr>
        <p:spPr>
          <a:xfrm>
            <a:off x="2372360" y="956310"/>
            <a:ext cx="2827020" cy="368300"/>
          </a:xfrm>
          <a:prstGeom prst="rect">
            <a:avLst/>
          </a:prstGeom>
          <a:noFill/>
        </p:spPr>
        <p:txBody>
          <a:bodyPr wrap="none" rtlCol="0" anchor="t">
            <a:spAutoFit/>
          </a:bodyPr>
          <a:p>
            <a:r>
              <a:rPr lang="en-US" altLang="zh-CN" b="1" dirty="0">
                <a:solidFill>
                  <a:prstClr val="black"/>
                </a:solidFill>
                <a:latin typeface="宋体" panose="02010600030101010101" pitchFamily="2" charset="-122"/>
                <a:ea typeface="宋体" panose="02010600030101010101" pitchFamily="2" charset="-122"/>
                <a:sym typeface="+mn-ea"/>
              </a:rPr>
              <a:t>——</a:t>
            </a:r>
            <a:r>
              <a:rPr lang="zh-CN" altLang="en-US" b="1" dirty="0">
                <a:solidFill>
                  <a:prstClr val="black"/>
                </a:solidFill>
                <a:latin typeface="宋体" panose="02010600030101010101" pitchFamily="2" charset="-122"/>
                <a:ea typeface="宋体" panose="02010600030101010101" pitchFamily="2" charset="-122"/>
                <a:sym typeface="+mn-ea"/>
              </a:rPr>
              <a:t>（</a:t>
            </a:r>
            <a:r>
              <a:rPr lang="en-US" altLang="zh-CN" b="1" dirty="0">
                <a:solidFill>
                  <a:prstClr val="black"/>
                </a:solidFill>
                <a:latin typeface="宋体" panose="02010600030101010101" pitchFamily="2" charset="-122"/>
                <a:ea typeface="宋体" panose="02010600030101010101" pitchFamily="2" charset="-122"/>
                <a:sym typeface="+mn-ea"/>
              </a:rPr>
              <a:t>3</a:t>
            </a:r>
            <a:r>
              <a:rPr lang="zh-CN" altLang="en-US" b="1" dirty="0">
                <a:solidFill>
                  <a:prstClr val="black"/>
                </a:solidFill>
                <a:latin typeface="宋体" panose="02010600030101010101" pitchFamily="2" charset="-122"/>
                <a:ea typeface="宋体" panose="02010600030101010101" pitchFamily="2" charset="-122"/>
                <a:sym typeface="+mn-ea"/>
              </a:rPr>
              <a:t>）</a:t>
            </a:r>
            <a:r>
              <a:rPr lang="zh-CN" altLang="en-US" b="1" dirty="0">
                <a:solidFill>
                  <a:prstClr val="black"/>
                </a:solidFill>
                <a:latin typeface="宋体" panose="02010600030101010101" pitchFamily="2" charset="-122"/>
                <a:ea typeface="宋体" panose="02010600030101010101" pitchFamily="2" charset="-122"/>
                <a:sym typeface="+mn-ea"/>
              </a:rPr>
              <a:t>对偶然性的误解</a:t>
            </a:r>
            <a:endParaRPr lang="zh-CN" altLang="en-US" b="1"/>
          </a:p>
        </p:txBody>
      </p:sp>
      <p:sp>
        <p:nvSpPr>
          <p:cNvPr id="8" name="文本框 7"/>
          <p:cNvSpPr txBox="1"/>
          <p:nvPr/>
        </p:nvSpPr>
        <p:spPr>
          <a:xfrm>
            <a:off x="2021840" y="2262505"/>
            <a:ext cx="2316480" cy="460375"/>
          </a:xfrm>
          <a:prstGeom prst="rect">
            <a:avLst/>
          </a:prstGeom>
          <a:noFill/>
        </p:spPr>
        <p:txBody>
          <a:bodyPr wrap="none" rtlCol="0" anchor="t">
            <a:spAutoFit/>
          </a:bodyPr>
          <a:p>
            <a:r>
              <a:rPr lang="zh-CN" altLang="en-US" sz="2400" dirty="0">
                <a:latin typeface="宋体" panose="02010600030101010101" pitchFamily="2" charset="-122"/>
                <a:ea typeface="宋体" panose="02010600030101010101" pitchFamily="2" charset="-122"/>
                <a:sym typeface="+mn-ea"/>
              </a:rPr>
              <a:t>运气还是天赋？</a:t>
            </a:r>
            <a:endParaRPr lang="zh-CN" altLang="en-US" sz="2400"/>
          </a:p>
        </p:txBody>
      </p:sp>
      <p:sp>
        <p:nvSpPr>
          <p:cNvPr id="10" name="灯片编号占位符 9"/>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4306" y="615490"/>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对公司收益的预测</a:t>
            </a:r>
            <a:endParaRPr lang="en-US" altLang="zh-CN" sz="2100" b="1" i="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600075" y="1567815"/>
            <a:ext cx="5656580" cy="2945130"/>
          </a:xfrm>
        </p:spPr>
        <p:txBody>
          <a:bodyPr>
            <a:normAutofit/>
          </a:bodyPr>
          <a:lstStyle/>
          <a:p>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人们只根据对公司描述的好坏对公司未来利润进行预测，那么他们的预测将对证据的真实性和预测的准确性不敏感。</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lvl="1">
              <a:buFont typeface="Wingdings" panose="05000000000000000000" charset="0"/>
              <a:buChar char="Ø"/>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违背标准统计理论</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7" name="文本框 6"/>
          <p:cNvSpPr txBox="1"/>
          <p:nvPr/>
        </p:nvSpPr>
        <p:spPr>
          <a:xfrm>
            <a:off x="2372360" y="956310"/>
            <a:ext cx="3286760" cy="368300"/>
          </a:xfrm>
          <a:prstGeom prst="rect">
            <a:avLst/>
          </a:prstGeom>
          <a:noFill/>
        </p:spPr>
        <p:txBody>
          <a:bodyPr wrap="none" rtlCol="0" anchor="t">
            <a:spAutoFit/>
          </a:bodyPr>
          <a:p>
            <a:r>
              <a:rPr lang="en-US" altLang="zh-CN" b="1" dirty="0">
                <a:solidFill>
                  <a:prstClr val="black"/>
                </a:solidFill>
                <a:latin typeface="宋体" panose="02010600030101010101" pitchFamily="2" charset="-122"/>
                <a:ea typeface="宋体" panose="02010600030101010101" pitchFamily="2" charset="-122"/>
                <a:sym typeface="+mn-ea"/>
              </a:rPr>
              <a:t>——</a:t>
            </a:r>
            <a:r>
              <a:rPr lang="zh-CN" altLang="en-US" b="1" dirty="0">
                <a:solidFill>
                  <a:prstClr val="black"/>
                </a:solidFill>
                <a:latin typeface="宋体" panose="02010600030101010101" pitchFamily="2" charset="-122"/>
                <a:ea typeface="宋体" panose="02010600030101010101" pitchFamily="2" charset="-122"/>
                <a:sym typeface="+mn-ea"/>
              </a:rPr>
              <a:t>（</a:t>
            </a:r>
            <a:r>
              <a:rPr lang="en-US" altLang="zh-CN" b="1" dirty="0">
                <a:solidFill>
                  <a:prstClr val="black"/>
                </a:solidFill>
                <a:latin typeface="宋体" panose="02010600030101010101" pitchFamily="2" charset="-122"/>
                <a:ea typeface="宋体" panose="02010600030101010101" pitchFamily="2" charset="-122"/>
                <a:sym typeface="+mn-ea"/>
              </a:rPr>
              <a:t>4</a:t>
            </a:r>
            <a:r>
              <a:rPr lang="zh-CN" altLang="en-US" b="1" dirty="0">
                <a:solidFill>
                  <a:prstClr val="black"/>
                </a:solidFill>
                <a:latin typeface="宋体" panose="02010600030101010101" pitchFamily="2" charset="-122"/>
                <a:ea typeface="宋体" panose="02010600030101010101" pitchFamily="2" charset="-122"/>
                <a:sym typeface="+mn-ea"/>
              </a:rPr>
              <a:t>）</a:t>
            </a:r>
            <a:r>
              <a:rPr lang="zh-CN" altLang="en-US" b="1" dirty="0">
                <a:solidFill>
                  <a:prstClr val="black"/>
                </a:solidFill>
                <a:latin typeface="宋体" panose="02010600030101010101" pitchFamily="2" charset="-122"/>
                <a:ea typeface="宋体" panose="02010600030101010101" pitchFamily="2" charset="-122"/>
                <a:sym typeface="+mn-ea"/>
              </a:rPr>
              <a:t>对可预测性的不敏感</a:t>
            </a:r>
            <a:endParaRPr lang="zh-CN" altLang="en-US" b="1"/>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086" y="769160"/>
            <a:ext cx="6170772" cy="856986"/>
          </a:xfrm>
        </p:spPr>
        <p:txBody>
          <a:bodyPr>
            <a:normAutofit/>
          </a:bodyPr>
          <a:lstStyle/>
          <a:p>
            <a:pPr algn="l"/>
            <a:r>
              <a:rPr lang="zh-CN" altLang="en-US" sz="2100" b="1" dirty="0">
                <a:solidFill>
                  <a:prstClr val="black"/>
                </a:solidFill>
                <a:latin typeface="宋体" panose="02010600030101010101" pitchFamily="2" charset="-122"/>
                <a:ea typeface="宋体" panose="02010600030101010101" pitchFamily="2" charset="-122"/>
                <a:sym typeface="+mn-ea"/>
              </a:rPr>
              <a:t>有效性幻觉</a:t>
            </a:r>
            <a:r>
              <a:rPr lang="en-US" altLang="zh-CN" sz="2100" b="1"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sym typeface="+mn-ea"/>
              </a:rPr>
              <a:t>Illusion of validity</a:t>
            </a:r>
            <a:br>
              <a:rPr lang="en-US" altLang="zh-CN" sz="2100" b="1"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sym typeface="+mn-ea"/>
              </a:rPr>
            </a:br>
            <a:endParaRPr lang="en-US" altLang="zh-CN" sz="2100" b="1" i="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599440" y="1767840"/>
            <a:ext cx="5656580" cy="2945130"/>
          </a:xfrm>
        </p:spPr>
        <p:txBody>
          <a:bodyPr>
            <a:normAutofit lnSpcReduction="10000"/>
          </a:bodyPr>
          <a:lstStyle/>
          <a:p>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在预测结果与输入信息之间没有根据的关联，被称为</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Times New Roman" panose="02020603050405020304" pitchFamily="18" charset="0"/>
              </a:rPr>
              <a:t>有效性幻觉</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lvl="1">
              <a:buFont typeface="Wingdings" panose="05000000000000000000" charset="0"/>
              <a:buChar char="Ø"/>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人们经常选择输入信息最具代表性的特点来进行预测（如职业判断）</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lvl="1">
              <a:buFont typeface="Wingdings" panose="05000000000000000000" charset="0"/>
              <a:buChar char="Ø"/>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对预测准备性的大小依赖于所获信息代表性的高低，而对影响预测准确性的因素则考虑得很少或甚至不考虑。</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4" name="文本框 3"/>
          <p:cNvSpPr txBox="1"/>
          <p:nvPr/>
        </p:nvSpPr>
        <p:spPr>
          <a:xfrm>
            <a:off x="2691765" y="1199515"/>
            <a:ext cx="2367280" cy="368300"/>
          </a:xfrm>
          <a:prstGeom prst="rect">
            <a:avLst/>
          </a:prstGeom>
          <a:noFill/>
        </p:spPr>
        <p:txBody>
          <a:bodyPr wrap="none" rtlCol="0" anchor="t">
            <a:spAutoFit/>
          </a:bodyPr>
          <a:p>
            <a:r>
              <a:rPr lang="en-US" altLang="zh-CN" b="1" dirty="0">
                <a:solidFill>
                  <a:prstClr val="black"/>
                </a:solidFill>
                <a:latin typeface="宋体" panose="02010600030101010101" pitchFamily="2" charset="-122"/>
                <a:ea typeface="宋体" panose="02010600030101010101" pitchFamily="2" charset="-122"/>
                <a:sym typeface="+mn-ea"/>
              </a:rPr>
              <a:t>——</a:t>
            </a:r>
            <a:r>
              <a:rPr lang="zh-CN" altLang="en-US" b="1" dirty="0">
                <a:solidFill>
                  <a:prstClr val="black"/>
                </a:solidFill>
                <a:latin typeface="宋体" panose="02010600030101010101" pitchFamily="2" charset="-122"/>
                <a:ea typeface="宋体" panose="02010600030101010101" pitchFamily="2" charset="-122"/>
                <a:sym typeface="+mn-ea"/>
              </a:rPr>
              <a:t>（</a:t>
            </a:r>
            <a:r>
              <a:rPr lang="en-US" altLang="zh-CN" b="1" dirty="0">
                <a:solidFill>
                  <a:prstClr val="black"/>
                </a:solidFill>
                <a:latin typeface="宋体" panose="02010600030101010101" pitchFamily="2" charset="-122"/>
                <a:ea typeface="宋体" panose="02010600030101010101" pitchFamily="2" charset="-122"/>
                <a:sym typeface="+mn-ea"/>
              </a:rPr>
              <a:t>5</a:t>
            </a:r>
            <a:r>
              <a:rPr lang="zh-CN" altLang="en-US" b="1" dirty="0">
                <a:solidFill>
                  <a:prstClr val="black"/>
                </a:solidFill>
                <a:latin typeface="宋体" panose="02010600030101010101" pitchFamily="2" charset="-122"/>
                <a:ea typeface="宋体" panose="02010600030101010101" pitchFamily="2" charset="-122"/>
                <a:sym typeface="+mn-ea"/>
              </a:rPr>
              <a:t>）有效性幻觉</a:t>
            </a:r>
            <a:endParaRPr lang="en-US" altLang="zh-CN" b="1"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6" name="灯片编号占位符 5"/>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821" y="342440"/>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实验</a:t>
            </a:r>
            <a:r>
              <a:rPr lang="en-US" altLang="zh-CN" sz="2100" b="1" dirty="0">
                <a:latin typeface="宋体" panose="02010600030101010101" pitchFamily="2" charset="-122"/>
                <a:ea typeface="宋体" panose="02010600030101010101" pitchFamily="2" charset="-122"/>
              </a:rPr>
              <a:t>5-3</a:t>
            </a:r>
            <a:r>
              <a:rPr lang="zh-CN" altLang="en-US" sz="2100" b="1" dirty="0">
                <a:latin typeface="宋体" panose="02010600030101010101" pitchFamily="2" charset="-122"/>
                <a:ea typeface="宋体" panose="02010600030101010101" pitchFamily="2" charset="-122"/>
              </a:rPr>
              <a:t>：学分预测</a:t>
            </a:r>
            <a:endParaRPr lang="zh-CN" altLang="en-US" sz="2100" dirty="0"/>
          </a:p>
        </p:txBody>
      </p:sp>
      <p:sp>
        <p:nvSpPr>
          <p:cNvPr id="3" name="内容占位符 2"/>
          <p:cNvSpPr>
            <a:spLocks noGrp="1"/>
          </p:cNvSpPr>
          <p:nvPr>
            <p:ph idx="1"/>
          </p:nvPr>
        </p:nvSpPr>
        <p:spPr>
          <a:xfrm>
            <a:off x="342900" y="1199515"/>
            <a:ext cx="6170930" cy="3792855"/>
          </a:xfrm>
        </p:spPr>
        <p:txBody>
          <a:bodyPr>
            <a:normAutofit/>
          </a:bodyPr>
          <a:lstStyle/>
          <a:p>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学生高中考试成绩与大学年级平均分（</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GPA</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）有一定的相关性</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。被试者根据以下</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数据，预测高中考试成绩为</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725</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分的学生，大学年级平均</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学</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分</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绩点</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b="1" dirty="0">
              <a:latin typeface="宋体" panose="02010600030101010101" pitchFamily="2" charset="-122"/>
              <a:ea typeface="宋体" panose="02010600030101010101" pitchFamily="2" charset="-122"/>
            </a:endParaRPr>
          </a:p>
          <a:p>
            <a:endParaRPr lang="en-US" altLang="zh-CN" sz="1800" b="1" dirty="0">
              <a:latin typeface="宋体" panose="02010600030101010101" pitchFamily="2" charset="-122"/>
              <a:ea typeface="宋体" panose="02010600030101010101" pitchFamily="2" charset="-122"/>
            </a:endParaRPr>
          </a:p>
          <a:p>
            <a:endParaRPr lang="en-US" altLang="zh-CN" sz="1800" b="1" dirty="0">
              <a:latin typeface="宋体" panose="02010600030101010101" pitchFamily="2" charset="-122"/>
              <a:ea typeface="宋体" panose="02010600030101010101" pitchFamily="2" charset="-122"/>
            </a:endParaRPr>
          </a:p>
          <a:p>
            <a:endParaRPr lang="en-US" altLang="zh-CN" sz="1800" b="1" dirty="0">
              <a:latin typeface="宋体" panose="02010600030101010101" pitchFamily="2" charset="-122"/>
              <a:ea typeface="宋体" panose="02010600030101010101" pitchFamily="2" charset="-122"/>
            </a:endParaRPr>
          </a:p>
          <a:p>
            <a:endParaRPr lang="en-US" altLang="zh-CN" sz="1800" b="1" dirty="0">
              <a:latin typeface="宋体" panose="02010600030101010101" pitchFamily="2" charset="-122"/>
              <a:ea typeface="宋体" panose="02010600030101010101" pitchFamily="2" charset="-122"/>
            </a:endParaRPr>
          </a:p>
          <a:p>
            <a:endParaRPr lang="en-US" altLang="zh-CN" sz="1800" b="1"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人们用线性的方式对问题进行预测、推断（</a:t>
            </a:r>
            <a:r>
              <a:rPr lang="zh-CN" altLang="en-US" sz="1800" b="1" dirty="0">
                <a:latin typeface="宋体" panose="02010600030101010101" pitchFamily="2" charset="-122"/>
                <a:ea typeface="宋体" panose="02010600030101010101" pitchFamily="2" charset="-122"/>
              </a:rPr>
              <a:t>非回归预测</a:t>
            </a:r>
            <a:r>
              <a:rPr lang="zh-CN" altLang="en-US" sz="1800" dirty="0">
                <a:latin typeface="宋体" panose="02010600030101010101" pitchFamily="2" charset="-122"/>
                <a:ea typeface="宋体" panose="02010600030101010101" pitchFamily="2" charset="-122"/>
              </a:rPr>
              <a:t>），没有考虑现实中</a:t>
            </a:r>
            <a:r>
              <a:rPr lang="zh-CN" altLang="en-US" sz="1800" b="1" dirty="0">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均值回归</a:t>
            </a:r>
            <a:r>
              <a:rPr lang="zh-CN" altLang="en-US" sz="1800" dirty="0">
                <a:latin typeface="宋体" panose="02010600030101010101" pitchFamily="2" charset="-122"/>
                <a:ea typeface="宋体" panose="02010600030101010101" pitchFamily="2" charset="-122"/>
              </a:rPr>
              <a:t>的倾向。</a:t>
            </a:r>
            <a:endParaRPr lang="zh-CN" altLang="en-US" sz="1800"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graphicFrame>
        <p:nvGraphicFramePr>
          <p:cNvPr id="6" name="Table 6"/>
          <p:cNvGraphicFramePr>
            <a:graphicFrameLocks noGrp="1"/>
          </p:cNvGraphicFramePr>
          <p:nvPr>
            <p:custDataLst>
              <p:tags r:id="rId1"/>
            </p:custDataLst>
          </p:nvPr>
        </p:nvGraphicFramePr>
        <p:xfrm>
          <a:off x="668170" y="2186744"/>
          <a:ext cx="5615305" cy="1691005"/>
        </p:xfrm>
        <a:graphic>
          <a:graphicData uri="http://schemas.openxmlformats.org/drawingml/2006/table">
            <a:tbl>
              <a:tblPr firstRow="1" firstCol="1" bandRow="1" bandCol="1"/>
              <a:tblGrid>
                <a:gridCol w="1997710"/>
                <a:gridCol w="1727841"/>
                <a:gridCol w="1889772"/>
              </a:tblGrid>
              <a:tr h="480843">
                <a:tc>
                  <a:txBody>
                    <a:bodyPr/>
                    <a:lstStyle/>
                    <a:p>
                      <a:pPr indent="304800" algn="ctr">
                        <a:spcAft>
                          <a:spcPts val="0"/>
                        </a:spcAft>
                      </a:pPr>
                      <a:r>
                        <a:rPr lang="zh-CN" sz="1500" kern="100" dirty="0">
                          <a:effectLst/>
                          <a:latin typeface="Times New Roman" panose="02020603050405020304" pitchFamily="18" charset="0"/>
                          <a:ea typeface="楷体" panose="02010609060101010101" pitchFamily="49" charset="-122"/>
                        </a:rPr>
                        <a:t>学生人数百分点</a:t>
                      </a:r>
                      <a:endParaRPr lang="zh-CN" sz="1500" kern="100" dirty="0">
                        <a:effectLst/>
                        <a:latin typeface="Times New Roman" panose="02020603050405020304" pitchFamily="18" charset="0"/>
                        <a:ea typeface="宋体" panose="02010600030101010101" pitchFamily="2" charset="-122"/>
                      </a:endParaRPr>
                    </a:p>
                  </a:txBody>
                  <a:tcPr marL="51423" marR="51423" marT="0"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indent="304800" algn="ctr">
                        <a:spcAft>
                          <a:spcPts val="0"/>
                        </a:spcAft>
                      </a:pPr>
                      <a:r>
                        <a:rPr lang="zh-CN" sz="1500" kern="100" dirty="0">
                          <a:effectLst/>
                          <a:latin typeface="Times New Roman" panose="02020603050405020304" pitchFamily="18" charset="0"/>
                          <a:ea typeface="楷体" panose="02010609060101010101" pitchFamily="49" charset="-122"/>
                        </a:rPr>
                        <a:t>高中考试成绩</a:t>
                      </a:r>
                      <a:endParaRPr lang="zh-CN" sz="1500" kern="100" dirty="0">
                        <a:effectLst/>
                        <a:latin typeface="Times New Roman" panose="02020603050405020304" pitchFamily="18" charset="0"/>
                        <a:ea typeface="宋体" panose="02010600030101010101" pitchFamily="2" charset="-122"/>
                      </a:endParaRPr>
                    </a:p>
                  </a:txBody>
                  <a:tcPr marL="51423" marR="51423" marT="0"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indent="304800" algn="ctr">
                        <a:spcAft>
                          <a:spcPts val="0"/>
                        </a:spcAft>
                      </a:pPr>
                      <a:r>
                        <a:rPr lang="zh-CN" sz="1500" kern="100" dirty="0">
                          <a:effectLst/>
                          <a:latin typeface="Times New Roman" panose="02020603050405020304" pitchFamily="18" charset="0"/>
                          <a:ea typeface="楷体" panose="02010609060101010101" pitchFamily="49" charset="-122"/>
                        </a:rPr>
                        <a:t>大学年级平均分（</a:t>
                      </a:r>
                      <a:r>
                        <a:rPr lang="en-US" sz="1500" kern="100" dirty="0">
                          <a:effectLst/>
                          <a:latin typeface="Times New Roman" panose="02020603050405020304" pitchFamily="18" charset="0"/>
                          <a:ea typeface="楷体" panose="02010609060101010101" pitchFamily="49" charset="-122"/>
                        </a:rPr>
                        <a:t>GPA</a:t>
                      </a:r>
                      <a:r>
                        <a:rPr lang="zh-CN" sz="1500" kern="100" dirty="0">
                          <a:effectLst/>
                          <a:latin typeface="Times New Roman" panose="02020603050405020304" pitchFamily="18" charset="0"/>
                          <a:ea typeface="楷体" panose="02010609060101010101" pitchFamily="49" charset="-122"/>
                        </a:rPr>
                        <a:t>）</a:t>
                      </a:r>
                      <a:endParaRPr lang="zh-CN" sz="1500" kern="100" dirty="0">
                        <a:effectLst/>
                        <a:latin typeface="Times New Roman" panose="02020603050405020304" pitchFamily="18" charset="0"/>
                        <a:ea typeface="宋体" panose="02010600030101010101" pitchFamily="2" charset="-122"/>
                      </a:endParaRPr>
                    </a:p>
                  </a:txBody>
                  <a:tcPr marL="51423" marR="51423" marT="0" marB="0" anchor="ctr">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r>
              <a:tr h="240421">
                <a:tc>
                  <a:txBody>
                    <a:bodyPr/>
                    <a:lstStyle/>
                    <a:p>
                      <a:pPr indent="304800" algn="ctr">
                        <a:spcAft>
                          <a:spcPts val="0"/>
                        </a:spcAft>
                      </a:pPr>
                      <a:r>
                        <a:rPr lang="zh-CN" sz="1500" kern="100" dirty="0">
                          <a:effectLst/>
                          <a:latin typeface="Times New Roman" panose="02020603050405020304" pitchFamily="18" charset="0"/>
                          <a:ea typeface="楷体" panose="02010609060101010101" pitchFamily="49" charset="-122"/>
                        </a:rPr>
                        <a:t>前</a:t>
                      </a:r>
                      <a:r>
                        <a:rPr lang="en-US" sz="1500" kern="100" dirty="0">
                          <a:effectLst/>
                          <a:latin typeface="Times New Roman" panose="02020603050405020304" pitchFamily="18" charset="0"/>
                          <a:ea typeface="楷体" panose="02010609060101010101" pitchFamily="49" charset="-122"/>
                        </a:rPr>
                        <a:t>10%</a:t>
                      </a:r>
                      <a:endParaRPr lang="zh-CN" sz="1500" kern="100" dirty="0">
                        <a:effectLst/>
                        <a:latin typeface="Times New Roman" panose="02020603050405020304" pitchFamily="18" charset="0"/>
                        <a:ea typeface="宋体" panose="02010600030101010101" pitchFamily="2" charset="-122"/>
                      </a:endParaRPr>
                    </a:p>
                  </a:txBody>
                  <a:tcPr marL="51423" marR="51423" marT="0" marB="0">
                    <a:lnL>
                      <a:noFill/>
                    </a:lnL>
                    <a:lnR>
                      <a:noFill/>
                    </a:lnR>
                    <a:lnT w="12700" cap="flat" cmpd="sng" algn="ctr">
                      <a:solidFill>
                        <a:srgbClr val="008000"/>
                      </a:solidFill>
                      <a:prstDash val="solid"/>
                      <a:round/>
                      <a:headEnd type="none" w="med" len="med"/>
                      <a:tailEnd type="none" w="med" len="med"/>
                    </a:lnT>
                    <a:lnB>
                      <a:noFill/>
                    </a:lnB>
                  </a:tcPr>
                </a:tc>
                <a:tc>
                  <a:txBody>
                    <a:bodyPr/>
                    <a:lstStyle/>
                    <a:p>
                      <a:pPr indent="304800" algn="ctr">
                        <a:spcAft>
                          <a:spcPts val="0"/>
                        </a:spcAft>
                      </a:pPr>
                      <a:r>
                        <a:rPr lang="en-US" sz="1500" kern="100" dirty="0">
                          <a:effectLst/>
                          <a:latin typeface="楷体" panose="02010609060101010101" pitchFamily="49" charset="-122"/>
                          <a:ea typeface="宋体" panose="02010600030101010101" pitchFamily="2" charset="-122"/>
                        </a:rPr>
                        <a:t>&gt;750</a:t>
                      </a:r>
                      <a:endParaRPr lang="zh-CN" sz="1500" kern="100" dirty="0">
                        <a:effectLst/>
                        <a:latin typeface="Times New Roman" panose="02020603050405020304" pitchFamily="18" charset="0"/>
                        <a:ea typeface="宋体" panose="02010600030101010101" pitchFamily="2" charset="-122"/>
                      </a:endParaRPr>
                    </a:p>
                  </a:txBody>
                  <a:tcPr marL="51423" marR="51423" marT="0" marB="0">
                    <a:lnL>
                      <a:noFill/>
                    </a:lnL>
                    <a:lnR>
                      <a:noFill/>
                    </a:lnR>
                    <a:lnT w="12700" cap="flat" cmpd="sng" algn="ctr">
                      <a:solidFill>
                        <a:srgbClr val="008000"/>
                      </a:solidFill>
                      <a:prstDash val="solid"/>
                      <a:round/>
                      <a:headEnd type="none" w="med" len="med"/>
                      <a:tailEnd type="none" w="med" len="med"/>
                    </a:lnT>
                    <a:lnB>
                      <a:noFill/>
                    </a:lnB>
                  </a:tcPr>
                </a:tc>
                <a:tc>
                  <a:txBody>
                    <a:bodyPr/>
                    <a:lstStyle/>
                    <a:p>
                      <a:pPr indent="304800" algn="ctr">
                        <a:spcAft>
                          <a:spcPts val="0"/>
                        </a:spcAft>
                      </a:pPr>
                      <a:r>
                        <a:rPr lang="en-US" sz="1500" kern="100" dirty="0">
                          <a:effectLst/>
                          <a:latin typeface="楷体" panose="02010609060101010101" pitchFamily="49" charset="-122"/>
                          <a:ea typeface="宋体" panose="02010600030101010101" pitchFamily="2" charset="-122"/>
                        </a:rPr>
                        <a:t>&gt;3.7</a:t>
                      </a:r>
                      <a:endParaRPr lang="zh-CN" sz="1500" kern="100" dirty="0">
                        <a:effectLst/>
                        <a:latin typeface="Times New Roman" panose="02020603050405020304" pitchFamily="18" charset="0"/>
                        <a:ea typeface="宋体" panose="02010600030101010101" pitchFamily="2" charset="-122"/>
                      </a:endParaRPr>
                    </a:p>
                  </a:txBody>
                  <a:tcPr marL="51423" marR="51423" marT="0" marB="0">
                    <a:lnL>
                      <a:noFill/>
                    </a:lnL>
                    <a:lnR>
                      <a:noFill/>
                    </a:lnR>
                    <a:lnT w="12700" cap="flat" cmpd="sng" algn="ctr">
                      <a:solidFill>
                        <a:srgbClr val="008000"/>
                      </a:solidFill>
                      <a:prstDash val="solid"/>
                      <a:round/>
                      <a:headEnd type="none" w="med" len="med"/>
                      <a:tailEnd type="none" w="med" len="med"/>
                    </a:lnT>
                    <a:lnB>
                      <a:noFill/>
                    </a:lnB>
                  </a:tcPr>
                </a:tc>
              </a:tr>
              <a:tr h="240421">
                <a:tc>
                  <a:txBody>
                    <a:bodyPr/>
                    <a:lstStyle/>
                    <a:p>
                      <a:pPr indent="304800" algn="ctr">
                        <a:spcAft>
                          <a:spcPts val="0"/>
                        </a:spcAft>
                      </a:pPr>
                      <a:r>
                        <a:rPr lang="zh-CN" sz="1500" kern="100" dirty="0">
                          <a:effectLst/>
                          <a:latin typeface="Times New Roman" panose="02020603050405020304" pitchFamily="18" charset="0"/>
                          <a:ea typeface="楷体" panose="02010609060101010101" pitchFamily="49" charset="-122"/>
                        </a:rPr>
                        <a:t>前</a:t>
                      </a:r>
                      <a:r>
                        <a:rPr lang="en-US" sz="1500" kern="100" dirty="0">
                          <a:effectLst/>
                          <a:latin typeface="Times New Roman" panose="02020603050405020304" pitchFamily="18" charset="0"/>
                          <a:ea typeface="楷体" panose="02010609060101010101" pitchFamily="49" charset="-122"/>
                        </a:rPr>
                        <a:t>20%</a:t>
                      </a:r>
                      <a:endParaRPr lang="zh-CN" sz="1500" kern="100" dirty="0">
                        <a:effectLst/>
                        <a:latin typeface="Times New Roman" panose="02020603050405020304" pitchFamily="18" charset="0"/>
                        <a:ea typeface="宋体" panose="02010600030101010101" pitchFamily="2" charset="-122"/>
                      </a:endParaRPr>
                    </a:p>
                  </a:txBody>
                  <a:tcPr marL="51423" marR="51423" marT="0" marB="0">
                    <a:lnL>
                      <a:noFill/>
                    </a:lnL>
                    <a:lnR>
                      <a:noFill/>
                    </a:lnR>
                    <a:lnT>
                      <a:noFill/>
                    </a:lnT>
                    <a:lnB>
                      <a:noFill/>
                    </a:lnB>
                  </a:tcPr>
                </a:tc>
                <a:tc>
                  <a:txBody>
                    <a:bodyPr/>
                    <a:lstStyle/>
                    <a:p>
                      <a:pPr indent="304800" algn="ctr">
                        <a:spcAft>
                          <a:spcPts val="0"/>
                        </a:spcAft>
                      </a:pPr>
                      <a:r>
                        <a:rPr lang="en-US" sz="1500" kern="100" dirty="0">
                          <a:effectLst/>
                          <a:latin typeface="楷体" panose="02010609060101010101" pitchFamily="49" charset="-122"/>
                          <a:ea typeface="宋体" panose="02010600030101010101" pitchFamily="2" charset="-122"/>
                        </a:rPr>
                        <a:t>&gt;700</a:t>
                      </a:r>
                      <a:endParaRPr lang="zh-CN" sz="1500" kern="100" dirty="0">
                        <a:effectLst/>
                        <a:latin typeface="Times New Roman" panose="02020603050405020304" pitchFamily="18" charset="0"/>
                        <a:ea typeface="宋体" panose="02010600030101010101" pitchFamily="2" charset="-122"/>
                      </a:endParaRPr>
                    </a:p>
                  </a:txBody>
                  <a:tcPr marL="51423" marR="51423" marT="0" marB="0">
                    <a:lnL>
                      <a:noFill/>
                    </a:lnL>
                    <a:lnR>
                      <a:noFill/>
                    </a:lnR>
                    <a:lnT>
                      <a:noFill/>
                    </a:lnT>
                    <a:lnB>
                      <a:noFill/>
                    </a:lnB>
                  </a:tcPr>
                </a:tc>
                <a:tc>
                  <a:txBody>
                    <a:bodyPr/>
                    <a:lstStyle/>
                    <a:p>
                      <a:pPr indent="304800" algn="ctr">
                        <a:spcAft>
                          <a:spcPts val="0"/>
                        </a:spcAft>
                      </a:pPr>
                      <a:r>
                        <a:rPr lang="en-US" sz="1500" kern="100" dirty="0">
                          <a:effectLst/>
                          <a:latin typeface="楷体" panose="02010609060101010101" pitchFamily="49" charset="-122"/>
                          <a:ea typeface="宋体" panose="02010600030101010101" pitchFamily="2" charset="-122"/>
                        </a:rPr>
                        <a:t>&gt;3.5</a:t>
                      </a:r>
                      <a:endParaRPr lang="zh-CN" sz="1500" kern="100" dirty="0">
                        <a:effectLst/>
                        <a:latin typeface="Times New Roman" panose="02020603050405020304" pitchFamily="18" charset="0"/>
                        <a:ea typeface="宋体" panose="02010600030101010101" pitchFamily="2" charset="-122"/>
                      </a:endParaRPr>
                    </a:p>
                  </a:txBody>
                  <a:tcPr marL="51423" marR="51423" marT="0" marB="0">
                    <a:lnL>
                      <a:noFill/>
                    </a:lnL>
                    <a:lnR>
                      <a:noFill/>
                    </a:lnR>
                    <a:lnT>
                      <a:noFill/>
                    </a:lnT>
                    <a:lnB>
                      <a:noFill/>
                    </a:lnB>
                  </a:tcPr>
                </a:tc>
              </a:tr>
              <a:tr h="240421">
                <a:tc>
                  <a:txBody>
                    <a:bodyPr/>
                    <a:lstStyle/>
                    <a:p>
                      <a:pPr indent="304800" algn="ctr">
                        <a:spcAft>
                          <a:spcPts val="0"/>
                        </a:spcAft>
                      </a:pPr>
                      <a:r>
                        <a:rPr lang="zh-CN" sz="1500" kern="100">
                          <a:effectLst/>
                          <a:latin typeface="Times New Roman" panose="02020603050405020304" pitchFamily="18" charset="0"/>
                          <a:ea typeface="楷体" panose="02010609060101010101" pitchFamily="49" charset="-122"/>
                        </a:rPr>
                        <a:t>前</a:t>
                      </a:r>
                      <a:r>
                        <a:rPr lang="en-US" sz="1500" kern="100">
                          <a:effectLst/>
                          <a:latin typeface="Times New Roman" panose="02020603050405020304" pitchFamily="18" charset="0"/>
                          <a:ea typeface="楷体" panose="02010609060101010101" pitchFamily="49" charset="-122"/>
                        </a:rPr>
                        <a:t>30%</a:t>
                      </a:r>
                      <a:endParaRPr lang="zh-CN" sz="1500" kern="100">
                        <a:effectLst/>
                        <a:latin typeface="Times New Roman" panose="02020603050405020304" pitchFamily="18" charset="0"/>
                        <a:ea typeface="宋体" panose="02010600030101010101" pitchFamily="2" charset="-122"/>
                      </a:endParaRPr>
                    </a:p>
                  </a:txBody>
                  <a:tcPr marL="51423" marR="51423" marT="0" marB="0">
                    <a:lnL>
                      <a:noFill/>
                    </a:lnL>
                    <a:lnR>
                      <a:noFill/>
                    </a:lnR>
                    <a:lnT>
                      <a:noFill/>
                    </a:lnT>
                    <a:lnB>
                      <a:noFill/>
                    </a:lnB>
                  </a:tcPr>
                </a:tc>
                <a:tc>
                  <a:txBody>
                    <a:bodyPr/>
                    <a:lstStyle/>
                    <a:p>
                      <a:pPr indent="304800" algn="ctr">
                        <a:spcAft>
                          <a:spcPts val="0"/>
                        </a:spcAft>
                      </a:pPr>
                      <a:r>
                        <a:rPr lang="en-US" sz="1500" kern="100" dirty="0">
                          <a:effectLst/>
                          <a:latin typeface="楷体" panose="02010609060101010101" pitchFamily="49" charset="-122"/>
                          <a:ea typeface="宋体" panose="02010600030101010101" pitchFamily="2" charset="-122"/>
                        </a:rPr>
                        <a:t>&gt;650</a:t>
                      </a:r>
                      <a:endParaRPr lang="zh-CN" sz="1500" kern="100" dirty="0">
                        <a:effectLst/>
                        <a:latin typeface="Times New Roman" panose="02020603050405020304" pitchFamily="18" charset="0"/>
                        <a:ea typeface="宋体" panose="02010600030101010101" pitchFamily="2" charset="-122"/>
                      </a:endParaRPr>
                    </a:p>
                  </a:txBody>
                  <a:tcPr marL="51423" marR="51423" marT="0" marB="0">
                    <a:lnL>
                      <a:noFill/>
                    </a:lnL>
                    <a:lnR>
                      <a:noFill/>
                    </a:lnR>
                    <a:lnT>
                      <a:noFill/>
                    </a:lnT>
                    <a:lnB>
                      <a:noFill/>
                    </a:lnB>
                  </a:tcPr>
                </a:tc>
                <a:tc>
                  <a:txBody>
                    <a:bodyPr/>
                    <a:lstStyle/>
                    <a:p>
                      <a:pPr indent="304800" algn="ctr">
                        <a:spcAft>
                          <a:spcPts val="0"/>
                        </a:spcAft>
                      </a:pPr>
                      <a:r>
                        <a:rPr lang="en-US" sz="1500" kern="100" dirty="0">
                          <a:effectLst/>
                          <a:latin typeface="楷体" panose="02010609060101010101" pitchFamily="49" charset="-122"/>
                          <a:ea typeface="宋体" panose="02010600030101010101" pitchFamily="2" charset="-122"/>
                        </a:rPr>
                        <a:t>&gt;3.2</a:t>
                      </a:r>
                      <a:endParaRPr lang="zh-CN" sz="1500" kern="100" dirty="0">
                        <a:effectLst/>
                        <a:latin typeface="Times New Roman" panose="02020603050405020304" pitchFamily="18" charset="0"/>
                        <a:ea typeface="宋体" panose="02010600030101010101" pitchFamily="2" charset="-122"/>
                      </a:endParaRPr>
                    </a:p>
                  </a:txBody>
                  <a:tcPr marL="51423" marR="51423" marT="0" marB="0">
                    <a:lnL>
                      <a:noFill/>
                    </a:lnL>
                    <a:lnR>
                      <a:noFill/>
                    </a:lnR>
                    <a:lnT>
                      <a:noFill/>
                    </a:lnT>
                    <a:lnB>
                      <a:noFill/>
                    </a:lnB>
                  </a:tcPr>
                </a:tc>
              </a:tr>
              <a:tr h="248522">
                <a:tc>
                  <a:txBody>
                    <a:bodyPr/>
                    <a:lstStyle/>
                    <a:p>
                      <a:pPr indent="304800" algn="ctr">
                        <a:spcAft>
                          <a:spcPts val="0"/>
                        </a:spcAft>
                      </a:pPr>
                      <a:r>
                        <a:rPr lang="zh-CN" sz="1500" kern="100">
                          <a:effectLst/>
                          <a:latin typeface="Times New Roman" panose="02020603050405020304" pitchFamily="18" charset="0"/>
                          <a:ea typeface="楷体" panose="02010609060101010101" pitchFamily="49" charset="-122"/>
                        </a:rPr>
                        <a:t>前</a:t>
                      </a:r>
                      <a:r>
                        <a:rPr lang="en-US" sz="1500" kern="100">
                          <a:effectLst/>
                          <a:latin typeface="Times New Roman" panose="02020603050405020304" pitchFamily="18" charset="0"/>
                          <a:ea typeface="楷体" panose="02010609060101010101" pitchFamily="49" charset="-122"/>
                        </a:rPr>
                        <a:t>40%</a:t>
                      </a:r>
                      <a:endParaRPr lang="zh-CN" sz="1500" kern="100">
                        <a:effectLst/>
                        <a:latin typeface="Times New Roman" panose="02020603050405020304" pitchFamily="18" charset="0"/>
                        <a:ea typeface="宋体" panose="02010600030101010101" pitchFamily="2" charset="-122"/>
                      </a:endParaRPr>
                    </a:p>
                  </a:txBody>
                  <a:tcPr marL="51423" marR="51423" marT="0" marB="0">
                    <a:lnL>
                      <a:noFill/>
                    </a:lnL>
                    <a:lnR>
                      <a:noFill/>
                    </a:lnR>
                    <a:lnT>
                      <a:noFill/>
                    </a:lnT>
                    <a:lnB>
                      <a:noFill/>
                    </a:lnB>
                  </a:tcPr>
                </a:tc>
                <a:tc>
                  <a:txBody>
                    <a:bodyPr/>
                    <a:lstStyle/>
                    <a:p>
                      <a:pPr indent="304800" algn="ctr">
                        <a:spcAft>
                          <a:spcPts val="0"/>
                        </a:spcAft>
                      </a:pPr>
                      <a:r>
                        <a:rPr lang="en-US" sz="1500" kern="100" dirty="0">
                          <a:effectLst/>
                          <a:latin typeface="楷体" panose="02010609060101010101" pitchFamily="49" charset="-122"/>
                          <a:ea typeface="宋体" panose="02010600030101010101" pitchFamily="2" charset="-122"/>
                        </a:rPr>
                        <a:t>&gt;600</a:t>
                      </a:r>
                      <a:endParaRPr lang="zh-CN" sz="1500" kern="100" dirty="0">
                        <a:effectLst/>
                        <a:latin typeface="Times New Roman" panose="02020603050405020304" pitchFamily="18" charset="0"/>
                        <a:ea typeface="宋体" panose="02010600030101010101" pitchFamily="2" charset="-122"/>
                      </a:endParaRPr>
                    </a:p>
                  </a:txBody>
                  <a:tcPr marL="51423" marR="51423" marT="0" marB="0">
                    <a:lnL>
                      <a:noFill/>
                    </a:lnL>
                    <a:lnR>
                      <a:noFill/>
                    </a:lnR>
                    <a:lnT>
                      <a:noFill/>
                    </a:lnT>
                    <a:lnB>
                      <a:noFill/>
                    </a:lnB>
                  </a:tcPr>
                </a:tc>
                <a:tc>
                  <a:txBody>
                    <a:bodyPr/>
                    <a:lstStyle/>
                    <a:p>
                      <a:pPr indent="304800" algn="ctr">
                        <a:spcAft>
                          <a:spcPts val="0"/>
                        </a:spcAft>
                      </a:pPr>
                      <a:r>
                        <a:rPr lang="en-US" sz="1500" kern="100" dirty="0">
                          <a:effectLst/>
                          <a:latin typeface="楷体" panose="02010609060101010101" pitchFamily="49" charset="-122"/>
                          <a:ea typeface="宋体" panose="02010600030101010101" pitchFamily="2" charset="-122"/>
                        </a:rPr>
                        <a:t>&gt;2.9</a:t>
                      </a:r>
                      <a:endParaRPr lang="zh-CN" sz="1500" kern="100" dirty="0">
                        <a:effectLst/>
                        <a:latin typeface="Times New Roman" panose="02020603050405020304" pitchFamily="18" charset="0"/>
                        <a:ea typeface="宋体" panose="02010600030101010101" pitchFamily="2" charset="-122"/>
                      </a:endParaRPr>
                    </a:p>
                  </a:txBody>
                  <a:tcPr marL="51423" marR="51423" marT="0" marB="0">
                    <a:lnL>
                      <a:noFill/>
                    </a:lnL>
                    <a:lnR>
                      <a:noFill/>
                    </a:lnR>
                    <a:lnT>
                      <a:noFill/>
                    </a:lnT>
                    <a:lnB>
                      <a:noFill/>
                    </a:lnB>
                  </a:tcPr>
                </a:tc>
              </a:tr>
              <a:tr h="240421">
                <a:tc>
                  <a:txBody>
                    <a:bodyPr/>
                    <a:lstStyle/>
                    <a:p>
                      <a:pPr indent="304800" algn="ctr">
                        <a:spcAft>
                          <a:spcPts val="0"/>
                        </a:spcAft>
                      </a:pPr>
                      <a:r>
                        <a:rPr lang="zh-CN" sz="1500" kern="100" dirty="0">
                          <a:effectLst/>
                          <a:latin typeface="Times New Roman" panose="02020603050405020304" pitchFamily="18" charset="0"/>
                          <a:ea typeface="楷体" panose="02010609060101010101" pitchFamily="49" charset="-122"/>
                        </a:rPr>
                        <a:t>前</a:t>
                      </a:r>
                      <a:r>
                        <a:rPr lang="en-US" sz="1500" kern="100" dirty="0">
                          <a:effectLst/>
                          <a:latin typeface="Times New Roman" panose="02020603050405020304" pitchFamily="18" charset="0"/>
                          <a:ea typeface="楷体" panose="02010609060101010101" pitchFamily="49" charset="-122"/>
                        </a:rPr>
                        <a:t>50%</a:t>
                      </a:r>
                      <a:endParaRPr lang="zh-CN" sz="1500" kern="100" dirty="0">
                        <a:effectLst/>
                        <a:latin typeface="Times New Roman" panose="02020603050405020304" pitchFamily="18" charset="0"/>
                        <a:ea typeface="宋体" panose="02010600030101010101" pitchFamily="2" charset="-122"/>
                      </a:endParaRPr>
                    </a:p>
                  </a:txBody>
                  <a:tcPr marL="51423" marR="51423" marT="0" marB="0">
                    <a:lnL>
                      <a:noFill/>
                    </a:lnL>
                    <a:lnR>
                      <a:noFill/>
                    </a:lnR>
                    <a:lnT>
                      <a:noFill/>
                    </a:lnT>
                    <a:lnB w="19050" cap="flat" cmpd="sng" algn="ctr">
                      <a:solidFill>
                        <a:srgbClr val="008000"/>
                      </a:solidFill>
                      <a:prstDash val="solid"/>
                      <a:round/>
                      <a:headEnd type="none" w="med" len="med"/>
                      <a:tailEnd type="none" w="med" len="med"/>
                    </a:lnB>
                  </a:tcPr>
                </a:tc>
                <a:tc>
                  <a:txBody>
                    <a:bodyPr/>
                    <a:lstStyle/>
                    <a:p>
                      <a:pPr indent="304800" algn="ctr">
                        <a:spcAft>
                          <a:spcPts val="0"/>
                        </a:spcAft>
                      </a:pPr>
                      <a:r>
                        <a:rPr lang="en-US" sz="1500" kern="100" dirty="0">
                          <a:effectLst/>
                          <a:latin typeface="楷体" panose="02010609060101010101" pitchFamily="49" charset="-122"/>
                          <a:ea typeface="宋体" panose="02010600030101010101" pitchFamily="2" charset="-122"/>
                        </a:rPr>
                        <a:t>&gt;500</a:t>
                      </a:r>
                      <a:endParaRPr lang="zh-CN" sz="1500" kern="100" dirty="0">
                        <a:effectLst/>
                        <a:latin typeface="Times New Roman" panose="02020603050405020304" pitchFamily="18" charset="0"/>
                        <a:ea typeface="宋体" panose="02010600030101010101" pitchFamily="2" charset="-122"/>
                      </a:endParaRPr>
                    </a:p>
                  </a:txBody>
                  <a:tcPr marL="51423" marR="51423" marT="0" marB="0">
                    <a:lnL>
                      <a:noFill/>
                    </a:lnL>
                    <a:lnR>
                      <a:noFill/>
                    </a:lnR>
                    <a:lnT>
                      <a:noFill/>
                    </a:lnT>
                    <a:lnB w="19050" cap="flat" cmpd="sng" algn="ctr">
                      <a:solidFill>
                        <a:srgbClr val="008000"/>
                      </a:solidFill>
                      <a:prstDash val="solid"/>
                      <a:round/>
                      <a:headEnd type="none" w="med" len="med"/>
                      <a:tailEnd type="none" w="med" len="med"/>
                    </a:lnB>
                  </a:tcPr>
                </a:tc>
                <a:tc>
                  <a:txBody>
                    <a:bodyPr/>
                    <a:lstStyle/>
                    <a:p>
                      <a:pPr indent="304800" algn="ctr">
                        <a:spcAft>
                          <a:spcPts val="0"/>
                        </a:spcAft>
                      </a:pPr>
                      <a:r>
                        <a:rPr lang="en-US" sz="1500" kern="100" dirty="0">
                          <a:effectLst/>
                          <a:latin typeface="楷体" panose="02010609060101010101" pitchFamily="49" charset="-122"/>
                          <a:ea typeface="宋体" panose="02010600030101010101" pitchFamily="2" charset="-122"/>
                        </a:rPr>
                        <a:t>&gt;2.5</a:t>
                      </a:r>
                      <a:endParaRPr lang="zh-CN" sz="1500" kern="100" dirty="0">
                        <a:effectLst/>
                        <a:latin typeface="Times New Roman" panose="02020603050405020304" pitchFamily="18" charset="0"/>
                        <a:ea typeface="宋体" panose="02010600030101010101" pitchFamily="2" charset="-122"/>
                      </a:endParaRPr>
                    </a:p>
                  </a:txBody>
                  <a:tcPr marL="51423" marR="51423" marT="0" marB="0">
                    <a:lnL>
                      <a:noFill/>
                    </a:lnL>
                    <a:lnR>
                      <a:noFill/>
                    </a:lnR>
                    <a:lnT>
                      <a:noFill/>
                    </a:lnT>
                    <a:lnB w="19050" cap="flat" cmpd="sng" algn="ctr">
                      <a:solidFill>
                        <a:srgbClr val="008000"/>
                      </a:solidFill>
                      <a:prstDash val="solid"/>
                      <a:round/>
                      <a:headEnd type="none" w="med" len="med"/>
                      <a:tailEnd type="none" w="med" len="med"/>
                    </a:lnB>
                  </a:tcPr>
                </a:tc>
              </a:tr>
            </a:tbl>
          </a:graphicData>
        </a:graphic>
      </p:graphicFrame>
      <p:sp>
        <p:nvSpPr>
          <p:cNvPr id="7" name="文本框 6"/>
          <p:cNvSpPr txBox="1"/>
          <p:nvPr/>
        </p:nvSpPr>
        <p:spPr>
          <a:xfrm>
            <a:off x="2141220" y="737235"/>
            <a:ext cx="3056890" cy="368300"/>
          </a:xfrm>
          <a:prstGeom prst="rect">
            <a:avLst/>
          </a:prstGeom>
          <a:noFill/>
        </p:spPr>
        <p:txBody>
          <a:bodyPr wrap="none" rtlCol="0" anchor="t">
            <a:spAutoFit/>
          </a:bodyPr>
          <a:p>
            <a:r>
              <a:rPr lang="en-US" altLang="zh-CN" b="1" dirty="0">
                <a:solidFill>
                  <a:prstClr val="black"/>
                </a:solidFill>
                <a:latin typeface="宋体" panose="02010600030101010101" pitchFamily="2" charset="-122"/>
                <a:ea typeface="宋体" panose="02010600030101010101" pitchFamily="2" charset="-122"/>
                <a:sym typeface="+mn-ea"/>
              </a:rPr>
              <a:t>——</a:t>
            </a:r>
            <a:r>
              <a:rPr lang="zh-CN" altLang="en-US" b="1" dirty="0">
                <a:solidFill>
                  <a:prstClr val="black"/>
                </a:solidFill>
                <a:latin typeface="宋体" panose="02010600030101010101" pitchFamily="2" charset="-122"/>
                <a:ea typeface="宋体" panose="02010600030101010101" pitchFamily="2" charset="-122"/>
                <a:sym typeface="+mn-ea"/>
              </a:rPr>
              <a:t>（</a:t>
            </a:r>
            <a:r>
              <a:rPr lang="en-US" altLang="zh-CN" b="1" dirty="0">
                <a:solidFill>
                  <a:prstClr val="black"/>
                </a:solidFill>
                <a:latin typeface="宋体" panose="02010600030101010101" pitchFamily="2" charset="-122"/>
                <a:ea typeface="宋体" panose="02010600030101010101" pitchFamily="2" charset="-122"/>
                <a:sym typeface="+mn-ea"/>
              </a:rPr>
              <a:t>6</a:t>
            </a:r>
            <a:r>
              <a:rPr lang="zh-CN" altLang="en-US" b="1" dirty="0">
                <a:solidFill>
                  <a:prstClr val="black"/>
                </a:solidFill>
                <a:latin typeface="宋体" panose="02010600030101010101" pitchFamily="2" charset="-122"/>
                <a:ea typeface="宋体" panose="02010600030101010101" pitchFamily="2" charset="-122"/>
                <a:sym typeface="+mn-ea"/>
              </a:rPr>
              <a:t>）对均值回归的误解</a:t>
            </a:r>
            <a:endParaRPr lang="en-US" altLang="zh-CN" b="1"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321" y="471980"/>
            <a:ext cx="6170772" cy="856986"/>
          </a:xfrm>
        </p:spPr>
        <p:txBody>
          <a:bodyPr>
            <a:normAutofit/>
          </a:bodyPr>
          <a:lstStyle/>
          <a:p>
            <a:pPr algn="l"/>
            <a:r>
              <a:rPr lang="en-US" altLang="zh-CN" sz="2100" b="1" dirty="0">
                <a:latin typeface="宋体" panose="02010600030101010101" pitchFamily="2" charset="-122"/>
                <a:ea typeface="宋体" panose="02010600030101010101" pitchFamily="2" charset="-122"/>
              </a:rPr>
              <a:t>2-</a:t>
            </a:r>
            <a:r>
              <a:rPr lang="zh-CN" altLang="en-US" sz="2100" b="1" dirty="0">
                <a:latin typeface="宋体" panose="02010600030101010101" pitchFamily="2" charset="-122"/>
                <a:ea typeface="宋体" panose="02010600030101010101" pitchFamily="2" charset="-122"/>
              </a:rPr>
              <a:t>可得性启发法 </a:t>
            </a:r>
            <a:r>
              <a:rPr lang="en-US" altLang="zh-CN" sz="2100" b="1" i="1" dirty="0">
                <a:latin typeface="Times New Roman" panose="02020603050405020304" pitchFamily="18" charset="0"/>
                <a:ea typeface="宋体" panose="02010600030101010101" pitchFamily="2" charset="-122"/>
                <a:cs typeface="Times New Roman" panose="02020603050405020304" pitchFamily="18" charset="0"/>
              </a:rPr>
              <a:t>Availability heuristic</a:t>
            </a:r>
            <a:endParaRPr lang="en-US" altLang="zh-CN" sz="2100" b="1" i="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342821" y="1328817"/>
            <a:ext cx="6170771" cy="2755936"/>
          </a:xfrm>
        </p:spPr>
        <p:txBody>
          <a:bodyPr>
            <a:normAutofit/>
          </a:bodyPr>
          <a:lstStyle/>
          <a:p>
            <a:r>
              <a:rPr lang="zh-CN" altLang="en-US" sz="1800" dirty="0">
                <a:latin typeface="宋体" panose="02010600030101010101" pitchFamily="2" charset="-122"/>
                <a:ea typeface="宋体" panose="02010600030101010101" pitchFamily="2" charset="-122"/>
              </a:rPr>
              <a:t>人们倾向于根据一个客体或事件在知觉或记忆中的可获得性程度（或者熟悉程度）来评估该事件的发生概率</a:t>
            </a: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导致可得性偏差的情境</a:t>
            </a:r>
            <a:endParaRPr lang="en-US" altLang="zh-CN" sz="18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solidFill>
                  <a:prstClr val="black"/>
                </a:solidFill>
                <a:latin typeface="宋体" panose="02010600030101010101" pitchFamily="2" charset="-122"/>
                <a:ea typeface="宋体" panose="02010600030101010101" pitchFamily="2" charset="-122"/>
              </a:rPr>
              <a:t>由于例子的可获取性而导致的偏差</a:t>
            </a:r>
            <a:endParaRPr lang="en-US" altLang="zh-CN" sz="18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solidFill>
                  <a:prstClr val="black"/>
                </a:solidFill>
                <a:latin typeface="宋体" panose="02010600030101010101" pitchFamily="2" charset="-122"/>
                <a:ea typeface="宋体" panose="02010600030101010101" pitchFamily="2" charset="-122"/>
              </a:rPr>
              <a:t>由于搜索效率而导致的偏差（单词判断实验）</a:t>
            </a:r>
            <a:endParaRPr lang="en-US" altLang="zh-CN" sz="18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solidFill>
                  <a:prstClr val="black"/>
                </a:solidFill>
                <a:latin typeface="宋体" panose="02010600030101010101" pitchFamily="2" charset="-122"/>
                <a:ea typeface="宋体" panose="02010600030101010101" pitchFamily="2" charset="-122"/>
              </a:rPr>
              <a:t>想象力偏差（基于想象力进行概率评估）</a:t>
            </a:r>
            <a:endParaRPr lang="en-US" altLang="zh-CN" sz="18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solidFill>
                  <a:prstClr val="black"/>
                </a:solidFill>
                <a:latin typeface="宋体" panose="02010600030101010101" pitchFamily="2" charset="-122"/>
                <a:ea typeface="宋体" panose="02010600030101010101" pitchFamily="2" charset="-122"/>
              </a:rPr>
              <a:t>相关性错觉（高估自然的联想物同时发生的概率）</a:t>
            </a:r>
            <a:endParaRPr lang="zh-CN" altLang="en-US" sz="1800" dirty="0">
              <a:solidFill>
                <a:prstClr val="black"/>
              </a:solidFill>
              <a:latin typeface="宋体" panose="02010600030101010101" pitchFamily="2" charset="-122"/>
              <a:ea typeface="宋体" panose="02010600030101010101" pitchFamily="2" charset="-122"/>
            </a:endParaRPr>
          </a:p>
          <a:p>
            <a:endParaRPr lang="zh-CN" altLang="en-US" sz="1800"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7596" y="625015"/>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实验</a:t>
            </a:r>
            <a:r>
              <a:rPr lang="en-US" altLang="zh-CN" sz="2100" b="1" dirty="0">
                <a:latin typeface="宋体" panose="02010600030101010101" pitchFamily="2" charset="-122"/>
                <a:ea typeface="宋体" panose="02010600030101010101" pitchFamily="2" charset="-122"/>
              </a:rPr>
              <a:t>5-4</a:t>
            </a:r>
            <a:r>
              <a:rPr lang="zh-CN" altLang="en-US" sz="2100" b="1" dirty="0">
                <a:latin typeface="宋体" panose="02010600030101010101" pitchFamily="2" charset="-122"/>
                <a:ea typeface="宋体" panose="02010600030101010101" pitchFamily="2" charset="-122"/>
              </a:rPr>
              <a:t>：单词判断</a:t>
            </a:r>
            <a:endParaRPr lang="zh-CN" altLang="en-US" sz="2100" dirty="0"/>
          </a:p>
        </p:txBody>
      </p:sp>
      <p:sp>
        <p:nvSpPr>
          <p:cNvPr id="3" name="内容占位符 2"/>
          <p:cNvSpPr>
            <a:spLocks noGrp="1"/>
          </p:cNvSpPr>
          <p:nvPr>
            <p:ph idx="1"/>
          </p:nvPr>
        </p:nvSpPr>
        <p:spPr>
          <a:xfrm>
            <a:off x="342821" y="1542812"/>
            <a:ext cx="6170771" cy="2755936"/>
          </a:xfrm>
        </p:spPr>
        <p:txBody>
          <a:bodyPr>
            <a:normAutofit/>
          </a:bodyPr>
          <a:lstStyle/>
          <a:p>
            <a:r>
              <a:rPr lang="zh-CN" altLang="en-US" sz="1800" dirty="0">
                <a:latin typeface="宋体" panose="02010600030101010101" pitchFamily="2" charset="-122"/>
                <a:ea typeface="宋体" panose="02010600030101010101" pitchFamily="2" charset="-122"/>
              </a:rPr>
              <a:t>假设从一篇文章中随机抽出一个样本单词，那么该单词是</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以</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开头更有可能还是该单词的第三个字母是</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更有可能？</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800"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pic>
        <p:nvPicPr>
          <p:cNvPr id="6" name="图片 5"/>
          <p:cNvPicPr>
            <a:picLocks noChangeAspect="1"/>
          </p:cNvPicPr>
          <p:nvPr/>
        </p:nvPicPr>
        <p:blipFill>
          <a:blip r:embed="rId1" cstate="print"/>
          <a:stretch>
            <a:fillRect/>
          </a:stretch>
        </p:blipFill>
        <p:spPr>
          <a:xfrm>
            <a:off x="1668682" y="2440651"/>
            <a:ext cx="3357582" cy="2007671"/>
          </a:xfrm>
          <a:prstGeom prst="rect">
            <a:avLst/>
          </a:prstGeom>
        </p:spPr>
      </p:pic>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9"/>
          <p:cNvGrpSpPr/>
          <p:nvPr/>
        </p:nvGrpSpPr>
        <p:grpSpPr>
          <a:xfrm rot="5400000">
            <a:off x="2655614" y="2199192"/>
            <a:ext cx="1666723" cy="2191919"/>
            <a:chOff x="1078816" y="964066"/>
            <a:chExt cx="2222812" cy="2923236"/>
          </a:xfrm>
        </p:grpSpPr>
        <p:sp>
          <p:nvSpPr>
            <p:cNvPr id="21" name="Freeform 7"/>
            <p:cNvSpPr/>
            <p:nvPr/>
          </p:nvSpPr>
          <p:spPr bwMode="auto">
            <a:xfrm>
              <a:off x="1078816" y="2540257"/>
              <a:ext cx="696716" cy="1019561"/>
            </a:xfrm>
            <a:custGeom>
              <a:avLst/>
              <a:gdLst>
                <a:gd name="T0" fmla="*/ 94 w 375"/>
                <a:gd name="T1" fmla="*/ 0 h 549"/>
                <a:gd name="T2" fmla="*/ 11 w 375"/>
                <a:gd name="T3" fmla="*/ 12 h 549"/>
                <a:gd name="T4" fmla="*/ 0 w 375"/>
                <a:gd name="T5" fmla="*/ 127 h 549"/>
                <a:gd name="T6" fmla="*/ 174 w 375"/>
                <a:gd name="T7" fmla="*/ 549 h 549"/>
                <a:gd name="T8" fmla="*/ 375 w 375"/>
                <a:gd name="T9" fmla="*/ 280 h 549"/>
                <a:gd name="T10" fmla="*/ 94 w 375"/>
                <a:gd name="T11" fmla="*/ 0 h 549"/>
              </a:gdLst>
              <a:ahLst/>
              <a:cxnLst>
                <a:cxn ang="0">
                  <a:pos x="T0" y="T1"/>
                </a:cxn>
                <a:cxn ang="0">
                  <a:pos x="T2" y="T3"/>
                </a:cxn>
                <a:cxn ang="0">
                  <a:pos x="T4" y="T5"/>
                </a:cxn>
                <a:cxn ang="0">
                  <a:pos x="T6" y="T7"/>
                </a:cxn>
                <a:cxn ang="0">
                  <a:pos x="T8" y="T9"/>
                </a:cxn>
                <a:cxn ang="0">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chemeClr val="accent3">
                <a:alpha val="70000"/>
              </a:schemeClr>
            </a:solidFill>
            <a:ln>
              <a:noFill/>
            </a:ln>
          </p:spPr>
          <p:txBody>
            <a:bodyPr vert="horz" wrap="square" lIns="68564" tIns="34282" rIns="68564" bIns="34282" numCol="1" anchor="t" anchorCtr="0" compatLnSpc="1"/>
            <a:lstStyle/>
            <a:p>
              <a:endParaRPr lang="zh-CN" altLang="en-US" sz="1350"/>
            </a:p>
          </p:txBody>
        </p:sp>
        <p:sp>
          <p:nvSpPr>
            <p:cNvPr id="22" name="Freeform 8"/>
            <p:cNvSpPr/>
            <p:nvPr/>
          </p:nvSpPr>
          <p:spPr bwMode="auto">
            <a:xfrm>
              <a:off x="1088093" y="2231327"/>
              <a:ext cx="600234" cy="615077"/>
            </a:xfrm>
            <a:custGeom>
              <a:avLst/>
              <a:gdLst>
                <a:gd name="T0" fmla="*/ 158 w 323"/>
                <a:gd name="T1" fmla="*/ 0 h 331"/>
                <a:gd name="T2" fmla="*/ 51 w 323"/>
                <a:gd name="T3" fmla="*/ 38 h 331"/>
                <a:gd name="T4" fmla="*/ 0 w 323"/>
                <a:gd name="T5" fmla="*/ 216 h 331"/>
                <a:gd name="T6" fmla="*/ 158 w 323"/>
                <a:gd name="T7" fmla="*/ 331 h 331"/>
                <a:gd name="T8" fmla="*/ 323 w 323"/>
                <a:gd name="T9" fmla="*/ 166 h 331"/>
                <a:gd name="T10" fmla="*/ 158 w 323"/>
                <a:gd name="T11" fmla="*/ 0 h 331"/>
              </a:gdLst>
              <a:ahLst/>
              <a:cxnLst>
                <a:cxn ang="0">
                  <a:pos x="T0" y="T1"/>
                </a:cxn>
                <a:cxn ang="0">
                  <a:pos x="T2" y="T3"/>
                </a:cxn>
                <a:cxn ang="0">
                  <a:pos x="T4" y="T5"/>
                </a:cxn>
                <a:cxn ang="0">
                  <a:pos x="T6" y="T7"/>
                </a:cxn>
                <a:cxn ang="0">
                  <a:pos x="T8" y="T9"/>
                </a:cxn>
                <a:cxn ang="0">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23" name="Oval 9"/>
            <p:cNvSpPr>
              <a:spLocks noChangeArrowheads="1"/>
            </p:cNvSpPr>
            <p:nvPr/>
          </p:nvSpPr>
          <p:spPr bwMode="auto">
            <a:xfrm>
              <a:off x="1530616" y="2179723"/>
              <a:ext cx="506964" cy="507925"/>
            </a:xfrm>
            <a:prstGeom prst="ellipse">
              <a:avLst/>
            </a:prstGeom>
            <a:solidFill>
              <a:schemeClr val="accent5">
                <a:alpha val="70000"/>
              </a:schemeClr>
            </a:solidFill>
            <a:ln>
              <a:noFill/>
            </a:ln>
          </p:spPr>
          <p:txBody>
            <a:bodyPr vert="horz" wrap="square" lIns="68564" tIns="34282" rIns="68564" bIns="34282" numCol="1" anchor="t" anchorCtr="0" compatLnSpc="1"/>
            <a:lstStyle/>
            <a:p>
              <a:endParaRPr lang="zh-CN" altLang="en-US" sz="1350"/>
            </a:p>
          </p:txBody>
        </p:sp>
        <p:sp>
          <p:nvSpPr>
            <p:cNvPr id="24" name="Oval 10"/>
            <p:cNvSpPr>
              <a:spLocks noChangeArrowheads="1"/>
            </p:cNvSpPr>
            <p:nvPr/>
          </p:nvSpPr>
          <p:spPr bwMode="auto">
            <a:xfrm>
              <a:off x="2050137" y="1993832"/>
              <a:ext cx="576113" cy="574257"/>
            </a:xfrm>
            <a:prstGeom prst="ellipse">
              <a:avLst/>
            </a:prstGeom>
            <a:solidFill>
              <a:schemeClr val="accent6">
                <a:alpha val="70000"/>
              </a:schemeClr>
            </a:solidFill>
            <a:ln>
              <a:noFill/>
            </a:ln>
          </p:spPr>
          <p:txBody>
            <a:bodyPr vert="horz" wrap="square" lIns="68564" tIns="34282" rIns="68564" bIns="34282" numCol="1" anchor="t" anchorCtr="0" compatLnSpc="1"/>
            <a:lstStyle/>
            <a:p>
              <a:endParaRPr lang="zh-CN" altLang="en-US" sz="1350"/>
            </a:p>
          </p:txBody>
        </p:sp>
        <p:sp>
          <p:nvSpPr>
            <p:cNvPr id="25" name="Oval 11"/>
            <p:cNvSpPr>
              <a:spLocks noChangeArrowheads="1"/>
            </p:cNvSpPr>
            <p:nvPr/>
          </p:nvSpPr>
          <p:spPr bwMode="auto">
            <a:xfrm>
              <a:off x="1688327" y="1950229"/>
              <a:ext cx="413762" cy="412834"/>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26" name="Oval 12"/>
            <p:cNvSpPr>
              <a:spLocks noChangeArrowheads="1"/>
            </p:cNvSpPr>
            <p:nvPr/>
          </p:nvSpPr>
          <p:spPr bwMode="auto">
            <a:xfrm>
              <a:off x="1955510" y="1555021"/>
              <a:ext cx="256050" cy="256050"/>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27" name="Oval 13"/>
            <p:cNvSpPr>
              <a:spLocks noChangeArrowheads="1"/>
            </p:cNvSpPr>
            <p:nvPr/>
          </p:nvSpPr>
          <p:spPr bwMode="auto">
            <a:xfrm>
              <a:off x="2389682" y="1158887"/>
              <a:ext cx="86278" cy="87205"/>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28" name="Oval 14"/>
            <p:cNvSpPr>
              <a:spLocks noChangeArrowheads="1"/>
            </p:cNvSpPr>
            <p:nvPr/>
          </p:nvSpPr>
          <p:spPr bwMode="auto">
            <a:xfrm>
              <a:off x="1532470" y="1755408"/>
              <a:ext cx="85350" cy="85350"/>
            </a:xfrm>
            <a:prstGeom prst="ellipse">
              <a:avLst/>
            </a:pr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29" name="Oval 15"/>
            <p:cNvSpPr>
              <a:spLocks noChangeArrowheads="1"/>
            </p:cNvSpPr>
            <p:nvPr/>
          </p:nvSpPr>
          <p:spPr bwMode="auto">
            <a:xfrm>
              <a:off x="2068691" y="1905698"/>
              <a:ext cx="87205" cy="88133"/>
            </a:xfrm>
            <a:prstGeom prst="ellipse">
              <a:avLst/>
            </a:prstGeom>
            <a:solidFill>
              <a:schemeClr val="accent1">
                <a:alpha val="80000"/>
              </a:schemeClr>
            </a:solidFill>
            <a:ln>
              <a:noFill/>
            </a:ln>
          </p:spPr>
          <p:txBody>
            <a:bodyPr vert="horz" wrap="square" lIns="68564" tIns="34282" rIns="68564" bIns="34282" numCol="1" anchor="t" anchorCtr="0" compatLnSpc="1"/>
            <a:lstStyle/>
            <a:p>
              <a:endParaRPr lang="zh-CN" altLang="en-US" sz="1350"/>
            </a:p>
          </p:txBody>
        </p:sp>
        <p:sp>
          <p:nvSpPr>
            <p:cNvPr id="30" name="Freeform 16"/>
            <p:cNvSpPr/>
            <p:nvPr/>
          </p:nvSpPr>
          <p:spPr bwMode="auto">
            <a:xfrm>
              <a:off x="1673483" y="1653359"/>
              <a:ext cx="376653" cy="377581"/>
            </a:xfrm>
            <a:custGeom>
              <a:avLst/>
              <a:gdLst>
                <a:gd name="T0" fmla="*/ 201 w 203"/>
                <a:gd name="T1" fmla="*/ 98 h 203"/>
                <a:gd name="T2" fmla="*/ 105 w 203"/>
                <a:gd name="T3" fmla="*/ 201 h 203"/>
                <a:gd name="T4" fmla="*/ 1 w 203"/>
                <a:gd name="T5" fmla="*/ 105 h 203"/>
                <a:gd name="T6" fmla="*/ 98 w 203"/>
                <a:gd name="T7" fmla="*/ 1 h 203"/>
                <a:gd name="T8" fmla="*/ 201 w 203"/>
                <a:gd name="T9" fmla="*/ 98 h 203"/>
              </a:gdLst>
              <a:ahLst/>
              <a:cxnLst>
                <a:cxn ang="0">
                  <a:pos x="T0" y="T1"/>
                </a:cxn>
                <a:cxn ang="0">
                  <a:pos x="T2" y="T3"/>
                </a:cxn>
                <a:cxn ang="0">
                  <a:pos x="T4" y="T5"/>
                </a:cxn>
                <a:cxn ang="0">
                  <a:pos x="T6" y="T7"/>
                </a:cxn>
                <a:cxn ang="0">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31" name="Oval 17"/>
            <p:cNvSpPr>
              <a:spLocks noChangeArrowheads="1"/>
            </p:cNvSpPr>
            <p:nvPr/>
          </p:nvSpPr>
          <p:spPr bwMode="auto">
            <a:xfrm>
              <a:off x="1504639" y="1901988"/>
              <a:ext cx="141013" cy="143796"/>
            </a:xfrm>
            <a:prstGeom prst="ellipse">
              <a:avLst/>
            </a:pr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32" name="Oval 18"/>
            <p:cNvSpPr>
              <a:spLocks noChangeArrowheads="1"/>
            </p:cNvSpPr>
            <p:nvPr/>
          </p:nvSpPr>
          <p:spPr bwMode="auto">
            <a:xfrm>
              <a:off x="2167029" y="964066"/>
              <a:ext cx="142869" cy="142868"/>
            </a:xfrm>
            <a:prstGeom prst="ellipse">
              <a:avLst/>
            </a:pr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33" name="Oval 19"/>
            <p:cNvSpPr>
              <a:spLocks noChangeArrowheads="1"/>
            </p:cNvSpPr>
            <p:nvPr/>
          </p:nvSpPr>
          <p:spPr bwMode="auto">
            <a:xfrm>
              <a:off x="2276500" y="1307321"/>
              <a:ext cx="312641" cy="312641"/>
            </a:xfrm>
            <a:prstGeom prst="ellipse">
              <a:avLst/>
            </a:prstGeom>
            <a:solidFill>
              <a:schemeClr val="accent3">
                <a:alpha val="70000"/>
              </a:schemeClr>
            </a:solidFill>
            <a:ln>
              <a:noFill/>
            </a:ln>
          </p:spPr>
          <p:txBody>
            <a:bodyPr vert="horz" wrap="square" lIns="68564" tIns="34282" rIns="68564" bIns="34282" numCol="1" anchor="t" anchorCtr="0" compatLnSpc="1"/>
            <a:lstStyle/>
            <a:p>
              <a:endParaRPr lang="zh-CN" altLang="en-US" sz="1350"/>
            </a:p>
          </p:txBody>
        </p:sp>
        <p:sp>
          <p:nvSpPr>
            <p:cNvPr id="34" name="Oval 20"/>
            <p:cNvSpPr>
              <a:spLocks noChangeArrowheads="1"/>
            </p:cNvSpPr>
            <p:nvPr/>
          </p:nvSpPr>
          <p:spPr bwMode="auto">
            <a:xfrm>
              <a:off x="2276500" y="1816638"/>
              <a:ext cx="312641" cy="314496"/>
            </a:xfrm>
            <a:prstGeom prst="ellipse">
              <a:avLst/>
            </a:prstGeom>
            <a:solidFill>
              <a:schemeClr val="accent3">
                <a:alpha val="70000"/>
              </a:schemeClr>
            </a:solidFill>
            <a:ln>
              <a:noFill/>
            </a:ln>
          </p:spPr>
          <p:txBody>
            <a:bodyPr vert="horz" wrap="square" lIns="68564" tIns="34282" rIns="68564" bIns="34282" numCol="1" anchor="t" anchorCtr="0" compatLnSpc="1"/>
            <a:lstStyle/>
            <a:p>
              <a:endParaRPr lang="zh-CN" altLang="en-US" sz="1350"/>
            </a:p>
          </p:txBody>
        </p:sp>
        <p:sp>
          <p:nvSpPr>
            <p:cNvPr id="35" name="Oval 21"/>
            <p:cNvSpPr>
              <a:spLocks noChangeArrowheads="1"/>
            </p:cNvSpPr>
            <p:nvPr/>
          </p:nvSpPr>
          <p:spPr bwMode="auto">
            <a:xfrm>
              <a:off x="2754274" y="1514202"/>
              <a:ext cx="141013" cy="141013"/>
            </a:xfrm>
            <a:prstGeom prst="ellipse">
              <a:avLst/>
            </a:prstGeom>
            <a:solidFill>
              <a:schemeClr val="accent6">
                <a:alpha val="70000"/>
              </a:schemeClr>
            </a:solidFill>
            <a:ln>
              <a:noFill/>
            </a:ln>
          </p:spPr>
          <p:txBody>
            <a:bodyPr vert="horz" wrap="square" lIns="68564" tIns="34282" rIns="68564" bIns="34282" numCol="1" anchor="t" anchorCtr="0" compatLnSpc="1"/>
            <a:lstStyle/>
            <a:p>
              <a:endParaRPr lang="zh-CN" altLang="en-US" sz="1350"/>
            </a:p>
          </p:txBody>
        </p:sp>
        <p:sp>
          <p:nvSpPr>
            <p:cNvPr id="36" name="Freeform 22"/>
            <p:cNvSpPr/>
            <p:nvPr/>
          </p:nvSpPr>
          <p:spPr bwMode="auto">
            <a:xfrm>
              <a:off x="2947240" y="2064338"/>
              <a:ext cx="348822" cy="600233"/>
            </a:xfrm>
            <a:custGeom>
              <a:avLst/>
              <a:gdLst>
                <a:gd name="T0" fmla="*/ 0 w 188"/>
                <a:gd name="T1" fmla="*/ 132 h 323"/>
                <a:gd name="T2" fmla="*/ 188 w 188"/>
                <a:gd name="T3" fmla="*/ 323 h 323"/>
                <a:gd name="T4" fmla="*/ 53 w 188"/>
                <a:gd name="T5" fmla="*/ 0 h 323"/>
                <a:gd name="T6" fmla="*/ 0 w 188"/>
                <a:gd name="T7" fmla="*/ 132 h 323"/>
              </a:gdLst>
              <a:ahLst/>
              <a:cxnLst>
                <a:cxn ang="0">
                  <a:pos x="T0" y="T1"/>
                </a:cxn>
                <a:cxn ang="0">
                  <a:pos x="T2" y="T3"/>
                </a:cxn>
                <a:cxn ang="0">
                  <a:pos x="T4" y="T5"/>
                </a:cxn>
                <a:cxn ang="0">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37" name="Freeform 23"/>
            <p:cNvSpPr/>
            <p:nvPr/>
          </p:nvSpPr>
          <p:spPr bwMode="auto">
            <a:xfrm>
              <a:off x="2563165" y="2261014"/>
              <a:ext cx="738463" cy="894319"/>
            </a:xfrm>
            <a:custGeom>
              <a:avLst/>
              <a:gdLst>
                <a:gd name="T0" fmla="*/ 0 w 398"/>
                <a:gd name="T1" fmla="*/ 241 h 481"/>
                <a:gd name="T2" fmla="*/ 241 w 398"/>
                <a:gd name="T3" fmla="*/ 481 h 481"/>
                <a:gd name="T4" fmla="*/ 375 w 398"/>
                <a:gd name="T5" fmla="*/ 440 h 481"/>
                <a:gd name="T6" fmla="*/ 398 w 398"/>
                <a:gd name="T7" fmla="*/ 277 h 481"/>
                <a:gd name="T8" fmla="*/ 342 w 398"/>
                <a:gd name="T9" fmla="*/ 22 h 481"/>
                <a:gd name="T10" fmla="*/ 241 w 398"/>
                <a:gd name="T11" fmla="*/ 0 h 481"/>
                <a:gd name="T12" fmla="*/ 0 w 398"/>
                <a:gd name="T13" fmla="*/ 241 h 481"/>
              </a:gdLst>
              <a:ahLst/>
              <a:cxnLst>
                <a:cxn ang="0">
                  <a:pos x="T0" y="T1"/>
                </a:cxn>
                <a:cxn ang="0">
                  <a:pos x="T2" y="T3"/>
                </a:cxn>
                <a:cxn ang="0">
                  <a:pos x="T4" y="T5"/>
                </a:cxn>
                <a:cxn ang="0">
                  <a:pos x="T6" y="T7"/>
                </a:cxn>
                <a:cxn ang="0">
                  <a:pos x="T8" y="T9"/>
                </a:cxn>
                <a:cxn ang="0">
                  <a:pos x="T10" y="T11"/>
                </a:cxn>
                <a:cxn ang="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38" name="Freeform 24"/>
            <p:cNvSpPr/>
            <p:nvPr/>
          </p:nvSpPr>
          <p:spPr bwMode="auto">
            <a:xfrm>
              <a:off x="2574297" y="2261014"/>
              <a:ext cx="415618" cy="355316"/>
            </a:xfrm>
            <a:custGeom>
              <a:avLst/>
              <a:gdLst>
                <a:gd name="T0" fmla="*/ 0 w 224"/>
                <a:gd name="T1" fmla="*/ 188 h 191"/>
                <a:gd name="T2" fmla="*/ 33 w 224"/>
                <a:gd name="T3" fmla="*/ 191 h 191"/>
                <a:gd name="T4" fmla="*/ 224 w 224"/>
                <a:gd name="T5" fmla="*/ 0 h 191"/>
                <a:gd name="T6" fmla="*/ 0 w 224"/>
                <a:gd name="T7" fmla="*/ 188 h 191"/>
              </a:gdLst>
              <a:ahLst/>
              <a:cxnLst>
                <a:cxn ang="0">
                  <a:pos x="T0" y="T1"/>
                </a:cxn>
                <a:cxn ang="0">
                  <a:pos x="T2" y="T3"/>
                </a:cxn>
                <a:cxn ang="0">
                  <a:pos x="T4" y="T5"/>
                </a:cxn>
                <a:cxn ang="0">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39" name="Freeform 25"/>
            <p:cNvSpPr/>
            <p:nvPr/>
          </p:nvSpPr>
          <p:spPr bwMode="auto">
            <a:xfrm>
              <a:off x="2840364" y="3083913"/>
              <a:ext cx="420165" cy="581208"/>
            </a:xfrm>
            <a:custGeom>
              <a:avLst/>
              <a:gdLst>
                <a:gd name="T0" fmla="*/ 224 w 224"/>
                <a:gd name="T1" fmla="*/ 0 h 310"/>
                <a:gd name="T2" fmla="*/ 0 w 224"/>
                <a:gd name="T3" fmla="*/ 240 h 310"/>
                <a:gd name="T4" fmla="*/ 11 w 224"/>
                <a:gd name="T5" fmla="*/ 310 h 310"/>
                <a:gd name="T6" fmla="*/ 224 w 224"/>
                <a:gd name="T7" fmla="*/ 0 h 310"/>
              </a:gdLst>
              <a:ahLst/>
              <a:cxnLst>
                <a:cxn ang="0">
                  <a:pos x="T0" y="T1"/>
                </a:cxn>
                <a:cxn ang="0">
                  <a:pos x="T2" y="T3"/>
                </a:cxn>
                <a:cxn ang="0">
                  <a:pos x="T4" y="T5"/>
                </a:cxn>
                <a:cxn ang="0">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40" name="Freeform 26"/>
            <p:cNvSpPr/>
            <p:nvPr/>
          </p:nvSpPr>
          <p:spPr bwMode="auto">
            <a:xfrm>
              <a:off x="1104792" y="3017103"/>
              <a:ext cx="615077" cy="753306"/>
            </a:xfrm>
            <a:custGeom>
              <a:avLst/>
              <a:gdLst>
                <a:gd name="T0" fmla="*/ 22 w 331"/>
                <a:gd name="T1" fmla="*/ 0 h 405"/>
                <a:gd name="T2" fmla="*/ 0 w 331"/>
                <a:gd name="T3" fmla="*/ 0 h 405"/>
                <a:gd name="T4" fmla="*/ 316 w 331"/>
                <a:gd name="T5" fmla="*/ 405 h 405"/>
                <a:gd name="T6" fmla="*/ 331 w 331"/>
                <a:gd name="T7" fmla="*/ 309 h 405"/>
                <a:gd name="T8" fmla="*/ 22 w 331"/>
                <a:gd name="T9" fmla="*/ 0 h 405"/>
              </a:gdLst>
              <a:ahLst/>
              <a:cxnLst>
                <a:cxn ang="0">
                  <a:pos x="T0" y="T1"/>
                </a:cxn>
                <a:cxn ang="0">
                  <a:pos x="T2" y="T3"/>
                </a:cxn>
                <a:cxn ang="0">
                  <a:pos x="T4" y="T5"/>
                </a:cxn>
                <a:cxn ang="0">
                  <a:pos x="T6" y="T7"/>
                </a:cxn>
                <a:cxn ang="0">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41" name="Freeform 27"/>
            <p:cNvSpPr/>
            <p:nvPr/>
          </p:nvSpPr>
          <p:spPr bwMode="auto">
            <a:xfrm>
              <a:off x="1406301" y="2974428"/>
              <a:ext cx="1229226" cy="912874"/>
            </a:xfrm>
            <a:custGeom>
              <a:avLst/>
              <a:gdLst>
                <a:gd name="T0" fmla="*/ 331 w 662"/>
                <a:gd name="T1" fmla="*/ 0 h 491"/>
                <a:gd name="T2" fmla="*/ 0 w 662"/>
                <a:gd name="T3" fmla="*/ 317 h 491"/>
                <a:gd name="T4" fmla="*/ 422 w 662"/>
                <a:gd name="T5" fmla="*/ 491 h 491"/>
                <a:gd name="T6" fmla="*/ 639 w 662"/>
                <a:gd name="T7" fmla="*/ 451 h 491"/>
                <a:gd name="T8" fmla="*/ 662 w 662"/>
                <a:gd name="T9" fmla="*/ 331 h 491"/>
                <a:gd name="T10" fmla="*/ 331 w 662"/>
                <a:gd name="T11" fmla="*/ 0 h 491"/>
              </a:gdLst>
              <a:ahLst/>
              <a:cxnLst>
                <a:cxn ang="0">
                  <a:pos x="T0" y="T1"/>
                </a:cxn>
                <a:cxn ang="0">
                  <a:pos x="T2" y="T3"/>
                </a:cxn>
                <a:cxn ang="0">
                  <a:pos x="T4" y="T5"/>
                </a:cxn>
                <a:cxn ang="0">
                  <a:pos x="T6" y="T7"/>
                </a:cxn>
                <a:cxn ang="0">
                  <a:pos x="T8" y="T9"/>
                </a:cxn>
                <a:cxn ang="0">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chemeClr val="accent6">
                <a:alpha val="70000"/>
              </a:schemeClr>
            </a:solidFill>
            <a:ln>
              <a:noFill/>
            </a:ln>
          </p:spPr>
          <p:txBody>
            <a:bodyPr vert="horz" wrap="square" lIns="68564" tIns="34282" rIns="68564" bIns="34282" numCol="1" anchor="t" anchorCtr="0" compatLnSpc="1"/>
            <a:lstStyle/>
            <a:p>
              <a:endParaRPr lang="zh-CN" altLang="en-US" sz="1350"/>
            </a:p>
          </p:txBody>
        </p:sp>
        <p:sp>
          <p:nvSpPr>
            <p:cNvPr id="42" name="Freeform 28"/>
            <p:cNvSpPr/>
            <p:nvPr/>
          </p:nvSpPr>
          <p:spPr bwMode="auto">
            <a:xfrm>
              <a:off x="2335874" y="2933609"/>
              <a:ext cx="874838" cy="872054"/>
            </a:xfrm>
            <a:custGeom>
              <a:avLst/>
              <a:gdLst>
                <a:gd name="T0" fmla="*/ 471 w 471"/>
                <a:gd name="T1" fmla="*/ 153 h 469"/>
                <a:gd name="T2" fmla="*/ 244 w 471"/>
                <a:gd name="T3" fmla="*/ 0 h 469"/>
                <a:gd name="T4" fmla="*/ 0 w 471"/>
                <a:gd name="T5" fmla="*/ 244 h 469"/>
                <a:gd name="T6" fmla="*/ 149 w 471"/>
                <a:gd name="T7" fmla="*/ 469 h 469"/>
                <a:gd name="T8" fmla="*/ 471 w 471"/>
                <a:gd name="T9" fmla="*/ 153 h 469"/>
              </a:gdLst>
              <a:ahLst/>
              <a:cxnLst>
                <a:cxn ang="0">
                  <a:pos x="T0" y="T1"/>
                </a:cxn>
                <a:cxn ang="0">
                  <a:pos x="T2" y="T3"/>
                </a:cxn>
                <a:cxn ang="0">
                  <a:pos x="T4" y="T5"/>
                </a:cxn>
                <a:cxn ang="0">
                  <a:pos x="T6" y="T7"/>
                </a:cxn>
                <a:cxn ang="0">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43" name="Oval 30"/>
            <p:cNvSpPr>
              <a:spLocks noChangeArrowheads="1"/>
            </p:cNvSpPr>
            <p:nvPr/>
          </p:nvSpPr>
          <p:spPr bwMode="auto">
            <a:xfrm>
              <a:off x="2540899" y="1675625"/>
              <a:ext cx="493546" cy="496329"/>
            </a:xfrm>
            <a:prstGeom prst="ellipse">
              <a:avLst/>
            </a:prstGeom>
            <a:solidFill>
              <a:schemeClr val="accent2">
                <a:alpha val="70000"/>
              </a:schemeClr>
            </a:solidFill>
            <a:ln>
              <a:noFill/>
            </a:ln>
          </p:spPr>
          <p:txBody>
            <a:bodyPr vert="horz" wrap="square" lIns="68564" tIns="34282" rIns="68564" bIns="34282" numCol="1" anchor="t" anchorCtr="0" compatLnSpc="1"/>
            <a:lstStyle/>
            <a:p>
              <a:endParaRPr lang="zh-CN" altLang="en-US" sz="1350"/>
            </a:p>
          </p:txBody>
        </p:sp>
        <p:sp>
          <p:nvSpPr>
            <p:cNvPr id="44" name="Oval 11"/>
            <p:cNvSpPr>
              <a:spLocks noChangeArrowheads="1"/>
            </p:cNvSpPr>
            <p:nvPr/>
          </p:nvSpPr>
          <p:spPr bwMode="auto">
            <a:xfrm>
              <a:off x="1833627" y="2696302"/>
              <a:ext cx="557332" cy="556080"/>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45" name="Oval 11"/>
            <p:cNvSpPr>
              <a:spLocks noChangeArrowheads="1"/>
            </p:cNvSpPr>
            <p:nvPr/>
          </p:nvSpPr>
          <p:spPr bwMode="auto">
            <a:xfrm>
              <a:off x="2226489" y="2491874"/>
              <a:ext cx="249471" cy="248912"/>
            </a:xfrm>
            <a:prstGeom prst="ellipse">
              <a:avLst/>
            </a:pr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grpSp>
      <p:sp>
        <p:nvSpPr>
          <p:cNvPr id="2" name="文本框 1"/>
          <p:cNvSpPr txBox="1"/>
          <p:nvPr/>
        </p:nvSpPr>
        <p:spPr>
          <a:xfrm>
            <a:off x="629920" y="1019175"/>
            <a:ext cx="5431155" cy="1276350"/>
          </a:xfrm>
          <a:prstGeom prst="rect">
            <a:avLst/>
          </a:prstGeom>
          <a:noFill/>
        </p:spPr>
        <p:txBody>
          <a:bodyPr wrap="square" rtlCol="0">
            <a:spAutoFit/>
          </a:bodyPr>
          <a:lstStyle/>
          <a:p>
            <a:pPr algn="ctr"/>
            <a:r>
              <a:rPr lang="zh-CN" altLang="en-US" sz="2700" b="1" dirty="0">
                <a:latin typeface="宋体" panose="02010600030101010101" pitchFamily="2" charset="-122"/>
                <a:ea typeface="宋体" panose="02010600030101010101" pitchFamily="2" charset="-122"/>
              </a:rPr>
              <a:t>第</a:t>
            </a:r>
            <a:r>
              <a:rPr lang="en-US" altLang="zh-CN" sz="2700" b="1"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2700" b="1" dirty="0">
                <a:latin typeface="宋体" panose="02010600030101010101" pitchFamily="2" charset="-122"/>
                <a:ea typeface="宋体" panose="02010600030101010101" pitchFamily="2" charset="-122"/>
              </a:rPr>
              <a:t>章 判断和决策中的认知偏差</a:t>
            </a:r>
            <a:endParaRPr lang="zh-CN" altLang="en-US" sz="2700" b="1" dirty="0">
              <a:latin typeface="宋体" panose="02010600030101010101" pitchFamily="2" charset="-122"/>
              <a:ea typeface="宋体" panose="02010600030101010101" pitchFamily="2" charset="-122"/>
            </a:endParaRPr>
          </a:p>
          <a:p>
            <a:pPr algn="ctr"/>
            <a:r>
              <a:rPr lang="en-US" altLang="zh-CN" sz="2500" i="1" dirty="0">
                <a:latin typeface="Times New Roman" panose="02020603050405020304" pitchFamily="18" charset="0"/>
                <a:ea typeface="宋体" panose="02010600030101010101" pitchFamily="2" charset="-122"/>
                <a:cs typeface="Times New Roman" panose="02020603050405020304" pitchFamily="18" charset="0"/>
                <a:sym typeface="+mn-ea"/>
              </a:rPr>
              <a:t>Cognitive Biases in Judgement and Decision Making</a:t>
            </a:r>
            <a:endParaRPr lang="zh-CN" altLang="en-US" sz="25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2900" y="1543050"/>
            <a:ext cx="6170930" cy="2852420"/>
          </a:xfrm>
        </p:spPr>
        <p:txBody>
          <a:bodyPr>
            <a:normAutofit/>
          </a:bodyPr>
          <a:lstStyle/>
          <a:p>
            <a:r>
              <a:rPr lang="zh-CN" altLang="en-US" sz="1800" dirty="0">
                <a:latin typeface="宋体" panose="02010600030101010101" pitchFamily="2" charset="-122"/>
                <a:ea typeface="宋体" panose="02010600030101010101" pitchFamily="2" charset="-122"/>
              </a:rPr>
              <a:t>实验者认为以</a:t>
            </a:r>
            <a:r>
              <a:rPr lang="en-US" altLang="zh-CN" sz="1800" dirty="0">
                <a:latin typeface="宋体" panose="02010600030101010101" pitchFamily="2" charset="-122"/>
                <a:ea typeface="宋体" panose="02010600030101010101" pitchFamily="2" charset="-122"/>
              </a:rPr>
              <a:t>r</a:t>
            </a:r>
            <a:r>
              <a:rPr lang="zh-CN" altLang="en-US" sz="1800" dirty="0">
                <a:latin typeface="宋体" panose="02010600030101010101" pitchFamily="2" charset="-122"/>
                <a:ea typeface="宋体" panose="02010600030101010101" pitchFamily="2" charset="-122"/>
              </a:rPr>
              <a:t>开头的单词数比</a:t>
            </a:r>
            <a:r>
              <a:rPr lang="en-US" altLang="zh-CN" sz="1800" dirty="0">
                <a:latin typeface="宋体" panose="02010600030101010101" pitchFamily="2" charset="-122"/>
                <a:ea typeface="宋体" panose="02010600030101010101" pitchFamily="2" charset="-122"/>
              </a:rPr>
              <a:t>r</a:t>
            </a:r>
            <a:r>
              <a:rPr lang="zh-CN" altLang="en-US" sz="1800" dirty="0">
                <a:latin typeface="宋体" panose="02010600030101010101" pitchFamily="2" charset="-122"/>
                <a:ea typeface="宋体" panose="02010600030101010101" pitchFamily="2" charset="-122"/>
              </a:rPr>
              <a:t>处于第三个字母的单词更多</a:t>
            </a:r>
            <a:endParaRPr lang="en-US" altLang="zh-CN" sz="1800" dirty="0">
              <a:latin typeface="宋体" panose="02010600030101010101" pitchFamily="2" charset="-122"/>
              <a:ea typeface="宋体" panose="02010600030101010101" pitchFamily="2" charset="-122"/>
            </a:endParaRPr>
          </a:p>
          <a:p>
            <a:pPr lvl="1">
              <a:buFont typeface="Wingdings" panose="05000000000000000000" charset="0"/>
              <a:buChar char="Ø"/>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人们通过回忆起以</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r</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开头的单词（如</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road</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）和第三个字母是</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r</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的单词（如</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car</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）来推断，依据其出现在脑海中的可得性来评估。因为通过第一个字母比通过第三个字母找单词更容易，于是判断前者比后者多。</a:t>
            </a:r>
            <a:endPar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Wingdings" panose="05000000000000000000" charset="0"/>
              <a:buChar char="Ø"/>
            </a:pPr>
            <a:endPar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0">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类似的由直觉判断带来偏差的例子：</a:t>
            </a:r>
            <a:endPar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0">
              <a:buFont typeface="Arial" panose="020B0604020202020204" pitchFamily="34" charset="0"/>
              <a:buNone/>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在美国，凶杀与中风哪个造成的死亡人数更多？</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800" dirty="0">
              <a:latin typeface="宋体" panose="02010600030101010101" pitchFamily="2" charset="-122"/>
              <a:ea typeface="宋体" panose="02010600030101010101" pitchFamily="2" charset="-122"/>
            </a:endParaRPr>
          </a:p>
        </p:txBody>
      </p:sp>
      <p:sp>
        <p:nvSpPr>
          <p:cNvPr id="4" name="标题 1"/>
          <p:cNvSpPr>
            <a:spLocks noGrp="1"/>
          </p:cNvSpPr>
          <p:nvPr>
            <p:ph type="title"/>
          </p:nvPr>
        </p:nvSpPr>
        <p:spPr>
          <a:xfrm>
            <a:off x="342821" y="797586"/>
            <a:ext cx="6170771" cy="642591"/>
          </a:xfrm>
        </p:spPr>
        <p:txBody>
          <a:bodyPr>
            <a:normAutofit fontScale="90000"/>
          </a:bodyPr>
          <a:lstStyle/>
          <a:p>
            <a:pPr algn="l"/>
            <a:r>
              <a:rPr lang="zh-CN" altLang="en-US" sz="2220" b="1" dirty="0">
                <a:latin typeface="宋体" panose="02010600030101010101" pitchFamily="2" charset="-122"/>
                <a:ea typeface="宋体" panose="02010600030101010101" pitchFamily="2" charset="-122"/>
                <a:sym typeface="+mn-ea"/>
              </a:rPr>
              <a:t>实验结果及分析</a:t>
            </a:r>
            <a:br>
              <a:rPr lang="en-US" altLang="zh-CN" sz="2100" dirty="0">
                <a:latin typeface="宋体" panose="02010600030101010101" pitchFamily="2" charset="-122"/>
                <a:ea typeface="宋体" panose="02010600030101010101" pitchFamily="2" charset="-122"/>
              </a:rPr>
            </a:br>
            <a:endParaRPr lang="zh-CN" altLang="en-US" sz="2100" dirty="0"/>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2" name="灯片编号占位符 1"/>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4746" y="586915"/>
            <a:ext cx="6170772" cy="856986"/>
          </a:xfrm>
        </p:spPr>
        <p:txBody>
          <a:bodyPr>
            <a:normAutofit/>
          </a:bodyPr>
          <a:lstStyle/>
          <a:p>
            <a:pPr lvl="0" algn="l" eaLnBrk="0" fontAlgn="base" hangingPunct="0">
              <a:spcAft>
                <a:spcPct val="0"/>
              </a:spcAft>
              <a:defRPr/>
            </a:pPr>
            <a:r>
              <a:rPr lang="en-US" altLang="zh-CN" sz="2100" b="1" spc="75" dirty="0">
                <a:latin typeface="Times New Roman" panose="02020603050405020304" pitchFamily="18" charset="0"/>
                <a:ea typeface="宋体" panose="02010600030101010101" pitchFamily="2" charset="-122"/>
                <a:cs typeface="Times New Roman" panose="02020603050405020304" pitchFamily="18" charset="0"/>
                <a:sym typeface="+mn-ea"/>
              </a:rPr>
              <a:t>3-</a:t>
            </a:r>
            <a:r>
              <a:rPr lang="zh-CN" altLang="en-US" sz="2100" b="1" spc="75" dirty="0">
                <a:latin typeface="Times New Roman" panose="02020603050405020304" pitchFamily="18" charset="0"/>
                <a:ea typeface="宋体" panose="02010600030101010101" pitchFamily="2" charset="-122"/>
                <a:cs typeface="Times New Roman" panose="02020603050405020304" pitchFamily="18" charset="0"/>
                <a:sym typeface="+mn-ea"/>
              </a:rPr>
              <a:t>锚定与调整启发法 </a:t>
            </a:r>
            <a:br>
              <a:rPr lang="zh-CN" altLang="en-US" sz="2100" b="1" spc="75" dirty="0">
                <a:latin typeface="Times New Roman" panose="02020603050405020304" pitchFamily="18" charset="0"/>
                <a:ea typeface="宋体" panose="02010600030101010101" pitchFamily="2" charset="-122"/>
                <a:cs typeface="Times New Roman" panose="02020603050405020304" pitchFamily="18" charset="0"/>
                <a:sym typeface="+mn-ea"/>
              </a:rPr>
            </a:br>
            <a:r>
              <a:rPr lang="en-US" altLang="zh-CN" sz="2100" b="1" i="1" spc="75" dirty="0">
                <a:latin typeface="Times New Roman" panose="02020603050405020304" pitchFamily="18" charset="0"/>
                <a:ea typeface="宋体" panose="02010600030101010101" pitchFamily="2" charset="-122"/>
                <a:cs typeface="Times New Roman" panose="02020603050405020304" pitchFamily="18" charset="0"/>
                <a:sym typeface="+mn-ea"/>
              </a:rPr>
              <a:t>Anchoring and adjustment heuristic</a:t>
            </a:r>
            <a:endParaRPr lang="en-US" altLang="zh-CN" sz="2100" b="1" i="1" spc="75"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 name="内容占位符 2"/>
          <p:cNvSpPr>
            <a:spLocks noGrp="1"/>
          </p:cNvSpPr>
          <p:nvPr>
            <p:ph idx="1"/>
          </p:nvPr>
        </p:nvSpPr>
        <p:spPr>
          <a:xfrm>
            <a:off x="504825" y="1814195"/>
            <a:ext cx="5624830" cy="3003550"/>
          </a:xfrm>
        </p:spPr>
        <p:txBody>
          <a:bodyPr>
            <a:normAutofit lnSpcReduction="10000"/>
          </a:bodyPr>
          <a:lstStyle/>
          <a:p>
            <a:r>
              <a:rPr lang="zh-CN" altLang="en-US" sz="1800" dirty="0">
                <a:latin typeface="宋体" panose="02010600030101010101" pitchFamily="2" charset="-122"/>
                <a:ea typeface="宋体" panose="02010600030101010101" pitchFamily="2" charset="-122"/>
              </a:rPr>
              <a:t>人们对某个事件做定量估测时，会将某些特定数值作为起始值，并以该初始值为开端，不断进行估计和</a:t>
            </a:r>
            <a:r>
              <a:rPr lang="zh-CN" altLang="en-US" sz="1800" b="1" dirty="0">
                <a:latin typeface="宋体" panose="02010600030101010101" pitchFamily="2" charset="-122"/>
                <a:ea typeface="宋体" panose="02010600030101010101" pitchFamily="2" charset="-122"/>
              </a:rPr>
              <a:t>调整</a:t>
            </a:r>
            <a:r>
              <a:rPr lang="zh-CN" altLang="en-US" sz="1800" dirty="0">
                <a:latin typeface="宋体" panose="02010600030101010101" pitchFamily="2" charset="-122"/>
                <a:ea typeface="宋体" panose="02010600030101010101" pitchFamily="2" charset="-122"/>
              </a:rPr>
              <a:t>。该起始值会像</a:t>
            </a:r>
            <a:r>
              <a:rPr lang="zh-CN" altLang="en-US" sz="1800" b="1" dirty="0">
                <a:latin typeface="宋体" panose="02010600030101010101" pitchFamily="2" charset="-122"/>
                <a:ea typeface="宋体" panose="02010600030101010101" pitchFamily="2" charset="-122"/>
              </a:rPr>
              <a:t>锚</a:t>
            </a:r>
            <a:r>
              <a:rPr lang="zh-CN" altLang="en-US" sz="1800" dirty="0">
                <a:latin typeface="宋体" panose="02010600030101010101" pitchFamily="2" charset="-122"/>
                <a:ea typeface="宋体" panose="02010600030101010101" pitchFamily="2" charset="-122"/>
              </a:rPr>
              <a:t>一样制约着估测值</a:t>
            </a:r>
            <a:r>
              <a:rPr lang="en-US" altLang="zh-CN" sz="1800" dirty="0">
                <a:latin typeface="宋体" panose="02010600030101010101" pitchFamily="2" charset="-122"/>
                <a:ea typeface="宋体" panose="02010600030101010101" pitchFamily="2" charset="-122"/>
              </a:rPr>
              <a:t>——</a:t>
            </a:r>
            <a:r>
              <a:rPr lang="zh-CN" altLang="en-US" sz="1800" b="1" dirty="0">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锚定效应</a:t>
            </a:r>
            <a:endParaRPr lang="zh-CN" altLang="en-US" sz="1800" b="1" dirty="0">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调整通常不充分，不同的初始值会产生不同的估计，偏离实际值</a:t>
            </a: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锚定导致的偏差</a:t>
            </a:r>
            <a:endParaRPr lang="en-US" altLang="zh-CN" sz="1800" dirty="0">
              <a:latin typeface="宋体" panose="02010600030101010101" pitchFamily="2" charset="-122"/>
              <a:ea typeface="宋体" panose="02010600030101010101" pitchFamily="2" charset="-122"/>
            </a:endParaRPr>
          </a:p>
          <a:p>
            <a:pPr lvl="1">
              <a:buFont typeface="Wingdings" panose="05000000000000000000" charset="0"/>
              <a:buChar char="Ø"/>
            </a:pPr>
            <a:r>
              <a:rPr lang="zh-CN" altLang="en-US" sz="1800" dirty="0">
                <a:solidFill>
                  <a:prstClr val="black"/>
                </a:solidFill>
                <a:latin typeface="宋体" panose="02010600030101010101" pitchFamily="2" charset="-122"/>
                <a:ea typeface="宋体" panose="02010600030101010101" pitchFamily="2" charset="-122"/>
              </a:rPr>
              <a:t>不充分调整</a:t>
            </a:r>
            <a:endParaRPr lang="zh-CN" altLang="en-US" sz="1800" dirty="0">
              <a:solidFill>
                <a:prstClr val="black"/>
              </a:solidFill>
              <a:latin typeface="宋体" panose="02010600030101010101" pitchFamily="2" charset="-122"/>
              <a:ea typeface="宋体" panose="02010600030101010101" pitchFamily="2" charset="-122"/>
            </a:endParaRPr>
          </a:p>
          <a:p>
            <a:pPr lvl="1">
              <a:buFont typeface="Wingdings" panose="05000000000000000000" charset="0"/>
              <a:buChar char="Ø"/>
            </a:pPr>
            <a:r>
              <a:rPr lang="zh-CN" altLang="en-US" sz="1800" dirty="0">
                <a:solidFill>
                  <a:prstClr val="black"/>
                </a:solidFill>
                <a:latin typeface="宋体" panose="02010600030101010101" pitchFamily="2" charset="-122"/>
                <a:ea typeface="宋体" panose="02010600030101010101" pitchFamily="2" charset="-122"/>
              </a:rPr>
              <a:t>对联合和分离事件评估时的偏差</a:t>
            </a:r>
            <a:endParaRPr lang="en-US" altLang="zh-CN" sz="1800" dirty="0">
              <a:solidFill>
                <a:prstClr val="black"/>
              </a:solidFill>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pic>
        <p:nvPicPr>
          <p:cNvPr id="6" name="图片 5"/>
          <p:cNvPicPr>
            <a:picLocks noChangeAspect="1"/>
          </p:cNvPicPr>
          <p:nvPr/>
        </p:nvPicPr>
        <p:blipFill>
          <a:blip r:embed="rId1" cstate="print"/>
          <a:stretch>
            <a:fillRect/>
          </a:stretch>
        </p:blipFill>
        <p:spPr>
          <a:xfrm>
            <a:off x="5259070" y="199390"/>
            <a:ext cx="1416685" cy="1500505"/>
          </a:xfrm>
          <a:prstGeom prst="rect">
            <a:avLst/>
          </a:prstGeom>
        </p:spPr>
      </p:pic>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171" y="577390"/>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实验</a:t>
            </a:r>
            <a:r>
              <a:rPr lang="en-US" altLang="zh-CN" sz="2100" b="1" dirty="0">
                <a:latin typeface="宋体" panose="02010600030101010101" pitchFamily="2" charset="-122"/>
                <a:ea typeface="宋体" panose="02010600030101010101" pitchFamily="2" charset="-122"/>
              </a:rPr>
              <a:t>5-5</a:t>
            </a:r>
            <a:r>
              <a:rPr lang="zh-CN" altLang="en-US" sz="2100" b="1" dirty="0">
                <a:latin typeface="宋体" panose="02010600030101010101" pitchFamily="2" charset="-122"/>
                <a:ea typeface="宋体" panose="02010600030101010101" pitchFamily="2" charset="-122"/>
              </a:rPr>
              <a:t>：幸运轮实验</a:t>
            </a:r>
            <a:endParaRPr lang="zh-CN" altLang="en-US" sz="2100" dirty="0"/>
          </a:p>
        </p:txBody>
      </p:sp>
      <p:sp>
        <p:nvSpPr>
          <p:cNvPr id="3" name="内容占位符 2"/>
          <p:cNvSpPr>
            <a:spLocks noGrp="1"/>
          </p:cNvSpPr>
          <p:nvPr>
            <p:ph idx="1"/>
          </p:nvPr>
        </p:nvSpPr>
        <p:spPr>
          <a:xfrm>
            <a:off x="160674" y="1499634"/>
            <a:ext cx="3696061" cy="2731871"/>
          </a:xfrm>
        </p:spPr>
        <p:txBody>
          <a:bodyPr>
            <a:normAutofit/>
          </a:bodyPr>
          <a:lstStyle/>
          <a:p>
            <a:r>
              <a:rPr lang="zh-CN" altLang="en-US" sz="1500" dirty="0">
                <a:latin typeface="宋体" panose="02010600030101010101" pitchFamily="2" charset="-122"/>
                <a:ea typeface="宋体" panose="02010600030101010101" pitchFamily="2" charset="-122"/>
              </a:rPr>
              <a:t>被试者需估计：联合国中有多少个非洲国家？</a:t>
            </a:r>
            <a:endParaRPr lang="en-US" altLang="zh-CN" sz="15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500" dirty="0">
                <a:solidFill>
                  <a:prstClr val="black"/>
                </a:solidFill>
                <a:latin typeface="宋体" panose="02010600030101010101" pitchFamily="2" charset="-122"/>
                <a:ea typeface="宋体" panose="02010600030101010101" pitchFamily="2" charset="-122"/>
              </a:rPr>
              <a:t>被试者面前有一个轮盘</a:t>
            </a:r>
            <a:endParaRPr lang="en-US" altLang="zh-CN" sz="15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500" dirty="0">
                <a:solidFill>
                  <a:prstClr val="black"/>
                </a:solidFill>
                <a:latin typeface="宋体" panose="02010600030101010101" pitchFamily="2" charset="-122"/>
                <a:ea typeface="宋体" panose="02010600030101010101" pitchFamily="2" charset="-122"/>
              </a:rPr>
              <a:t>轮盘上有</a:t>
            </a:r>
            <a:r>
              <a:rPr lang="en-US" altLang="zh-CN" sz="1500" dirty="0">
                <a:solidFill>
                  <a:prstClr val="black"/>
                </a:solidFill>
                <a:latin typeface="宋体" panose="02010600030101010101" pitchFamily="2" charset="-122"/>
                <a:ea typeface="宋体" panose="02010600030101010101" pitchFamily="2" charset="-122"/>
              </a:rPr>
              <a:t>0</a:t>
            </a:r>
            <a:r>
              <a:rPr lang="zh-CN" altLang="en-US" sz="1500" dirty="0">
                <a:solidFill>
                  <a:prstClr val="black"/>
                </a:solidFill>
                <a:latin typeface="宋体" panose="02010600030101010101" pitchFamily="2" charset="-122"/>
                <a:ea typeface="宋体" panose="02010600030101010101" pitchFamily="2" charset="-122"/>
              </a:rPr>
              <a:t>到</a:t>
            </a:r>
            <a:r>
              <a:rPr lang="en-US" altLang="zh-CN" sz="1500" dirty="0">
                <a:solidFill>
                  <a:prstClr val="black"/>
                </a:solidFill>
                <a:latin typeface="宋体" panose="02010600030101010101" pitchFamily="2" charset="-122"/>
                <a:ea typeface="宋体" panose="02010600030101010101" pitchFamily="2" charset="-122"/>
              </a:rPr>
              <a:t>100</a:t>
            </a:r>
            <a:r>
              <a:rPr lang="zh-CN" altLang="en-US" sz="1500" dirty="0">
                <a:solidFill>
                  <a:prstClr val="black"/>
                </a:solidFill>
                <a:latin typeface="宋体" panose="02010600030101010101" pitchFamily="2" charset="-122"/>
                <a:ea typeface="宋体" panose="02010600030101010101" pitchFamily="2" charset="-122"/>
              </a:rPr>
              <a:t>的数字，转动后会随机地停在一个数字处</a:t>
            </a:r>
            <a:endParaRPr lang="en-US" altLang="zh-CN" sz="15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500" dirty="0">
                <a:solidFill>
                  <a:prstClr val="black"/>
                </a:solidFill>
                <a:latin typeface="宋体" panose="02010600030101010101" pitchFamily="2" charset="-122"/>
                <a:ea typeface="宋体" panose="02010600030101010101" pitchFamily="2" charset="-122"/>
              </a:rPr>
              <a:t>不同的被试者将得到不同的数字</a:t>
            </a:r>
            <a:endParaRPr lang="en-US" altLang="zh-CN" sz="15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500" dirty="0">
                <a:solidFill>
                  <a:prstClr val="black"/>
                </a:solidFill>
                <a:latin typeface="宋体" panose="02010600030101010101" pitchFamily="2" charset="-122"/>
                <a:ea typeface="宋体" panose="02010600030101010101" pitchFamily="2" charset="-122"/>
              </a:rPr>
              <a:t>被试者首先要回答轮盘上的数字是高于还是低于估计的答案，然后才说出他们的估计值。</a:t>
            </a:r>
            <a:endParaRPr lang="zh-CN" altLang="en-US" sz="15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800"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pic>
        <p:nvPicPr>
          <p:cNvPr id="2052" name="Picture 4" descr="http://english.cri.cn/mmsource/images/2006/08/31/350game4296.jpg"/>
          <p:cNvPicPr>
            <a:picLocks noChangeAspect="1" noChangeArrowheads="1"/>
          </p:cNvPicPr>
          <p:nvPr/>
        </p:nvPicPr>
        <p:blipFill>
          <a:blip r:embed="rId1" cstate="print"/>
          <a:srcRect/>
          <a:stretch>
            <a:fillRect/>
          </a:stretch>
        </p:blipFill>
        <p:spPr bwMode="auto">
          <a:xfrm>
            <a:off x="4184115" y="1815047"/>
            <a:ext cx="2051753" cy="1997759"/>
          </a:xfrm>
          <a:prstGeom prst="rect">
            <a:avLst/>
          </a:prstGeom>
          <a:noFill/>
        </p:spPr>
      </p:pic>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2821" y="1542812"/>
            <a:ext cx="6170771" cy="2755936"/>
          </a:xfrm>
        </p:spPr>
        <p:txBody>
          <a:bodyPr>
            <a:normAutofit/>
          </a:bodyPr>
          <a:lstStyle/>
          <a:p>
            <a:r>
              <a:rPr lang="zh-CN" altLang="en-US" sz="1800" dirty="0">
                <a:latin typeface="宋体" panose="02010600030101010101" pitchFamily="2" charset="-122"/>
                <a:ea typeface="宋体" panose="02010600030101010101" pitchFamily="2" charset="-122"/>
              </a:rPr>
              <a:t>实验结果分析</a:t>
            </a:r>
            <a:endParaRPr lang="en-US" altLang="zh-CN" sz="18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受试者给出的答案显著受到轮盘产生的随机数的影响。如当轮盘停在</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处时，测试者回答的非洲国家数量的平均数是</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25</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，但幸运轮停在</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65</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处时，平均值就变成了</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45</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实验结果表明，当被试者把他们的判断建立在不完全估计基础上时，就会产生锚定与调整偏差。</a:t>
            </a:r>
            <a:endPar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800" dirty="0">
              <a:latin typeface="宋体" panose="02010600030101010101" pitchFamily="2" charset="-122"/>
              <a:ea typeface="宋体" panose="02010600030101010101" pitchFamily="2" charset="-122"/>
            </a:endParaRPr>
          </a:p>
        </p:txBody>
      </p:sp>
      <p:sp>
        <p:nvSpPr>
          <p:cNvPr id="4" name="标题 1"/>
          <p:cNvSpPr>
            <a:spLocks noGrp="1"/>
          </p:cNvSpPr>
          <p:nvPr>
            <p:ph type="title"/>
          </p:nvPr>
        </p:nvSpPr>
        <p:spPr>
          <a:xfrm>
            <a:off x="342821" y="797586"/>
            <a:ext cx="6170771" cy="642591"/>
          </a:xfrm>
        </p:spPr>
        <p:txBody>
          <a:bodyPr>
            <a:normAutofit/>
          </a:bodyPr>
          <a:lstStyle/>
          <a:p>
            <a:pPr algn="l"/>
            <a:r>
              <a:rPr lang="zh-CN" altLang="en-US" sz="2100" b="1" dirty="0">
                <a:latin typeface="宋体" panose="02010600030101010101" pitchFamily="2" charset="-122"/>
                <a:ea typeface="宋体" panose="02010600030101010101" pitchFamily="2" charset="-122"/>
              </a:rPr>
              <a:t>实验结果分析</a:t>
            </a:r>
            <a:endParaRPr lang="zh-CN" altLang="en-US" sz="2100" dirty="0"/>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2" name="灯片编号占位符 1"/>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7596" y="577390"/>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实验</a:t>
            </a:r>
            <a:r>
              <a:rPr lang="en-US" altLang="zh-CN" sz="2100" b="1" dirty="0">
                <a:latin typeface="宋体" panose="02010600030101010101" pitchFamily="2" charset="-122"/>
                <a:ea typeface="宋体" panose="02010600030101010101" pitchFamily="2" charset="-122"/>
              </a:rPr>
              <a:t>5-6</a:t>
            </a:r>
            <a:r>
              <a:rPr lang="zh-CN" altLang="en-US" sz="2100" b="1" dirty="0">
                <a:latin typeface="宋体" panose="02010600030101010101" pitchFamily="2" charset="-122"/>
                <a:ea typeface="宋体" panose="02010600030101010101" pitchFamily="2" charset="-122"/>
              </a:rPr>
              <a:t>：数字连乘</a:t>
            </a:r>
            <a:endParaRPr lang="zh-CN" altLang="en-US" sz="2100" dirty="0"/>
          </a:p>
        </p:txBody>
      </p:sp>
      <p:sp>
        <p:nvSpPr>
          <p:cNvPr id="3" name="内容占位符 2"/>
          <p:cNvSpPr>
            <a:spLocks noGrp="1"/>
          </p:cNvSpPr>
          <p:nvPr>
            <p:ph idx="1"/>
          </p:nvPr>
        </p:nvSpPr>
        <p:spPr>
          <a:xfrm>
            <a:off x="589203" y="1660332"/>
            <a:ext cx="3567481" cy="1938768"/>
          </a:xfrm>
        </p:spPr>
        <p:txBody>
          <a:bodyPr>
            <a:noAutofit/>
          </a:bodyPr>
          <a:lstStyle/>
          <a:p>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秒钟内对一数字结果进行估计</a:t>
            </a:r>
            <a:endParaRPr lang="en-US" altLang="zh-CN" sz="2000" dirty="0">
              <a:latin typeface="宋体" panose="02010600030101010101" pitchFamily="2" charset="-122"/>
              <a:ea typeface="宋体" panose="02010600030101010101" pitchFamily="2" charset="-122"/>
            </a:endParaRPr>
          </a:p>
          <a:p>
            <a:pPr lvl="1">
              <a:buFont typeface="Wingdings" panose="05000000000000000000" charset="0"/>
              <a:buChar char="Ø"/>
            </a:pP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第</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buNone/>
            </a:pP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Wingdings" panose="05000000000000000000" charset="0"/>
              <a:buChar char="Ø"/>
            </a:pPr>
            <a:r>
              <a:rPr lang="zh-CN" altLang="en-US" sz="2000" dirty="0">
                <a:latin typeface="宋体" panose="02010600030101010101" pitchFamily="2" charset="-122"/>
                <a:ea typeface="宋体" panose="02010600030101010101" pitchFamily="2" charset="-122"/>
              </a:rPr>
              <a:t>第</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8</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347708" y="1956834"/>
            <a:ext cx="1424473" cy="1928380"/>
          </a:xfrm>
          <a:prstGeom prst="rect">
            <a:avLst/>
          </a:prstGeom>
        </p:spPr>
      </p:pic>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939" y="1392502"/>
            <a:ext cx="6170771" cy="2464040"/>
          </a:xfrm>
        </p:spPr>
        <p:txBody>
          <a:bodyPr>
            <a:normAutofit/>
          </a:bodyPr>
          <a:lstStyle/>
          <a:p>
            <a:r>
              <a:rPr lang="zh-CN" altLang="en-US" sz="1800" dirty="0">
                <a:latin typeface="宋体" panose="02010600030101010101" pitchFamily="2" charset="-122"/>
                <a:ea typeface="宋体" panose="02010600030101010101" pitchFamily="2" charset="-122"/>
              </a:rPr>
              <a:t>实验结果</a:t>
            </a:r>
            <a:endParaRPr lang="en-US" altLang="zh-CN" sz="18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降序那组学生估计的均值是</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2250</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，升序那组学生估计的均值是</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512</a:t>
            </a: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结果分析</a:t>
            </a:r>
            <a:endParaRPr lang="en-US" altLang="zh-CN" sz="1800" dirty="0">
              <a:latin typeface="宋体" panose="02010600030101010101" pitchFamily="2" charset="-122"/>
              <a:ea typeface="宋体" panose="02010600030101010101" pitchFamily="2" charset="-122"/>
            </a:endParaRPr>
          </a:p>
          <a:p>
            <a:pPr lvl="1" algn="just">
              <a:buFont typeface="Arial" panose="020B0604020202020204" pitchFamily="34" charset="0"/>
              <a:buChar char="•"/>
            </a:pP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正确答案是</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40320</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被试者</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通常根据前几位数</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初步</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估算后</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来调节对整个乘积的估计。最初几步运算的结果产生了锚定效应，</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出现了计算的偏差</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a:buNone/>
            </a:pPr>
            <a:endParaRPr lang="zh-CN" altLang="en-US" sz="1800" dirty="0">
              <a:latin typeface="宋体" panose="02010600030101010101" pitchFamily="2" charset="-122"/>
              <a:ea typeface="宋体" panose="02010600030101010101" pitchFamily="2" charset="-122"/>
            </a:endParaRPr>
          </a:p>
        </p:txBody>
      </p:sp>
      <p:sp>
        <p:nvSpPr>
          <p:cNvPr id="4" name="标题 1"/>
          <p:cNvSpPr>
            <a:spLocks noGrp="1"/>
          </p:cNvSpPr>
          <p:nvPr>
            <p:ph type="title"/>
          </p:nvPr>
        </p:nvSpPr>
        <p:spPr>
          <a:xfrm>
            <a:off x="342821" y="797586"/>
            <a:ext cx="6170771" cy="642591"/>
          </a:xfrm>
        </p:spPr>
        <p:txBody>
          <a:bodyPr>
            <a:normAutofit/>
          </a:bodyPr>
          <a:lstStyle/>
          <a:p>
            <a:pPr algn="l"/>
            <a:r>
              <a:rPr lang="zh-CN" altLang="en-US" sz="2100" b="1" dirty="0">
                <a:latin typeface="宋体" panose="02010600030101010101" pitchFamily="2" charset="-122"/>
                <a:ea typeface="宋体" panose="02010600030101010101" pitchFamily="2" charset="-122"/>
              </a:rPr>
              <a:t>实验结果分析</a:t>
            </a:r>
            <a:endParaRPr lang="zh-CN" altLang="en-US" sz="2100" dirty="0"/>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2" name="灯片编号占位符 1"/>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650" y="1392555"/>
            <a:ext cx="6170930" cy="3377565"/>
          </a:xfrm>
        </p:spPr>
        <p:txBody>
          <a:bodyPr>
            <a:normAutofit lnSpcReduction="20000"/>
          </a:bodyPr>
          <a:lstStyle/>
          <a:p>
            <a:r>
              <a:rPr lang="zh-CN" altLang="en-US" sz="1800" dirty="0">
                <a:latin typeface="宋体" panose="02010600030101010101" pitchFamily="2" charset="-122"/>
                <a:ea typeface="宋体" panose="02010600030101010101" pitchFamily="2" charset="-122"/>
              </a:rPr>
              <a:t>在实验中，被试获得一个对两个不同事件中的一个下赌注的机会。</a:t>
            </a:r>
            <a:endParaRPr lang="zh-CN" altLang="en-US"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实验中有三类事件：</a:t>
            </a:r>
            <a:endParaRPr lang="zh-CN" altLang="en-US" sz="18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简单事件：从一个一半是红球，一半是黑球的缸中拿出一个红球（</a:t>
            </a:r>
            <a:r>
              <a:rPr lang="en-US" altLang="zh-CN" sz="1800" dirty="0">
                <a:latin typeface="宋体" panose="02010600030101010101" pitchFamily="2" charset="-122"/>
                <a:ea typeface="宋体" panose="02010600030101010101" pitchFamily="2" charset="-122"/>
              </a:rPr>
              <a:t>p=0.5)</a:t>
            </a:r>
            <a:endParaRPr lang="en-US" altLang="zh-CN" sz="18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联合事件：</a:t>
            </a:r>
            <a:r>
              <a:rPr lang="en-US" altLang="zh-CN" sz="1800" dirty="0">
                <a:latin typeface="宋体" panose="02010600030101010101" pitchFamily="2" charset="-122"/>
                <a:ea typeface="宋体" panose="02010600030101010101" pitchFamily="2" charset="-122"/>
              </a:rPr>
              <a:t>90%</a:t>
            </a:r>
            <a:r>
              <a:rPr lang="zh-CN" altLang="en-US" sz="1800" dirty="0">
                <a:latin typeface="宋体" panose="02010600030101010101" pitchFamily="2" charset="-122"/>
                <a:ea typeface="宋体" panose="02010600030101010101" pitchFamily="2" charset="-122"/>
              </a:rPr>
              <a:t>红球，</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黑球的缸中可放回地取出</a:t>
            </a:r>
            <a:r>
              <a:rPr lang="en-US" altLang="zh-CN" sz="1800" dirty="0">
                <a:latin typeface="宋体" panose="02010600030101010101" pitchFamily="2" charset="-122"/>
                <a:ea typeface="宋体" panose="02010600030101010101" pitchFamily="2" charset="-122"/>
              </a:rPr>
              <a:t>7</a:t>
            </a:r>
            <a:r>
              <a:rPr lang="zh-CN" altLang="en-US" sz="1800" dirty="0">
                <a:latin typeface="宋体" panose="02010600030101010101" pitchFamily="2" charset="-122"/>
                <a:ea typeface="宋体" panose="02010600030101010101" pitchFamily="2" charset="-122"/>
              </a:rPr>
              <a:t>个红球（</a:t>
            </a:r>
            <a:r>
              <a:rPr lang="en-US" altLang="zh-CN" sz="1800" dirty="0">
                <a:latin typeface="宋体" panose="02010600030101010101" pitchFamily="2" charset="-122"/>
                <a:ea typeface="宋体" panose="02010600030101010101" pitchFamily="2" charset="-122"/>
              </a:rPr>
              <a:t>p=0.48)</a:t>
            </a:r>
            <a:endParaRPr lang="en-US" altLang="zh-CN" sz="18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分离事件：</a:t>
            </a:r>
            <a:r>
              <a:rPr lang="en-US" altLang="zh-CN" sz="1800" dirty="0">
                <a:latin typeface="宋体" panose="02010600030101010101" pitchFamily="2" charset="-122"/>
                <a:ea typeface="宋体" panose="02010600030101010101" pitchFamily="2" charset="-122"/>
              </a:rPr>
              <a:t>90%</a:t>
            </a:r>
            <a:r>
              <a:rPr lang="zh-CN" altLang="en-US" sz="1800" dirty="0">
                <a:latin typeface="宋体" panose="02010600030101010101" pitchFamily="2" charset="-122"/>
                <a:ea typeface="宋体" panose="02010600030101010101" pitchFamily="2" charset="-122"/>
              </a:rPr>
              <a:t>黑球，</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红球的缸中可放回地在</a:t>
            </a:r>
            <a:r>
              <a:rPr lang="en-US" altLang="zh-CN" sz="1800" dirty="0">
                <a:latin typeface="宋体" panose="02010600030101010101" pitchFamily="2" charset="-122"/>
                <a:ea typeface="宋体" panose="02010600030101010101" pitchFamily="2" charset="-122"/>
              </a:rPr>
              <a:t>7</a:t>
            </a:r>
            <a:r>
              <a:rPr lang="zh-CN" altLang="en-US" sz="1800" dirty="0">
                <a:latin typeface="宋体" panose="02010600030101010101" pitchFamily="2" charset="-122"/>
                <a:ea typeface="宋体" panose="02010600030101010101" pitchFamily="2" charset="-122"/>
              </a:rPr>
              <a:t>次抽取中至少获得一个红球（</a:t>
            </a:r>
            <a:r>
              <a:rPr lang="en-US" altLang="zh-CN" sz="1800" dirty="0">
                <a:latin typeface="宋体" panose="02010600030101010101" pitchFamily="2" charset="-122"/>
                <a:ea typeface="宋体" panose="02010600030101010101" pitchFamily="2" charset="-122"/>
              </a:rPr>
              <a:t>p=0.52)</a:t>
            </a:r>
            <a:endParaRPr lang="zh-CN" altLang="en-US"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pPr lvl="1">
              <a:buFont typeface="Arial" panose="020B0604020202020204" pitchFamily="34" charset="0"/>
              <a:buChar char="•"/>
            </a:pP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a:buNone/>
            </a:pPr>
            <a:endParaRPr lang="zh-CN" altLang="en-US" sz="1800" dirty="0">
              <a:latin typeface="宋体" panose="02010600030101010101" pitchFamily="2" charset="-122"/>
              <a:ea typeface="宋体" panose="02010600030101010101" pitchFamily="2" charset="-122"/>
            </a:endParaRPr>
          </a:p>
        </p:txBody>
      </p:sp>
      <p:sp>
        <p:nvSpPr>
          <p:cNvPr id="4" name="标题 1"/>
          <p:cNvSpPr>
            <a:spLocks noGrp="1"/>
          </p:cNvSpPr>
          <p:nvPr>
            <p:ph type="title"/>
          </p:nvPr>
        </p:nvSpPr>
        <p:spPr>
          <a:xfrm>
            <a:off x="342821" y="797586"/>
            <a:ext cx="6170771" cy="642591"/>
          </a:xfrm>
        </p:spPr>
        <p:txBody>
          <a:bodyPr>
            <a:normAutofit/>
          </a:bodyPr>
          <a:lstStyle/>
          <a:p>
            <a:pPr algn="l"/>
            <a:r>
              <a:rPr lang="zh-CN" altLang="en-US" sz="2100" b="1" dirty="0">
                <a:latin typeface="宋体" panose="02010600030101010101" pitchFamily="2" charset="-122"/>
                <a:ea typeface="宋体" panose="02010600030101010101" pitchFamily="2" charset="-122"/>
              </a:rPr>
              <a:t>实验</a:t>
            </a:r>
            <a:r>
              <a:rPr lang="en-US" altLang="zh-CN" sz="2100" b="1" dirty="0">
                <a:latin typeface="宋体" panose="02010600030101010101" pitchFamily="2" charset="-122"/>
                <a:ea typeface="宋体" panose="02010600030101010101" pitchFamily="2" charset="-122"/>
              </a:rPr>
              <a:t>5-7</a:t>
            </a:r>
            <a:r>
              <a:rPr lang="zh-CN" altLang="en-US" sz="2100" b="1" dirty="0">
                <a:latin typeface="宋体" panose="02010600030101010101" pitchFamily="2" charset="-122"/>
                <a:ea typeface="宋体" panose="02010600030101010101" pitchFamily="2" charset="-122"/>
              </a:rPr>
              <a:t>：下赌注实验</a:t>
            </a:r>
            <a:endParaRPr lang="zh-CN" altLang="en-US" sz="2100" dirty="0"/>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2" name="灯片编号占位符 1"/>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650" y="1392555"/>
            <a:ext cx="6170930" cy="3377565"/>
          </a:xfrm>
        </p:spPr>
        <p:txBody>
          <a:bodyPr>
            <a:normAutofit/>
          </a:bodyPr>
          <a:lstStyle/>
          <a:p>
            <a:r>
              <a:rPr lang="zh-CN" altLang="en-US" sz="1800" dirty="0">
                <a:latin typeface="宋体" panose="02010600030101010101" pitchFamily="2" charset="-122"/>
                <a:ea typeface="宋体" panose="02010600030101010101" pitchFamily="2" charset="-122"/>
              </a:rPr>
              <a:t>在决定对简单事件还是联合事件下赌注时，选联合事件</a:t>
            </a:r>
            <a:endParaRPr lang="zh-CN" altLang="en-US"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在决定对简单事件还是分离事件下赌注时，选分离事件</a:t>
            </a:r>
            <a:endParaRPr lang="zh-CN" altLang="en-US" sz="1800" dirty="0">
              <a:latin typeface="宋体" panose="02010600030101010101" pitchFamily="2" charset="-122"/>
              <a:ea typeface="宋体" panose="02010600030101010101" pitchFamily="2" charset="-122"/>
            </a:endParaRPr>
          </a:p>
          <a:p>
            <a:endParaRPr lang="zh-CN" altLang="en-US"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结论：人们倾向于高估联合事件的概率而低估分离事件的概率。</a:t>
            </a:r>
            <a:endParaRPr lang="zh-CN" altLang="en-US" sz="1800" dirty="0">
              <a:latin typeface="宋体" panose="02010600030101010101" pitchFamily="2" charset="-122"/>
              <a:ea typeface="宋体" panose="02010600030101010101" pitchFamily="2" charset="-122"/>
            </a:endParaRPr>
          </a:p>
          <a:p>
            <a:pPr lvl="1">
              <a:buFont typeface="Wingdings" panose="05000000000000000000" charset="0"/>
              <a:buChar char="Ø"/>
            </a:pPr>
            <a:r>
              <a:rPr lang="zh-CN" altLang="en-US" sz="1800" dirty="0">
                <a:latin typeface="宋体" panose="02010600030101010101" pitchFamily="2" charset="-122"/>
                <a:ea typeface="宋体" panose="02010600030101010101" pitchFamily="2" charset="-122"/>
              </a:rPr>
              <a:t>被试的参考点</a:t>
            </a:r>
            <a:endParaRPr lang="zh-CN" altLang="en-US" sz="1800" dirty="0">
              <a:latin typeface="宋体" panose="02010600030101010101" pitchFamily="2" charset="-122"/>
              <a:ea typeface="宋体" panose="02010600030101010101" pitchFamily="2" charset="-122"/>
            </a:endParaRPr>
          </a:p>
          <a:p>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a:buNone/>
            </a:pPr>
            <a:endParaRPr lang="zh-CN" altLang="en-US" sz="1800" dirty="0">
              <a:latin typeface="宋体" panose="02010600030101010101" pitchFamily="2" charset="-122"/>
              <a:ea typeface="宋体" panose="02010600030101010101" pitchFamily="2" charset="-122"/>
            </a:endParaRPr>
          </a:p>
        </p:txBody>
      </p:sp>
      <p:sp>
        <p:nvSpPr>
          <p:cNvPr id="4" name="标题 1"/>
          <p:cNvSpPr>
            <a:spLocks noGrp="1"/>
          </p:cNvSpPr>
          <p:nvPr>
            <p:ph type="title"/>
          </p:nvPr>
        </p:nvSpPr>
        <p:spPr>
          <a:xfrm>
            <a:off x="342821" y="797586"/>
            <a:ext cx="6170771" cy="642591"/>
          </a:xfrm>
        </p:spPr>
        <p:txBody>
          <a:bodyPr>
            <a:normAutofit/>
          </a:bodyPr>
          <a:lstStyle/>
          <a:p>
            <a:pPr algn="l"/>
            <a:r>
              <a:rPr lang="zh-CN" altLang="en-US" sz="2100" b="1" dirty="0">
                <a:latin typeface="宋体" panose="02010600030101010101" pitchFamily="2" charset="-122"/>
                <a:ea typeface="宋体" panose="02010600030101010101" pitchFamily="2" charset="-122"/>
              </a:rPr>
              <a:t>实验结果分析</a:t>
            </a:r>
            <a:endParaRPr lang="zh-CN" altLang="en-US" sz="2100" b="1"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2" name="灯片编号占位符 1"/>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2846" y="548815"/>
            <a:ext cx="6170772" cy="856986"/>
          </a:xfrm>
        </p:spPr>
        <p:txBody>
          <a:bodyPr>
            <a:normAutofit/>
          </a:bodyPr>
          <a:lstStyle/>
          <a:p>
            <a:pPr algn="l"/>
            <a:r>
              <a:rPr lang="en-US" altLang="zh-CN" sz="2100" b="1" dirty="0">
                <a:latin typeface="宋体" panose="02010600030101010101" pitchFamily="2" charset="-122"/>
                <a:ea typeface="宋体" panose="02010600030101010101" pitchFamily="2" charset="-122"/>
              </a:rPr>
              <a:t>4-</a:t>
            </a:r>
            <a:r>
              <a:rPr lang="zh-CN" altLang="en-US" sz="2100" b="1" dirty="0">
                <a:latin typeface="宋体" panose="02010600030101010101" pitchFamily="2" charset="-122"/>
                <a:ea typeface="宋体" panose="02010600030101010101" pitchFamily="2" charset="-122"/>
              </a:rPr>
              <a:t>情感启发法</a:t>
            </a:r>
            <a:r>
              <a:rPr lang="zh-CN" altLang="en-US" sz="2100" b="1"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100" b="1" i="1" dirty="0">
                <a:latin typeface="Times New Roman" panose="02020603050405020304" pitchFamily="18" charset="0"/>
                <a:ea typeface="宋体" panose="02010600030101010101" pitchFamily="2" charset="-122"/>
                <a:cs typeface="Times New Roman" panose="02020603050405020304" pitchFamily="18" charset="0"/>
              </a:rPr>
              <a:t>Affect heuristic</a:t>
            </a:r>
            <a:endParaRPr lang="en-US" altLang="zh-CN" sz="2100" b="1" i="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zh-CN" altLang="en-US" sz="1800" dirty="0">
                <a:latin typeface="宋体" panose="02010600030101010101" pitchFamily="2" charset="-122"/>
                <a:ea typeface="宋体" panose="02010600030101010101" pitchFamily="2" charset="-122"/>
              </a:rPr>
              <a:t>情感是人们对客观事物是否符合自己需要时所产生的一种主观体验</a:t>
            </a:r>
            <a:endParaRPr lang="zh-CN" altLang="en-US"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情感启发法是指在决断与决策过程中，人们会有意识或无意识地利用自己对决策任务的主观情感反应来做出决策。</a:t>
            </a:r>
            <a:endParaRPr lang="zh-CN" altLang="en-US" sz="1800" dirty="0">
              <a:latin typeface="宋体" panose="02010600030101010101" pitchFamily="2" charset="-122"/>
              <a:ea typeface="宋体" panose="02010600030101010101" pitchFamily="2" charset="-122"/>
            </a:endParaRPr>
          </a:p>
          <a:p>
            <a:pPr lvl="1">
              <a:buFont typeface="Wingdings" panose="05000000000000000000" charset="0"/>
              <a:buChar char="Ø"/>
            </a:pPr>
            <a:r>
              <a:rPr lang="zh-CN" altLang="en-US" sz="1800" dirty="0">
                <a:latin typeface="宋体" panose="02010600030101010101" pitchFamily="2" charset="-122"/>
                <a:ea typeface="宋体" panose="02010600030101010101" pitchFamily="2" charset="-122"/>
              </a:rPr>
              <a:t>人们在作出判断时，其情感本身也是一种信息的来源</a:t>
            </a:r>
            <a:endParaRPr lang="en-US" altLang="zh-CN" sz="1800" dirty="0">
              <a:latin typeface="宋体" panose="02010600030101010101" pitchFamily="2" charset="-122"/>
              <a:ea typeface="宋体" panose="02010600030101010101" pitchFamily="2" charset="-122"/>
            </a:endParaRPr>
          </a:p>
          <a:p>
            <a:pPr lvl="1">
              <a:buFont typeface="Wingdings" panose="05000000000000000000" charset="0"/>
              <a:buChar char="Ø"/>
            </a:pPr>
            <a:r>
              <a:rPr lang="zh-CN" altLang="en-US" sz="1800" dirty="0">
                <a:latin typeface="宋体" panose="02010600030101010101" pitchFamily="2" charset="-122"/>
                <a:ea typeface="宋体" panose="02010600030101010101" pitchFamily="2" charset="-122"/>
              </a:rPr>
              <a:t>运用经验、直觉和本能节省了决策的信息费用</a:t>
            </a:r>
            <a:endParaRPr lang="en-US" altLang="zh-CN" sz="1800" dirty="0">
              <a:latin typeface="宋体" panose="02010600030101010101" pitchFamily="2" charset="-122"/>
              <a:ea typeface="宋体" panose="02010600030101010101" pitchFamily="2" charset="-122"/>
            </a:endParaRPr>
          </a:p>
          <a:p>
            <a:pPr lvl="1">
              <a:buFont typeface="Wingdings" panose="05000000000000000000" charset="0"/>
              <a:buChar char="Ø"/>
            </a:pPr>
            <a:r>
              <a:rPr lang="zh-CN" altLang="en-US" sz="1800" dirty="0">
                <a:latin typeface="宋体" panose="02010600030101010101" pitchFamily="2" charset="-122"/>
                <a:ea typeface="宋体" panose="02010600030101010101" pitchFamily="2" charset="-122"/>
              </a:rPr>
              <a:t>当用严格推理的费用极高的时候，情感启发就是一种经济的决策方式</a:t>
            </a:r>
            <a:endParaRPr lang="en-US" altLang="zh-CN" sz="1800"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t="14877" r="49" b="35071"/>
          <a:stretch>
            <a:fillRect/>
          </a:stretch>
        </p:blipFill>
        <p:spPr>
          <a:xfrm>
            <a:off x="2014855" y="3825875"/>
            <a:ext cx="2969895" cy="920750"/>
          </a:xfrm>
          <a:prstGeom prst="rect">
            <a:avLst/>
          </a:prstGeom>
        </p:spPr>
      </p:pic>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8071" y="471980"/>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情感启发式模型</a:t>
            </a:r>
            <a:endParaRPr lang="zh-CN" altLang="en-US" sz="2100" dirty="0"/>
          </a:p>
        </p:txBody>
      </p:sp>
      <p:sp>
        <p:nvSpPr>
          <p:cNvPr id="3" name="内容占位符 2"/>
          <p:cNvSpPr>
            <a:spLocks noGrp="1"/>
          </p:cNvSpPr>
          <p:nvPr>
            <p:ph idx="1"/>
          </p:nvPr>
        </p:nvSpPr>
        <p:spPr/>
        <p:txBody>
          <a:bodyPr>
            <a:normAutofit/>
          </a:bodyPr>
          <a:lstStyle/>
          <a:p>
            <a:r>
              <a:rPr lang="zh-CN" altLang="en-US" sz="1800" dirty="0">
                <a:latin typeface="宋体" panose="02010600030101010101" pitchFamily="2" charset="-122"/>
                <a:ea typeface="宋体" panose="02010600030101010101" pitchFamily="2" charset="-122"/>
              </a:rPr>
              <a:t>人们在风险与收益的判断中，总是与个体对该风险活动的“情感评价”相联系。</a:t>
            </a:r>
            <a:endParaRPr lang="en-US" altLang="zh-CN" sz="18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如果个体对这个活动的情感是“喜欢”，那么倾向于判断该活动是低风险高收益</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如果对这个个活动的情感是“不喜欢”，则认为是高风险低收益</a:t>
            </a:r>
            <a:endParaRPr lang="en-US" altLang="zh-CN" sz="1800"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821" y="524685"/>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引导案例</a:t>
            </a:r>
            <a:endParaRPr lang="zh-CN" altLang="en-US" sz="2100" dirty="0"/>
          </a:p>
        </p:txBody>
      </p:sp>
      <p:sp>
        <p:nvSpPr>
          <p:cNvPr id="3" name="内容占位符 2"/>
          <p:cNvSpPr>
            <a:spLocks noGrp="1"/>
          </p:cNvSpPr>
          <p:nvPr>
            <p:ph idx="1"/>
          </p:nvPr>
        </p:nvSpPr>
        <p:spPr/>
        <p:txBody>
          <a:bodyPr>
            <a:normAutofit/>
          </a:bodyPr>
          <a:lstStyle/>
          <a:p>
            <a:r>
              <a:rPr lang="zh-CN" altLang="en-US" sz="1800" dirty="0">
                <a:latin typeface="宋体" panose="02010600030101010101" pitchFamily="2" charset="-122"/>
                <a:ea typeface="宋体" panose="02010600030101010101" pitchFamily="2" charset="-122"/>
              </a:rPr>
              <a:t>孩子去谁家玩更不安全？</a:t>
            </a:r>
            <a:endParaRPr lang="en-US" altLang="zh-CN" sz="1800"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74538" y="2085015"/>
            <a:ext cx="2699675" cy="1585341"/>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0187" y="2085015"/>
            <a:ext cx="2684964" cy="1585341"/>
          </a:xfrm>
          <a:prstGeom prst="rect">
            <a:avLst/>
          </a:prstGeom>
        </p:spPr>
      </p:pic>
      <p:sp>
        <p:nvSpPr>
          <p:cNvPr id="8" name="矩形 7"/>
          <p:cNvSpPr/>
          <p:nvPr/>
        </p:nvSpPr>
        <p:spPr>
          <a:xfrm>
            <a:off x="1322460" y="3758813"/>
            <a:ext cx="877163" cy="300082"/>
          </a:xfrm>
          <a:prstGeom prst="rect">
            <a:avLst/>
          </a:prstGeom>
        </p:spPr>
        <p:txBody>
          <a:bodyPr wrap="none">
            <a:spAutoFit/>
          </a:bodyPr>
          <a:lstStyle/>
          <a:p>
            <a:r>
              <a:rPr lang="zh-CN" altLang="zh-CN" sz="1350" kern="0" dirty="0">
                <a:latin typeface="宋体" panose="02010600030101010101" pitchFamily="2" charset="-122"/>
                <a:ea typeface="宋体" panose="02010600030101010101" pitchFamily="2" charset="-122"/>
                <a:cs typeface="宋体" panose="02010600030101010101" pitchFamily="2" charset="-122"/>
              </a:rPr>
              <a:t>伊玛尼家</a:t>
            </a:r>
            <a:endParaRPr lang="zh-CN" altLang="en-US" sz="1350" dirty="0"/>
          </a:p>
        </p:txBody>
      </p:sp>
      <p:sp>
        <p:nvSpPr>
          <p:cNvPr id="9" name="矩形 8"/>
          <p:cNvSpPr/>
          <p:nvPr/>
        </p:nvSpPr>
        <p:spPr>
          <a:xfrm>
            <a:off x="4616063" y="3758813"/>
            <a:ext cx="704039" cy="300082"/>
          </a:xfrm>
          <a:prstGeom prst="rect">
            <a:avLst/>
          </a:prstGeom>
        </p:spPr>
        <p:txBody>
          <a:bodyPr wrap="none">
            <a:spAutoFit/>
          </a:bodyPr>
          <a:lstStyle/>
          <a:p>
            <a:r>
              <a:rPr lang="zh-CN" altLang="zh-CN" sz="1350" kern="0" dirty="0">
                <a:latin typeface="宋体" panose="02010600030101010101" pitchFamily="2" charset="-122"/>
                <a:ea typeface="宋体" panose="02010600030101010101" pitchFamily="2" charset="-122"/>
                <a:cs typeface="宋体" panose="02010600030101010101" pitchFamily="2" charset="-122"/>
              </a:rPr>
              <a:t>艾米家</a:t>
            </a:r>
            <a:endParaRPr lang="zh-CN" altLang="en-US" sz="1350" dirty="0"/>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0"/>
          <p:cNvGrpSpPr/>
          <p:nvPr/>
        </p:nvGrpSpPr>
        <p:grpSpPr>
          <a:xfrm>
            <a:off x="3032150" y="1529245"/>
            <a:ext cx="792112" cy="1041711"/>
            <a:chOff x="3995936" y="1676400"/>
            <a:chExt cx="1056394" cy="1389270"/>
          </a:xfrm>
        </p:grpSpPr>
        <p:grpSp>
          <p:nvGrpSpPr>
            <p:cNvPr id="5" name="组合 21"/>
            <p:cNvGrpSpPr/>
            <p:nvPr/>
          </p:nvGrpSpPr>
          <p:grpSpPr>
            <a:xfrm>
              <a:off x="3995936" y="1676400"/>
              <a:ext cx="1056394" cy="1389270"/>
              <a:chOff x="1078816" y="964066"/>
              <a:chExt cx="2222812" cy="2923236"/>
            </a:xfrm>
          </p:grpSpPr>
          <p:sp>
            <p:nvSpPr>
              <p:cNvPr id="24" name="Freeform 7"/>
              <p:cNvSpPr/>
              <p:nvPr/>
            </p:nvSpPr>
            <p:spPr bwMode="auto">
              <a:xfrm>
                <a:off x="1078816" y="2540257"/>
                <a:ext cx="696716" cy="1019561"/>
              </a:xfrm>
              <a:custGeom>
                <a:avLst/>
                <a:gdLst>
                  <a:gd name="T0" fmla="*/ 94 w 375"/>
                  <a:gd name="T1" fmla="*/ 0 h 549"/>
                  <a:gd name="T2" fmla="*/ 11 w 375"/>
                  <a:gd name="T3" fmla="*/ 12 h 549"/>
                  <a:gd name="T4" fmla="*/ 0 w 375"/>
                  <a:gd name="T5" fmla="*/ 127 h 549"/>
                  <a:gd name="T6" fmla="*/ 174 w 375"/>
                  <a:gd name="T7" fmla="*/ 549 h 549"/>
                  <a:gd name="T8" fmla="*/ 375 w 375"/>
                  <a:gd name="T9" fmla="*/ 280 h 549"/>
                  <a:gd name="T10" fmla="*/ 94 w 375"/>
                  <a:gd name="T11" fmla="*/ 0 h 549"/>
                </a:gdLst>
                <a:ahLst/>
                <a:cxnLst>
                  <a:cxn ang="0">
                    <a:pos x="T0" y="T1"/>
                  </a:cxn>
                  <a:cxn ang="0">
                    <a:pos x="T2" y="T3"/>
                  </a:cxn>
                  <a:cxn ang="0">
                    <a:pos x="T4" y="T5"/>
                  </a:cxn>
                  <a:cxn ang="0">
                    <a:pos x="T6" y="T7"/>
                  </a:cxn>
                  <a:cxn ang="0">
                    <a:pos x="T8" y="T9"/>
                  </a:cxn>
                  <a:cxn ang="0">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chemeClr val="accent3">
                  <a:alpha val="70000"/>
                </a:schemeClr>
              </a:solidFill>
              <a:ln>
                <a:noFill/>
              </a:ln>
            </p:spPr>
            <p:txBody>
              <a:bodyPr vert="horz" wrap="square" lIns="68564" tIns="34282" rIns="68564" bIns="34282" numCol="1" anchor="t" anchorCtr="0" compatLnSpc="1"/>
              <a:lstStyle/>
              <a:p>
                <a:endParaRPr lang="zh-CN" altLang="en-US" sz="1350"/>
              </a:p>
            </p:txBody>
          </p:sp>
          <p:sp>
            <p:nvSpPr>
              <p:cNvPr id="25" name="Freeform 8"/>
              <p:cNvSpPr/>
              <p:nvPr/>
            </p:nvSpPr>
            <p:spPr bwMode="auto">
              <a:xfrm>
                <a:off x="1088093" y="2231327"/>
                <a:ext cx="600234" cy="615077"/>
              </a:xfrm>
              <a:custGeom>
                <a:avLst/>
                <a:gdLst>
                  <a:gd name="T0" fmla="*/ 158 w 323"/>
                  <a:gd name="T1" fmla="*/ 0 h 331"/>
                  <a:gd name="T2" fmla="*/ 51 w 323"/>
                  <a:gd name="T3" fmla="*/ 38 h 331"/>
                  <a:gd name="T4" fmla="*/ 0 w 323"/>
                  <a:gd name="T5" fmla="*/ 216 h 331"/>
                  <a:gd name="T6" fmla="*/ 158 w 323"/>
                  <a:gd name="T7" fmla="*/ 331 h 331"/>
                  <a:gd name="T8" fmla="*/ 323 w 323"/>
                  <a:gd name="T9" fmla="*/ 166 h 331"/>
                  <a:gd name="T10" fmla="*/ 158 w 323"/>
                  <a:gd name="T11" fmla="*/ 0 h 331"/>
                </a:gdLst>
                <a:ahLst/>
                <a:cxnLst>
                  <a:cxn ang="0">
                    <a:pos x="T0" y="T1"/>
                  </a:cxn>
                  <a:cxn ang="0">
                    <a:pos x="T2" y="T3"/>
                  </a:cxn>
                  <a:cxn ang="0">
                    <a:pos x="T4" y="T5"/>
                  </a:cxn>
                  <a:cxn ang="0">
                    <a:pos x="T6" y="T7"/>
                  </a:cxn>
                  <a:cxn ang="0">
                    <a:pos x="T8" y="T9"/>
                  </a:cxn>
                  <a:cxn ang="0">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26" name="Oval 9"/>
              <p:cNvSpPr>
                <a:spLocks noChangeArrowheads="1"/>
              </p:cNvSpPr>
              <p:nvPr/>
            </p:nvSpPr>
            <p:spPr bwMode="auto">
              <a:xfrm>
                <a:off x="1530616" y="2179723"/>
                <a:ext cx="506964" cy="507925"/>
              </a:xfrm>
              <a:prstGeom prst="ellipse">
                <a:avLst/>
              </a:prstGeom>
              <a:solidFill>
                <a:schemeClr val="accent5">
                  <a:alpha val="70000"/>
                </a:schemeClr>
              </a:solidFill>
              <a:ln>
                <a:noFill/>
              </a:ln>
            </p:spPr>
            <p:txBody>
              <a:bodyPr vert="horz" wrap="square" lIns="68564" tIns="34282" rIns="68564" bIns="34282" numCol="1" anchor="t" anchorCtr="0" compatLnSpc="1"/>
              <a:lstStyle/>
              <a:p>
                <a:endParaRPr lang="zh-CN" altLang="en-US" sz="1350"/>
              </a:p>
            </p:txBody>
          </p:sp>
          <p:sp>
            <p:nvSpPr>
              <p:cNvPr id="27" name="Oval 10"/>
              <p:cNvSpPr>
                <a:spLocks noChangeArrowheads="1"/>
              </p:cNvSpPr>
              <p:nvPr/>
            </p:nvSpPr>
            <p:spPr bwMode="auto">
              <a:xfrm>
                <a:off x="2050137" y="1993832"/>
                <a:ext cx="576113" cy="574257"/>
              </a:xfrm>
              <a:prstGeom prst="ellipse">
                <a:avLst/>
              </a:prstGeom>
              <a:solidFill>
                <a:schemeClr val="accent6">
                  <a:alpha val="70000"/>
                </a:schemeClr>
              </a:solidFill>
              <a:ln>
                <a:noFill/>
              </a:ln>
            </p:spPr>
            <p:txBody>
              <a:bodyPr vert="horz" wrap="square" lIns="68564" tIns="34282" rIns="68564" bIns="34282" numCol="1" anchor="t" anchorCtr="0" compatLnSpc="1"/>
              <a:lstStyle/>
              <a:p>
                <a:endParaRPr lang="zh-CN" altLang="en-US" sz="1350"/>
              </a:p>
            </p:txBody>
          </p:sp>
          <p:sp>
            <p:nvSpPr>
              <p:cNvPr id="28" name="Oval 11"/>
              <p:cNvSpPr>
                <a:spLocks noChangeArrowheads="1"/>
              </p:cNvSpPr>
              <p:nvPr/>
            </p:nvSpPr>
            <p:spPr bwMode="auto">
              <a:xfrm>
                <a:off x="1688327" y="1950229"/>
                <a:ext cx="413762" cy="412834"/>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29" name="Oval 12"/>
              <p:cNvSpPr>
                <a:spLocks noChangeArrowheads="1"/>
              </p:cNvSpPr>
              <p:nvPr/>
            </p:nvSpPr>
            <p:spPr bwMode="auto">
              <a:xfrm>
                <a:off x="1955510" y="1555021"/>
                <a:ext cx="256050" cy="256050"/>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30" name="Oval 13"/>
              <p:cNvSpPr>
                <a:spLocks noChangeArrowheads="1"/>
              </p:cNvSpPr>
              <p:nvPr/>
            </p:nvSpPr>
            <p:spPr bwMode="auto">
              <a:xfrm>
                <a:off x="2389682" y="1158887"/>
                <a:ext cx="86278" cy="87205"/>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31" name="Oval 14"/>
              <p:cNvSpPr>
                <a:spLocks noChangeArrowheads="1"/>
              </p:cNvSpPr>
              <p:nvPr/>
            </p:nvSpPr>
            <p:spPr bwMode="auto">
              <a:xfrm>
                <a:off x="1532470" y="1755408"/>
                <a:ext cx="85350" cy="85350"/>
              </a:xfrm>
              <a:prstGeom prst="ellipse">
                <a:avLst/>
              </a:pr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32" name="Oval 15"/>
              <p:cNvSpPr>
                <a:spLocks noChangeArrowheads="1"/>
              </p:cNvSpPr>
              <p:nvPr/>
            </p:nvSpPr>
            <p:spPr bwMode="auto">
              <a:xfrm>
                <a:off x="2068691" y="1905698"/>
                <a:ext cx="87205" cy="88133"/>
              </a:xfrm>
              <a:prstGeom prst="ellipse">
                <a:avLst/>
              </a:prstGeom>
              <a:solidFill>
                <a:schemeClr val="accent1">
                  <a:alpha val="80000"/>
                </a:schemeClr>
              </a:solidFill>
              <a:ln>
                <a:noFill/>
              </a:ln>
            </p:spPr>
            <p:txBody>
              <a:bodyPr vert="horz" wrap="square" lIns="68564" tIns="34282" rIns="68564" bIns="34282" numCol="1" anchor="t" anchorCtr="0" compatLnSpc="1"/>
              <a:lstStyle/>
              <a:p>
                <a:endParaRPr lang="zh-CN" altLang="en-US" sz="1350"/>
              </a:p>
            </p:txBody>
          </p:sp>
          <p:sp>
            <p:nvSpPr>
              <p:cNvPr id="33" name="Freeform 16"/>
              <p:cNvSpPr/>
              <p:nvPr/>
            </p:nvSpPr>
            <p:spPr bwMode="auto">
              <a:xfrm>
                <a:off x="1673483" y="1653359"/>
                <a:ext cx="376653" cy="377581"/>
              </a:xfrm>
              <a:custGeom>
                <a:avLst/>
                <a:gdLst>
                  <a:gd name="T0" fmla="*/ 201 w 203"/>
                  <a:gd name="T1" fmla="*/ 98 h 203"/>
                  <a:gd name="T2" fmla="*/ 105 w 203"/>
                  <a:gd name="T3" fmla="*/ 201 h 203"/>
                  <a:gd name="T4" fmla="*/ 1 w 203"/>
                  <a:gd name="T5" fmla="*/ 105 h 203"/>
                  <a:gd name="T6" fmla="*/ 98 w 203"/>
                  <a:gd name="T7" fmla="*/ 1 h 203"/>
                  <a:gd name="T8" fmla="*/ 201 w 203"/>
                  <a:gd name="T9" fmla="*/ 98 h 203"/>
                </a:gdLst>
                <a:ahLst/>
                <a:cxnLst>
                  <a:cxn ang="0">
                    <a:pos x="T0" y="T1"/>
                  </a:cxn>
                  <a:cxn ang="0">
                    <a:pos x="T2" y="T3"/>
                  </a:cxn>
                  <a:cxn ang="0">
                    <a:pos x="T4" y="T5"/>
                  </a:cxn>
                  <a:cxn ang="0">
                    <a:pos x="T6" y="T7"/>
                  </a:cxn>
                  <a:cxn ang="0">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34" name="Oval 17"/>
              <p:cNvSpPr>
                <a:spLocks noChangeArrowheads="1"/>
              </p:cNvSpPr>
              <p:nvPr/>
            </p:nvSpPr>
            <p:spPr bwMode="auto">
              <a:xfrm>
                <a:off x="1504639" y="1901988"/>
                <a:ext cx="141013" cy="143796"/>
              </a:xfrm>
              <a:prstGeom prst="ellipse">
                <a:avLst/>
              </a:pr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35" name="Oval 18"/>
              <p:cNvSpPr>
                <a:spLocks noChangeArrowheads="1"/>
              </p:cNvSpPr>
              <p:nvPr/>
            </p:nvSpPr>
            <p:spPr bwMode="auto">
              <a:xfrm>
                <a:off x="2167029" y="964066"/>
                <a:ext cx="142869" cy="142868"/>
              </a:xfrm>
              <a:prstGeom prst="ellipse">
                <a:avLst/>
              </a:pr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36" name="Oval 19"/>
              <p:cNvSpPr>
                <a:spLocks noChangeArrowheads="1"/>
              </p:cNvSpPr>
              <p:nvPr/>
            </p:nvSpPr>
            <p:spPr bwMode="auto">
              <a:xfrm>
                <a:off x="2276500" y="1307321"/>
                <a:ext cx="312641" cy="312641"/>
              </a:xfrm>
              <a:prstGeom prst="ellipse">
                <a:avLst/>
              </a:prstGeom>
              <a:solidFill>
                <a:schemeClr val="accent3">
                  <a:alpha val="70000"/>
                </a:schemeClr>
              </a:solidFill>
              <a:ln>
                <a:noFill/>
              </a:ln>
            </p:spPr>
            <p:txBody>
              <a:bodyPr vert="horz" wrap="square" lIns="68564" tIns="34282" rIns="68564" bIns="34282" numCol="1" anchor="t" anchorCtr="0" compatLnSpc="1"/>
              <a:lstStyle/>
              <a:p>
                <a:endParaRPr lang="zh-CN" altLang="en-US" sz="1350"/>
              </a:p>
            </p:txBody>
          </p:sp>
          <p:sp>
            <p:nvSpPr>
              <p:cNvPr id="37" name="Oval 20"/>
              <p:cNvSpPr>
                <a:spLocks noChangeArrowheads="1"/>
              </p:cNvSpPr>
              <p:nvPr/>
            </p:nvSpPr>
            <p:spPr bwMode="auto">
              <a:xfrm>
                <a:off x="2276500" y="1816638"/>
                <a:ext cx="312641" cy="314496"/>
              </a:xfrm>
              <a:prstGeom prst="ellipse">
                <a:avLst/>
              </a:prstGeom>
              <a:solidFill>
                <a:schemeClr val="accent3">
                  <a:alpha val="70000"/>
                </a:schemeClr>
              </a:solidFill>
              <a:ln>
                <a:noFill/>
              </a:ln>
            </p:spPr>
            <p:txBody>
              <a:bodyPr vert="horz" wrap="square" lIns="68564" tIns="34282" rIns="68564" bIns="34282" numCol="1" anchor="t" anchorCtr="0" compatLnSpc="1"/>
              <a:lstStyle/>
              <a:p>
                <a:endParaRPr lang="zh-CN" altLang="en-US" sz="1350"/>
              </a:p>
            </p:txBody>
          </p:sp>
          <p:sp>
            <p:nvSpPr>
              <p:cNvPr id="38" name="Oval 21"/>
              <p:cNvSpPr>
                <a:spLocks noChangeArrowheads="1"/>
              </p:cNvSpPr>
              <p:nvPr/>
            </p:nvSpPr>
            <p:spPr bwMode="auto">
              <a:xfrm>
                <a:off x="2754274" y="1514202"/>
                <a:ext cx="141013" cy="141013"/>
              </a:xfrm>
              <a:prstGeom prst="ellipse">
                <a:avLst/>
              </a:prstGeom>
              <a:solidFill>
                <a:schemeClr val="accent6">
                  <a:alpha val="70000"/>
                </a:schemeClr>
              </a:solidFill>
              <a:ln>
                <a:noFill/>
              </a:ln>
            </p:spPr>
            <p:txBody>
              <a:bodyPr vert="horz" wrap="square" lIns="68564" tIns="34282" rIns="68564" bIns="34282" numCol="1" anchor="t" anchorCtr="0" compatLnSpc="1"/>
              <a:lstStyle/>
              <a:p>
                <a:endParaRPr lang="zh-CN" altLang="en-US" sz="1350"/>
              </a:p>
            </p:txBody>
          </p:sp>
          <p:sp>
            <p:nvSpPr>
              <p:cNvPr id="39" name="Freeform 22"/>
              <p:cNvSpPr/>
              <p:nvPr/>
            </p:nvSpPr>
            <p:spPr bwMode="auto">
              <a:xfrm>
                <a:off x="2947240" y="2064338"/>
                <a:ext cx="348822" cy="600233"/>
              </a:xfrm>
              <a:custGeom>
                <a:avLst/>
                <a:gdLst>
                  <a:gd name="T0" fmla="*/ 0 w 188"/>
                  <a:gd name="T1" fmla="*/ 132 h 323"/>
                  <a:gd name="T2" fmla="*/ 188 w 188"/>
                  <a:gd name="T3" fmla="*/ 323 h 323"/>
                  <a:gd name="T4" fmla="*/ 53 w 188"/>
                  <a:gd name="T5" fmla="*/ 0 h 323"/>
                  <a:gd name="T6" fmla="*/ 0 w 188"/>
                  <a:gd name="T7" fmla="*/ 132 h 323"/>
                </a:gdLst>
                <a:ahLst/>
                <a:cxnLst>
                  <a:cxn ang="0">
                    <a:pos x="T0" y="T1"/>
                  </a:cxn>
                  <a:cxn ang="0">
                    <a:pos x="T2" y="T3"/>
                  </a:cxn>
                  <a:cxn ang="0">
                    <a:pos x="T4" y="T5"/>
                  </a:cxn>
                  <a:cxn ang="0">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40" name="Freeform 23"/>
              <p:cNvSpPr/>
              <p:nvPr/>
            </p:nvSpPr>
            <p:spPr bwMode="auto">
              <a:xfrm>
                <a:off x="2563165" y="2261014"/>
                <a:ext cx="738463" cy="894319"/>
              </a:xfrm>
              <a:custGeom>
                <a:avLst/>
                <a:gdLst>
                  <a:gd name="T0" fmla="*/ 0 w 398"/>
                  <a:gd name="T1" fmla="*/ 241 h 481"/>
                  <a:gd name="T2" fmla="*/ 241 w 398"/>
                  <a:gd name="T3" fmla="*/ 481 h 481"/>
                  <a:gd name="T4" fmla="*/ 375 w 398"/>
                  <a:gd name="T5" fmla="*/ 440 h 481"/>
                  <a:gd name="T6" fmla="*/ 398 w 398"/>
                  <a:gd name="T7" fmla="*/ 277 h 481"/>
                  <a:gd name="T8" fmla="*/ 342 w 398"/>
                  <a:gd name="T9" fmla="*/ 22 h 481"/>
                  <a:gd name="T10" fmla="*/ 241 w 398"/>
                  <a:gd name="T11" fmla="*/ 0 h 481"/>
                  <a:gd name="T12" fmla="*/ 0 w 398"/>
                  <a:gd name="T13" fmla="*/ 241 h 481"/>
                </a:gdLst>
                <a:ahLst/>
                <a:cxnLst>
                  <a:cxn ang="0">
                    <a:pos x="T0" y="T1"/>
                  </a:cxn>
                  <a:cxn ang="0">
                    <a:pos x="T2" y="T3"/>
                  </a:cxn>
                  <a:cxn ang="0">
                    <a:pos x="T4" y="T5"/>
                  </a:cxn>
                  <a:cxn ang="0">
                    <a:pos x="T6" y="T7"/>
                  </a:cxn>
                  <a:cxn ang="0">
                    <a:pos x="T8" y="T9"/>
                  </a:cxn>
                  <a:cxn ang="0">
                    <a:pos x="T10" y="T11"/>
                  </a:cxn>
                  <a:cxn ang="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41" name="Freeform 24"/>
              <p:cNvSpPr/>
              <p:nvPr/>
            </p:nvSpPr>
            <p:spPr bwMode="auto">
              <a:xfrm>
                <a:off x="2574297" y="2261014"/>
                <a:ext cx="415618" cy="355316"/>
              </a:xfrm>
              <a:custGeom>
                <a:avLst/>
                <a:gdLst>
                  <a:gd name="T0" fmla="*/ 0 w 224"/>
                  <a:gd name="T1" fmla="*/ 188 h 191"/>
                  <a:gd name="T2" fmla="*/ 33 w 224"/>
                  <a:gd name="T3" fmla="*/ 191 h 191"/>
                  <a:gd name="T4" fmla="*/ 224 w 224"/>
                  <a:gd name="T5" fmla="*/ 0 h 191"/>
                  <a:gd name="T6" fmla="*/ 0 w 224"/>
                  <a:gd name="T7" fmla="*/ 188 h 191"/>
                </a:gdLst>
                <a:ahLst/>
                <a:cxnLst>
                  <a:cxn ang="0">
                    <a:pos x="T0" y="T1"/>
                  </a:cxn>
                  <a:cxn ang="0">
                    <a:pos x="T2" y="T3"/>
                  </a:cxn>
                  <a:cxn ang="0">
                    <a:pos x="T4" y="T5"/>
                  </a:cxn>
                  <a:cxn ang="0">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42" name="Freeform 25"/>
              <p:cNvSpPr/>
              <p:nvPr/>
            </p:nvSpPr>
            <p:spPr bwMode="auto">
              <a:xfrm>
                <a:off x="2840364" y="3083913"/>
                <a:ext cx="420165" cy="581208"/>
              </a:xfrm>
              <a:custGeom>
                <a:avLst/>
                <a:gdLst>
                  <a:gd name="T0" fmla="*/ 224 w 224"/>
                  <a:gd name="T1" fmla="*/ 0 h 310"/>
                  <a:gd name="T2" fmla="*/ 0 w 224"/>
                  <a:gd name="T3" fmla="*/ 240 h 310"/>
                  <a:gd name="T4" fmla="*/ 11 w 224"/>
                  <a:gd name="T5" fmla="*/ 310 h 310"/>
                  <a:gd name="T6" fmla="*/ 224 w 224"/>
                  <a:gd name="T7" fmla="*/ 0 h 310"/>
                </a:gdLst>
                <a:ahLst/>
                <a:cxnLst>
                  <a:cxn ang="0">
                    <a:pos x="T0" y="T1"/>
                  </a:cxn>
                  <a:cxn ang="0">
                    <a:pos x="T2" y="T3"/>
                  </a:cxn>
                  <a:cxn ang="0">
                    <a:pos x="T4" y="T5"/>
                  </a:cxn>
                  <a:cxn ang="0">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43" name="Freeform 26"/>
              <p:cNvSpPr/>
              <p:nvPr/>
            </p:nvSpPr>
            <p:spPr bwMode="auto">
              <a:xfrm>
                <a:off x="1104792" y="3017103"/>
                <a:ext cx="615077" cy="753306"/>
              </a:xfrm>
              <a:custGeom>
                <a:avLst/>
                <a:gdLst>
                  <a:gd name="T0" fmla="*/ 22 w 331"/>
                  <a:gd name="T1" fmla="*/ 0 h 405"/>
                  <a:gd name="T2" fmla="*/ 0 w 331"/>
                  <a:gd name="T3" fmla="*/ 0 h 405"/>
                  <a:gd name="T4" fmla="*/ 316 w 331"/>
                  <a:gd name="T5" fmla="*/ 405 h 405"/>
                  <a:gd name="T6" fmla="*/ 331 w 331"/>
                  <a:gd name="T7" fmla="*/ 309 h 405"/>
                  <a:gd name="T8" fmla="*/ 22 w 331"/>
                  <a:gd name="T9" fmla="*/ 0 h 405"/>
                </a:gdLst>
                <a:ahLst/>
                <a:cxnLst>
                  <a:cxn ang="0">
                    <a:pos x="T0" y="T1"/>
                  </a:cxn>
                  <a:cxn ang="0">
                    <a:pos x="T2" y="T3"/>
                  </a:cxn>
                  <a:cxn ang="0">
                    <a:pos x="T4" y="T5"/>
                  </a:cxn>
                  <a:cxn ang="0">
                    <a:pos x="T6" y="T7"/>
                  </a:cxn>
                  <a:cxn ang="0">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44" name="Freeform 27"/>
              <p:cNvSpPr/>
              <p:nvPr/>
            </p:nvSpPr>
            <p:spPr bwMode="auto">
              <a:xfrm>
                <a:off x="1406301" y="2974428"/>
                <a:ext cx="1229226" cy="912874"/>
              </a:xfrm>
              <a:custGeom>
                <a:avLst/>
                <a:gdLst>
                  <a:gd name="T0" fmla="*/ 331 w 662"/>
                  <a:gd name="T1" fmla="*/ 0 h 491"/>
                  <a:gd name="T2" fmla="*/ 0 w 662"/>
                  <a:gd name="T3" fmla="*/ 317 h 491"/>
                  <a:gd name="T4" fmla="*/ 422 w 662"/>
                  <a:gd name="T5" fmla="*/ 491 h 491"/>
                  <a:gd name="T6" fmla="*/ 639 w 662"/>
                  <a:gd name="T7" fmla="*/ 451 h 491"/>
                  <a:gd name="T8" fmla="*/ 662 w 662"/>
                  <a:gd name="T9" fmla="*/ 331 h 491"/>
                  <a:gd name="T10" fmla="*/ 331 w 662"/>
                  <a:gd name="T11" fmla="*/ 0 h 491"/>
                </a:gdLst>
                <a:ahLst/>
                <a:cxnLst>
                  <a:cxn ang="0">
                    <a:pos x="T0" y="T1"/>
                  </a:cxn>
                  <a:cxn ang="0">
                    <a:pos x="T2" y="T3"/>
                  </a:cxn>
                  <a:cxn ang="0">
                    <a:pos x="T4" y="T5"/>
                  </a:cxn>
                  <a:cxn ang="0">
                    <a:pos x="T6" y="T7"/>
                  </a:cxn>
                  <a:cxn ang="0">
                    <a:pos x="T8" y="T9"/>
                  </a:cxn>
                  <a:cxn ang="0">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chemeClr val="accent6">
                  <a:alpha val="70000"/>
                </a:schemeClr>
              </a:solidFill>
              <a:ln>
                <a:noFill/>
              </a:ln>
            </p:spPr>
            <p:txBody>
              <a:bodyPr vert="horz" wrap="square" lIns="68564" tIns="34282" rIns="68564" bIns="34282" numCol="1" anchor="t" anchorCtr="0" compatLnSpc="1"/>
              <a:lstStyle/>
              <a:p>
                <a:endParaRPr lang="zh-CN" altLang="en-US" sz="1350"/>
              </a:p>
            </p:txBody>
          </p:sp>
          <p:sp>
            <p:nvSpPr>
              <p:cNvPr id="45" name="Freeform 28"/>
              <p:cNvSpPr/>
              <p:nvPr/>
            </p:nvSpPr>
            <p:spPr bwMode="auto">
              <a:xfrm>
                <a:off x="2335874" y="2933609"/>
                <a:ext cx="874838" cy="872054"/>
              </a:xfrm>
              <a:custGeom>
                <a:avLst/>
                <a:gdLst>
                  <a:gd name="T0" fmla="*/ 471 w 471"/>
                  <a:gd name="T1" fmla="*/ 153 h 469"/>
                  <a:gd name="T2" fmla="*/ 244 w 471"/>
                  <a:gd name="T3" fmla="*/ 0 h 469"/>
                  <a:gd name="T4" fmla="*/ 0 w 471"/>
                  <a:gd name="T5" fmla="*/ 244 h 469"/>
                  <a:gd name="T6" fmla="*/ 149 w 471"/>
                  <a:gd name="T7" fmla="*/ 469 h 469"/>
                  <a:gd name="T8" fmla="*/ 471 w 471"/>
                  <a:gd name="T9" fmla="*/ 153 h 469"/>
                </a:gdLst>
                <a:ahLst/>
                <a:cxnLst>
                  <a:cxn ang="0">
                    <a:pos x="T0" y="T1"/>
                  </a:cxn>
                  <a:cxn ang="0">
                    <a:pos x="T2" y="T3"/>
                  </a:cxn>
                  <a:cxn ang="0">
                    <a:pos x="T4" y="T5"/>
                  </a:cxn>
                  <a:cxn ang="0">
                    <a:pos x="T6" y="T7"/>
                  </a:cxn>
                  <a:cxn ang="0">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46" name="Oval 30"/>
              <p:cNvSpPr>
                <a:spLocks noChangeArrowheads="1"/>
              </p:cNvSpPr>
              <p:nvPr/>
            </p:nvSpPr>
            <p:spPr bwMode="auto">
              <a:xfrm>
                <a:off x="2540899" y="1675625"/>
                <a:ext cx="493546" cy="496329"/>
              </a:xfrm>
              <a:prstGeom prst="ellipse">
                <a:avLst/>
              </a:prstGeom>
              <a:solidFill>
                <a:schemeClr val="accent2">
                  <a:alpha val="70000"/>
                </a:schemeClr>
              </a:solidFill>
              <a:ln>
                <a:noFill/>
              </a:ln>
            </p:spPr>
            <p:txBody>
              <a:bodyPr vert="horz" wrap="square" lIns="68564" tIns="34282" rIns="68564" bIns="34282" numCol="1" anchor="t" anchorCtr="0" compatLnSpc="1"/>
              <a:lstStyle/>
              <a:p>
                <a:endParaRPr lang="zh-CN" altLang="en-US" sz="1350"/>
              </a:p>
            </p:txBody>
          </p:sp>
          <p:sp>
            <p:nvSpPr>
              <p:cNvPr id="47" name="Oval 11"/>
              <p:cNvSpPr>
                <a:spLocks noChangeArrowheads="1"/>
              </p:cNvSpPr>
              <p:nvPr/>
            </p:nvSpPr>
            <p:spPr bwMode="auto">
              <a:xfrm>
                <a:off x="1833627" y="2696302"/>
                <a:ext cx="557332" cy="556080"/>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48" name="Oval 11"/>
              <p:cNvSpPr>
                <a:spLocks noChangeArrowheads="1"/>
              </p:cNvSpPr>
              <p:nvPr/>
            </p:nvSpPr>
            <p:spPr bwMode="auto">
              <a:xfrm>
                <a:off x="2226489" y="2491874"/>
                <a:ext cx="249471" cy="248912"/>
              </a:xfrm>
              <a:prstGeom prst="ellipse">
                <a:avLst/>
              </a:pr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grpSp>
        <p:sp>
          <p:nvSpPr>
            <p:cNvPr id="23" name="椭圆 22"/>
            <p:cNvSpPr/>
            <p:nvPr/>
          </p:nvSpPr>
          <p:spPr>
            <a:xfrm>
              <a:off x="4251572" y="2232063"/>
              <a:ext cx="553478" cy="553476"/>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accent1"/>
                </a:solidFill>
                <a:latin typeface="华文细黑" panose="02010600040101010101" pitchFamily="2" charset="-122"/>
                <a:ea typeface="华文细黑" panose="02010600040101010101" pitchFamily="2" charset="-122"/>
              </a:endParaRPr>
            </a:p>
          </p:txBody>
        </p:sp>
      </p:grpSp>
      <p:sp>
        <p:nvSpPr>
          <p:cNvPr id="2" name="矩形 1"/>
          <p:cNvSpPr/>
          <p:nvPr/>
        </p:nvSpPr>
        <p:spPr>
          <a:xfrm>
            <a:off x="2073275" y="3056255"/>
            <a:ext cx="2883535" cy="875665"/>
          </a:xfrm>
          <a:prstGeom prst="rect">
            <a:avLst/>
          </a:prstGeom>
        </p:spPr>
        <p:txBody>
          <a:bodyPr wrap="square">
            <a:spAutoFit/>
          </a:bodyPr>
          <a:lstStyle/>
          <a:p>
            <a:pPr algn="ctr"/>
            <a:r>
              <a:rPr lang="zh-CN" altLang="en-US" sz="2550" b="1" dirty="0">
                <a:solidFill>
                  <a:srgbClr val="009900"/>
                </a:solidFill>
                <a:latin typeface="宋体" panose="02010600030101010101" pitchFamily="2" charset="-122"/>
                <a:ea typeface="宋体" panose="02010600030101010101" pitchFamily="2" charset="-122"/>
              </a:rPr>
              <a:t>框定依赖偏差</a:t>
            </a:r>
            <a:endParaRPr lang="zh-CN" altLang="en-US" sz="2550" b="1" dirty="0">
              <a:solidFill>
                <a:srgbClr val="009900"/>
              </a:solidFill>
              <a:latin typeface="宋体" panose="02010600030101010101" pitchFamily="2" charset="-122"/>
              <a:ea typeface="宋体" panose="02010600030101010101" pitchFamily="2" charset="-122"/>
            </a:endParaRPr>
          </a:p>
          <a:p>
            <a:pPr algn="ctr"/>
            <a:r>
              <a:rPr lang="en-US" altLang="zh-CN" sz="2550" b="1" i="1"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Framing Biases</a:t>
            </a:r>
            <a:endParaRPr lang="en-US" altLang="zh-CN" sz="2550" b="1" i="1" dirty="0">
              <a:solidFill>
                <a:srgbClr val="0099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3242773" y="2011506"/>
            <a:ext cx="494841" cy="300082"/>
          </a:xfrm>
          <a:prstGeom prst="rect">
            <a:avLst/>
          </a:prstGeom>
          <a:noFill/>
        </p:spPr>
        <p:txBody>
          <a:bodyPr wrap="square" rtlCol="0">
            <a:spAutoFit/>
          </a:bodyPr>
          <a:lstStyle/>
          <a:p>
            <a:r>
              <a:rPr lang="en-US" altLang="zh-CN" sz="1350" dirty="0">
                <a:solidFill>
                  <a:schemeClr val="accent1"/>
                </a:solidFill>
                <a:latin typeface="Times New Roman" panose="02020603050405020304" pitchFamily="18" charset="0"/>
                <a:cs typeface="Times New Roman" panose="02020603050405020304" pitchFamily="18" charset="0"/>
              </a:rPr>
              <a:t>5.3</a:t>
            </a:r>
            <a:endParaRPr lang="zh-CN" altLang="en-US" sz="1350" dirty="0">
              <a:solidFill>
                <a:schemeClr val="accent1"/>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707390" y="2687955"/>
            <a:ext cx="5440680" cy="368300"/>
          </a:xfrm>
          <a:prstGeom prst="rect">
            <a:avLst/>
          </a:prstGeom>
          <a:noFill/>
        </p:spPr>
        <p:txBody>
          <a:bodyPr wrap="none" rtlCol="0" anchor="t">
            <a:spAutoFit/>
          </a:bodyPr>
          <a:p>
            <a:r>
              <a:rPr lang="en-US" altLang="zh-CN" dirty="0">
                <a:latin typeface="宋体" panose="02010600030101010101" pitchFamily="2" charset="-122"/>
                <a:ea typeface="宋体" panose="02010600030101010101" pitchFamily="2" charset="-122"/>
                <a:sym typeface="+mn-ea"/>
              </a:rPr>
              <a:t>“</a:t>
            </a:r>
            <a:r>
              <a:rPr lang="zh-CN" altLang="en-US" dirty="0">
                <a:latin typeface="宋体" panose="02010600030101010101" pitchFamily="2" charset="-122"/>
                <a:ea typeface="宋体" panose="02010600030101010101" pitchFamily="2" charset="-122"/>
                <a:sym typeface="+mn-ea"/>
              </a:rPr>
              <a:t>快系统</a:t>
            </a:r>
            <a:r>
              <a:rPr lang="en-US" altLang="zh-CN" dirty="0">
                <a:latin typeface="宋体" panose="02010600030101010101" pitchFamily="2" charset="-122"/>
                <a:ea typeface="宋体" panose="02010600030101010101" pitchFamily="2" charset="-122"/>
                <a:sym typeface="+mn-ea"/>
              </a:rPr>
              <a:t>”</a:t>
            </a:r>
            <a:r>
              <a:rPr lang="zh-CN" altLang="en-US" dirty="0">
                <a:latin typeface="宋体" panose="02010600030101010101" pitchFamily="2" charset="-122"/>
                <a:ea typeface="宋体" panose="02010600030101010101" pitchFamily="2" charset="-122"/>
                <a:sym typeface="+mn-ea"/>
              </a:rPr>
              <a:t>下影响人们行为决策的两类认知偏差之二</a:t>
            </a:r>
            <a:endParaRPr lang="zh-CN" altLang="en-US"/>
          </a:p>
        </p:txBody>
      </p:sp>
      <p:sp>
        <p:nvSpPr>
          <p:cNvPr id="7" name="灯片编号占位符 6"/>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391" y="471980"/>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背景对判断的影响</a:t>
            </a:r>
            <a:endParaRPr lang="zh-CN" altLang="en-US" sz="2100" dirty="0"/>
          </a:p>
        </p:txBody>
      </p:sp>
      <p:sp>
        <p:nvSpPr>
          <p:cNvPr id="3" name="内容占位符 2"/>
          <p:cNvSpPr>
            <a:spLocks noGrp="1"/>
          </p:cNvSpPr>
          <p:nvPr>
            <p:ph idx="1"/>
          </p:nvPr>
        </p:nvSpPr>
        <p:spPr/>
        <p:txBody>
          <a:bodyPr>
            <a:normAutofit/>
          </a:bodyPr>
          <a:lstStyle/>
          <a:p>
            <a:r>
              <a:rPr lang="zh-CN" altLang="en-US" sz="1800" dirty="0">
                <a:latin typeface="宋体" panose="02010600030101010101" pitchFamily="2" charset="-122"/>
                <a:ea typeface="宋体" panose="02010600030101010101" pitchFamily="2" charset="-122"/>
              </a:rPr>
              <a:t>背景，或者说呈现和描述事物的方式会影响到我们的判断</a:t>
            </a:r>
            <a:r>
              <a:rPr lang="en-US" altLang="zh-CN" sz="1800" dirty="0">
                <a:latin typeface="宋体" panose="02010600030101010101" pitchFamily="2" charset="-122"/>
                <a:ea typeface="宋体" panose="02010600030101010101" pitchFamily="2" charset="-122"/>
              </a:rPr>
              <a:t>——</a:t>
            </a:r>
            <a:r>
              <a:rPr lang="zh-CN" altLang="en-US" sz="1800" b="1" dirty="0">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背景依赖</a:t>
            </a:r>
            <a:r>
              <a:rPr lang="zh-CN" altLang="en-US" sz="1800" dirty="0">
                <a:latin typeface="宋体" panose="02010600030101010101" pitchFamily="2" charset="-122"/>
                <a:ea typeface="宋体" panose="02010600030101010101" pitchFamily="2" charset="-122"/>
              </a:rPr>
              <a:t>（</a:t>
            </a:r>
            <a:r>
              <a:rPr lang="en-US" altLang="zh-CN" sz="1800" i="1" dirty="0">
                <a:latin typeface="Times New Roman" panose="02020603050405020304" pitchFamily="18" charset="0"/>
                <a:ea typeface="宋体" panose="02010600030101010101" pitchFamily="2" charset="-122"/>
                <a:cs typeface="Times New Roman" panose="02020603050405020304" pitchFamily="18" charset="0"/>
              </a:rPr>
              <a:t>context dependence</a:t>
            </a:r>
            <a:r>
              <a:rPr lang="en-US" altLang="zh-CN"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grpSp>
        <p:nvGrpSpPr>
          <p:cNvPr id="6" name="ï$ľïḓ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p:cNvGrpSpPr>
            <a:grpSpLocks noChangeAspect="1"/>
          </p:cNvGrpSpPr>
          <p:nvPr/>
        </p:nvGrpSpPr>
        <p:grpSpPr>
          <a:xfrm>
            <a:off x="806427" y="1869040"/>
            <a:ext cx="5483435" cy="1943766"/>
            <a:chOff x="695818" y="1899396"/>
            <a:chExt cx="10876753" cy="3415561"/>
          </a:xfrm>
        </p:grpSpPr>
        <p:grpSp>
          <p:nvGrpSpPr>
            <p:cNvPr id="7" name="íṧļíḍê"/>
            <p:cNvGrpSpPr/>
            <p:nvPr/>
          </p:nvGrpSpPr>
          <p:grpSpPr>
            <a:xfrm>
              <a:off x="3117555" y="1899396"/>
              <a:ext cx="6095918" cy="3415561"/>
              <a:chOff x="2542478" y="2148500"/>
              <a:chExt cx="6547738" cy="3668715"/>
            </a:xfrm>
          </p:grpSpPr>
          <p:grpSp>
            <p:nvGrpSpPr>
              <p:cNvPr id="11" name="išļïdè"/>
              <p:cNvGrpSpPr>
                <a:grpSpLocks noChangeAspect="1"/>
              </p:cNvGrpSpPr>
              <p:nvPr/>
            </p:nvGrpSpPr>
            <p:grpSpPr bwMode="auto">
              <a:xfrm rot="5400000">
                <a:off x="3981989" y="708989"/>
                <a:ext cx="3668715" cy="6547738"/>
                <a:chOff x="2689" y="825"/>
                <a:chExt cx="2311" cy="3300"/>
              </a:xfrm>
            </p:grpSpPr>
            <p:sp>
              <p:nvSpPr>
                <p:cNvPr id="15" name="íŝḷîḍê"/>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16" name="îs1îďè"/>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17" name="íṥḻïḍé"/>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18" name="íşļîdè"/>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19" name="iṣḻïḋè"/>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20" name="i$ḷïdê"/>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21" name="ïṣ1îḓe"/>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close/>
                    </a:path>
                  </a:pathLst>
                </a:custGeom>
                <a:solidFill>
                  <a:srgbClr val="AEADCC"/>
                </a:solidFill>
                <a:ln>
                  <a:noFill/>
                </a:ln>
                <a:extLs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22" name="íšḷiḓe"/>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23" name="íṡlîḍê"/>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24" name="ïṧļíḑê"/>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25" name="ïṧḻîḍé"/>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26" name="îṡļïḓé"/>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27" name="îš1íḋè"/>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28" name="îSḻïḍê"/>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29" name="iṥḷïdè"/>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30" name="íṥ1íḑe"/>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31" name="íŝľïḑè"/>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32" name="îṩļídé"/>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33" name="îśļíďé"/>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close/>
                      <a:moveTo>
                        <a:pt x="227" y="0"/>
                      </a:moveTo>
                      <a:lnTo>
                        <a:pt x="227" y="0"/>
                      </a:lnTo>
                      <a:lnTo>
                        <a:pt x="694" y="366"/>
                      </a:lnTo>
                      <a:lnTo>
                        <a:pt x="694" y="1491"/>
                      </a:lnTo>
                      <a:lnTo>
                        <a:pt x="917" y="1491"/>
                      </a:lnTo>
                      <a:lnTo>
                        <a:pt x="917" y="1491"/>
                      </a:lnTo>
                      <a:lnTo>
                        <a:pt x="694" y="1491"/>
                      </a:lnTo>
                      <a:lnTo>
                        <a:pt x="694" y="366"/>
                      </a:lnTo>
                      <a:lnTo>
                        <a:pt x="22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34" name="ïSľiḍê"/>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moveTo>
                        <a:pt x="227" y="0"/>
                      </a:moveTo>
                      <a:lnTo>
                        <a:pt x="227" y="0"/>
                      </a:lnTo>
                      <a:lnTo>
                        <a:pt x="694" y="366"/>
                      </a:lnTo>
                      <a:lnTo>
                        <a:pt x="694" y="1491"/>
                      </a:lnTo>
                      <a:lnTo>
                        <a:pt x="917" y="1491"/>
                      </a:lnTo>
                      <a:lnTo>
                        <a:pt x="917" y="1491"/>
                      </a:lnTo>
                      <a:lnTo>
                        <a:pt x="694" y="1491"/>
                      </a:lnTo>
                      <a:lnTo>
                        <a:pt x="694" y="366"/>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35" name="ïṧliḓè"/>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36" name="î$liḋè"/>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37" name="ïṣľîḍê"/>
                <p:cNvSpPr/>
                <p:nvPr/>
              </p:nvSpPr>
              <p:spPr bwMode="auto">
                <a:xfrm>
                  <a:off x="3617" y="3441"/>
                  <a:ext cx="917" cy="396"/>
                </a:xfrm>
                <a:custGeom>
                  <a:avLst/>
                  <a:gdLst>
                    <a:gd name="T0" fmla="*/ 917 w 917"/>
                    <a:gd name="T1" fmla="*/ 0 h 396"/>
                    <a:gd name="T2" fmla="*/ 694 w 917"/>
                    <a:gd name="T3" fmla="*/ 0 h 396"/>
                    <a:gd name="T4" fmla="*/ 458 w 917"/>
                    <a:gd name="T5" fmla="*/ 0 h 396"/>
                    <a:gd name="T6" fmla="*/ 227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694" y="0"/>
                      </a:lnTo>
                      <a:lnTo>
                        <a:pt x="458" y="0"/>
                      </a:lnTo>
                      <a:lnTo>
                        <a:pt x="227"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38" name="íŝľídê"/>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39" name="îşḷíḑé"/>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40" name="î$lîdê"/>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41" name="iśḷíďê"/>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42" name="íṣ1iḍe"/>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43" name="i$ļíḓé"/>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44" name="íṥḷíḑé"/>
                <p:cNvSpPr/>
                <p:nvPr/>
              </p:nvSpPr>
              <p:spPr bwMode="auto">
                <a:xfrm>
                  <a:off x="3151" y="1072"/>
                  <a:ext cx="920" cy="396"/>
                </a:xfrm>
                <a:custGeom>
                  <a:avLst/>
                  <a:gdLst>
                    <a:gd name="T0" fmla="*/ 462 w 920"/>
                    <a:gd name="T1" fmla="*/ 0 h 396"/>
                    <a:gd name="T2" fmla="*/ 0 w 920"/>
                    <a:gd name="T3" fmla="*/ 396 h 396"/>
                    <a:gd name="T4" fmla="*/ 227 w 920"/>
                    <a:gd name="T5" fmla="*/ 396 h 396"/>
                    <a:gd name="T6" fmla="*/ 462 w 920"/>
                    <a:gd name="T7" fmla="*/ 396 h 396"/>
                    <a:gd name="T8" fmla="*/ 693 w 920"/>
                    <a:gd name="T9" fmla="*/ 396 h 396"/>
                    <a:gd name="T10" fmla="*/ 920 w 920"/>
                    <a:gd name="T11" fmla="*/ 396 h 396"/>
                    <a:gd name="T12" fmla="*/ 462 w 920"/>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20" h="396">
                      <a:moveTo>
                        <a:pt x="462" y="0"/>
                      </a:moveTo>
                      <a:lnTo>
                        <a:pt x="0" y="396"/>
                      </a:lnTo>
                      <a:lnTo>
                        <a:pt x="227" y="396"/>
                      </a:lnTo>
                      <a:lnTo>
                        <a:pt x="462" y="396"/>
                      </a:lnTo>
                      <a:lnTo>
                        <a:pt x="693"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45" name="î$ļîḍê"/>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46" name="i$ľîḑe"/>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47" name="iSḻídè"/>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48" name="îṥļíḍè"/>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49" name="iśļîḋé"/>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50" name="iṥḷiḑé"/>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51" name="íṣliďe"/>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52" name="îṥļíḋé"/>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53" name="ïşļíḓê"/>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sp>
              <p:nvSpPr>
                <p:cNvPr id="54" name="isḷíḑe"/>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68564" tIns="34282" rIns="68564" bIns="34282" anchor="ctr">
                  <a:normAutofit/>
                </a:bodyPr>
                <a:lstStyle/>
                <a:p>
                  <a:pPr algn="ctr"/>
                  <a:endParaRPr sz="1350"/>
                </a:p>
              </p:txBody>
            </p:sp>
          </p:grpSp>
          <p:sp>
            <p:nvSpPr>
              <p:cNvPr id="12" name="ísľidè"/>
              <p:cNvSpPr txBox="1"/>
              <p:nvPr/>
            </p:nvSpPr>
            <p:spPr>
              <a:xfrm>
                <a:off x="5940649" y="3240700"/>
                <a:ext cx="1625603" cy="610668"/>
              </a:xfrm>
              <a:prstGeom prst="rect">
                <a:avLst/>
              </a:prstGeom>
              <a:noFill/>
              <a:effectLst/>
            </p:spPr>
            <p:txBody>
              <a:bodyPr wrap="square" lIns="68564" tIns="34282" rIns="68564" bIns="34282">
                <a:normAutofit/>
              </a:bodyPr>
              <a:lstStyle/>
              <a:p>
                <a:pPr algn="ctr"/>
                <a:r>
                  <a:rPr lang="en-US" altLang="zh-CN" sz="1500" b="1" dirty="0">
                    <a:solidFill>
                      <a:schemeClr val="bg1"/>
                    </a:solidFill>
                    <a:latin typeface="Times New Roman" panose="02020603050405020304" pitchFamily="18" charset="0"/>
                    <a:cs typeface="Times New Roman" panose="02020603050405020304" pitchFamily="18" charset="0"/>
                  </a:rPr>
                  <a:t>2</a:t>
                </a:r>
                <a:endParaRPr lang="zh-CN" altLang="en-US" sz="1500" b="1" dirty="0">
                  <a:solidFill>
                    <a:schemeClr val="bg1"/>
                  </a:solidFill>
                  <a:latin typeface="Times New Roman" panose="02020603050405020304" pitchFamily="18" charset="0"/>
                  <a:cs typeface="Times New Roman" panose="02020603050405020304" pitchFamily="18" charset="0"/>
                </a:endParaRPr>
              </a:p>
            </p:txBody>
          </p:sp>
          <p:sp>
            <p:nvSpPr>
              <p:cNvPr id="13" name="iṩļíḓê"/>
              <p:cNvSpPr txBox="1"/>
              <p:nvPr/>
            </p:nvSpPr>
            <p:spPr>
              <a:xfrm>
                <a:off x="3980996" y="4024928"/>
                <a:ext cx="1635367" cy="547929"/>
              </a:xfrm>
              <a:prstGeom prst="rect">
                <a:avLst/>
              </a:prstGeom>
              <a:noFill/>
              <a:effectLst/>
            </p:spPr>
            <p:txBody>
              <a:bodyPr wrap="square" lIns="68564" tIns="34282" rIns="68564" bIns="34282">
                <a:normAutofit lnSpcReduction="10000"/>
              </a:bodyPr>
              <a:lstStyle/>
              <a:p>
                <a:pPr algn="ctr"/>
                <a:r>
                  <a:rPr lang="en-US" altLang="zh-CN" sz="1500" b="1" dirty="0">
                    <a:solidFill>
                      <a:schemeClr val="bg1"/>
                    </a:solidFill>
                    <a:latin typeface="Times New Roman" panose="02020603050405020304" pitchFamily="18" charset="0"/>
                    <a:cs typeface="Times New Roman" panose="02020603050405020304" pitchFamily="18" charset="0"/>
                  </a:rPr>
                  <a:t>3</a:t>
                </a:r>
                <a:endParaRPr lang="zh-CN" altLang="en-US" sz="1500" b="1" dirty="0">
                  <a:solidFill>
                    <a:schemeClr val="bg1"/>
                  </a:solidFill>
                  <a:latin typeface="Times New Roman" panose="02020603050405020304" pitchFamily="18" charset="0"/>
                  <a:cs typeface="Times New Roman" panose="02020603050405020304" pitchFamily="18" charset="0"/>
                </a:endParaRPr>
              </a:p>
            </p:txBody>
          </p:sp>
          <p:sp>
            <p:nvSpPr>
              <p:cNvPr id="14" name="ïṥ1ïḓe"/>
              <p:cNvSpPr txBox="1"/>
              <p:nvPr/>
            </p:nvSpPr>
            <p:spPr>
              <a:xfrm>
                <a:off x="5736832" y="4743946"/>
                <a:ext cx="1639241" cy="573044"/>
              </a:xfrm>
              <a:prstGeom prst="rect">
                <a:avLst/>
              </a:prstGeom>
              <a:noFill/>
              <a:effectLst/>
            </p:spPr>
            <p:txBody>
              <a:bodyPr wrap="square" lIns="68564" tIns="34282" rIns="68564" bIns="34282">
                <a:normAutofit/>
              </a:bodyPr>
              <a:lstStyle/>
              <a:p>
                <a:pPr algn="ctr"/>
                <a:r>
                  <a:rPr lang="en-US" altLang="zh-CN" sz="1500" b="1" dirty="0">
                    <a:solidFill>
                      <a:schemeClr val="bg1"/>
                    </a:solidFill>
                    <a:latin typeface="Times New Roman" panose="02020603050405020304" pitchFamily="18" charset="0"/>
                    <a:cs typeface="Times New Roman" panose="02020603050405020304" pitchFamily="18" charset="0"/>
                  </a:rPr>
                  <a:t>4</a:t>
                </a:r>
                <a:endParaRPr lang="zh-CN" altLang="en-US" sz="1500" b="1" dirty="0">
                  <a:solidFill>
                    <a:schemeClr val="bg1"/>
                  </a:solidFill>
                  <a:latin typeface="Times New Roman" panose="02020603050405020304" pitchFamily="18" charset="0"/>
                  <a:cs typeface="Times New Roman" panose="02020603050405020304" pitchFamily="18" charset="0"/>
                </a:endParaRPr>
              </a:p>
            </p:txBody>
          </p:sp>
        </p:grpSp>
        <p:grpSp>
          <p:nvGrpSpPr>
            <p:cNvPr id="8" name="îṡḷíḋé"/>
            <p:cNvGrpSpPr/>
            <p:nvPr/>
          </p:nvGrpSpPr>
          <p:grpSpPr>
            <a:xfrm>
              <a:off x="695818" y="3646345"/>
              <a:ext cx="10876753" cy="153918"/>
              <a:chOff x="1179711" y="3646345"/>
              <a:chExt cx="9905360" cy="153918"/>
            </a:xfrm>
          </p:grpSpPr>
          <p:cxnSp>
            <p:nvCxnSpPr>
              <p:cNvPr id="9" name="直接连接符 8"/>
              <p:cNvCxnSpPr/>
              <p:nvPr/>
            </p:nvCxnSpPr>
            <p:spPr>
              <a:xfrm>
                <a:off x="8521141" y="3646345"/>
                <a:ext cx="256393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79711" y="3800263"/>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sp>
        <p:nvSpPr>
          <p:cNvPr id="55" name="矩形 54"/>
          <p:cNvSpPr/>
          <p:nvPr/>
        </p:nvSpPr>
        <p:spPr>
          <a:xfrm>
            <a:off x="5102005" y="3110891"/>
            <a:ext cx="1356987" cy="646331"/>
          </a:xfrm>
          <a:prstGeom prst="rect">
            <a:avLst/>
          </a:prstGeom>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信息的呈现顺序和方式</a:t>
            </a:r>
            <a:endParaRPr lang="zh-CN" altLang="en-US" dirty="0"/>
          </a:p>
        </p:txBody>
      </p:sp>
      <p:sp>
        <p:nvSpPr>
          <p:cNvPr id="56" name="矩形 55"/>
          <p:cNvSpPr/>
          <p:nvPr/>
        </p:nvSpPr>
        <p:spPr>
          <a:xfrm>
            <a:off x="4832037" y="2462969"/>
            <a:ext cx="1835779" cy="369332"/>
          </a:xfrm>
          <a:prstGeom prst="rect">
            <a:avLst/>
          </a:prstGeom>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问题的表述方式</a:t>
            </a:r>
            <a:endParaRPr lang="zh-CN" altLang="en-US" dirty="0"/>
          </a:p>
        </p:txBody>
      </p:sp>
      <p:sp>
        <p:nvSpPr>
          <p:cNvPr id="57" name="矩形 56"/>
          <p:cNvSpPr/>
          <p:nvPr/>
        </p:nvSpPr>
        <p:spPr>
          <a:xfrm>
            <a:off x="458564" y="2840923"/>
            <a:ext cx="1914495" cy="646331"/>
          </a:xfrm>
          <a:prstGeom prst="rect">
            <a:avLst/>
          </a:prstGeom>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事情发生前人们的想法</a:t>
            </a:r>
            <a:endParaRPr lang="zh-CN" altLang="en-US" dirty="0"/>
          </a:p>
        </p:txBody>
      </p:sp>
      <p:sp>
        <p:nvSpPr>
          <p:cNvPr id="58" name="矩形 57"/>
          <p:cNvSpPr/>
          <p:nvPr/>
        </p:nvSpPr>
        <p:spPr>
          <a:xfrm>
            <a:off x="296583" y="2031021"/>
            <a:ext cx="1781785" cy="646331"/>
          </a:xfrm>
          <a:prstGeom prst="rect">
            <a:avLst/>
          </a:prstGeom>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不同方案的比较</a:t>
            </a:r>
            <a:endParaRPr lang="zh-CN" altLang="en-US" dirty="0"/>
          </a:p>
        </p:txBody>
      </p:sp>
      <p:sp>
        <p:nvSpPr>
          <p:cNvPr id="59" name="ísľidè"/>
          <p:cNvSpPr txBox="1"/>
          <p:nvPr/>
        </p:nvSpPr>
        <p:spPr>
          <a:xfrm>
            <a:off x="2389267" y="2093704"/>
            <a:ext cx="846868" cy="300012"/>
          </a:xfrm>
          <a:prstGeom prst="rect">
            <a:avLst/>
          </a:prstGeom>
          <a:noFill/>
          <a:effectLst/>
        </p:spPr>
        <p:txBody>
          <a:bodyPr wrap="square" lIns="68564" tIns="34282" rIns="68564" bIns="34282">
            <a:normAutofit/>
          </a:bodyPr>
          <a:lstStyle/>
          <a:p>
            <a:pPr algn="ctr"/>
            <a:r>
              <a:rPr lang="en-US" altLang="zh-CN" sz="1500" b="1" dirty="0">
                <a:solidFill>
                  <a:schemeClr val="bg1"/>
                </a:solidFill>
                <a:latin typeface="Times New Roman" panose="02020603050405020304" pitchFamily="18" charset="0"/>
                <a:cs typeface="Times New Roman" panose="02020603050405020304" pitchFamily="18" charset="0"/>
              </a:rPr>
              <a:t>1</a:t>
            </a:r>
            <a:endParaRPr lang="zh-CN" altLang="en-US" sz="1500" b="1" dirty="0">
              <a:solidFill>
                <a:schemeClr val="bg1"/>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6646" y="471980"/>
            <a:ext cx="6170772" cy="856986"/>
          </a:xfrm>
        </p:spPr>
        <p:txBody>
          <a:bodyPr>
            <a:normAutofit/>
          </a:bodyPr>
          <a:lstStyle/>
          <a:p>
            <a:pPr algn="l"/>
            <a:r>
              <a:rPr lang="en-US" altLang="zh-CN" sz="2100" b="1" dirty="0">
                <a:latin typeface="Times New Roman" panose="02020603050405020304" pitchFamily="18" charset="0"/>
                <a:ea typeface="宋体" panose="02010600030101010101" pitchFamily="2" charset="-122"/>
                <a:cs typeface="Times New Roman" panose="02020603050405020304" pitchFamily="18" charset="0"/>
              </a:rPr>
              <a:t>Muller-</a:t>
            </a:r>
            <a:r>
              <a:rPr lang="en-US" altLang="zh-CN" sz="2100" b="1" dirty="0" err="1">
                <a:latin typeface="Times New Roman" panose="02020603050405020304" pitchFamily="18" charset="0"/>
                <a:ea typeface="宋体" panose="02010600030101010101" pitchFamily="2" charset="-122"/>
                <a:cs typeface="Times New Roman" panose="02020603050405020304" pitchFamily="18" charset="0"/>
              </a:rPr>
              <a:t>lyer</a:t>
            </a:r>
            <a:r>
              <a:rPr lang="zh-CN" altLang="en-US" sz="2100" b="1" dirty="0">
                <a:latin typeface="宋体" panose="02010600030101010101" pitchFamily="2" charset="-122"/>
                <a:ea typeface="宋体" panose="02010600030101010101" pitchFamily="2" charset="-122"/>
              </a:rPr>
              <a:t>错觉效应</a:t>
            </a:r>
            <a:endParaRPr lang="zh-CN" altLang="en-US" sz="2100" dirty="0"/>
          </a:p>
        </p:txBody>
      </p:sp>
      <p:sp>
        <p:nvSpPr>
          <p:cNvPr id="3" name="内容占位符 2"/>
          <p:cNvSpPr>
            <a:spLocks noGrp="1"/>
          </p:cNvSpPr>
          <p:nvPr>
            <p:ph idx="1"/>
          </p:nvPr>
        </p:nvSpPr>
        <p:spPr/>
        <p:txBody>
          <a:bodyPr>
            <a:normAutofit/>
          </a:bodyPr>
          <a:lstStyle/>
          <a:p>
            <a:r>
              <a:rPr lang="zh-CN" altLang="en-US" sz="1800" dirty="0">
                <a:latin typeface="宋体" panose="02010600030101010101" pitchFamily="2" charset="-122"/>
                <a:ea typeface="宋体" panose="02010600030101010101" pitchFamily="2" charset="-122"/>
              </a:rPr>
              <a:t>下面那条线更长？</a:t>
            </a:r>
            <a:endParaRPr lang="en-US" altLang="zh-CN" sz="1800"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grpSp>
        <p:nvGrpSpPr>
          <p:cNvPr id="20" name="Group 4"/>
          <p:cNvGrpSpPr/>
          <p:nvPr/>
        </p:nvGrpSpPr>
        <p:grpSpPr bwMode="auto">
          <a:xfrm>
            <a:off x="944505" y="2193002"/>
            <a:ext cx="1714103" cy="1435561"/>
            <a:chOff x="1980" y="5340"/>
            <a:chExt cx="3600" cy="3432"/>
          </a:xfrm>
        </p:grpSpPr>
        <p:sp>
          <p:nvSpPr>
            <p:cNvPr id="22" name="Line 5"/>
            <p:cNvSpPr>
              <a:spLocks noChangeShapeType="1"/>
            </p:cNvSpPr>
            <p:nvPr/>
          </p:nvSpPr>
          <p:spPr bwMode="auto">
            <a:xfrm>
              <a:off x="2340" y="8148"/>
              <a:ext cx="2700" cy="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 name="Line 6"/>
            <p:cNvSpPr>
              <a:spLocks noChangeShapeType="1"/>
            </p:cNvSpPr>
            <p:nvPr/>
          </p:nvSpPr>
          <p:spPr bwMode="auto">
            <a:xfrm>
              <a:off x="2520" y="6120"/>
              <a:ext cx="2340" cy="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4" name="Line 7"/>
            <p:cNvSpPr>
              <a:spLocks noChangeShapeType="1"/>
            </p:cNvSpPr>
            <p:nvPr/>
          </p:nvSpPr>
          <p:spPr bwMode="auto">
            <a:xfrm flipV="1">
              <a:off x="4860" y="5340"/>
              <a:ext cx="720" cy="78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5" name="Line 8"/>
            <p:cNvSpPr>
              <a:spLocks noChangeShapeType="1"/>
            </p:cNvSpPr>
            <p:nvPr/>
          </p:nvSpPr>
          <p:spPr bwMode="auto">
            <a:xfrm>
              <a:off x="4860" y="6120"/>
              <a:ext cx="720" cy="624"/>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6" name="Line 9"/>
            <p:cNvSpPr>
              <a:spLocks noChangeShapeType="1"/>
            </p:cNvSpPr>
            <p:nvPr/>
          </p:nvSpPr>
          <p:spPr bwMode="auto">
            <a:xfrm flipH="1" flipV="1">
              <a:off x="1980" y="5496"/>
              <a:ext cx="540" cy="624"/>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7" name="Line 10"/>
            <p:cNvSpPr>
              <a:spLocks noChangeShapeType="1"/>
            </p:cNvSpPr>
            <p:nvPr/>
          </p:nvSpPr>
          <p:spPr bwMode="auto">
            <a:xfrm flipH="1">
              <a:off x="1980" y="6120"/>
              <a:ext cx="540" cy="468"/>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8" name="Line 11"/>
            <p:cNvSpPr>
              <a:spLocks noChangeShapeType="1"/>
            </p:cNvSpPr>
            <p:nvPr/>
          </p:nvSpPr>
          <p:spPr bwMode="auto">
            <a:xfrm flipH="1" flipV="1">
              <a:off x="4500" y="7524"/>
              <a:ext cx="540" cy="624"/>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9" name="Line 12"/>
            <p:cNvSpPr>
              <a:spLocks noChangeShapeType="1"/>
            </p:cNvSpPr>
            <p:nvPr/>
          </p:nvSpPr>
          <p:spPr bwMode="auto">
            <a:xfrm flipH="1">
              <a:off x="4500" y="8148"/>
              <a:ext cx="540" cy="624"/>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30" name="Line 13"/>
            <p:cNvSpPr>
              <a:spLocks noChangeShapeType="1"/>
            </p:cNvSpPr>
            <p:nvPr/>
          </p:nvSpPr>
          <p:spPr bwMode="auto">
            <a:xfrm flipV="1">
              <a:off x="2340" y="7524"/>
              <a:ext cx="720" cy="624"/>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31" name="Line 14"/>
            <p:cNvSpPr>
              <a:spLocks noChangeShapeType="1"/>
            </p:cNvSpPr>
            <p:nvPr/>
          </p:nvSpPr>
          <p:spPr bwMode="auto">
            <a:xfrm>
              <a:off x="2340" y="8148"/>
              <a:ext cx="540" cy="624"/>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33" name="Group 17"/>
          <p:cNvGrpSpPr/>
          <p:nvPr/>
        </p:nvGrpSpPr>
        <p:grpSpPr bwMode="auto">
          <a:xfrm>
            <a:off x="3968141" y="1977028"/>
            <a:ext cx="1714103" cy="1856945"/>
            <a:chOff x="2220" y="4956"/>
            <a:chExt cx="3600" cy="4680"/>
          </a:xfrm>
        </p:grpSpPr>
        <p:sp>
          <p:nvSpPr>
            <p:cNvPr id="35" name="Rectangle 18"/>
            <p:cNvSpPr>
              <a:spLocks noChangeArrowheads="1"/>
            </p:cNvSpPr>
            <p:nvPr/>
          </p:nvSpPr>
          <p:spPr bwMode="auto">
            <a:xfrm>
              <a:off x="2760" y="4956"/>
              <a:ext cx="2340" cy="4680"/>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华文楷体" panose="02010600040101010101" charset="-122"/>
                </a:defRPr>
              </a:lvl1pPr>
              <a:lvl2pPr marL="742950" indent="-285750">
                <a:defRPr>
                  <a:solidFill>
                    <a:schemeClr val="tx1"/>
                  </a:solidFill>
                  <a:latin typeface="Times New Roman" panose="02020603050405020304" pitchFamily="18" charset="0"/>
                  <a:ea typeface="华文楷体" panose="02010600040101010101" charset="-122"/>
                </a:defRPr>
              </a:lvl2pPr>
              <a:lvl3pPr marL="1143000" indent="-228600">
                <a:defRPr>
                  <a:solidFill>
                    <a:schemeClr val="tx1"/>
                  </a:solidFill>
                  <a:latin typeface="Times New Roman" panose="02020603050405020304" pitchFamily="18" charset="0"/>
                  <a:ea typeface="华文楷体" panose="02010600040101010101" charset="-122"/>
                </a:defRPr>
              </a:lvl3pPr>
              <a:lvl4pPr marL="1600200" indent="-228600">
                <a:defRPr>
                  <a:solidFill>
                    <a:schemeClr val="tx1"/>
                  </a:solidFill>
                  <a:latin typeface="Times New Roman" panose="02020603050405020304" pitchFamily="18" charset="0"/>
                  <a:ea typeface="华文楷体" panose="02010600040101010101" charset="-122"/>
                </a:defRPr>
              </a:lvl4pPr>
              <a:lvl5pPr marL="2057400" indent="-228600">
                <a:defRPr>
                  <a:solidFill>
                    <a:schemeClr val="tx1"/>
                  </a:solidFill>
                  <a:latin typeface="Times New Roman" panose="02020603050405020304" pitchFamily="18" charset="0"/>
                  <a:ea typeface="华文楷体" panose="02010600040101010101"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华文楷体" panose="02010600040101010101"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华文楷体" panose="02010600040101010101"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华文楷体" panose="02010600040101010101"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华文楷体" panose="02010600040101010101" charset="-122"/>
                </a:defRPr>
              </a:lvl9pPr>
            </a:lstStyle>
            <a:p>
              <a:endParaRPr lang="zh-CN" altLang="en-US" sz="1350"/>
            </a:p>
          </p:txBody>
        </p:sp>
        <p:sp>
          <p:nvSpPr>
            <p:cNvPr id="36" name="Line 19"/>
            <p:cNvSpPr>
              <a:spLocks noChangeShapeType="1"/>
            </p:cNvSpPr>
            <p:nvPr/>
          </p:nvSpPr>
          <p:spPr bwMode="auto">
            <a:xfrm>
              <a:off x="2580" y="8388"/>
              <a:ext cx="2700" cy="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37" name="Line 20"/>
            <p:cNvSpPr>
              <a:spLocks noChangeShapeType="1"/>
            </p:cNvSpPr>
            <p:nvPr/>
          </p:nvSpPr>
          <p:spPr bwMode="auto">
            <a:xfrm>
              <a:off x="2760" y="6360"/>
              <a:ext cx="2340" cy="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38" name="Line 21"/>
            <p:cNvSpPr>
              <a:spLocks noChangeShapeType="1"/>
            </p:cNvSpPr>
            <p:nvPr/>
          </p:nvSpPr>
          <p:spPr bwMode="auto">
            <a:xfrm flipV="1">
              <a:off x="5100" y="5580"/>
              <a:ext cx="720" cy="780"/>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39" name="Line 22"/>
            <p:cNvSpPr>
              <a:spLocks noChangeShapeType="1"/>
            </p:cNvSpPr>
            <p:nvPr/>
          </p:nvSpPr>
          <p:spPr bwMode="auto">
            <a:xfrm>
              <a:off x="5100" y="6360"/>
              <a:ext cx="720" cy="624"/>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40" name="Line 23"/>
            <p:cNvSpPr>
              <a:spLocks noChangeShapeType="1"/>
            </p:cNvSpPr>
            <p:nvPr/>
          </p:nvSpPr>
          <p:spPr bwMode="auto">
            <a:xfrm flipH="1" flipV="1">
              <a:off x="2220" y="5736"/>
              <a:ext cx="540" cy="624"/>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41" name="Line 24"/>
            <p:cNvSpPr>
              <a:spLocks noChangeShapeType="1"/>
            </p:cNvSpPr>
            <p:nvPr/>
          </p:nvSpPr>
          <p:spPr bwMode="auto">
            <a:xfrm flipH="1">
              <a:off x="2220" y="6360"/>
              <a:ext cx="540" cy="468"/>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42" name="Line 25"/>
            <p:cNvSpPr>
              <a:spLocks noChangeShapeType="1"/>
            </p:cNvSpPr>
            <p:nvPr/>
          </p:nvSpPr>
          <p:spPr bwMode="auto">
            <a:xfrm flipH="1" flipV="1">
              <a:off x="4740" y="7764"/>
              <a:ext cx="540" cy="624"/>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43" name="Line 26"/>
            <p:cNvSpPr>
              <a:spLocks noChangeShapeType="1"/>
            </p:cNvSpPr>
            <p:nvPr/>
          </p:nvSpPr>
          <p:spPr bwMode="auto">
            <a:xfrm flipH="1">
              <a:off x="4740" y="8388"/>
              <a:ext cx="540" cy="624"/>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44" name="Line 27"/>
            <p:cNvSpPr>
              <a:spLocks noChangeShapeType="1"/>
            </p:cNvSpPr>
            <p:nvPr/>
          </p:nvSpPr>
          <p:spPr bwMode="auto">
            <a:xfrm flipV="1">
              <a:off x="2580" y="7764"/>
              <a:ext cx="720" cy="624"/>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45" name="Line 28"/>
            <p:cNvSpPr>
              <a:spLocks noChangeShapeType="1"/>
            </p:cNvSpPr>
            <p:nvPr/>
          </p:nvSpPr>
          <p:spPr bwMode="auto">
            <a:xfrm>
              <a:off x="2580" y="8388"/>
              <a:ext cx="540" cy="624"/>
            </a:xfrm>
            <a:prstGeom prst="line">
              <a:avLst/>
            </a:prstGeom>
            <a:noFill/>
            <a:ln w="38100">
              <a:solidFill>
                <a:schemeClr val="folHlink"/>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4746" y="405940"/>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框定依赖 </a:t>
            </a:r>
            <a:r>
              <a:rPr lang="en-US" altLang="zh-CN" sz="21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sym typeface="+mn-ea"/>
              </a:rPr>
              <a:t>Framing dependence</a:t>
            </a:r>
            <a:endParaRPr lang="zh-CN" altLang="en-US" sz="2100" dirty="0"/>
          </a:p>
        </p:txBody>
      </p:sp>
      <p:sp>
        <p:nvSpPr>
          <p:cNvPr id="3" name="内容占位符 2"/>
          <p:cNvSpPr>
            <a:spLocks noGrp="1"/>
          </p:cNvSpPr>
          <p:nvPr>
            <p:ph idx="1"/>
          </p:nvPr>
        </p:nvSpPr>
        <p:spPr/>
        <p:txBody>
          <a:bodyPr>
            <a:normAutofit/>
          </a:bodyPr>
          <a:lstStyle/>
          <a:p>
            <a:r>
              <a:rPr lang="zh-CN" altLang="en-US" sz="1800" dirty="0">
                <a:latin typeface="宋体" panose="02010600030101010101" pitchFamily="2" charset="-122"/>
                <a:ea typeface="宋体" panose="02010600030101010101" pitchFamily="2" charset="-122"/>
              </a:rPr>
              <a:t>人们在认知和判断事物时存在对背景的依赖，即事物的表面形式会影响人们对事物本质的看法</a:t>
            </a:r>
            <a:endParaRPr lang="en-US" altLang="zh-CN" sz="1800" dirty="0">
              <a:latin typeface="宋体" panose="02010600030101010101" pitchFamily="2" charset="-122"/>
              <a:ea typeface="宋体" panose="02010600030101010101" pitchFamily="2" charset="-122"/>
            </a:endParaRPr>
          </a:p>
          <a:p>
            <a:pPr lvl="0">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事物的形式（</a:t>
            </a:r>
            <a:r>
              <a:rPr lang="en-US" altLang="zh-CN" sz="18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form</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）被用来描述决策问题时，常将这种形式称之为“框定”（</a:t>
            </a:r>
            <a:r>
              <a:rPr lang="en-US" altLang="zh-CN" sz="18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frame</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dirty="0">
                <a:solidFill>
                  <a:prstClr val="black"/>
                </a:solidFill>
                <a:latin typeface="宋体" panose="02010600030101010101" pitchFamily="2" charset="-122"/>
                <a:ea typeface="宋体" panose="02010600030101010101" pitchFamily="2" charset="-122"/>
              </a:rPr>
              <a:t>一个人的判断在很大程度上取决于问题所呈现的特殊框定，这就是所谓的“</a:t>
            </a:r>
            <a:r>
              <a:rPr lang="zh-CN" altLang="en-US" sz="1800" b="1" dirty="0">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框定依赖</a:t>
            </a:r>
            <a:r>
              <a:rPr lang="zh-CN" altLang="en-US" sz="1800" dirty="0">
                <a:solidFill>
                  <a:prstClr val="black"/>
                </a:solidFill>
                <a:latin typeface="宋体" panose="02010600030101010101" pitchFamily="2" charset="-122"/>
                <a:ea typeface="宋体" panose="02010600030101010101" pitchFamily="2" charset="-122"/>
              </a:rPr>
              <a:t>”</a:t>
            </a:r>
            <a:endParaRPr lang="en-US" altLang="zh-CN" sz="1800" dirty="0">
              <a:solidFill>
                <a:prstClr val="black"/>
              </a:solidFill>
              <a:latin typeface="宋体" panose="02010600030101010101" pitchFamily="2" charset="-122"/>
              <a:ea typeface="宋体" panose="02010600030101010101" pitchFamily="2" charset="-122"/>
            </a:endParaRPr>
          </a:p>
          <a:p>
            <a:r>
              <a:rPr lang="zh-CN" altLang="en-US" sz="1800" dirty="0">
                <a:solidFill>
                  <a:prstClr val="black"/>
                </a:solidFill>
                <a:latin typeface="宋体" panose="02010600030101010101" pitchFamily="2" charset="-122"/>
                <a:ea typeface="宋体" panose="02010600030101010101" pitchFamily="2" charset="-122"/>
              </a:rPr>
              <a:t>由框定依赖导致的认知与判断的偏差即为“框定偏差”</a:t>
            </a:r>
            <a:endParaRPr lang="en-US" altLang="zh-CN" sz="1800" dirty="0">
              <a:solidFill>
                <a:prstClr val="black"/>
              </a:solidFill>
              <a:latin typeface="宋体" panose="02010600030101010101" pitchFamily="2" charset="-122"/>
              <a:ea typeface="宋体" panose="02010600030101010101" pitchFamily="2" charset="-122"/>
            </a:endParaRPr>
          </a:p>
          <a:p>
            <a:pPr lvl="1">
              <a:buFont typeface="Arial" panose="020B0604020202020204" pitchFamily="34" charset="0"/>
              <a:buChar char="•"/>
            </a:pP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9201" y="539290"/>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实验</a:t>
            </a:r>
            <a:r>
              <a:rPr lang="en-US" altLang="zh-CN" sz="2100" b="1" dirty="0">
                <a:latin typeface="宋体" panose="02010600030101010101" pitchFamily="2" charset="-122"/>
                <a:ea typeface="宋体" panose="02010600030101010101" pitchFamily="2" charset="-122"/>
              </a:rPr>
              <a:t>5-8</a:t>
            </a:r>
            <a:r>
              <a:rPr lang="zh-CN" altLang="en-US" sz="2100" b="1" dirty="0">
                <a:latin typeface="宋体" panose="02010600030101010101" pitchFamily="2" charset="-122"/>
                <a:ea typeface="宋体" panose="02010600030101010101" pitchFamily="2" charset="-122"/>
              </a:rPr>
              <a:t>：士兵突围</a:t>
            </a:r>
            <a:endParaRPr lang="zh-CN" altLang="en-US" sz="2100" dirty="0"/>
          </a:p>
        </p:txBody>
      </p:sp>
      <p:sp>
        <p:nvSpPr>
          <p:cNvPr id="3" name="内容占位符 2"/>
          <p:cNvSpPr>
            <a:spLocks noGrp="1"/>
          </p:cNvSpPr>
          <p:nvPr>
            <p:ph idx="1"/>
          </p:nvPr>
        </p:nvSpPr>
        <p:spPr>
          <a:xfrm>
            <a:off x="589203" y="1499634"/>
            <a:ext cx="5924389" cy="2420862"/>
          </a:xfrm>
        </p:spPr>
        <p:txBody>
          <a:bodyPr>
            <a:normAutofit fontScale="92500"/>
          </a:bodyPr>
          <a:lstStyle/>
          <a:p>
            <a:pPr>
              <a:buNone/>
            </a:pPr>
            <a:r>
              <a:rPr lang="zh-CN" altLang="en-US" sz="1800" b="1" dirty="0">
                <a:latin typeface="宋体" panose="02010600030101010101" pitchFamily="2" charset="-122"/>
                <a:ea typeface="宋体" panose="02010600030101010101" pitchFamily="2" charset="-122"/>
              </a:rPr>
              <a:t>情形</a:t>
            </a:r>
            <a:r>
              <a:rPr lang="en-US" altLang="zh-CN" sz="1800" b="1"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：一位将军在敌人优势兵力的威胁下，处于进退两难的境地。情报员报告说，可以在两条路线撤退方案之一进行选择，否则，他们会遭到伏击，</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600</a:t>
            </a:r>
            <a:r>
              <a:rPr lang="zh-CN" altLang="en-US" sz="1800" dirty="0">
                <a:latin typeface="宋体" panose="02010600030101010101" pitchFamily="2" charset="-122"/>
                <a:ea typeface="宋体" panose="02010600030101010101" pitchFamily="2" charset="-122"/>
              </a:rPr>
              <a:t>士兵将全部被歼灭。如果你是这位将军，你将选择从哪条路线撤离呢？</a:t>
            </a:r>
            <a:endParaRPr lang="zh-CN" altLang="en-US"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路线一：</a:t>
            </a:r>
            <a:r>
              <a:rPr lang="zh-CN" altLang="en-US" sz="1800" dirty="0">
                <a:solidFill>
                  <a:prstClr val="black"/>
                </a:solidFill>
                <a:latin typeface="宋体" panose="02010600030101010101" pitchFamily="2" charset="-122"/>
                <a:ea typeface="宋体" panose="02010600030101010101" pitchFamily="2" charset="-122"/>
              </a:rPr>
              <a:t>有</a:t>
            </a:r>
            <a:r>
              <a:rPr lang="en-US" altLang="zh-CN" sz="1800" dirty="0">
                <a:solidFill>
                  <a:prstClr val="black"/>
                </a:solidFill>
                <a:latin typeface="宋体" panose="02010600030101010101" pitchFamily="2" charset="-122"/>
                <a:ea typeface="宋体" panose="02010600030101010101" pitchFamily="2" charset="-122"/>
              </a:rPr>
              <a:t>200</a:t>
            </a:r>
            <a:r>
              <a:rPr lang="zh-CN" altLang="en-US" sz="1800" dirty="0">
                <a:solidFill>
                  <a:prstClr val="black"/>
                </a:solidFill>
                <a:latin typeface="宋体" panose="02010600030101010101" pitchFamily="2" charset="-122"/>
                <a:ea typeface="宋体" panose="02010600030101010101" pitchFamily="2" charset="-122"/>
              </a:rPr>
              <a:t>名士兵可以得救</a:t>
            </a:r>
            <a:endParaRPr lang="en-US" altLang="zh-CN" sz="1800" dirty="0">
              <a:solidFill>
                <a:prstClr val="black"/>
              </a:solidFill>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路线二：</a:t>
            </a:r>
            <a:r>
              <a:rPr lang="zh-CN" altLang="en-US" sz="1800" dirty="0">
                <a:solidFill>
                  <a:prstClr val="black"/>
                </a:solidFill>
                <a:latin typeface="宋体" panose="02010600030101010101" pitchFamily="2" charset="-122"/>
                <a:ea typeface="宋体" panose="02010600030101010101" pitchFamily="2" charset="-122"/>
              </a:rPr>
              <a:t>有</a:t>
            </a:r>
            <a:r>
              <a:rPr lang="en-US" altLang="zh-CN" sz="1800" dirty="0">
                <a:solidFill>
                  <a:prstClr val="black"/>
                </a:solidFill>
                <a:latin typeface="宋体" panose="02010600030101010101" pitchFamily="2" charset="-122"/>
                <a:ea typeface="宋体" panose="02010600030101010101" pitchFamily="2" charset="-122"/>
              </a:rPr>
              <a:t>1/3</a:t>
            </a:r>
            <a:r>
              <a:rPr lang="zh-CN" altLang="en-US" sz="1800" dirty="0">
                <a:solidFill>
                  <a:prstClr val="black"/>
                </a:solidFill>
                <a:latin typeface="宋体" panose="02010600030101010101" pitchFamily="2" charset="-122"/>
                <a:ea typeface="宋体" panose="02010600030101010101" pitchFamily="2" charset="-122"/>
              </a:rPr>
              <a:t>的可能全部获救，有</a:t>
            </a:r>
            <a:r>
              <a:rPr lang="en-US" altLang="zh-CN" sz="1800" dirty="0">
                <a:solidFill>
                  <a:prstClr val="black"/>
                </a:solidFill>
                <a:latin typeface="宋体" panose="02010600030101010101" pitchFamily="2" charset="-122"/>
                <a:ea typeface="宋体" panose="02010600030101010101" pitchFamily="2" charset="-122"/>
              </a:rPr>
              <a:t>2/3</a:t>
            </a:r>
            <a:r>
              <a:rPr lang="zh-CN" altLang="en-US" sz="1800" dirty="0">
                <a:solidFill>
                  <a:prstClr val="black"/>
                </a:solidFill>
                <a:latin typeface="宋体" panose="02010600030101010101" pitchFamily="2" charset="-122"/>
                <a:ea typeface="宋体" panose="02010600030101010101" pitchFamily="2" charset="-122"/>
              </a:rPr>
              <a:t>的可能无一获救</a:t>
            </a:r>
            <a:endParaRPr lang="en-US" altLang="zh-CN" sz="1800" dirty="0">
              <a:solidFill>
                <a:prstClr val="black"/>
              </a:solidFill>
              <a:latin typeface="宋体" panose="02010600030101010101" pitchFamily="2" charset="-122"/>
              <a:ea typeface="宋体" panose="02010600030101010101" pitchFamily="2" charset="-122"/>
            </a:endParaRPr>
          </a:p>
          <a:p>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821" y="577390"/>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实验</a:t>
            </a:r>
            <a:r>
              <a:rPr lang="en-US" altLang="zh-CN" sz="2100" b="1" dirty="0">
                <a:latin typeface="宋体" panose="02010600030101010101" pitchFamily="2" charset="-122"/>
                <a:ea typeface="宋体" panose="02010600030101010101" pitchFamily="2" charset="-122"/>
              </a:rPr>
              <a:t>5-8</a:t>
            </a:r>
            <a:r>
              <a:rPr lang="zh-CN" altLang="en-US" sz="2100" b="1" dirty="0">
                <a:latin typeface="宋体" panose="02010600030101010101" pitchFamily="2" charset="-122"/>
                <a:ea typeface="宋体" panose="02010600030101010101" pitchFamily="2" charset="-122"/>
              </a:rPr>
              <a:t>：士兵突围</a:t>
            </a:r>
            <a:endParaRPr lang="zh-CN" altLang="en-US" sz="2100" dirty="0"/>
          </a:p>
        </p:txBody>
      </p:sp>
      <p:sp>
        <p:nvSpPr>
          <p:cNvPr id="3" name="内容占位符 2"/>
          <p:cNvSpPr>
            <a:spLocks noGrp="1"/>
          </p:cNvSpPr>
          <p:nvPr>
            <p:ph idx="1"/>
          </p:nvPr>
        </p:nvSpPr>
        <p:spPr>
          <a:xfrm>
            <a:off x="482071" y="1553200"/>
            <a:ext cx="5924389" cy="2367296"/>
          </a:xfrm>
        </p:spPr>
        <p:txBody>
          <a:bodyPr>
            <a:normAutofit/>
          </a:bodyPr>
          <a:lstStyle/>
          <a:p>
            <a:pPr>
              <a:buNone/>
            </a:pPr>
            <a:r>
              <a:rPr lang="zh-CN" altLang="en-US" sz="1800" b="1" dirty="0">
                <a:latin typeface="宋体" panose="02010600030101010101" pitchFamily="2" charset="-122"/>
                <a:ea typeface="宋体" panose="02010600030101010101" pitchFamily="2" charset="-122"/>
              </a:rPr>
              <a:t>情形</a:t>
            </a:r>
            <a:r>
              <a:rPr lang="en-US" altLang="zh-CN" sz="1800" b="1" dirty="0">
                <a:latin typeface="宋体" panose="02010600030101010101" pitchFamily="2" charset="-122"/>
                <a:ea typeface="宋体" panose="02010600030101010101" pitchFamily="2" charset="-122"/>
              </a:rPr>
              <a:t>2</a:t>
            </a:r>
            <a:r>
              <a:rPr lang="zh-CN" altLang="en-US" sz="1800" b="1"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假设情报员告诉说，他可以在以下两条撤退路线中进行选择。如果你是这位将军，你将选择从哪条路线撤离呢？</a:t>
            </a:r>
            <a:endParaRPr lang="zh-CN" altLang="en-US"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路线一：</a:t>
            </a:r>
            <a:r>
              <a:rPr lang="zh-CN" altLang="en-US" sz="1800" dirty="0">
                <a:solidFill>
                  <a:prstClr val="black"/>
                </a:solidFill>
                <a:latin typeface="宋体" panose="02010600030101010101" pitchFamily="2" charset="-122"/>
                <a:ea typeface="宋体" panose="02010600030101010101" pitchFamily="2" charset="-122"/>
              </a:rPr>
              <a:t>将有</a:t>
            </a:r>
            <a:r>
              <a:rPr lang="en-US" altLang="zh-CN" sz="1800" dirty="0">
                <a:solidFill>
                  <a:prstClr val="black"/>
                </a:solidFill>
                <a:latin typeface="宋体" panose="02010600030101010101" pitchFamily="2" charset="-122"/>
                <a:ea typeface="宋体" panose="02010600030101010101" pitchFamily="2" charset="-122"/>
              </a:rPr>
              <a:t>400</a:t>
            </a:r>
            <a:r>
              <a:rPr lang="zh-CN" altLang="en-US" sz="1800" dirty="0">
                <a:solidFill>
                  <a:prstClr val="black"/>
                </a:solidFill>
                <a:latin typeface="宋体" panose="02010600030101010101" pitchFamily="2" charset="-122"/>
                <a:ea typeface="宋体" panose="02010600030101010101" pitchFamily="2" charset="-122"/>
              </a:rPr>
              <a:t>名士兵遇难</a:t>
            </a:r>
            <a:endParaRPr lang="en-US" altLang="zh-CN" sz="1800" dirty="0">
              <a:solidFill>
                <a:prstClr val="black"/>
              </a:solidFill>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路线二：</a:t>
            </a:r>
            <a:r>
              <a:rPr lang="zh-CN" altLang="en-US" sz="1800" dirty="0">
                <a:solidFill>
                  <a:prstClr val="black"/>
                </a:solidFill>
                <a:latin typeface="宋体" panose="02010600030101010101" pitchFamily="2" charset="-122"/>
                <a:ea typeface="宋体" panose="02010600030101010101" pitchFamily="2" charset="-122"/>
              </a:rPr>
              <a:t>有</a:t>
            </a:r>
            <a:r>
              <a:rPr lang="en-US" altLang="zh-CN" sz="1800" dirty="0">
                <a:solidFill>
                  <a:prstClr val="black"/>
                </a:solidFill>
                <a:latin typeface="宋体" panose="02010600030101010101" pitchFamily="2" charset="-122"/>
                <a:ea typeface="宋体" panose="02010600030101010101" pitchFamily="2" charset="-122"/>
              </a:rPr>
              <a:t>1/3</a:t>
            </a:r>
            <a:r>
              <a:rPr lang="zh-CN" altLang="en-US" sz="1800" dirty="0">
                <a:solidFill>
                  <a:prstClr val="black"/>
                </a:solidFill>
                <a:latin typeface="宋体" panose="02010600030101010101" pitchFamily="2" charset="-122"/>
                <a:ea typeface="宋体" panose="02010600030101010101" pitchFamily="2" charset="-122"/>
              </a:rPr>
              <a:t>的可能无一遇难，有</a:t>
            </a:r>
            <a:r>
              <a:rPr lang="en-US" altLang="zh-CN" sz="1800" dirty="0">
                <a:solidFill>
                  <a:prstClr val="black"/>
                </a:solidFill>
                <a:latin typeface="宋体" panose="02010600030101010101" pitchFamily="2" charset="-122"/>
                <a:ea typeface="宋体" panose="02010600030101010101" pitchFamily="2" charset="-122"/>
              </a:rPr>
              <a:t>2/3</a:t>
            </a:r>
            <a:r>
              <a:rPr lang="zh-CN" altLang="en-US" sz="1800" dirty="0">
                <a:solidFill>
                  <a:prstClr val="black"/>
                </a:solidFill>
                <a:latin typeface="宋体" panose="02010600030101010101" pitchFamily="2" charset="-122"/>
                <a:ea typeface="宋体" panose="02010600030101010101" pitchFamily="2" charset="-122"/>
              </a:rPr>
              <a:t>的可能全部遇难</a:t>
            </a:r>
            <a:endParaRPr lang="en-US" altLang="zh-CN" sz="1800" dirty="0">
              <a:solidFill>
                <a:prstClr val="black"/>
              </a:solidFill>
              <a:latin typeface="宋体" panose="02010600030101010101" pitchFamily="2" charset="-122"/>
              <a:ea typeface="宋体" panose="02010600030101010101" pitchFamily="2" charset="-122"/>
            </a:endParaRPr>
          </a:p>
          <a:p>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939" y="1446068"/>
            <a:ext cx="6170771" cy="2755936"/>
          </a:xfrm>
        </p:spPr>
        <p:txBody>
          <a:bodyPr>
            <a:normAutofit/>
          </a:bodyPr>
          <a:lstStyle/>
          <a:p>
            <a:r>
              <a:rPr lang="zh-CN" altLang="en-US" sz="1800" dirty="0">
                <a:latin typeface="宋体" panose="02010600030101010101" pitchFamily="2" charset="-122"/>
                <a:ea typeface="宋体" panose="02010600030101010101" pitchFamily="2" charset="-122"/>
              </a:rPr>
              <a:t>实验结果</a:t>
            </a:r>
            <a:endParaRPr lang="en-US" altLang="zh-CN" sz="18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在情形</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中，绝大多数实验者选择路线一</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在情形</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中，绝大多数实验者选择路线二</a:t>
            </a: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结果分析</a:t>
            </a:r>
            <a:endParaRPr lang="en-US" altLang="zh-CN" sz="1800" dirty="0">
              <a:latin typeface="宋体" panose="02010600030101010101" pitchFamily="2" charset="-122"/>
              <a:ea typeface="宋体" panose="02010600030101010101" pitchFamily="2" charset="-122"/>
            </a:endParaRPr>
          </a:p>
          <a:p>
            <a:pPr lvl="1" algn="just">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情形</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是从保全士兵生命的角度描述的，情形</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则是从失去生命的角度提出来的。人们对实质相同问题作出了不同的选择，说明存在框定依赖偏差。</a:t>
            </a:r>
            <a:endParaRPr lang="zh-CN"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800" dirty="0">
              <a:latin typeface="宋体" panose="02010600030101010101" pitchFamily="2" charset="-122"/>
              <a:ea typeface="宋体" panose="02010600030101010101" pitchFamily="2" charset="-122"/>
            </a:endParaRPr>
          </a:p>
        </p:txBody>
      </p:sp>
      <p:sp>
        <p:nvSpPr>
          <p:cNvPr id="4" name="标题 1"/>
          <p:cNvSpPr>
            <a:spLocks noGrp="1"/>
          </p:cNvSpPr>
          <p:nvPr>
            <p:ph type="title"/>
          </p:nvPr>
        </p:nvSpPr>
        <p:spPr>
          <a:xfrm>
            <a:off x="342821" y="797586"/>
            <a:ext cx="6170771" cy="642591"/>
          </a:xfrm>
        </p:spPr>
        <p:txBody>
          <a:bodyPr>
            <a:normAutofit/>
          </a:bodyPr>
          <a:lstStyle/>
          <a:p>
            <a:pPr algn="l"/>
            <a:r>
              <a:rPr lang="zh-CN" altLang="en-US" sz="2100" b="1" dirty="0">
                <a:latin typeface="宋体" panose="02010600030101010101" pitchFamily="2" charset="-122"/>
                <a:ea typeface="宋体" panose="02010600030101010101" pitchFamily="2" charset="-122"/>
              </a:rPr>
              <a:t>实验结果及分析</a:t>
            </a:r>
            <a:endParaRPr lang="en-US" altLang="zh-CN" sz="2100" b="1"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2" name="灯片编号占位符 1"/>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21" y="471980"/>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框定依赖对恒定性的违背</a:t>
            </a:r>
            <a:endParaRPr lang="zh-CN" altLang="en-US" sz="2100" dirty="0"/>
          </a:p>
        </p:txBody>
      </p:sp>
      <p:sp>
        <p:nvSpPr>
          <p:cNvPr id="3" name="内容占位符 2"/>
          <p:cNvSpPr>
            <a:spLocks noGrp="1"/>
          </p:cNvSpPr>
          <p:nvPr>
            <p:ph idx="1"/>
          </p:nvPr>
        </p:nvSpPr>
        <p:spPr/>
        <p:txBody>
          <a:bodyPr>
            <a:normAutofit/>
          </a:bodyPr>
          <a:lstStyle/>
          <a:p>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恒定性</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对方案的偏好不会受到方案描述的影响</a:t>
            </a:r>
            <a:endPar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marL="342900" lvl="1" indent="0">
              <a:buFont typeface="Arial" panose="020B0604020202020204" pitchFamily="34" charset="0"/>
              <a:buNone/>
            </a:pP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框定依赖实验说明了人们在判断与决策中违背了恒定性原则</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821" y="529765"/>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实验</a:t>
            </a:r>
            <a:r>
              <a:rPr lang="en-US" altLang="zh-CN" sz="2100" b="1" dirty="0">
                <a:latin typeface="宋体" panose="02010600030101010101" pitchFamily="2" charset="-122"/>
                <a:ea typeface="宋体" panose="02010600030101010101" pitchFamily="2" charset="-122"/>
              </a:rPr>
              <a:t>5-9</a:t>
            </a:r>
            <a:r>
              <a:rPr lang="zh-CN" altLang="en-US" sz="2100" b="1" dirty="0">
                <a:latin typeface="宋体" panose="02010600030101010101" pitchFamily="2" charset="-122"/>
                <a:ea typeface="宋体" panose="02010600030101010101" pitchFamily="2" charset="-122"/>
              </a:rPr>
              <a:t>：两阶段决策实验</a:t>
            </a:r>
            <a:endParaRPr lang="zh-CN" altLang="en-US" sz="2100" dirty="0"/>
          </a:p>
        </p:txBody>
      </p:sp>
      <p:sp>
        <p:nvSpPr>
          <p:cNvPr id="3" name="内容占位符 2"/>
          <p:cNvSpPr>
            <a:spLocks noGrp="1"/>
          </p:cNvSpPr>
          <p:nvPr>
            <p:ph idx="1"/>
          </p:nvPr>
        </p:nvSpPr>
        <p:spPr/>
        <p:txBody>
          <a:bodyPr>
            <a:normAutofit/>
          </a:bodyPr>
          <a:lstStyle/>
          <a:p>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第一阶段</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有</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0.75</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的概率结束游戏，同时没有任何收益，有</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0.25</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的概率进入第二阶段</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第二阶段（一阶段结果未知）</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3000</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4000,0.80</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）中选择</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625" y="1561227"/>
            <a:ext cx="3571327" cy="2955915"/>
          </a:xfrm>
        </p:spPr>
        <p:txBody>
          <a:bodyPr>
            <a:normAutofit fontScale="92500" lnSpcReduction="20000"/>
          </a:bodyPr>
          <a:lstStyle/>
          <a:p>
            <a:r>
              <a:rPr lang="zh-CN" altLang="en-US" sz="1950" dirty="0">
                <a:latin typeface="宋体" panose="02010600030101010101" pitchFamily="2" charset="-122"/>
                <a:ea typeface="宋体" panose="02010600030101010101" pitchFamily="2" charset="-122"/>
              </a:rPr>
              <a:t>实验结果</a:t>
            </a:r>
            <a:endParaRPr lang="en-US" altLang="zh-CN" sz="195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实验中，多数人忽视了游戏的第一阶段，将注意力集中于第二阶段，选择了看上去是确定的</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3000</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美元。</a:t>
            </a:r>
            <a:endParaRPr lang="en-US" altLang="zh-CN" sz="1800" dirty="0">
              <a:latin typeface="宋体" panose="02010600030101010101" pitchFamily="2" charset="-122"/>
              <a:ea typeface="宋体" panose="02010600030101010101" pitchFamily="2" charset="-122"/>
            </a:endParaRPr>
          </a:p>
          <a:p>
            <a:r>
              <a:rPr lang="zh-CN" altLang="en-US" sz="1950" dirty="0">
                <a:latin typeface="宋体" panose="02010600030101010101" pitchFamily="2" charset="-122"/>
                <a:ea typeface="宋体" panose="02010600030101010101" pitchFamily="2" charset="-122"/>
              </a:rPr>
              <a:t>结果分析</a:t>
            </a:r>
            <a:endParaRPr lang="en-US" altLang="zh-CN" sz="1950" dirty="0">
              <a:latin typeface="宋体" panose="02010600030101010101" pitchFamily="2" charset="-122"/>
              <a:ea typeface="宋体" panose="02010600030101010101" pitchFamily="2" charset="-122"/>
            </a:endParaRPr>
          </a:p>
          <a:p>
            <a:pPr lvl="1" algn="just">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上述问题实际与（</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3000,0.25</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4000</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0.20</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）之间选择的标准形式是一致的，而标准形式选项的实验结果是，多数人偏好后者，这是对恒定性的显著违背。</a:t>
            </a:r>
            <a:endParaRPr lang="zh-CN"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800" dirty="0">
              <a:latin typeface="宋体" panose="02010600030101010101" pitchFamily="2" charset="-122"/>
              <a:ea typeface="宋体" panose="02010600030101010101" pitchFamily="2" charset="-122"/>
            </a:endParaRPr>
          </a:p>
        </p:txBody>
      </p:sp>
      <p:grpSp>
        <p:nvGrpSpPr>
          <p:cNvPr id="4" name="组合 286"/>
          <p:cNvGrpSpPr/>
          <p:nvPr/>
        </p:nvGrpSpPr>
        <p:grpSpPr bwMode="auto">
          <a:xfrm>
            <a:off x="3598545" y="715010"/>
            <a:ext cx="2481580" cy="1516380"/>
            <a:chOff x="3420" y="1410"/>
            <a:chExt cx="4904" cy="2775"/>
          </a:xfrm>
        </p:grpSpPr>
        <p:sp>
          <p:nvSpPr>
            <p:cNvPr id="5" name="Rectangle 478"/>
            <p:cNvSpPr>
              <a:spLocks noChangeArrowheads="1"/>
            </p:cNvSpPr>
            <p:nvPr/>
          </p:nvSpPr>
          <p:spPr bwMode="auto">
            <a:xfrm>
              <a:off x="3420" y="2862"/>
              <a:ext cx="374" cy="348"/>
            </a:xfrm>
            <a:prstGeom prst="rect">
              <a:avLst/>
            </a:prstGeom>
            <a:solidFill>
              <a:srgbClr val="FFFFFF"/>
            </a:solidFill>
            <a:ln w="9525">
              <a:solidFill>
                <a:srgbClr val="000000"/>
              </a:solidFill>
              <a:miter lim="800000"/>
            </a:ln>
          </p:spPr>
          <p:txBody>
            <a:bodyPr vert="horz" wrap="square" lIns="68564" tIns="34282" rIns="68564" bIns="34282" numCol="1" anchor="t" anchorCtr="0" compatLnSpc="1"/>
            <a:lstStyle/>
            <a:p>
              <a:endParaRPr lang="zh-CN" altLang="en-US" sz="1350"/>
            </a:p>
          </p:txBody>
        </p:sp>
        <p:sp>
          <p:nvSpPr>
            <p:cNvPr id="6" name="Line 479"/>
            <p:cNvSpPr>
              <a:spLocks noChangeShapeType="1"/>
            </p:cNvSpPr>
            <p:nvPr/>
          </p:nvSpPr>
          <p:spPr bwMode="auto">
            <a:xfrm flipV="1">
              <a:off x="3824" y="2295"/>
              <a:ext cx="1860" cy="73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68564" tIns="34282" rIns="68564" bIns="34282" numCol="1" anchor="t" anchorCtr="0" compatLnSpc="1"/>
            <a:lstStyle/>
            <a:p>
              <a:endParaRPr lang="zh-CN" altLang="en-US" sz="1350"/>
            </a:p>
          </p:txBody>
        </p:sp>
        <p:sp>
          <p:nvSpPr>
            <p:cNvPr id="8" name="Line 480"/>
            <p:cNvSpPr>
              <a:spLocks noChangeShapeType="1"/>
            </p:cNvSpPr>
            <p:nvPr/>
          </p:nvSpPr>
          <p:spPr bwMode="auto">
            <a:xfrm>
              <a:off x="3810" y="3045"/>
              <a:ext cx="1980" cy="5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68564" tIns="34282" rIns="68564" bIns="34282" numCol="1" anchor="t" anchorCtr="0" compatLnSpc="1"/>
            <a:lstStyle/>
            <a:p>
              <a:endParaRPr lang="zh-CN" altLang="en-US" sz="1350"/>
            </a:p>
          </p:txBody>
        </p:sp>
        <p:sp>
          <p:nvSpPr>
            <p:cNvPr id="9" name="Oval 481"/>
            <p:cNvSpPr>
              <a:spLocks noChangeArrowheads="1"/>
            </p:cNvSpPr>
            <p:nvPr/>
          </p:nvSpPr>
          <p:spPr bwMode="auto">
            <a:xfrm>
              <a:off x="5670" y="2070"/>
              <a:ext cx="330" cy="330"/>
            </a:xfrm>
            <a:prstGeom prst="ellipse">
              <a:avLst/>
            </a:prstGeom>
            <a:solidFill>
              <a:srgbClr val="FFFFFF"/>
            </a:solidFill>
            <a:ln w="9525">
              <a:solidFill>
                <a:srgbClr val="000000"/>
              </a:solidFill>
              <a:round/>
            </a:ln>
          </p:spPr>
          <p:txBody>
            <a:bodyPr vert="horz" wrap="square" lIns="68564" tIns="34282" rIns="68564" bIns="34282" numCol="1" anchor="t" anchorCtr="0" compatLnSpc="1"/>
            <a:lstStyle/>
            <a:p>
              <a:endParaRPr lang="zh-CN" altLang="en-US" sz="1350"/>
            </a:p>
          </p:txBody>
        </p:sp>
        <p:sp>
          <p:nvSpPr>
            <p:cNvPr id="10" name="Oval 482"/>
            <p:cNvSpPr>
              <a:spLocks noChangeArrowheads="1"/>
            </p:cNvSpPr>
            <p:nvPr/>
          </p:nvSpPr>
          <p:spPr bwMode="auto">
            <a:xfrm>
              <a:off x="5804" y="3390"/>
              <a:ext cx="330" cy="330"/>
            </a:xfrm>
            <a:prstGeom prst="ellipse">
              <a:avLst/>
            </a:prstGeom>
            <a:solidFill>
              <a:srgbClr val="FFFFFF"/>
            </a:solidFill>
            <a:ln w="9525">
              <a:solidFill>
                <a:srgbClr val="000000"/>
              </a:solidFill>
              <a:round/>
            </a:ln>
          </p:spPr>
          <p:txBody>
            <a:bodyPr vert="horz" wrap="square" lIns="68564" tIns="34282" rIns="68564" bIns="34282" numCol="1" anchor="t" anchorCtr="0" compatLnSpc="1"/>
            <a:lstStyle/>
            <a:p>
              <a:endParaRPr lang="zh-CN" altLang="en-US" sz="1350"/>
            </a:p>
          </p:txBody>
        </p:sp>
        <p:sp>
          <p:nvSpPr>
            <p:cNvPr id="11" name="Line 483"/>
            <p:cNvSpPr>
              <a:spLocks noChangeShapeType="1"/>
            </p:cNvSpPr>
            <p:nvPr/>
          </p:nvSpPr>
          <p:spPr bwMode="auto">
            <a:xfrm flipV="1">
              <a:off x="6000" y="1725"/>
              <a:ext cx="1334" cy="4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68564" tIns="34282" rIns="68564" bIns="34282" numCol="1" anchor="t" anchorCtr="0" compatLnSpc="1"/>
            <a:lstStyle/>
            <a:p>
              <a:endParaRPr lang="zh-CN" altLang="en-US" sz="1350"/>
            </a:p>
          </p:txBody>
        </p:sp>
        <p:sp>
          <p:nvSpPr>
            <p:cNvPr id="12" name="Line 484"/>
            <p:cNvSpPr>
              <a:spLocks noChangeShapeType="1"/>
            </p:cNvSpPr>
            <p:nvPr/>
          </p:nvSpPr>
          <p:spPr bwMode="auto">
            <a:xfrm>
              <a:off x="6000" y="2175"/>
              <a:ext cx="1366" cy="4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68564" tIns="34282" rIns="68564" bIns="34282" numCol="1" anchor="t" anchorCtr="0" compatLnSpc="1"/>
            <a:lstStyle/>
            <a:p>
              <a:endParaRPr lang="zh-CN" altLang="en-US" sz="1350"/>
            </a:p>
          </p:txBody>
        </p:sp>
        <p:sp>
          <p:nvSpPr>
            <p:cNvPr id="13" name="Line 485"/>
            <p:cNvSpPr>
              <a:spLocks noChangeShapeType="1"/>
            </p:cNvSpPr>
            <p:nvPr/>
          </p:nvSpPr>
          <p:spPr bwMode="auto">
            <a:xfrm flipV="1">
              <a:off x="6120" y="2880"/>
              <a:ext cx="1290" cy="63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68564" tIns="34282" rIns="68564" bIns="34282" numCol="1" anchor="t" anchorCtr="0" compatLnSpc="1"/>
            <a:lstStyle/>
            <a:p>
              <a:endParaRPr lang="zh-CN" altLang="en-US" sz="1350"/>
            </a:p>
          </p:txBody>
        </p:sp>
        <p:sp>
          <p:nvSpPr>
            <p:cNvPr id="14" name="Line 486"/>
            <p:cNvSpPr>
              <a:spLocks noChangeShapeType="1"/>
            </p:cNvSpPr>
            <p:nvPr/>
          </p:nvSpPr>
          <p:spPr bwMode="auto">
            <a:xfrm>
              <a:off x="6150" y="3525"/>
              <a:ext cx="1200" cy="4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68564" tIns="34282" rIns="68564" bIns="34282" numCol="1" anchor="t" anchorCtr="0" compatLnSpc="1"/>
            <a:lstStyle/>
            <a:p>
              <a:endParaRPr lang="zh-CN" altLang="en-US" sz="1350"/>
            </a:p>
          </p:txBody>
        </p:sp>
        <p:sp>
          <p:nvSpPr>
            <p:cNvPr id="15" name="Oval 487"/>
            <p:cNvSpPr>
              <a:spLocks noChangeArrowheads="1"/>
            </p:cNvSpPr>
            <p:nvPr/>
          </p:nvSpPr>
          <p:spPr bwMode="auto">
            <a:xfrm flipV="1">
              <a:off x="7334" y="1710"/>
              <a:ext cx="30" cy="18"/>
            </a:xfrm>
            <a:prstGeom prst="ellipse">
              <a:avLst/>
            </a:prstGeom>
            <a:solidFill>
              <a:srgbClr val="FFFFFF"/>
            </a:solidFill>
            <a:ln w="28575">
              <a:solidFill>
                <a:srgbClr val="000000"/>
              </a:solidFill>
              <a:round/>
            </a:ln>
          </p:spPr>
          <p:txBody>
            <a:bodyPr vert="horz" wrap="square" lIns="68564" tIns="34282" rIns="68564" bIns="34282" numCol="1" anchor="t" anchorCtr="0" compatLnSpc="1"/>
            <a:lstStyle/>
            <a:p>
              <a:endParaRPr lang="zh-CN" altLang="en-US" sz="1350"/>
            </a:p>
          </p:txBody>
        </p:sp>
        <p:sp>
          <p:nvSpPr>
            <p:cNvPr id="16" name="Oval 488"/>
            <p:cNvSpPr>
              <a:spLocks noChangeArrowheads="1"/>
            </p:cNvSpPr>
            <p:nvPr/>
          </p:nvSpPr>
          <p:spPr bwMode="auto">
            <a:xfrm flipV="1">
              <a:off x="7394" y="2625"/>
              <a:ext cx="30" cy="18"/>
            </a:xfrm>
            <a:prstGeom prst="ellipse">
              <a:avLst/>
            </a:prstGeom>
            <a:solidFill>
              <a:srgbClr val="FFFFFF"/>
            </a:solidFill>
            <a:ln w="28575">
              <a:solidFill>
                <a:srgbClr val="000000"/>
              </a:solidFill>
              <a:round/>
            </a:ln>
          </p:spPr>
          <p:txBody>
            <a:bodyPr vert="horz" wrap="square" lIns="68564" tIns="34282" rIns="68564" bIns="34282" numCol="1" anchor="t" anchorCtr="0" compatLnSpc="1"/>
            <a:lstStyle/>
            <a:p>
              <a:endParaRPr lang="zh-CN" altLang="en-US" sz="1350"/>
            </a:p>
          </p:txBody>
        </p:sp>
        <p:sp>
          <p:nvSpPr>
            <p:cNvPr id="17" name="Oval 489"/>
            <p:cNvSpPr>
              <a:spLocks noChangeArrowheads="1"/>
            </p:cNvSpPr>
            <p:nvPr/>
          </p:nvSpPr>
          <p:spPr bwMode="auto">
            <a:xfrm flipV="1">
              <a:off x="7424" y="2850"/>
              <a:ext cx="30" cy="18"/>
            </a:xfrm>
            <a:prstGeom prst="ellipse">
              <a:avLst/>
            </a:prstGeom>
            <a:solidFill>
              <a:srgbClr val="FFFFFF"/>
            </a:solidFill>
            <a:ln w="28575">
              <a:solidFill>
                <a:srgbClr val="000000"/>
              </a:solidFill>
              <a:round/>
            </a:ln>
          </p:spPr>
          <p:txBody>
            <a:bodyPr vert="horz" wrap="square" lIns="68564" tIns="34282" rIns="68564" bIns="34282" numCol="1" anchor="t" anchorCtr="0" compatLnSpc="1"/>
            <a:lstStyle/>
            <a:p>
              <a:endParaRPr lang="zh-CN" altLang="en-US" sz="1350"/>
            </a:p>
          </p:txBody>
        </p:sp>
        <p:sp>
          <p:nvSpPr>
            <p:cNvPr id="18" name="Oval 490"/>
            <p:cNvSpPr>
              <a:spLocks noChangeArrowheads="1"/>
            </p:cNvSpPr>
            <p:nvPr/>
          </p:nvSpPr>
          <p:spPr bwMode="auto">
            <a:xfrm flipV="1">
              <a:off x="7304" y="3975"/>
              <a:ext cx="30" cy="18"/>
            </a:xfrm>
            <a:prstGeom prst="ellipse">
              <a:avLst/>
            </a:prstGeom>
            <a:solidFill>
              <a:srgbClr val="FFFFFF"/>
            </a:solidFill>
            <a:ln w="28575">
              <a:solidFill>
                <a:srgbClr val="000000"/>
              </a:solidFill>
              <a:round/>
            </a:ln>
          </p:spPr>
          <p:txBody>
            <a:bodyPr vert="horz" wrap="square" lIns="68564" tIns="34282" rIns="68564" bIns="34282" numCol="1" anchor="t" anchorCtr="0" compatLnSpc="1"/>
            <a:lstStyle/>
            <a:p>
              <a:endParaRPr lang="zh-CN" altLang="en-US" sz="1350"/>
            </a:p>
          </p:txBody>
        </p:sp>
        <p:sp>
          <p:nvSpPr>
            <p:cNvPr id="19" name="Rectangle 491"/>
            <p:cNvSpPr>
              <a:spLocks noChangeArrowheads="1"/>
            </p:cNvSpPr>
            <p:nvPr/>
          </p:nvSpPr>
          <p:spPr bwMode="auto">
            <a:xfrm>
              <a:off x="7454" y="1485"/>
              <a:ext cx="780" cy="375"/>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vert="horz" wrap="square" lIns="68564" tIns="34282" rIns="68564" bIns="34282" numCol="1" anchor="t" anchorCtr="0" compatLnSpc="1"/>
            <a:lstStyle/>
            <a:p>
              <a:pPr defTabSz="685800" eaLnBrk="0" fontAlgn="base" hangingPunct="0">
                <a:spcBef>
                  <a:spcPct val="0"/>
                </a:spcBef>
                <a:spcAft>
                  <a:spcPct val="0"/>
                </a:spcAft>
              </a:pPr>
              <a:r>
                <a:rPr lang="en-US" altLang="zh-CN" sz="750">
                  <a:latin typeface="Times New Roman" panose="02020603050405020304" pitchFamily="18" charset="0"/>
                  <a:ea typeface="宋体" panose="02010600030101010101" pitchFamily="2" charset="-122"/>
                  <a:cs typeface="Times New Roman" panose="02020603050405020304" pitchFamily="18" charset="0"/>
                </a:rPr>
                <a:t>3000</a:t>
              </a:r>
              <a:endParaRPr lang="en-US" altLang="zh-CN" sz="1350">
                <a:latin typeface="Arial" panose="020B0604020202020204" pitchFamily="34" charset="0"/>
              </a:endParaRPr>
            </a:p>
          </p:txBody>
        </p:sp>
        <p:sp>
          <p:nvSpPr>
            <p:cNvPr id="20" name="Rectangle 492"/>
            <p:cNvSpPr>
              <a:spLocks noChangeArrowheads="1"/>
            </p:cNvSpPr>
            <p:nvPr/>
          </p:nvSpPr>
          <p:spPr bwMode="auto">
            <a:xfrm>
              <a:off x="7544" y="2685"/>
              <a:ext cx="780" cy="375"/>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vert="horz" wrap="square" lIns="68564" tIns="34282" rIns="68564" bIns="34282" numCol="1" anchor="t" anchorCtr="0" compatLnSpc="1"/>
            <a:lstStyle/>
            <a:p>
              <a:pPr defTabSz="685800" eaLnBrk="0" fontAlgn="base" hangingPunct="0">
                <a:spcBef>
                  <a:spcPct val="0"/>
                </a:spcBef>
                <a:spcAft>
                  <a:spcPct val="0"/>
                </a:spcAft>
              </a:pPr>
              <a:r>
                <a:rPr lang="en-US" altLang="zh-CN" sz="750">
                  <a:latin typeface="Times New Roman" panose="02020603050405020304" pitchFamily="18" charset="0"/>
                  <a:ea typeface="宋体" panose="02010600030101010101" pitchFamily="2" charset="-122"/>
                  <a:cs typeface="Times New Roman" panose="02020603050405020304" pitchFamily="18" charset="0"/>
                </a:rPr>
                <a:t>4000</a:t>
              </a:r>
              <a:endParaRPr lang="en-US" altLang="zh-CN" sz="1350">
                <a:latin typeface="Arial" panose="020B0604020202020204" pitchFamily="34" charset="0"/>
              </a:endParaRPr>
            </a:p>
          </p:txBody>
        </p:sp>
        <p:sp>
          <p:nvSpPr>
            <p:cNvPr id="21" name="Rectangle 493"/>
            <p:cNvSpPr>
              <a:spLocks noChangeArrowheads="1"/>
            </p:cNvSpPr>
            <p:nvPr/>
          </p:nvSpPr>
          <p:spPr bwMode="auto">
            <a:xfrm>
              <a:off x="7440" y="3810"/>
              <a:ext cx="466" cy="375"/>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vert="horz" wrap="square" lIns="68564" tIns="34282" rIns="68564" bIns="34282" numCol="1" anchor="t" anchorCtr="0" compatLnSpc="1"/>
            <a:lstStyle/>
            <a:p>
              <a:pPr defTabSz="685800" eaLnBrk="0" fontAlgn="base" hangingPunct="0">
                <a:spcBef>
                  <a:spcPct val="0"/>
                </a:spcBef>
                <a:spcAft>
                  <a:spcPct val="0"/>
                </a:spcAft>
              </a:pPr>
              <a:r>
                <a:rPr lang="en-US" altLang="zh-CN" sz="750">
                  <a:latin typeface="Times New Roman" panose="02020603050405020304" pitchFamily="18" charset="0"/>
                  <a:ea typeface="宋体" panose="02010600030101010101" pitchFamily="2" charset="-122"/>
                  <a:cs typeface="Times New Roman" panose="02020603050405020304" pitchFamily="18" charset="0"/>
                </a:rPr>
                <a:t>0</a:t>
              </a:r>
              <a:endParaRPr lang="en-US" altLang="zh-CN" sz="1350">
                <a:latin typeface="Arial" panose="020B0604020202020204" pitchFamily="34" charset="0"/>
              </a:endParaRPr>
            </a:p>
          </p:txBody>
        </p:sp>
        <p:sp>
          <p:nvSpPr>
            <p:cNvPr id="22" name="Rectangle 494"/>
            <p:cNvSpPr>
              <a:spLocks noChangeArrowheads="1"/>
            </p:cNvSpPr>
            <p:nvPr/>
          </p:nvSpPr>
          <p:spPr bwMode="auto">
            <a:xfrm>
              <a:off x="7546" y="2355"/>
              <a:ext cx="466" cy="375"/>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vert="horz" wrap="square" lIns="68564" tIns="34282" rIns="68564" bIns="34282" numCol="1" anchor="t" anchorCtr="0" compatLnSpc="1"/>
            <a:lstStyle/>
            <a:p>
              <a:pPr defTabSz="685800" eaLnBrk="0" fontAlgn="base" hangingPunct="0">
                <a:spcBef>
                  <a:spcPct val="0"/>
                </a:spcBef>
                <a:spcAft>
                  <a:spcPct val="0"/>
                </a:spcAft>
              </a:pPr>
              <a:r>
                <a:rPr lang="en-US" altLang="zh-CN" sz="750">
                  <a:latin typeface="Times New Roman" panose="02020603050405020304" pitchFamily="18" charset="0"/>
                  <a:ea typeface="宋体" panose="02010600030101010101" pitchFamily="2" charset="-122"/>
                  <a:cs typeface="Times New Roman" panose="02020603050405020304" pitchFamily="18" charset="0"/>
                </a:rPr>
                <a:t>0</a:t>
              </a:r>
              <a:endParaRPr lang="en-US" altLang="zh-CN" sz="1350">
                <a:latin typeface="Arial" panose="020B0604020202020204" pitchFamily="34" charset="0"/>
              </a:endParaRPr>
            </a:p>
          </p:txBody>
        </p:sp>
        <p:sp>
          <p:nvSpPr>
            <p:cNvPr id="23" name="Rectangle 495"/>
            <p:cNvSpPr>
              <a:spLocks noChangeArrowheads="1"/>
            </p:cNvSpPr>
            <p:nvPr/>
          </p:nvSpPr>
          <p:spPr bwMode="auto">
            <a:xfrm>
              <a:off x="6376" y="1410"/>
              <a:ext cx="766" cy="540"/>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vert="horz" wrap="square" lIns="68564" tIns="34282" rIns="68564" bIns="34282" numCol="1" anchor="t" anchorCtr="0" compatLnSpc="1"/>
            <a:lstStyle/>
            <a:p>
              <a:pPr defTabSz="685800" eaLnBrk="0" fontAlgn="base" hangingPunct="0">
                <a:spcBef>
                  <a:spcPct val="0"/>
                </a:spcBef>
                <a:spcAft>
                  <a:spcPct val="0"/>
                </a:spcAft>
              </a:pPr>
              <a:r>
                <a:rPr lang="en-US" altLang="zh-CN" sz="750">
                  <a:latin typeface="Times New Roman" panose="02020603050405020304" pitchFamily="18" charset="0"/>
                  <a:ea typeface="宋体" panose="02010600030101010101" pitchFamily="2" charset="-122"/>
                  <a:cs typeface="Times New Roman" panose="02020603050405020304" pitchFamily="18" charset="0"/>
                </a:rPr>
                <a:t>0.25</a:t>
              </a:r>
              <a:endParaRPr lang="en-US" altLang="zh-CN" sz="1350">
                <a:latin typeface="Arial" panose="020B0604020202020204" pitchFamily="34" charset="0"/>
              </a:endParaRPr>
            </a:p>
          </p:txBody>
        </p:sp>
        <p:sp>
          <p:nvSpPr>
            <p:cNvPr id="24" name="Rectangle 496"/>
            <p:cNvSpPr>
              <a:spLocks noChangeArrowheads="1"/>
            </p:cNvSpPr>
            <p:nvPr/>
          </p:nvSpPr>
          <p:spPr bwMode="auto">
            <a:xfrm>
              <a:off x="6346" y="2745"/>
              <a:ext cx="766" cy="540"/>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vert="horz" wrap="square" lIns="68564" tIns="34282" rIns="68564" bIns="34282" numCol="1" anchor="t" anchorCtr="0" compatLnSpc="1"/>
            <a:lstStyle/>
            <a:p>
              <a:pPr defTabSz="685800" eaLnBrk="0" fontAlgn="base" hangingPunct="0">
                <a:spcBef>
                  <a:spcPct val="0"/>
                </a:spcBef>
                <a:spcAft>
                  <a:spcPct val="0"/>
                </a:spcAft>
              </a:pPr>
              <a:r>
                <a:rPr lang="en-US" altLang="zh-CN" sz="750">
                  <a:latin typeface="Times New Roman" panose="02020603050405020304" pitchFamily="18" charset="0"/>
                  <a:ea typeface="宋体" panose="02010600030101010101" pitchFamily="2" charset="-122"/>
                  <a:cs typeface="Times New Roman" panose="02020603050405020304" pitchFamily="18" charset="0"/>
                </a:rPr>
                <a:t>0.20</a:t>
              </a:r>
              <a:endParaRPr lang="en-US" altLang="zh-CN" sz="1350">
                <a:latin typeface="Arial" panose="020B0604020202020204" pitchFamily="34" charset="0"/>
              </a:endParaRPr>
            </a:p>
          </p:txBody>
        </p:sp>
        <p:sp>
          <p:nvSpPr>
            <p:cNvPr id="25" name="Rectangle 497"/>
            <p:cNvSpPr>
              <a:spLocks noChangeArrowheads="1"/>
            </p:cNvSpPr>
            <p:nvPr/>
          </p:nvSpPr>
          <p:spPr bwMode="auto">
            <a:xfrm>
              <a:off x="6600" y="2085"/>
              <a:ext cx="766" cy="540"/>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vert="horz" wrap="square" lIns="68564" tIns="34282" rIns="68564" bIns="34282" numCol="1" anchor="t" anchorCtr="0" compatLnSpc="1"/>
            <a:lstStyle/>
            <a:p>
              <a:pPr defTabSz="685800" eaLnBrk="0" fontAlgn="base" hangingPunct="0">
                <a:spcBef>
                  <a:spcPct val="0"/>
                </a:spcBef>
                <a:spcAft>
                  <a:spcPct val="0"/>
                </a:spcAft>
              </a:pPr>
              <a:r>
                <a:rPr lang="en-US" altLang="zh-CN" sz="750" dirty="0">
                  <a:latin typeface="Times New Roman" panose="02020603050405020304" pitchFamily="18" charset="0"/>
                  <a:ea typeface="宋体" panose="02010600030101010101" pitchFamily="2" charset="-122"/>
                  <a:cs typeface="Times New Roman" panose="02020603050405020304" pitchFamily="18" charset="0"/>
                </a:rPr>
                <a:t>0.75</a:t>
              </a:r>
              <a:endParaRPr lang="en-US" altLang="zh-CN" sz="1350" dirty="0">
                <a:latin typeface="Arial" panose="020B0604020202020204" pitchFamily="34" charset="0"/>
              </a:endParaRPr>
            </a:p>
          </p:txBody>
        </p:sp>
        <p:sp>
          <p:nvSpPr>
            <p:cNvPr id="26" name="Rectangle 498"/>
            <p:cNvSpPr>
              <a:spLocks noChangeArrowheads="1"/>
            </p:cNvSpPr>
            <p:nvPr/>
          </p:nvSpPr>
          <p:spPr bwMode="auto">
            <a:xfrm>
              <a:off x="6496" y="3420"/>
              <a:ext cx="766" cy="540"/>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vert="horz" wrap="square" lIns="68564" tIns="34282" rIns="68564" bIns="34282" numCol="1" anchor="t" anchorCtr="0" compatLnSpc="1"/>
            <a:lstStyle/>
            <a:p>
              <a:pPr defTabSz="685800" eaLnBrk="0" fontAlgn="base" hangingPunct="0">
                <a:spcBef>
                  <a:spcPct val="0"/>
                </a:spcBef>
                <a:spcAft>
                  <a:spcPct val="0"/>
                </a:spcAft>
              </a:pPr>
              <a:r>
                <a:rPr lang="en-US" altLang="zh-CN" sz="750">
                  <a:latin typeface="Times New Roman" panose="02020603050405020304" pitchFamily="18" charset="0"/>
                  <a:ea typeface="宋体" panose="02010600030101010101" pitchFamily="2" charset="-122"/>
                  <a:cs typeface="Times New Roman" panose="02020603050405020304" pitchFamily="18" charset="0"/>
                </a:rPr>
                <a:t>0.80</a:t>
              </a:r>
              <a:endParaRPr lang="en-US" altLang="zh-CN" sz="1350">
                <a:latin typeface="Arial" panose="020B0604020202020204" pitchFamily="34" charset="0"/>
              </a:endParaRPr>
            </a:p>
          </p:txBody>
        </p:sp>
      </p:grpSp>
      <p:grpSp>
        <p:nvGrpSpPr>
          <p:cNvPr id="27" name="组合 264"/>
          <p:cNvGrpSpPr/>
          <p:nvPr/>
        </p:nvGrpSpPr>
        <p:grpSpPr bwMode="auto">
          <a:xfrm>
            <a:off x="3802380" y="2667000"/>
            <a:ext cx="2493645" cy="1530350"/>
            <a:chOff x="2760" y="4935"/>
            <a:chExt cx="5580" cy="2552"/>
          </a:xfrm>
        </p:grpSpPr>
        <p:sp>
          <p:nvSpPr>
            <p:cNvPr id="28" name="Oval 500"/>
            <p:cNvSpPr>
              <a:spLocks noChangeArrowheads="1"/>
            </p:cNvSpPr>
            <p:nvPr/>
          </p:nvSpPr>
          <p:spPr bwMode="auto">
            <a:xfrm>
              <a:off x="2760" y="6360"/>
              <a:ext cx="450" cy="450"/>
            </a:xfrm>
            <a:prstGeom prst="ellipse">
              <a:avLst/>
            </a:prstGeom>
            <a:solidFill>
              <a:srgbClr val="FFFFFF"/>
            </a:solidFill>
            <a:ln w="9525">
              <a:solidFill>
                <a:srgbClr val="000000"/>
              </a:solidFill>
              <a:round/>
            </a:ln>
          </p:spPr>
          <p:txBody>
            <a:bodyPr vert="horz" wrap="square" lIns="68564" tIns="34282" rIns="68564" bIns="34282" numCol="1" anchor="t" anchorCtr="0" compatLnSpc="1"/>
            <a:lstStyle/>
            <a:p>
              <a:endParaRPr lang="zh-CN" altLang="en-US" sz="1350"/>
            </a:p>
          </p:txBody>
        </p:sp>
        <p:sp>
          <p:nvSpPr>
            <p:cNvPr id="29" name="Line 501"/>
            <p:cNvSpPr>
              <a:spLocks noChangeShapeType="1"/>
            </p:cNvSpPr>
            <p:nvPr/>
          </p:nvSpPr>
          <p:spPr bwMode="auto">
            <a:xfrm>
              <a:off x="3210" y="6630"/>
              <a:ext cx="4034" cy="6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68564" tIns="34282" rIns="68564" bIns="34282" numCol="1" anchor="t" anchorCtr="0" compatLnSpc="1"/>
            <a:lstStyle/>
            <a:p>
              <a:endParaRPr lang="zh-CN" altLang="en-US" sz="1350"/>
            </a:p>
          </p:txBody>
        </p:sp>
        <p:sp>
          <p:nvSpPr>
            <p:cNvPr id="30" name="Line 502"/>
            <p:cNvSpPr>
              <a:spLocks noChangeShapeType="1"/>
            </p:cNvSpPr>
            <p:nvPr/>
          </p:nvSpPr>
          <p:spPr bwMode="auto">
            <a:xfrm flipV="1">
              <a:off x="3224" y="5790"/>
              <a:ext cx="1860" cy="8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68564" tIns="34282" rIns="68564" bIns="34282" numCol="1" anchor="t" anchorCtr="0" compatLnSpc="1"/>
            <a:lstStyle/>
            <a:p>
              <a:endParaRPr lang="zh-CN" altLang="en-US" sz="1350"/>
            </a:p>
          </p:txBody>
        </p:sp>
        <p:sp>
          <p:nvSpPr>
            <p:cNvPr id="31" name="Rectangle 503"/>
            <p:cNvSpPr>
              <a:spLocks noChangeArrowheads="1"/>
            </p:cNvSpPr>
            <p:nvPr/>
          </p:nvSpPr>
          <p:spPr bwMode="auto">
            <a:xfrm>
              <a:off x="5010" y="5550"/>
              <a:ext cx="434" cy="390"/>
            </a:xfrm>
            <a:prstGeom prst="rect">
              <a:avLst/>
            </a:prstGeom>
            <a:solidFill>
              <a:srgbClr val="FFFFFF"/>
            </a:solidFill>
            <a:ln w="9525">
              <a:solidFill>
                <a:srgbClr val="000000"/>
              </a:solidFill>
              <a:miter lim="800000"/>
            </a:ln>
          </p:spPr>
          <p:txBody>
            <a:bodyPr vert="horz" wrap="square" lIns="68564" tIns="34282" rIns="68564" bIns="34282" numCol="1" anchor="t" anchorCtr="0" compatLnSpc="1"/>
            <a:lstStyle/>
            <a:p>
              <a:endParaRPr lang="zh-CN" altLang="en-US" sz="1350"/>
            </a:p>
          </p:txBody>
        </p:sp>
        <p:sp>
          <p:nvSpPr>
            <p:cNvPr id="32" name="Line 504"/>
            <p:cNvSpPr>
              <a:spLocks noChangeShapeType="1"/>
            </p:cNvSpPr>
            <p:nvPr/>
          </p:nvSpPr>
          <p:spPr bwMode="auto">
            <a:xfrm flipV="1">
              <a:off x="5490" y="5220"/>
              <a:ext cx="1530" cy="4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68564" tIns="34282" rIns="68564" bIns="34282" numCol="1" anchor="t" anchorCtr="0" compatLnSpc="1"/>
            <a:lstStyle/>
            <a:p>
              <a:endParaRPr lang="zh-CN" altLang="en-US" sz="1350"/>
            </a:p>
          </p:txBody>
        </p:sp>
        <p:sp>
          <p:nvSpPr>
            <p:cNvPr id="33" name="Line 505"/>
            <p:cNvSpPr>
              <a:spLocks noChangeShapeType="1"/>
            </p:cNvSpPr>
            <p:nvPr/>
          </p:nvSpPr>
          <p:spPr bwMode="auto">
            <a:xfrm>
              <a:off x="5474" y="5730"/>
              <a:ext cx="586"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68564" tIns="34282" rIns="68564" bIns="34282" numCol="1" anchor="t" anchorCtr="0" compatLnSpc="1"/>
            <a:lstStyle/>
            <a:p>
              <a:endParaRPr lang="zh-CN" altLang="en-US" sz="1350"/>
            </a:p>
          </p:txBody>
        </p:sp>
        <p:sp>
          <p:nvSpPr>
            <p:cNvPr id="34" name="Oval 506"/>
            <p:cNvSpPr>
              <a:spLocks noChangeArrowheads="1"/>
            </p:cNvSpPr>
            <p:nvPr/>
          </p:nvSpPr>
          <p:spPr bwMode="auto">
            <a:xfrm>
              <a:off x="6044" y="5835"/>
              <a:ext cx="390" cy="375"/>
            </a:xfrm>
            <a:prstGeom prst="ellipse">
              <a:avLst/>
            </a:prstGeom>
            <a:solidFill>
              <a:srgbClr val="FFFFFF"/>
            </a:solidFill>
            <a:ln w="9525">
              <a:solidFill>
                <a:srgbClr val="000000"/>
              </a:solidFill>
              <a:round/>
            </a:ln>
          </p:spPr>
          <p:txBody>
            <a:bodyPr vert="horz" wrap="square" lIns="68564" tIns="34282" rIns="68564" bIns="34282" numCol="1" anchor="t" anchorCtr="0" compatLnSpc="1"/>
            <a:lstStyle/>
            <a:p>
              <a:endParaRPr lang="zh-CN" altLang="en-US" sz="1350"/>
            </a:p>
          </p:txBody>
        </p:sp>
        <p:sp>
          <p:nvSpPr>
            <p:cNvPr id="35" name="Line 507"/>
            <p:cNvSpPr>
              <a:spLocks noChangeShapeType="1"/>
            </p:cNvSpPr>
            <p:nvPr/>
          </p:nvSpPr>
          <p:spPr bwMode="auto">
            <a:xfrm flipV="1">
              <a:off x="6450" y="5820"/>
              <a:ext cx="704" cy="19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68564" tIns="34282" rIns="68564" bIns="34282" numCol="1" anchor="t" anchorCtr="0" compatLnSpc="1"/>
            <a:lstStyle/>
            <a:p>
              <a:endParaRPr lang="zh-CN" altLang="en-US" sz="1350"/>
            </a:p>
          </p:txBody>
        </p:sp>
        <p:sp>
          <p:nvSpPr>
            <p:cNvPr id="36" name="Line 508"/>
            <p:cNvSpPr>
              <a:spLocks noChangeShapeType="1"/>
            </p:cNvSpPr>
            <p:nvPr/>
          </p:nvSpPr>
          <p:spPr bwMode="auto">
            <a:xfrm>
              <a:off x="6450" y="6030"/>
              <a:ext cx="736" cy="2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68564" tIns="34282" rIns="68564" bIns="34282" numCol="1" anchor="t" anchorCtr="0" compatLnSpc="1"/>
            <a:lstStyle/>
            <a:p>
              <a:endParaRPr lang="zh-CN" altLang="en-US" sz="1350"/>
            </a:p>
          </p:txBody>
        </p:sp>
        <p:sp>
          <p:nvSpPr>
            <p:cNvPr id="37" name="Oval 509"/>
            <p:cNvSpPr>
              <a:spLocks noChangeArrowheads="1"/>
            </p:cNvSpPr>
            <p:nvPr/>
          </p:nvSpPr>
          <p:spPr bwMode="auto">
            <a:xfrm>
              <a:off x="7020" y="5175"/>
              <a:ext cx="32" cy="30"/>
            </a:xfrm>
            <a:prstGeom prst="ellipse">
              <a:avLst/>
            </a:prstGeom>
            <a:solidFill>
              <a:srgbClr val="FFFFFF"/>
            </a:solidFill>
            <a:ln w="28575">
              <a:solidFill>
                <a:srgbClr val="000000"/>
              </a:solidFill>
              <a:round/>
            </a:ln>
          </p:spPr>
          <p:txBody>
            <a:bodyPr vert="horz" wrap="square" lIns="68564" tIns="34282" rIns="68564" bIns="34282" numCol="1" anchor="t" anchorCtr="0" compatLnSpc="1"/>
            <a:lstStyle/>
            <a:p>
              <a:endParaRPr lang="zh-CN" altLang="en-US" sz="1350"/>
            </a:p>
          </p:txBody>
        </p:sp>
        <p:sp>
          <p:nvSpPr>
            <p:cNvPr id="38" name="Oval 510"/>
            <p:cNvSpPr>
              <a:spLocks noChangeArrowheads="1"/>
            </p:cNvSpPr>
            <p:nvPr/>
          </p:nvSpPr>
          <p:spPr bwMode="auto">
            <a:xfrm>
              <a:off x="7126" y="5805"/>
              <a:ext cx="32" cy="30"/>
            </a:xfrm>
            <a:prstGeom prst="ellipse">
              <a:avLst/>
            </a:prstGeom>
            <a:solidFill>
              <a:srgbClr val="FFFFFF"/>
            </a:solidFill>
            <a:ln w="28575">
              <a:solidFill>
                <a:srgbClr val="000000"/>
              </a:solidFill>
              <a:round/>
            </a:ln>
          </p:spPr>
          <p:txBody>
            <a:bodyPr vert="horz" wrap="square" lIns="68564" tIns="34282" rIns="68564" bIns="34282" numCol="1" anchor="t" anchorCtr="0" compatLnSpc="1"/>
            <a:lstStyle/>
            <a:p>
              <a:endParaRPr lang="zh-CN" altLang="en-US" sz="1350"/>
            </a:p>
          </p:txBody>
        </p:sp>
        <p:sp>
          <p:nvSpPr>
            <p:cNvPr id="39" name="Oval 511"/>
            <p:cNvSpPr>
              <a:spLocks noChangeArrowheads="1"/>
            </p:cNvSpPr>
            <p:nvPr/>
          </p:nvSpPr>
          <p:spPr bwMode="auto">
            <a:xfrm>
              <a:off x="7156" y="6240"/>
              <a:ext cx="32" cy="30"/>
            </a:xfrm>
            <a:prstGeom prst="ellipse">
              <a:avLst/>
            </a:prstGeom>
            <a:solidFill>
              <a:srgbClr val="FFFFFF"/>
            </a:solidFill>
            <a:ln w="28575">
              <a:solidFill>
                <a:srgbClr val="000000"/>
              </a:solidFill>
              <a:round/>
            </a:ln>
          </p:spPr>
          <p:txBody>
            <a:bodyPr vert="horz" wrap="square" lIns="68564" tIns="34282" rIns="68564" bIns="34282" numCol="1" anchor="t" anchorCtr="0" compatLnSpc="1"/>
            <a:lstStyle/>
            <a:p>
              <a:endParaRPr lang="zh-CN" altLang="en-US" sz="1350"/>
            </a:p>
          </p:txBody>
        </p:sp>
        <p:sp>
          <p:nvSpPr>
            <p:cNvPr id="40" name="Oval 512"/>
            <p:cNvSpPr>
              <a:spLocks noChangeArrowheads="1"/>
            </p:cNvSpPr>
            <p:nvPr/>
          </p:nvSpPr>
          <p:spPr bwMode="auto">
            <a:xfrm>
              <a:off x="7232" y="7275"/>
              <a:ext cx="32" cy="30"/>
            </a:xfrm>
            <a:prstGeom prst="ellipse">
              <a:avLst/>
            </a:prstGeom>
            <a:solidFill>
              <a:srgbClr val="FFFFFF"/>
            </a:solidFill>
            <a:ln w="28575">
              <a:solidFill>
                <a:srgbClr val="000000"/>
              </a:solidFill>
              <a:round/>
            </a:ln>
          </p:spPr>
          <p:txBody>
            <a:bodyPr vert="horz" wrap="square" lIns="68564" tIns="34282" rIns="68564" bIns="34282" numCol="1" anchor="t" anchorCtr="0" compatLnSpc="1"/>
            <a:lstStyle/>
            <a:p>
              <a:endParaRPr lang="zh-CN" altLang="en-US" sz="1350"/>
            </a:p>
          </p:txBody>
        </p:sp>
        <p:sp>
          <p:nvSpPr>
            <p:cNvPr id="41" name="Rectangle 513"/>
            <p:cNvSpPr>
              <a:spLocks noChangeArrowheads="1"/>
            </p:cNvSpPr>
            <p:nvPr/>
          </p:nvSpPr>
          <p:spPr bwMode="auto">
            <a:xfrm>
              <a:off x="7154" y="4935"/>
              <a:ext cx="1126"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defTabSz="685800" eaLnBrk="0" fontAlgn="base" hangingPunct="0">
                <a:spcBef>
                  <a:spcPct val="0"/>
                </a:spcBef>
                <a:spcAft>
                  <a:spcPct val="0"/>
                </a:spcAft>
              </a:pPr>
              <a:r>
                <a:rPr lang="en-US" altLang="zh-CN" sz="750">
                  <a:latin typeface="Times New Roman" panose="02020603050405020304" pitchFamily="18" charset="0"/>
                  <a:ea typeface="宋体" panose="02010600030101010101" pitchFamily="2" charset="-122"/>
                  <a:cs typeface="Times New Roman" panose="02020603050405020304" pitchFamily="18" charset="0"/>
                </a:rPr>
                <a:t>3000</a:t>
              </a:r>
              <a:endParaRPr lang="en-US" altLang="zh-CN" sz="1350">
                <a:latin typeface="Arial" panose="020B0604020202020204" pitchFamily="34" charset="0"/>
              </a:endParaRPr>
            </a:p>
          </p:txBody>
        </p:sp>
        <p:sp>
          <p:nvSpPr>
            <p:cNvPr id="42" name="Rectangle 514"/>
            <p:cNvSpPr>
              <a:spLocks noChangeArrowheads="1"/>
            </p:cNvSpPr>
            <p:nvPr/>
          </p:nvSpPr>
          <p:spPr bwMode="auto">
            <a:xfrm>
              <a:off x="7144" y="5584"/>
              <a:ext cx="1126"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defTabSz="685800" eaLnBrk="0" fontAlgn="base" hangingPunct="0">
                <a:spcBef>
                  <a:spcPct val="0"/>
                </a:spcBef>
                <a:spcAft>
                  <a:spcPct val="0"/>
                </a:spcAft>
              </a:pPr>
              <a:r>
                <a:rPr lang="en-US" altLang="zh-CN" sz="750" dirty="0">
                  <a:latin typeface="Times New Roman" panose="02020603050405020304" pitchFamily="18" charset="0"/>
                  <a:ea typeface="宋体" panose="02010600030101010101" pitchFamily="2" charset="-122"/>
                  <a:cs typeface="Times New Roman" panose="02020603050405020304" pitchFamily="18" charset="0"/>
                </a:rPr>
                <a:t>4000</a:t>
              </a:r>
              <a:endParaRPr lang="en-US" altLang="zh-CN" sz="1350" dirty="0">
                <a:latin typeface="Arial" panose="020B0604020202020204" pitchFamily="34" charset="0"/>
              </a:endParaRPr>
            </a:p>
          </p:txBody>
        </p:sp>
        <p:sp>
          <p:nvSpPr>
            <p:cNvPr id="43" name="Rectangle 515"/>
            <p:cNvSpPr>
              <a:spLocks noChangeArrowheads="1"/>
            </p:cNvSpPr>
            <p:nvPr/>
          </p:nvSpPr>
          <p:spPr bwMode="auto">
            <a:xfrm>
              <a:off x="7214" y="6060"/>
              <a:ext cx="1126"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defTabSz="685800" eaLnBrk="0" fontAlgn="base" hangingPunct="0">
                <a:spcBef>
                  <a:spcPct val="0"/>
                </a:spcBef>
                <a:spcAft>
                  <a:spcPct val="0"/>
                </a:spcAft>
              </a:pPr>
              <a:r>
                <a:rPr lang="en-US" altLang="zh-CN" sz="750">
                  <a:latin typeface="Times New Roman" panose="02020603050405020304" pitchFamily="18" charset="0"/>
                  <a:ea typeface="宋体" panose="02010600030101010101" pitchFamily="2" charset="-122"/>
                  <a:cs typeface="Times New Roman" panose="02020603050405020304" pitchFamily="18" charset="0"/>
                </a:rPr>
                <a:t>0</a:t>
              </a:r>
              <a:endParaRPr lang="en-US" altLang="zh-CN" sz="1350">
                <a:latin typeface="Arial" panose="020B0604020202020204" pitchFamily="34" charset="0"/>
              </a:endParaRPr>
            </a:p>
          </p:txBody>
        </p:sp>
        <p:sp>
          <p:nvSpPr>
            <p:cNvPr id="44" name="Rectangle 516"/>
            <p:cNvSpPr>
              <a:spLocks noChangeArrowheads="1"/>
            </p:cNvSpPr>
            <p:nvPr/>
          </p:nvSpPr>
          <p:spPr bwMode="auto">
            <a:xfrm>
              <a:off x="7277" y="7097"/>
              <a:ext cx="48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defTabSz="685800" eaLnBrk="0" fontAlgn="base" hangingPunct="0">
                <a:spcBef>
                  <a:spcPct val="0"/>
                </a:spcBef>
                <a:spcAft>
                  <a:spcPct val="0"/>
                </a:spcAft>
              </a:pPr>
              <a:r>
                <a:rPr lang="en-US" altLang="zh-CN" sz="750" dirty="0">
                  <a:latin typeface="Times New Roman" panose="02020603050405020304" pitchFamily="18" charset="0"/>
                  <a:ea typeface="宋体" panose="02010600030101010101" pitchFamily="2" charset="-122"/>
                  <a:cs typeface="Times New Roman" panose="02020603050405020304" pitchFamily="18" charset="0"/>
                </a:rPr>
                <a:t>0</a:t>
              </a:r>
              <a:endParaRPr lang="en-US" altLang="zh-CN" sz="1350" dirty="0">
                <a:latin typeface="Arial" panose="020B0604020202020204" pitchFamily="34" charset="0"/>
              </a:endParaRPr>
            </a:p>
          </p:txBody>
        </p:sp>
        <p:sp>
          <p:nvSpPr>
            <p:cNvPr id="45" name="Rectangle 517"/>
            <p:cNvSpPr>
              <a:spLocks noChangeArrowheads="1"/>
            </p:cNvSpPr>
            <p:nvPr/>
          </p:nvSpPr>
          <p:spPr bwMode="auto">
            <a:xfrm>
              <a:off x="3672" y="6855"/>
              <a:ext cx="75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defTabSz="685800" eaLnBrk="0" fontAlgn="base" hangingPunct="0">
                <a:spcBef>
                  <a:spcPct val="0"/>
                </a:spcBef>
                <a:spcAft>
                  <a:spcPct val="0"/>
                </a:spcAft>
              </a:pPr>
              <a:r>
                <a:rPr lang="en-US" altLang="zh-CN" sz="750">
                  <a:latin typeface="Times New Roman" panose="02020603050405020304" pitchFamily="18" charset="0"/>
                  <a:ea typeface="宋体" panose="02010600030101010101" pitchFamily="2" charset="-122"/>
                  <a:cs typeface="Times New Roman" panose="02020603050405020304" pitchFamily="18" charset="0"/>
                </a:rPr>
                <a:t>0.75</a:t>
              </a:r>
              <a:endParaRPr lang="en-US" altLang="zh-CN" sz="1350">
                <a:latin typeface="Arial" panose="020B0604020202020204" pitchFamily="34" charset="0"/>
              </a:endParaRPr>
            </a:p>
          </p:txBody>
        </p:sp>
        <p:sp>
          <p:nvSpPr>
            <p:cNvPr id="46" name="Rectangle 518"/>
            <p:cNvSpPr>
              <a:spLocks noChangeArrowheads="1"/>
            </p:cNvSpPr>
            <p:nvPr/>
          </p:nvSpPr>
          <p:spPr bwMode="auto">
            <a:xfrm>
              <a:off x="3808" y="5655"/>
              <a:ext cx="75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defTabSz="685800" eaLnBrk="0" fontAlgn="base" hangingPunct="0">
                <a:spcBef>
                  <a:spcPct val="0"/>
                </a:spcBef>
                <a:spcAft>
                  <a:spcPct val="0"/>
                </a:spcAft>
              </a:pPr>
              <a:r>
                <a:rPr lang="en-US" altLang="zh-CN" sz="750">
                  <a:latin typeface="Times New Roman" panose="02020603050405020304" pitchFamily="18" charset="0"/>
                  <a:ea typeface="宋体" panose="02010600030101010101" pitchFamily="2" charset="-122"/>
                  <a:cs typeface="Times New Roman" panose="02020603050405020304" pitchFamily="18" charset="0"/>
                </a:rPr>
                <a:t>0.25</a:t>
              </a:r>
              <a:endParaRPr lang="en-US" altLang="zh-CN" sz="1350">
                <a:latin typeface="Arial" panose="020B0604020202020204" pitchFamily="34" charset="0"/>
              </a:endParaRPr>
            </a:p>
          </p:txBody>
        </p:sp>
        <p:sp>
          <p:nvSpPr>
            <p:cNvPr id="47" name="Rectangle 519"/>
            <p:cNvSpPr>
              <a:spLocks noChangeArrowheads="1"/>
            </p:cNvSpPr>
            <p:nvPr/>
          </p:nvSpPr>
          <p:spPr bwMode="auto">
            <a:xfrm>
              <a:off x="6432" y="6180"/>
              <a:ext cx="75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defTabSz="685800" eaLnBrk="0" fontAlgn="base" hangingPunct="0">
                <a:spcBef>
                  <a:spcPct val="0"/>
                </a:spcBef>
                <a:spcAft>
                  <a:spcPct val="0"/>
                </a:spcAft>
              </a:pPr>
              <a:r>
                <a:rPr lang="en-US" altLang="zh-CN" sz="750">
                  <a:latin typeface="Times New Roman" panose="02020603050405020304" pitchFamily="18" charset="0"/>
                  <a:ea typeface="宋体" panose="02010600030101010101" pitchFamily="2" charset="-122"/>
                  <a:cs typeface="Times New Roman" panose="02020603050405020304" pitchFamily="18" charset="0"/>
                </a:rPr>
                <a:t>0.20</a:t>
              </a:r>
              <a:endParaRPr lang="en-US" altLang="zh-CN" sz="1350">
                <a:latin typeface="Arial" panose="020B0604020202020204" pitchFamily="34" charset="0"/>
              </a:endParaRPr>
            </a:p>
          </p:txBody>
        </p:sp>
        <p:sp>
          <p:nvSpPr>
            <p:cNvPr id="48" name="Rectangle 520"/>
            <p:cNvSpPr>
              <a:spLocks noChangeArrowheads="1"/>
            </p:cNvSpPr>
            <p:nvPr/>
          </p:nvSpPr>
          <p:spPr bwMode="auto">
            <a:xfrm>
              <a:off x="6476" y="5520"/>
              <a:ext cx="75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defTabSz="685800" eaLnBrk="0" fontAlgn="base" hangingPunct="0">
                <a:spcBef>
                  <a:spcPct val="0"/>
                </a:spcBef>
                <a:spcAft>
                  <a:spcPct val="0"/>
                </a:spcAft>
              </a:pPr>
              <a:r>
                <a:rPr lang="en-US" altLang="zh-CN" sz="750">
                  <a:latin typeface="Times New Roman" panose="02020603050405020304" pitchFamily="18" charset="0"/>
                  <a:ea typeface="宋体" panose="02010600030101010101" pitchFamily="2" charset="-122"/>
                  <a:cs typeface="Times New Roman" panose="02020603050405020304" pitchFamily="18" charset="0"/>
                </a:rPr>
                <a:t>0.80</a:t>
              </a:r>
              <a:endParaRPr lang="en-US" altLang="zh-CN" sz="1350">
                <a:latin typeface="Arial" panose="020B0604020202020204" pitchFamily="34" charset="0"/>
              </a:endParaRPr>
            </a:p>
          </p:txBody>
        </p:sp>
      </p:grpSp>
      <p:sp>
        <p:nvSpPr>
          <p:cNvPr id="49" name="文本框 50"/>
          <p:cNvSpPr txBox="1"/>
          <p:nvPr/>
        </p:nvSpPr>
        <p:spPr>
          <a:xfrm>
            <a:off x="6127881" y="1045427"/>
            <a:ext cx="539935"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zh-CN" altLang="en-US" sz="1350" dirty="0">
                <a:latin typeface="宋体" panose="02010600030101010101" pitchFamily="2" charset="-122"/>
                <a:ea typeface="宋体" panose="02010600030101010101" pitchFamily="2" charset="-122"/>
              </a:rPr>
              <a:t>决策的标准形式</a:t>
            </a:r>
            <a:endParaRPr lang="zh-CN" altLang="en-US" sz="1350" dirty="0">
              <a:latin typeface="宋体" panose="02010600030101010101" pitchFamily="2" charset="-122"/>
              <a:ea typeface="宋体" panose="02010600030101010101" pitchFamily="2" charset="-122"/>
            </a:endParaRPr>
          </a:p>
        </p:txBody>
      </p:sp>
      <p:sp>
        <p:nvSpPr>
          <p:cNvPr id="50" name="文本框 50"/>
          <p:cNvSpPr txBox="1"/>
          <p:nvPr/>
        </p:nvSpPr>
        <p:spPr>
          <a:xfrm>
            <a:off x="6204081" y="3103906"/>
            <a:ext cx="539935"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zh-CN" altLang="en-US" sz="1350" dirty="0">
                <a:latin typeface="宋体" panose="02010600030101010101" pitchFamily="2" charset="-122"/>
                <a:ea typeface="宋体" panose="02010600030101010101" pitchFamily="2" charset="-122"/>
              </a:rPr>
              <a:t>决策的两阶段形式</a:t>
            </a:r>
            <a:endParaRPr lang="zh-CN" altLang="en-US" sz="1350" dirty="0">
              <a:latin typeface="宋体" panose="02010600030101010101" pitchFamily="2" charset="-122"/>
              <a:ea typeface="宋体" panose="02010600030101010101" pitchFamily="2" charset="-122"/>
            </a:endParaRPr>
          </a:p>
        </p:txBody>
      </p:sp>
      <p:sp>
        <p:nvSpPr>
          <p:cNvPr id="52"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53" name="标题 1"/>
          <p:cNvSpPr txBox="1"/>
          <p:nvPr/>
        </p:nvSpPr>
        <p:spPr>
          <a:xfrm>
            <a:off x="342821" y="797586"/>
            <a:ext cx="6170771" cy="642591"/>
          </a:xfrm>
          <a:prstGeom prst="rect">
            <a:avLst/>
          </a:prstGeom>
        </p:spPr>
        <p:txBody>
          <a:bodyPr vert="horz" lIns="68564" tIns="34282" rIns="68564" bIns="34282"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100" b="1">
                <a:latin typeface="宋体" panose="02010600030101010101" pitchFamily="2" charset="-122"/>
                <a:ea typeface="宋体" panose="02010600030101010101" pitchFamily="2" charset="-122"/>
              </a:rPr>
              <a:t>实验结果及分析</a:t>
            </a:r>
            <a:endParaRPr lang="zh-CN" altLang="en-US" sz="2100" dirty="0"/>
          </a:p>
        </p:txBody>
      </p:sp>
      <p:sp>
        <p:nvSpPr>
          <p:cNvPr id="2" name="灯片编号占位符 1"/>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P spid="5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2821" y="1542813"/>
            <a:ext cx="6170771" cy="1403107"/>
          </a:xfrm>
        </p:spPr>
        <p:txBody>
          <a:bodyPr>
            <a:normAutofit/>
          </a:bodyPr>
          <a:lstStyle/>
          <a:p>
            <a:pPr lvl="0"/>
            <a:r>
              <a:rPr lang="zh-CN" altLang="zh-CN" sz="1800" dirty="0">
                <a:latin typeface="宋体" panose="02010600030101010101" pitchFamily="2" charset="-122"/>
                <a:ea typeface="宋体" panose="02010600030101010101" pitchFamily="2" charset="-122"/>
              </a:rPr>
              <a:t>为什么莫莉的父母会觉得</a:t>
            </a:r>
            <a:r>
              <a:rPr lang="zh-CN" altLang="en-US" sz="1800" dirty="0">
                <a:latin typeface="宋体" panose="02010600030101010101" pitchFamily="2" charset="-122"/>
                <a:ea typeface="宋体" panose="02010600030101010101" pitchFamily="2" charset="-122"/>
              </a:rPr>
              <a:t>有</a:t>
            </a:r>
            <a:r>
              <a:rPr lang="zh-CN" altLang="zh-CN" sz="1800" dirty="0">
                <a:latin typeface="宋体" panose="02010600030101010101" pitchFamily="2" charset="-122"/>
                <a:ea typeface="宋体" panose="02010600030101010101" pitchFamily="2" charset="-122"/>
              </a:rPr>
              <a:t>枪</a:t>
            </a:r>
            <a:r>
              <a:rPr lang="zh-CN" altLang="en-US" sz="1800" dirty="0">
                <a:latin typeface="宋体" panose="02010600030101010101" pitchFamily="2" charset="-122"/>
                <a:ea typeface="宋体" panose="02010600030101010101" pitchFamily="2" charset="-122"/>
              </a:rPr>
              <a:t>的艾米家</a:t>
            </a:r>
            <a:r>
              <a:rPr lang="zh-CN" altLang="zh-CN" sz="1800" dirty="0">
                <a:latin typeface="宋体" panose="02010600030101010101" pitchFamily="2" charset="-122"/>
                <a:ea typeface="宋体" panose="02010600030101010101" pitchFamily="2" charset="-122"/>
              </a:rPr>
              <a:t>比</a:t>
            </a:r>
            <a:r>
              <a:rPr lang="zh-CN" altLang="en-US" sz="1800" dirty="0">
                <a:latin typeface="宋体" panose="02010600030101010101" pitchFamily="2" charset="-122"/>
                <a:ea typeface="宋体" panose="02010600030101010101" pitchFamily="2" charset="-122"/>
              </a:rPr>
              <a:t>有</a:t>
            </a:r>
            <a:r>
              <a:rPr lang="zh-CN" altLang="zh-CN" sz="1800" dirty="0">
                <a:latin typeface="宋体" panose="02010600030101010101" pitchFamily="2" charset="-122"/>
                <a:ea typeface="宋体" panose="02010600030101010101" pitchFamily="2" charset="-122"/>
              </a:rPr>
              <a:t>泳池</a:t>
            </a:r>
            <a:r>
              <a:rPr lang="zh-CN" altLang="en-US" sz="1800" dirty="0">
                <a:latin typeface="宋体" panose="02010600030101010101" pitchFamily="2" charset="-122"/>
                <a:ea typeface="宋体" panose="02010600030101010101" pitchFamily="2" charset="-122"/>
              </a:rPr>
              <a:t>的伊玛尼家</a:t>
            </a:r>
            <a:r>
              <a:rPr lang="zh-CN" altLang="zh-CN" sz="1800" dirty="0">
                <a:latin typeface="宋体" panose="02010600030101010101" pitchFamily="2" charset="-122"/>
                <a:ea typeface="宋体" panose="02010600030101010101" pitchFamily="2" charset="-122"/>
              </a:rPr>
              <a:t>更危险呢？</a:t>
            </a:r>
            <a:endParaRPr lang="en-US" altLang="zh-CN" sz="1800" dirty="0">
              <a:latin typeface="宋体" panose="02010600030101010101" pitchFamily="2" charset="-122"/>
              <a:ea typeface="宋体" panose="02010600030101010101" pitchFamily="2" charset="-122"/>
            </a:endParaRPr>
          </a:p>
          <a:p>
            <a:pPr lvl="0"/>
            <a:r>
              <a:rPr lang="zh-CN" altLang="zh-CN" sz="1800" dirty="0">
                <a:latin typeface="宋体" panose="02010600030101010101" pitchFamily="2" charset="-122"/>
                <a:ea typeface="宋体" panose="02010600030101010101" pitchFamily="2" charset="-122"/>
              </a:rPr>
              <a:t>人们面对不确定性事件的判断与决策是</a:t>
            </a:r>
            <a:r>
              <a:rPr lang="zh-CN" altLang="en-US" sz="1800" dirty="0">
                <a:latin typeface="宋体" panose="02010600030101010101" pitchFamily="2" charset="-122"/>
                <a:ea typeface="宋体" panose="02010600030101010101" pitchFamily="2" charset="-122"/>
              </a:rPr>
              <a:t>否</a:t>
            </a:r>
            <a:r>
              <a:rPr lang="zh-CN" altLang="zh-CN" sz="1800" dirty="0">
                <a:latin typeface="宋体" panose="02010600030101010101" pitchFamily="2" charset="-122"/>
                <a:ea typeface="宋体" panose="02010600030101010101" pitchFamily="2" charset="-122"/>
              </a:rPr>
              <a:t>理性？</a:t>
            </a:r>
            <a:endParaRPr lang="en-US" altLang="zh-CN" sz="1800" dirty="0">
              <a:latin typeface="宋体" panose="02010600030101010101" pitchFamily="2" charset="-122"/>
              <a:ea typeface="宋体" panose="02010600030101010101" pitchFamily="2" charset="-122"/>
            </a:endParaRPr>
          </a:p>
          <a:p>
            <a:pPr lvl="0"/>
            <a:r>
              <a:rPr lang="zh-CN" altLang="zh-CN" sz="1800" dirty="0">
                <a:latin typeface="宋体" panose="02010600030101010101" pitchFamily="2" charset="-122"/>
                <a:ea typeface="宋体" panose="02010600030101010101" pitchFamily="2" charset="-122"/>
              </a:rPr>
              <a:t>人们对这个充斥着各种信息的世界的理解是充分的吗？</a:t>
            </a:r>
            <a:endParaRPr lang="en-US" altLang="zh-CN" sz="1800" dirty="0">
              <a:solidFill>
                <a:prstClr val="black"/>
              </a:solidFill>
              <a:latin typeface="宋体" panose="02010600030101010101" pitchFamily="2" charset="-122"/>
              <a:ea typeface="宋体" panose="02010600030101010101" pitchFamily="2" charset="-122"/>
            </a:endParaRPr>
          </a:p>
          <a:p>
            <a:pPr>
              <a:buNone/>
            </a:pPr>
            <a:endParaRPr lang="en-US" altLang="zh-CN" sz="1800" b="1" dirty="0">
              <a:latin typeface="宋体" panose="02010600030101010101" pitchFamily="2" charset="-122"/>
              <a:ea typeface="宋体" panose="02010600030101010101" pitchFamily="2" charset="-122"/>
            </a:endParaRPr>
          </a:p>
        </p:txBody>
      </p:sp>
      <p:pic>
        <p:nvPicPr>
          <p:cNvPr id="10" name="Picture 3" descr="QQ截图未命名"/>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78281" y="2892353"/>
            <a:ext cx="1194275" cy="1279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0"/>
          <p:cNvSpPr>
            <a:spLocks noGrp="1"/>
          </p:cNvSpPr>
          <p:nvPr>
            <p:ph type="title"/>
          </p:nvPr>
        </p:nvSpPr>
        <p:spPr>
          <a:xfrm>
            <a:off x="214240" y="856841"/>
            <a:ext cx="6170771" cy="642591"/>
          </a:xfrm>
        </p:spPr>
        <p:txBody>
          <a:bodyPr>
            <a:normAutofit/>
          </a:bodyPr>
          <a:lstStyle/>
          <a:p>
            <a:r>
              <a:rPr lang="zh-CN" altLang="en-US" b="1" dirty="0">
                <a:latin typeface="宋体" panose="02010600030101010101" pitchFamily="2" charset="-122"/>
                <a:ea typeface="宋体" panose="02010600030101010101" pitchFamily="2" charset="-122"/>
              </a:rPr>
              <a:t>思考</a:t>
            </a:r>
            <a:endParaRPr lang="zh-CN" altLang="en-US" dirty="0"/>
          </a:p>
        </p:txBody>
      </p:sp>
      <p:sp>
        <p:nvSpPr>
          <p:cNvPr id="2" name="灯片编号占位符 1"/>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6646" y="558340"/>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框定依赖对优势性的违背</a:t>
            </a:r>
            <a:endParaRPr lang="zh-CN" altLang="en-US" sz="2100" dirty="0"/>
          </a:p>
        </p:txBody>
      </p:sp>
      <p:sp>
        <p:nvSpPr>
          <p:cNvPr id="3" name="内容占位符 2"/>
          <p:cNvSpPr>
            <a:spLocks noGrp="1"/>
          </p:cNvSpPr>
          <p:nvPr>
            <p:ph idx="1"/>
          </p:nvPr>
        </p:nvSpPr>
        <p:spPr/>
        <p:txBody>
          <a:bodyPr>
            <a:normAutofit/>
          </a:bodyPr>
          <a:lstStyle/>
          <a:p>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优势性</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如果期望</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至少在一个方面优于期望</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并且在其它方面都不亚于</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优于</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框定依赖实验说明了人们在判断与决策中违背了优势性原则</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7596" y="625015"/>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实验</a:t>
            </a:r>
            <a:r>
              <a:rPr lang="en-US" altLang="zh-CN" sz="2100" b="1" dirty="0">
                <a:latin typeface="宋体" panose="02010600030101010101" pitchFamily="2" charset="-122"/>
                <a:ea typeface="宋体" panose="02010600030101010101" pitchFamily="2" charset="-122"/>
              </a:rPr>
              <a:t>5-10</a:t>
            </a:r>
            <a:r>
              <a:rPr lang="zh-CN" altLang="en-US" sz="2100" b="1" dirty="0">
                <a:latin typeface="宋体" panose="02010600030101010101" pitchFamily="2" charset="-122"/>
                <a:ea typeface="宋体" panose="02010600030101010101" pitchFamily="2" charset="-122"/>
              </a:rPr>
              <a:t>：优势联合</a:t>
            </a:r>
            <a:endParaRPr lang="zh-CN" altLang="en-US" sz="2100" dirty="0"/>
          </a:p>
        </p:txBody>
      </p:sp>
      <p:sp>
        <p:nvSpPr>
          <p:cNvPr id="3" name="内容占位符 2"/>
          <p:cNvSpPr>
            <a:spLocks noGrp="1"/>
          </p:cNvSpPr>
          <p:nvPr>
            <p:ph idx="1"/>
          </p:nvPr>
        </p:nvSpPr>
        <p:spPr>
          <a:xfrm>
            <a:off x="535637" y="1606767"/>
            <a:ext cx="5656558" cy="1670936"/>
          </a:xfrm>
        </p:spPr>
        <p:txBody>
          <a:bodyPr>
            <a:normAutofit/>
          </a:bodyPr>
          <a:lstStyle/>
          <a:p>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：在以下</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中进行选择</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25</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％的概率盈</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$240</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75</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％的概率亏</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$760 </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25</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％的概率盈</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$250</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75</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％的概率亏</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$750</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2"/>
            <a:endParaRPr lang="zh-CN" altLang="en-US" sz="15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sz="15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171" y="634540"/>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实验</a:t>
            </a:r>
            <a:r>
              <a:rPr lang="en-US" altLang="zh-CN" sz="2100" b="1" dirty="0">
                <a:latin typeface="宋体" panose="02010600030101010101" pitchFamily="2" charset="-122"/>
                <a:ea typeface="宋体" panose="02010600030101010101" pitchFamily="2" charset="-122"/>
              </a:rPr>
              <a:t>5-10</a:t>
            </a:r>
            <a:r>
              <a:rPr lang="zh-CN" altLang="en-US" sz="2100" b="1" dirty="0">
                <a:latin typeface="宋体" panose="02010600030101010101" pitchFamily="2" charset="-122"/>
                <a:ea typeface="宋体" panose="02010600030101010101" pitchFamily="2" charset="-122"/>
              </a:rPr>
              <a:t>：优势联合</a:t>
            </a:r>
            <a:endParaRPr lang="zh-CN" altLang="en-US" sz="2100" dirty="0"/>
          </a:p>
        </p:txBody>
      </p:sp>
      <p:sp>
        <p:nvSpPr>
          <p:cNvPr id="3" name="内容占位符 2"/>
          <p:cNvSpPr>
            <a:spLocks noGrp="1"/>
          </p:cNvSpPr>
          <p:nvPr>
            <p:ph idx="1"/>
          </p:nvPr>
        </p:nvSpPr>
        <p:spPr>
          <a:xfrm>
            <a:off x="321372" y="1392503"/>
            <a:ext cx="6170771" cy="2785437"/>
          </a:xfrm>
        </p:spPr>
        <p:txBody>
          <a:bodyPr>
            <a:normAutofit/>
          </a:bodyPr>
          <a:lstStyle/>
          <a:p>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：如下决策必须同时做出，首先检查两个决策，然后进行择优</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决策</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，请选择：</a:t>
            </a:r>
            <a:endPar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2"/>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：确定的</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$240</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盈余</a:t>
            </a:r>
            <a:endPar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2"/>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25</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％的概率盈余</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$1000</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75</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％的概率盈余为零</a:t>
            </a:r>
            <a:endPar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决策</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，请选择：</a:t>
            </a:r>
            <a:endPar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2"/>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E</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：确定的损失</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$750</a:t>
            </a:r>
            <a:endPar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2"/>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F</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75</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％的概率损失</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$1000</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25</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％的概率不损失</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2"/>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939" y="1392502"/>
            <a:ext cx="6170771" cy="2955915"/>
          </a:xfrm>
        </p:spPr>
        <p:txBody>
          <a:bodyPr>
            <a:normAutofit/>
          </a:bodyPr>
          <a:lstStyle/>
          <a:p>
            <a:r>
              <a:rPr lang="zh-CN" altLang="en-US" sz="1800" dirty="0">
                <a:latin typeface="宋体" panose="02010600030101010101" pitchFamily="2" charset="-122"/>
                <a:ea typeface="宋体" panose="02010600030101010101" pitchFamily="2" charset="-122"/>
              </a:rPr>
              <a:t>实验结果</a:t>
            </a:r>
            <a:endParaRPr lang="en-US" altLang="zh-CN" sz="18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问题</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N=86</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A[0]</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B[100]</a:t>
            </a:r>
            <a:endParaRPr lang="en-US" altLang="zh-CN" sz="18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问题</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N=150</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C[84]</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D[16]</a:t>
            </a:r>
            <a:endParaRPr lang="en-US" altLang="zh-CN" sz="1800" dirty="0">
              <a:latin typeface="宋体" panose="02010600030101010101" pitchFamily="2" charset="-122"/>
              <a:ea typeface="宋体" panose="02010600030101010101" pitchFamily="2" charset="-122"/>
            </a:endParaRPr>
          </a:p>
          <a:p>
            <a:pPr lvl="2">
              <a:buNone/>
            </a:pPr>
            <a:r>
              <a:rPr lang="en-US" altLang="zh-CN" dirty="0">
                <a:latin typeface="宋体" panose="02010600030101010101" pitchFamily="2" charset="-122"/>
                <a:ea typeface="宋体" panose="02010600030101010101" pitchFamily="2" charset="-122"/>
              </a:rPr>
              <a:t>      N=150</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E[13]</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F[87]</a:t>
            </a:r>
            <a:endParaRPr lang="en-US" altLang="zh-CN"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结果分析</a:t>
            </a:r>
            <a:endParaRPr lang="en-US" altLang="zh-CN" sz="1800" dirty="0">
              <a:latin typeface="宋体" panose="02010600030101010101" pitchFamily="2" charset="-122"/>
              <a:ea typeface="宋体" panose="02010600030101010101" pitchFamily="2" charset="-122"/>
            </a:endParaRPr>
          </a:p>
          <a:p>
            <a:pPr lvl="1" algn="just">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中，</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明显优于</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中，多数人选择了</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F</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，而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F</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合计与问题</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中的选项</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一致，</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E</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合计与问题</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中的选项</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一致。框定以后人们得出了相反的结论，违背了优势性。</a:t>
            </a:r>
            <a:endParaRPr lang="zh-CN"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800" dirty="0">
              <a:latin typeface="宋体" panose="02010600030101010101" pitchFamily="2" charset="-122"/>
              <a:ea typeface="宋体" panose="02010600030101010101" pitchFamily="2" charset="-122"/>
            </a:endParaRPr>
          </a:p>
        </p:txBody>
      </p:sp>
      <p:sp>
        <p:nvSpPr>
          <p:cNvPr id="4" name="标题 1"/>
          <p:cNvSpPr>
            <a:spLocks noGrp="1"/>
          </p:cNvSpPr>
          <p:nvPr>
            <p:ph type="title"/>
          </p:nvPr>
        </p:nvSpPr>
        <p:spPr>
          <a:xfrm>
            <a:off x="342821" y="797586"/>
            <a:ext cx="6170771" cy="642591"/>
          </a:xfrm>
        </p:spPr>
        <p:txBody>
          <a:bodyPr>
            <a:normAutofit/>
          </a:bodyPr>
          <a:lstStyle/>
          <a:p>
            <a:pPr algn="l"/>
            <a:r>
              <a:rPr lang="zh-CN" altLang="en-US" sz="2100" b="1" dirty="0">
                <a:latin typeface="宋体" panose="02010600030101010101" pitchFamily="2" charset="-122"/>
                <a:ea typeface="宋体" panose="02010600030101010101" pitchFamily="2" charset="-122"/>
              </a:rPr>
              <a:t>实验结果及分析</a:t>
            </a:r>
            <a:endParaRPr lang="zh-CN" altLang="en-US" sz="2100" dirty="0"/>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2" name="灯片编号占位符 1"/>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4271" y="471980"/>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框定依赖导致诱导效应</a:t>
            </a:r>
            <a:endParaRPr lang="zh-CN" altLang="en-US" sz="2100" dirty="0"/>
          </a:p>
        </p:txBody>
      </p:sp>
      <p:sp>
        <p:nvSpPr>
          <p:cNvPr id="3" name="内容占位符 2"/>
          <p:cNvSpPr>
            <a:spLocks noGrp="1"/>
          </p:cNvSpPr>
          <p:nvPr>
            <p:ph idx="1"/>
          </p:nvPr>
        </p:nvSpPr>
        <p:spPr/>
        <p:txBody>
          <a:bodyPr>
            <a:normAutofit/>
          </a:bodyPr>
          <a:lstStyle/>
          <a:p>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对选择的方式进行诱导能影响人们所作的选择，这种运用框定效应来诱导人们决策的现象被称为“诱导效应”</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84793" y="2253364"/>
            <a:ext cx="2327118" cy="1632456"/>
          </a:xfrm>
          <a:prstGeom prst="rect">
            <a:avLst/>
          </a:prstGeom>
        </p:spPr>
      </p:pic>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796" y="711375"/>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实验</a:t>
            </a:r>
            <a:r>
              <a:rPr lang="en-US" altLang="zh-CN" sz="2100" b="1" dirty="0">
                <a:latin typeface="宋体" panose="02010600030101010101" pitchFamily="2" charset="-122"/>
                <a:ea typeface="宋体" panose="02010600030101010101" pitchFamily="2" charset="-122"/>
              </a:rPr>
              <a:t>5-11</a:t>
            </a:r>
            <a:r>
              <a:rPr lang="zh-CN" altLang="en-US" sz="2100" b="1" dirty="0">
                <a:latin typeface="宋体" panose="02010600030101010101" pitchFamily="2" charset="-122"/>
                <a:ea typeface="宋体" panose="02010600030101010101" pitchFamily="2" charset="-122"/>
              </a:rPr>
              <a:t>：医疗框定</a:t>
            </a:r>
            <a:endParaRPr lang="zh-CN" altLang="en-US" sz="2100" dirty="0"/>
          </a:p>
        </p:txBody>
      </p:sp>
      <p:sp>
        <p:nvSpPr>
          <p:cNvPr id="3" name="内容占位符 2"/>
          <p:cNvSpPr>
            <a:spLocks noGrp="1"/>
          </p:cNvSpPr>
          <p:nvPr>
            <p:ph idx="1"/>
          </p:nvPr>
        </p:nvSpPr>
        <p:spPr>
          <a:xfrm>
            <a:off x="374939" y="1446069"/>
            <a:ext cx="6170771" cy="2955915"/>
          </a:xfrm>
        </p:spPr>
        <p:txBody>
          <a:bodyPr>
            <a:normAutofit/>
          </a:bodyPr>
          <a:lstStyle/>
          <a:p>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被试者被告知有关肺炎的两种治疗结果的统计信息。分别以死亡率和存活率的形式告诉不同被试者。然后被试者选择他们所偏爱的治疗方案，信息陈述分别如下：</a:t>
            </a:r>
            <a:endPar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陈述</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（存活框定）</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外科手术：</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100</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个人中，</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90</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个人在接受治疗的过程中仍活着，第</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年末有</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68</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个人存活，</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年后有</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34</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个人存活</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放射治疗： </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100</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个人中，治疗过程中全部都活着。第</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年末有</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78</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个人存活，</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年后有</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22</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个人存活</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2">
              <a:buNone/>
            </a:pPr>
            <a:endParaRPr lang="zh-CN" altLang="en-US" sz="15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sz="15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1896" y="586915"/>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实验</a:t>
            </a:r>
            <a:r>
              <a:rPr lang="en-US" altLang="zh-CN" sz="2100" b="1" dirty="0">
                <a:latin typeface="宋体" panose="02010600030101010101" pitchFamily="2" charset="-122"/>
                <a:ea typeface="宋体" panose="02010600030101010101" pitchFamily="2" charset="-122"/>
              </a:rPr>
              <a:t>5-11</a:t>
            </a:r>
            <a:r>
              <a:rPr lang="zh-CN" altLang="en-US" sz="2100" b="1" dirty="0">
                <a:latin typeface="宋体" panose="02010600030101010101" pitchFamily="2" charset="-122"/>
                <a:ea typeface="宋体" panose="02010600030101010101" pitchFamily="2" charset="-122"/>
              </a:rPr>
              <a:t>：医疗框定</a:t>
            </a:r>
            <a:endParaRPr lang="zh-CN" altLang="en-US" sz="2100" dirty="0"/>
          </a:p>
        </p:txBody>
      </p:sp>
      <p:sp>
        <p:nvSpPr>
          <p:cNvPr id="3" name="内容占位符 2"/>
          <p:cNvSpPr>
            <a:spLocks noGrp="1"/>
          </p:cNvSpPr>
          <p:nvPr>
            <p:ph idx="1"/>
          </p:nvPr>
        </p:nvSpPr>
        <p:spPr>
          <a:xfrm>
            <a:off x="342821" y="1542813"/>
            <a:ext cx="6170771" cy="2099466"/>
          </a:xfrm>
        </p:spPr>
        <p:txBody>
          <a:bodyPr>
            <a:normAutofit/>
          </a:bodyPr>
          <a:lstStyle/>
          <a:p>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陈述</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（死亡框定）</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外科手术： </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100</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个人中，治疗期间或后期有</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个人死亡，第</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年末有</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个人死亡，</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年后</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66</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个死亡</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放射治疗： </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100</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个人，治疗过程中无人死亡，第</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年末有</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22</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个人死亡，</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年后有</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78</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个人死亡</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2">
              <a:buNone/>
            </a:pPr>
            <a:endParaRPr lang="zh-CN" altLang="en-US" sz="15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sz="15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939" y="1446068"/>
            <a:ext cx="6170771" cy="2635128"/>
          </a:xfrm>
        </p:spPr>
        <p:txBody>
          <a:bodyPr>
            <a:normAutofit/>
          </a:bodyPr>
          <a:lstStyle/>
          <a:p>
            <a:r>
              <a:rPr lang="zh-CN" altLang="en-US" sz="1800" dirty="0">
                <a:latin typeface="宋体" panose="02010600030101010101" pitchFamily="2" charset="-122"/>
                <a:ea typeface="宋体" panose="02010600030101010101" pitchFamily="2" charset="-122"/>
              </a:rPr>
              <a:t>实验及分析</a:t>
            </a:r>
            <a:endParaRPr lang="en-US" altLang="zh-CN" sz="18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被试者中偏爱放射疗法的比例，从存活框定下的</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上升到死亡框定下的</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44%</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当以下述方式表达：立即死亡的风险以</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降至</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，而不是以存活率从</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90%</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升到</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100%</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这种方法表达，放射疗法比起手术疗法的诱惑力更大。</a:t>
            </a: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对于有经验的医生或者统计上精于世故的经纪人，框定依赖的诱导效应是常用的手段。</a:t>
            </a:r>
            <a:endPar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endPar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Arial" panose="020B0604020202020204" pitchFamily="34" charset="0"/>
              <a:buChar char="•"/>
            </a:pP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800" dirty="0">
              <a:latin typeface="宋体" panose="02010600030101010101" pitchFamily="2" charset="-122"/>
              <a:ea typeface="宋体" panose="02010600030101010101" pitchFamily="2" charset="-122"/>
            </a:endParaRPr>
          </a:p>
        </p:txBody>
      </p:sp>
      <p:sp>
        <p:nvSpPr>
          <p:cNvPr id="4" name="标题 1"/>
          <p:cNvSpPr>
            <a:spLocks noGrp="1"/>
          </p:cNvSpPr>
          <p:nvPr>
            <p:ph type="title"/>
          </p:nvPr>
        </p:nvSpPr>
        <p:spPr>
          <a:xfrm>
            <a:off x="533321" y="607086"/>
            <a:ext cx="6170771" cy="642591"/>
          </a:xfrm>
        </p:spPr>
        <p:txBody>
          <a:bodyPr>
            <a:normAutofit/>
          </a:bodyPr>
          <a:lstStyle/>
          <a:p>
            <a:pPr algn="l"/>
            <a:r>
              <a:rPr lang="zh-CN" altLang="en-US" sz="2100" b="1" dirty="0">
                <a:latin typeface="宋体" panose="02010600030101010101" pitchFamily="2" charset="-122"/>
                <a:ea typeface="宋体" panose="02010600030101010101" pitchFamily="2" charset="-122"/>
              </a:rPr>
              <a:t>实验结果及分析</a:t>
            </a:r>
            <a:endParaRPr lang="zh-CN" altLang="en-US" sz="2100" dirty="0"/>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2" name="灯片编号占位符 1"/>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8071" y="605965"/>
            <a:ext cx="6170772" cy="856986"/>
          </a:xfrm>
        </p:spPr>
        <p:txBody>
          <a:bodyPr>
            <a:normAutofit/>
          </a:bodyPr>
          <a:lstStyle/>
          <a:p>
            <a:pPr algn="l"/>
            <a:r>
              <a:rPr lang="zh-CN" altLang="en-US" sz="2100" b="1" dirty="0">
                <a:solidFill>
                  <a:schemeClr val="accent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本章小结</a:t>
            </a:r>
            <a:endParaRPr lang="zh-CN" altLang="en-US" sz="2100" b="1" dirty="0">
              <a:solidFill>
                <a:schemeClr val="accent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r>
              <a:rPr lang="zh-CN" altLang="en-US" sz="1800" dirty="0">
                <a:latin typeface="宋体" panose="02010600030101010101" pitchFamily="2" charset="-122"/>
                <a:ea typeface="宋体" panose="02010600030101010101" pitchFamily="2" charset="-122"/>
                <a:cs typeface="华文细黑" panose="02010600040101010101" pitchFamily="2" charset="-122"/>
              </a:rPr>
              <a:t>人类在不确定性条件下的判断与决策过程中往往存在各种偏差，导致了对理性决策的偏离</a:t>
            </a:r>
            <a:endParaRPr lang="en-US" altLang="zh-CN" sz="1800" b="1"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cs typeface="华文细黑" panose="02010600040101010101" pitchFamily="2" charset="-122"/>
              </a:rPr>
              <a:t>人们决策过程中存在着两套信息加工系统，分别是基于直觉和启发式的“快系统”和基于认知推理的“慢系统”</a:t>
            </a:r>
            <a:endParaRPr lang="en-US" altLang="zh-CN" sz="1800" dirty="0">
              <a:latin typeface="宋体" panose="02010600030101010101" pitchFamily="2" charset="-122"/>
              <a:ea typeface="宋体" panose="02010600030101010101" pitchFamily="2" charset="-122"/>
              <a:cs typeface="华文细黑" panose="02010600040101010101" pitchFamily="2" charset="-122"/>
            </a:endParaRPr>
          </a:p>
          <a:p>
            <a:r>
              <a:rPr lang="zh-CN" altLang="en-US" sz="1800" dirty="0">
                <a:latin typeface="宋体" panose="02010600030101010101" pitchFamily="2" charset="-122"/>
                <a:ea typeface="宋体" panose="02010600030101010101" pitchFamily="2" charset="-122"/>
                <a:cs typeface="华文细黑" panose="02010600040101010101" pitchFamily="2" charset="-122"/>
              </a:rPr>
              <a:t>广泛使用的“快系统”直接导致了启发式偏差和框定依赖偏差</a:t>
            </a:r>
            <a:endParaRPr lang="zh-CN" altLang="en-US" sz="1800" dirty="0">
              <a:latin typeface="宋体" panose="02010600030101010101" pitchFamily="2" charset="-122"/>
              <a:ea typeface="宋体" panose="02010600030101010101" pitchFamily="2" charset="-122"/>
              <a:cs typeface="华文细黑" panose="02010600040101010101" pitchFamily="2" charset="-122"/>
            </a:endParaRPr>
          </a:p>
          <a:p>
            <a:endParaRPr lang="en-US" altLang="zh-CN" sz="1800" dirty="0">
              <a:latin typeface="宋体" panose="02010600030101010101" pitchFamily="2" charset="-122"/>
              <a:ea typeface="宋体" panose="02010600030101010101" pitchFamily="2" charset="-122"/>
              <a:cs typeface="华文细黑" panose="02010600040101010101" pitchFamily="2" charset="-122"/>
            </a:endParaRPr>
          </a:p>
          <a:p>
            <a:endParaRPr lang="en-US" altLang="zh-CN" sz="1800" b="1" dirty="0">
              <a:latin typeface="宋体" panose="02010600030101010101" pitchFamily="2" charset="-122"/>
              <a:ea typeface="宋体" panose="02010600030101010101" pitchFamily="2" charset="-122"/>
            </a:endParaRPr>
          </a:p>
        </p:txBody>
      </p:sp>
      <p:sp>
        <p:nvSpPr>
          <p:cNvPr id="4" name="矩形 3"/>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5" name="灯片编号占位符 4"/>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p:cNvSpPr/>
          <p:nvPr/>
        </p:nvSpPr>
        <p:spPr>
          <a:xfrm>
            <a:off x="2894603" y="3120779"/>
            <a:ext cx="287598" cy="323090"/>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椭圆 34"/>
          <p:cNvSpPr/>
          <p:nvPr/>
        </p:nvSpPr>
        <p:spPr>
          <a:xfrm>
            <a:off x="2895056" y="2551570"/>
            <a:ext cx="287145" cy="34895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6" name="椭圆 45"/>
          <p:cNvSpPr/>
          <p:nvPr/>
        </p:nvSpPr>
        <p:spPr>
          <a:xfrm>
            <a:off x="2893200" y="2005153"/>
            <a:ext cx="287145" cy="348959"/>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 name="组合 47"/>
          <p:cNvGrpSpPr/>
          <p:nvPr/>
        </p:nvGrpSpPr>
        <p:grpSpPr>
          <a:xfrm>
            <a:off x="428505" y="1231804"/>
            <a:ext cx="1997759" cy="2542848"/>
            <a:chOff x="1078816" y="964066"/>
            <a:chExt cx="2222812" cy="2923236"/>
          </a:xfrm>
        </p:grpSpPr>
        <p:sp>
          <p:nvSpPr>
            <p:cNvPr id="54" name="Freeform 7"/>
            <p:cNvSpPr/>
            <p:nvPr/>
          </p:nvSpPr>
          <p:spPr bwMode="auto">
            <a:xfrm>
              <a:off x="1078816" y="2540257"/>
              <a:ext cx="696716" cy="1019561"/>
            </a:xfrm>
            <a:custGeom>
              <a:avLst/>
              <a:gdLst>
                <a:gd name="T0" fmla="*/ 94 w 375"/>
                <a:gd name="T1" fmla="*/ 0 h 549"/>
                <a:gd name="T2" fmla="*/ 11 w 375"/>
                <a:gd name="T3" fmla="*/ 12 h 549"/>
                <a:gd name="T4" fmla="*/ 0 w 375"/>
                <a:gd name="T5" fmla="*/ 127 h 549"/>
                <a:gd name="T6" fmla="*/ 174 w 375"/>
                <a:gd name="T7" fmla="*/ 549 h 549"/>
                <a:gd name="T8" fmla="*/ 375 w 375"/>
                <a:gd name="T9" fmla="*/ 280 h 549"/>
                <a:gd name="T10" fmla="*/ 94 w 375"/>
                <a:gd name="T11" fmla="*/ 0 h 549"/>
              </a:gdLst>
              <a:ahLst/>
              <a:cxnLst>
                <a:cxn ang="0">
                  <a:pos x="T0" y="T1"/>
                </a:cxn>
                <a:cxn ang="0">
                  <a:pos x="T2" y="T3"/>
                </a:cxn>
                <a:cxn ang="0">
                  <a:pos x="T4" y="T5"/>
                </a:cxn>
                <a:cxn ang="0">
                  <a:pos x="T6" y="T7"/>
                </a:cxn>
                <a:cxn ang="0">
                  <a:pos x="T8" y="T9"/>
                </a:cxn>
                <a:cxn ang="0">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chemeClr val="accent3">
                <a:alpha val="70000"/>
              </a:schemeClr>
            </a:solidFill>
            <a:ln>
              <a:noFill/>
            </a:ln>
          </p:spPr>
          <p:txBody>
            <a:bodyPr vert="horz" wrap="square" lIns="68564" tIns="34282" rIns="68564" bIns="34282" numCol="1" anchor="t" anchorCtr="0" compatLnSpc="1"/>
            <a:lstStyle/>
            <a:p>
              <a:endParaRPr lang="zh-CN" altLang="en-US" sz="1350"/>
            </a:p>
          </p:txBody>
        </p:sp>
        <p:sp>
          <p:nvSpPr>
            <p:cNvPr id="60" name="Freeform 8"/>
            <p:cNvSpPr/>
            <p:nvPr/>
          </p:nvSpPr>
          <p:spPr bwMode="auto">
            <a:xfrm>
              <a:off x="1088093" y="2231327"/>
              <a:ext cx="600234" cy="615077"/>
            </a:xfrm>
            <a:custGeom>
              <a:avLst/>
              <a:gdLst>
                <a:gd name="T0" fmla="*/ 158 w 323"/>
                <a:gd name="T1" fmla="*/ 0 h 331"/>
                <a:gd name="T2" fmla="*/ 51 w 323"/>
                <a:gd name="T3" fmla="*/ 38 h 331"/>
                <a:gd name="T4" fmla="*/ 0 w 323"/>
                <a:gd name="T5" fmla="*/ 216 h 331"/>
                <a:gd name="T6" fmla="*/ 158 w 323"/>
                <a:gd name="T7" fmla="*/ 331 h 331"/>
                <a:gd name="T8" fmla="*/ 323 w 323"/>
                <a:gd name="T9" fmla="*/ 166 h 331"/>
                <a:gd name="T10" fmla="*/ 158 w 323"/>
                <a:gd name="T11" fmla="*/ 0 h 331"/>
              </a:gdLst>
              <a:ahLst/>
              <a:cxnLst>
                <a:cxn ang="0">
                  <a:pos x="T0" y="T1"/>
                </a:cxn>
                <a:cxn ang="0">
                  <a:pos x="T2" y="T3"/>
                </a:cxn>
                <a:cxn ang="0">
                  <a:pos x="T4" y="T5"/>
                </a:cxn>
                <a:cxn ang="0">
                  <a:pos x="T6" y="T7"/>
                </a:cxn>
                <a:cxn ang="0">
                  <a:pos x="T8" y="T9"/>
                </a:cxn>
                <a:cxn ang="0">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61" name="Oval 9"/>
            <p:cNvSpPr>
              <a:spLocks noChangeArrowheads="1"/>
            </p:cNvSpPr>
            <p:nvPr/>
          </p:nvSpPr>
          <p:spPr bwMode="auto">
            <a:xfrm>
              <a:off x="1530616" y="2179723"/>
              <a:ext cx="506964" cy="507925"/>
            </a:xfrm>
            <a:prstGeom prst="ellipse">
              <a:avLst/>
            </a:prstGeom>
            <a:solidFill>
              <a:schemeClr val="accent5">
                <a:alpha val="70000"/>
              </a:schemeClr>
            </a:solidFill>
            <a:ln>
              <a:noFill/>
            </a:ln>
          </p:spPr>
          <p:txBody>
            <a:bodyPr vert="horz" wrap="square" lIns="68564" tIns="34282" rIns="68564" bIns="34282" numCol="1" anchor="t" anchorCtr="0" compatLnSpc="1"/>
            <a:lstStyle/>
            <a:p>
              <a:endParaRPr lang="zh-CN" altLang="en-US" sz="1350"/>
            </a:p>
          </p:txBody>
        </p:sp>
        <p:sp>
          <p:nvSpPr>
            <p:cNvPr id="62" name="Oval 10"/>
            <p:cNvSpPr>
              <a:spLocks noChangeArrowheads="1"/>
            </p:cNvSpPr>
            <p:nvPr/>
          </p:nvSpPr>
          <p:spPr bwMode="auto">
            <a:xfrm>
              <a:off x="2050137" y="1993832"/>
              <a:ext cx="576113" cy="574257"/>
            </a:xfrm>
            <a:prstGeom prst="ellipse">
              <a:avLst/>
            </a:prstGeom>
            <a:solidFill>
              <a:schemeClr val="accent6">
                <a:alpha val="70000"/>
              </a:schemeClr>
            </a:solidFill>
            <a:ln>
              <a:noFill/>
            </a:ln>
          </p:spPr>
          <p:txBody>
            <a:bodyPr vert="horz" wrap="square" lIns="68564" tIns="34282" rIns="68564" bIns="34282" numCol="1" anchor="t" anchorCtr="0" compatLnSpc="1"/>
            <a:lstStyle/>
            <a:p>
              <a:endParaRPr lang="zh-CN" altLang="en-US" sz="1350"/>
            </a:p>
          </p:txBody>
        </p:sp>
        <p:sp>
          <p:nvSpPr>
            <p:cNvPr id="63" name="Oval 11"/>
            <p:cNvSpPr>
              <a:spLocks noChangeArrowheads="1"/>
            </p:cNvSpPr>
            <p:nvPr/>
          </p:nvSpPr>
          <p:spPr bwMode="auto">
            <a:xfrm>
              <a:off x="1688327" y="1950229"/>
              <a:ext cx="413762" cy="412834"/>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64" name="Oval 12"/>
            <p:cNvSpPr>
              <a:spLocks noChangeArrowheads="1"/>
            </p:cNvSpPr>
            <p:nvPr/>
          </p:nvSpPr>
          <p:spPr bwMode="auto">
            <a:xfrm>
              <a:off x="1955510" y="1555021"/>
              <a:ext cx="256050" cy="256050"/>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65" name="Oval 13"/>
            <p:cNvSpPr>
              <a:spLocks noChangeArrowheads="1"/>
            </p:cNvSpPr>
            <p:nvPr/>
          </p:nvSpPr>
          <p:spPr bwMode="auto">
            <a:xfrm>
              <a:off x="2389682" y="1158887"/>
              <a:ext cx="86278" cy="87205"/>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66" name="Oval 14"/>
            <p:cNvSpPr>
              <a:spLocks noChangeArrowheads="1"/>
            </p:cNvSpPr>
            <p:nvPr/>
          </p:nvSpPr>
          <p:spPr bwMode="auto">
            <a:xfrm>
              <a:off x="1532470" y="1755408"/>
              <a:ext cx="85350" cy="85350"/>
            </a:xfrm>
            <a:prstGeom prst="ellipse">
              <a:avLst/>
            </a:pr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67" name="Oval 15"/>
            <p:cNvSpPr>
              <a:spLocks noChangeArrowheads="1"/>
            </p:cNvSpPr>
            <p:nvPr/>
          </p:nvSpPr>
          <p:spPr bwMode="auto">
            <a:xfrm>
              <a:off x="2068691" y="1905698"/>
              <a:ext cx="87205" cy="88133"/>
            </a:xfrm>
            <a:prstGeom prst="ellipse">
              <a:avLst/>
            </a:prstGeom>
            <a:solidFill>
              <a:schemeClr val="accent1">
                <a:alpha val="80000"/>
              </a:schemeClr>
            </a:solidFill>
            <a:ln>
              <a:noFill/>
            </a:ln>
          </p:spPr>
          <p:txBody>
            <a:bodyPr vert="horz" wrap="square" lIns="68564" tIns="34282" rIns="68564" bIns="34282" numCol="1" anchor="t" anchorCtr="0" compatLnSpc="1"/>
            <a:lstStyle/>
            <a:p>
              <a:endParaRPr lang="zh-CN" altLang="en-US" sz="1350"/>
            </a:p>
          </p:txBody>
        </p:sp>
        <p:sp>
          <p:nvSpPr>
            <p:cNvPr id="68" name="Freeform 16"/>
            <p:cNvSpPr/>
            <p:nvPr/>
          </p:nvSpPr>
          <p:spPr bwMode="auto">
            <a:xfrm>
              <a:off x="1673483" y="1653359"/>
              <a:ext cx="376653" cy="377581"/>
            </a:xfrm>
            <a:custGeom>
              <a:avLst/>
              <a:gdLst>
                <a:gd name="T0" fmla="*/ 201 w 203"/>
                <a:gd name="T1" fmla="*/ 98 h 203"/>
                <a:gd name="T2" fmla="*/ 105 w 203"/>
                <a:gd name="T3" fmla="*/ 201 h 203"/>
                <a:gd name="T4" fmla="*/ 1 w 203"/>
                <a:gd name="T5" fmla="*/ 105 h 203"/>
                <a:gd name="T6" fmla="*/ 98 w 203"/>
                <a:gd name="T7" fmla="*/ 1 h 203"/>
                <a:gd name="T8" fmla="*/ 201 w 203"/>
                <a:gd name="T9" fmla="*/ 98 h 203"/>
              </a:gdLst>
              <a:ahLst/>
              <a:cxnLst>
                <a:cxn ang="0">
                  <a:pos x="T0" y="T1"/>
                </a:cxn>
                <a:cxn ang="0">
                  <a:pos x="T2" y="T3"/>
                </a:cxn>
                <a:cxn ang="0">
                  <a:pos x="T4" y="T5"/>
                </a:cxn>
                <a:cxn ang="0">
                  <a:pos x="T6" y="T7"/>
                </a:cxn>
                <a:cxn ang="0">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69" name="Oval 17"/>
            <p:cNvSpPr>
              <a:spLocks noChangeArrowheads="1"/>
            </p:cNvSpPr>
            <p:nvPr/>
          </p:nvSpPr>
          <p:spPr bwMode="auto">
            <a:xfrm>
              <a:off x="1504639" y="1901988"/>
              <a:ext cx="141013" cy="143796"/>
            </a:xfrm>
            <a:prstGeom prst="ellipse">
              <a:avLst/>
            </a:pr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70" name="Oval 18"/>
            <p:cNvSpPr>
              <a:spLocks noChangeArrowheads="1"/>
            </p:cNvSpPr>
            <p:nvPr/>
          </p:nvSpPr>
          <p:spPr bwMode="auto">
            <a:xfrm>
              <a:off x="2167029" y="964066"/>
              <a:ext cx="142869" cy="142868"/>
            </a:xfrm>
            <a:prstGeom prst="ellipse">
              <a:avLst/>
            </a:pr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71" name="Oval 19"/>
            <p:cNvSpPr>
              <a:spLocks noChangeArrowheads="1"/>
            </p:cNvSpPr>
            <p:nvPr/>
          </p:nvSpPr>
          <p:spPr bwMode="auto">
            <a:xfrm>
              <a:off x="2276500" y="1307321"/>
              <a:ext cx="312641" cy="312641"/>
            </a:xfrm>
            <a:prstGeom prst="ellipse">
              <a:avLst/>
            </a:prstGeom>
            <a:solidFill>
              <a:schemeClr val="accent3">
                <a:alpha val="70000"/>
              </a:schemeClr>
            </a:solidFill>
            <a:ln>
              <a:noFill/>
            </a:ln>
          </p:spPr>
          <p:txBody>
            <a:bodyPr vert="horz" wrap="square" lIns="68564" tIns="34282" rIns="68564" bIns="34282" numCol="1" anchor="t" anchorCtr="0" compatLnSpc="1"/>
            <a:lstStyle/>
            <a:p>
              <a:endParaRPr lang="zh-CN" altLang="en-US" sz="1350"/>
            </a:p>
          </p:txBody>
        </p:sp>
        <p:sp>
          <p:nvSpPr>
            <p:cNvPr id="72" name="Oval 20"/>
            <p:cNvSpPr>
              <a:spLocks noChangeArrowheads="1"/>
            </p:cNvSpPr>
            <p:nvPr/>
          </p:nvSpPr>
          <p:spPr bwMode="auto">
            <a:xfrm>
              <a:off x="2276500" y="1816638"/>
              <a:ext cx="312641" cy="314496"/>
            </a:xfrm>
            <a:prstGeom prst="ellipse">
              <a:avLst/>
            </a:prstGeom>
            <a:solidFill>
              <a:schemeClr val="accent3">
                <a:alpha val="70000"/>
              </a:schemeClr>
            </a:solidFill>
            <a:ln>
              <a:noFill/>
            </a:ln>
          </p:spPr>
          <p:txBody>
            <a:bodyPr vert="horz" wrap="square" lIns="68564" tIns="34282" rIns="68564" bIns="34282" numCol="1" anchor="t" anchorCtr="0" compatLnSpc="1"/>
            <a:lstStyle/>
            <a:p>
              <a:endParaRPr lang="zh-CN" altLang="en-US" sz="1350"/>
            </a:p>
          </p:txBody>
        </p:sp>
        <p:sp>
          <p:nvSpPr>
            <p:cNvPr id="73" name="Oval 21"/>
            <p:cNvSpPr>
              <a:spLocks noChangeArrowheads="1"/>
            </p:cNvSpPr>
            <p:nvPr/>
          </p:nvSpPr>
          <p:spPr bwMode="auto">
            <a:xfrm>
              <a:off x="2754274" y="1514202"/>
              <a:ext cx="141013" cy="141013"/>
            </a:xfrm>
            <a:prstGeom prst="ellipse">
              <a:avLst/>
            </a:prstGeom>
            <a:solidFill>
              <a:schemeClr val="accent6">
                <a:alpha val="70000"/>
              </a:schemeClr>
            </a:solidFill>
            <a:ln>
              <a:noFill/>
            </a:ln>
          </p:spPr>
          <p:txBody>
            <a:bodyPr vert="horz" wrap="square" lIns="68564" tIns="34282" rIns="68564" bIns="34282" numCol="1" anchor="t" anchorCtr="0" compatLnSpc="1"/>
            <a:lstStyle/>
            <a:p>
              <a:endParaRPr lang="zh-CN" altLang="en-US" sz="1350"/>
            </a:p>
          </p:txBody>
        </p:sp>
        <p:sp>
          <p:nvSpPr>
            <p:cNvPr id="74" name="Freeform 22"/>
            <p:cNvSpPr/>
            <p:nvPr/>
          </p:nvSpPr>
          <p:spPr bwMode="auto">
            <a:xfrm>
              <a:off x="2947240" y="2064338"/>
              <a:ext cx="348822" cy="600233"/>
            </a:xfrm>
            <a:custGeom>
              <a:avLst/>
              <a:gdLst>
                <a:gd name="T0" fmla="*/ 0 w 188"/>
                <a:gd name="T1" fmla="*/ 132 h 323"/>
                <a:gd name="T2" fmla="*/ 188 w 188"/>
                <a:gd name="T3" fmla="*/ 323 h 323"/>
                <a:gd name="T4" fmla="*/ 53 w 188"/>
                <a:gd name="T5" fmla="*/ 0 h 323"/>
                <a:gd name="T6" fmla="*/ 0 w 188"/>
                <a:gd name="T7" fmla="*/ 132 h 323"/>
              </a:gdLst>
              <a:ahLst/>
              <a:cxnLst>
                <a:cxn ang="0">
                  <a:pos x="T0" y="T1"/>
                </a:cxn>
                <a:cxn ang="0">
                  <a:pos x="T2" y="T3"/>
                </a:cxn>
                <a:cxn ang="0">
                  <a:pos x="T4" y="T5"/>
                </a:cxn>
                <a:cxn ang="0">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75" name="Freeform 23"/>
            <p:cNvSpPr/>
            <p:nvPr/>
          </p:nvSpPr>
          <p:spPr bwMode="auto">
            <a:xfrm>
              <a:off x="2563165" y="2261014"/>
              <a:ext cx="738463" cy="894319"/>
            </a:xfrm>
            <a:custGeom>
              <a:avLst/>
              <a:gdLst>
                <a:gd name="T0" fmla="*/ 0 w 398"/>
                <a:gd name="T1" fmla="*/ 241 h 481"/>
                <a:gd name="T2" fmla="*/ 241 w 398"/>
                <a:gd name="T3" fmla="*/ 481 h 481"/>
                <a:gd name="T4" fmla="*/ 375 w 398"/>
                <a:gd name="T5" fmla="*/ 440 h 481"/>
                <a:gd name="T6" fmla="*/ 398 w 398"/>
                <a:gd name="T7" fmla="*/ 277 h 481"/>
                <a:gd name="T8" fmla="*/ 342 w 398"/>
                <a:gd name="T9" fmla="*/ 22 h 481"/>
                <a:gd name="T10" fmla="*/ 241 w 398"/>
                <a:gd name="T11" fmla="*/ 0 h 481"/>
                <a:gd name="T12" fmla="*/ 0 w 398"/>
                <a:gd name="T13" fmla="*/ 241 h 481"/>
              </a:gdLst>
              <a:ahLst/>
              <a:cxnLst>
                <a:cxn ang="0">
                  <a:pos x="T0" y="T1"/>
                </a:cxn>
                <a:cxn ang="0">
                  <a:pos x="T2" y="T3"/>
                </a:cxn>
                <a:cxn ang="0">
                  <a:pos x="T4" y="T5"/>
                </a:cxn>
                <a:cxn ang="0">
                  <a:pos x="T6" y="T7"/>
                </a:cxn>
                <a:cxn ang="0">
                  <a:pos x="T8" y="T9"/>
                </a:cxn>
                <a:cxn ang="0">
                  <a:pos x="T10" y="T11"/>
                </a:cxn>
                <a:cxn ang="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76" name="Freeform 24"/>
            <p:cNvSpPr/>
            <p:nvPr/>
          </p:nvSpPr>
          <p:spPr bwMode="auto">
            <a:xfrm>
              <a:off x="2574297" y="2261014"/>
              <a:ext cx="415618" cy="355316"/>
            </a:xfrm>
            <a:custGeom>
              <a:avLst/>
              <a:gdLst>
                <a:gd name="T0" fmla="*/ 0 w 224"/>
                <a:gd name="T1" fmla="*/ 188 h 191"/>
                <a:gd name="T2" fmla="*/ 33 w 224"/>
                <a:gd name="T3" fmla="*/ 191 h 191"/>
                <a:gd name="T4" fmla="*/ 224 w 224"/>
                <a:gd name="T5" fmla="*/ 0 h 191"/>
                <a:gd name="T6" fmla="*/ 0 w 224"/>
                <a:gd name="T7" fmla="*/ 188 h 191"/>
              </a:gdLst>
              <a:ahLst/>
              <a:cxnLst>
                <a:cxn ang="0">
                  <a:pos x="T0" y="T1"/>
                </a:cxn>
                <a:cxn ang="0">
                  <a:pos x="T2" y="T3"/>
                </a:cxn>
                <a:cxn ang="0">
                  <a:pos x="T4" y="T5"/>
                </a:cxn>
                <a:cxn ang="0">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77" name="Freeform 25"/>
            <p:cNvSpPr/>
            <p:nvPr/>
          </p:nvSpPr>
          <p:spPr bwMode="auto">
            <a:xfrm>
              <a:off x="2840364" y="3083913"/>
              <a:ext cx="420165" cy="581208"/>
            </a:xfrm>
            <a:custGeom>
              <a:avLst/>
              <a:gdLst>
                <a:gd name="T0" fmla="*/ 224 w 224"/>
                <a:gd name="T1" fmla="*/ 0 h 310"/>
                <a:gd name="T2" fmla="*/ 0 w 224"/>
                <a:gd name="T3" fmla="*/ 240 h 310"/>
                <a:gd name="T4" fmla="*/ 11 w 224"/>
                <a:gd name="T5" fmla="*/ 310 h 310"/>
                <a:gd name="T6" fmla="*/ 224 w 224"/>
                <a:gd name="T7" fmla="*/ 0 h 310"/>
              </a:gdLst>
              <a:ahLst/>
              <a:cxnLst>
                <a:cxn ang="0">
                  <a:pos x="T0" y="T1"/>
                </a:cxn>
                <a:cxn ang="0">
                  <a:pos x="T2" y="T3"/>
                </a:cxn>
                <a:cxn ang="0">
                  <a:pos x="T4" y="T5"/>
                </a:cxn>
                <a:cxn ang="0">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78" name="Freeform 26"/>
            <p:cNvSpPr/>
            <p:nvPr/>
          </p:nvSpPr>
          <p:spPr bwMode="auto">
            <a:xfrm>
              <a:off x="1104792" y="3017103"/>
              <a:ext cx="615077" cy="753306"/>
            </a:xfrm>
            <a:custGeom>
              <a:avLst/>
              <a:gdLst>
                <a:gd name="T0" fmla="*/ 22 w 331"/>
                <a:gd name="T1" fmla="*/ 0 h 405"/>
                <a:gd name="T2" fmla="*/ 0 w 331"/>
                <a:gd name="T3" fmla="*/ 0 h 405"/>
                <a:gd name="T4" fmla="*/ 316 w 331"/>
                <a:gd name="T5" fmla="*/ 405 h 405"/>
                <a:gd name="T6" fmla="*/ 331 w 331"/>
                <a:gd name="T7" fmla="*/ 309 h 405"/>
                <a:gd name="T8" fmla="*/ 22 w 331"/>
                <a:gd name="T9" fmla="*/ 0 h 405"/>
              </a:gdLst>
              <a:ahLst/>
              <a:cxnLst>
                <a:cxn ang="0">
                  <a:pos x="T0" y="T1"/>
                </a:cxn>
                <a:cxn ang="0">
                  <a:pos x="T2" y="T3"/>
                </a:cxn>
                <a:cxn ang="0">
                  <a:pos x="T4" y="T5"/>
                </a:cxn>
                <a:cxn ang="0">
                  <a:pos x="T6" y="T7"/>
                </a:cxn>
                <a:cxn ang="0">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79" name="Freeform 27"/>
            <p:cNvSpPr/>
            <p:nvPr/>
          </p:nvSpPr>
          <p:spPr bwMode="auto">
            <a:xfrm>
              <a:off x="1406301" y="2974428"/>
              <a:ext cx="1229226" cy="912874"/>
            </a:xfrm>
            <a:custGeom>
              <a:avLst/>
              <a:gdLst>
                <a:gd name="T0" fmla="*/ 331 w 662"/>
                <a:gd name="T1" fmla="*/ 0 h 491"/>
                <a:gd name="T2" fmla="*/ 0 w 662"/>
                <a:gd name="T3" fmla="*/ 317 h 491"/>
                <a:gd name="T4" fmla="*/ 422 w 662"/>
                <a:gd name="T5" fmla="*/ 491 h 491"/>
                <a:gd name="T6" fmla="*/ 639 w 662"/>
                <a:gd name="T7" fmla="*/ 451 h 491"/>
                <a:gd name="T8" fmla="*/ 662 w 662"/>
                <a:gd name="T9" fmla="*/ 331 h 491"/>
                <a:gd name="T10" fmla="*/ 331 w 662"/>
                <a:gd name="T11" fmla="*/ 0 h 491"/>
              </a:gdLst>
              <a:ahLst/>
              <a:cxnLst>
                <a:cxn ang="0">
                  <a:pos x="T0" y="T1"/>
                </a:cxn>
                <a:cxn ang="0">
                  <a:pos x="T2" y="T3"/>
                </a:cxn>
                <a:cxn ang="0">
                  <a:pos x="T4" y="T5"/>
                </a:cxn>
                <a:cxn ang="0">
                  <a:pos x="T6" y="T7"/>
                </a:cxn>
                <a:cxn ang="0">
                  <a:pos x="T8" y="T9"/>
                </a:cxn>
                <a:cxn ang="0">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chemeClr val="accent6">
                <a:alpha val="70000"/>
              </a:schemeClr>
            </a:solidFill>
            <a:ln>
              <a:noFill/>
            </a:ln>
          </p:spPr>
          <p:txBody>
            <a:bodyPr vert="horz" wrap="square" lIns="68564" tIns="34282" rIns="68564" bIns="34282" numCol="1" anchor="t" anchorCtr="0" compatLnSpc="1"/>
            <a:lstStyle/>
            <a:p>
              <a:endParaRPr lang="zh-CN" altLang="en-US" sz="1350"/>
            </a:p>
          </p:txBody>
        </p:sp>
        <p:sp>
          <p:nvSpPr>
            <p:cNvPr id="80" name="Freeform 28"/>
            <p:cNvSpPr/>
            <p:nvPr/>
          </p:nvSpPr>
          <p:spPr bwMode="auto">
            <a:xfrm>
              <a:off x="2335874" y="2933609"/>
              <a:ext cx="874838" cy="872054"/>
            </a:xfrm>
            <a:custGeom>
              <a:avLst/>
              <a:gdLst>
                <a:gd name="T0" fmla="*/ 471 w 471"/>
                <a:gd name="T1" fmla="*/ 153 h 469"/>
                <a:gd name="T2" fmla="*/ 244 w 471"/>
                <a:gd name="T3" fmla="*/ 0 h 469"/>
                <a:gd name="T4" fmla="*/ 0 w 471"/>
                <a:gd name="T5" fmla="*/ 244 h 469"/>
                <a:gd name="T6" fmla="*/ 149 w 471"/>
                <a:gd name="T7" fmla="*/ 469 h 469"/>
                <a:gd name="T8" fmla="*/ 471 w 471"/>
                <a:gd name="T9" fmla="*/ 153 h 469"/>
              </a:gdLst>
              <a:ahLst/>
              <a:cxnLst>
                <a:cxn ang="0">
                  <a:pos x="T0" y="T1"/>
                </a:cxn>
                <a:cxn ang="0">
                  <a:pos x="T2" y="T3"/>
                </a:cxn>
                <a:cxn ang="0">
                  <a:pos x="T4" y="T5"/>
                </a:cxn>
                <a:cxn ang="0">
                  <a:pos x="T6" y="T7"/>
                </a:cxn>
                <a:cxn ang="0">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81" name="Oval 30"/>
            <p:cNvSpPr>
              <a:spLocks noChangeArrowheads="1"/>
            </p:cNvSpPr>
            <p:nvPr/>
          </p:nvSpPr>
          <p:spPr bwMode="auto">
            <a:xfrm>
              <a:off x="2540899" y="1675625"/>
              <a:ext cx="493546" cy="496329"/>
            </a:xfrm>
            <a:prstGeom prst="ellipse">
              <a:avLst/>
            </a:prstGeom>
            <a:solidFill>
              <a:schemeClr val="accent2">
                <a:alpha val="70000"/>
              </a:schemeClr>
            </a:solidFill>
            <a:ln>
              <a:noFill/>
            </a:ln>
          </p:spPr>
          <p:txBody>
            <a:bodyPr vert="horz" wrap="square" lIns="68564" tIns="34282" rIns="68564" bIns="34282" numCol="1" anchor="t" anchorCtr="0" compatLnSpc="1"/>
            <a:lstStyle/>
            <a:p>
              <a:endParaRPr lang="zh-CN" altLang="en-US" sz="1350"/>
            </a:p>
          </p:txBody>
        </p:sp>
        <p:sp>
          <p:nvSpPr>
            <p:cNvPr id="82" name="Oval 11"/>
            <p:cNvSpPr>
              <a:spLocks noChangeArrowheads="1"/>
            </p:cNvSpPr>
            <p:nvPr/>
          </p:nvSpPr>
          <p:spPr bwMode="auto">
            <a:xfrm>
              <a:off x="1833627" y="2696302"/>
              <a:ext cx="557332" cy="556080"/>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83" name="Oval 11"/>
            <p:cNvSpPr>
              <a:spLocks noChangeArrowheads="1"/>
            </p:cNvSpPr>
            <p:nvPr/>
          </p:nvSpPr>
          <p:spPr bwMode="auto">
            <a:xfrm>
              <a:off x="2226489" y="2491874"/>
              <a:ext cx="249471" cy="248912"/>
            </a:xfrm>
            <a:prstGeom prst="ellipse">
              <a:avLst/>
            </a:pr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grpSp>
      <p:sp>
        <p:nvSpPr>
          <p:cNvPr id="84" name="椭圆 83"/>
          <p:cNvSpPr/>
          <p:nvPr/>
        </p:nvSpPr>
        <p:spPr>
          <a:xfrm>
            <a:off x="620544" y="2408976"/>
            <a:ext cx="1015343" cy="996582"/>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5" name="TextBox 28"/>
          <p:cNvSpPr txBox="1"/>
          <p:nvPr/>
        </p:nvSpPr>
        <p:spPr>
          <a:xfrm>
            <a:off x="782525" y="2732936"/>
            <a:ext cx="647922" cy="369332"/>
          </a:xfrm>
          <a:prstGeom prst="rect">
            <a:avLst/>
          </a:prstGeom>
          <a:noFill/>
        </p:spPr>
        <p:txBody>
          <a:bodyPr wrap="square" lIns="0" tIns="0" rIns="0" bIns="0" rtlCol="0">
            <a:spAutoFit/>
          </a:bodyPr>
          <a:lstStyle/>
          <a:p>
            <a:pPr algn="dist"/>
            <a:r>
              <a:rPr lang="zh-CN" altLang="en-US" sz="1500" dirty="0">
                <a:ln w="6350">
                  <a:noFill/>
                </a:ln>
                <a:solidFill>
                  <a:schemeClr val="accent1"/>
                </a:solidFill>
                <a:latin typeface="微软雅黑" panose="020B0503020204020204" pitchFamily="34" charset="-122"/>
                <a:ea typeface="微软雅黑" panose="020B0503020204020204" pitchFamily="34" charset="-122"/>
              </a:rPr>
              <a:t>目录  </a:t>
            </a:r>
            <a:endParaRPr lang="en-US" altLang="zh-CN" sz="1500" dirty="0">
              <a:ln w="6350">
                <a:noFill/>
              </a:ln>
              <a:solidFill>
                <a:schemeClr val="accent1"/>
              </a:solidFill>
              <a:latin typeface="微软雅黑" panose="020B0503020204020204" pitchFamily="34" charset="-122"/>
              <a:ea typeface="微软雅黑" panose="020B0503020204020204" pitchFamily="34" charset="-122"/>
            </a:endParaRPr>
          </a:p>
          <a:p>
            <a:pPr algn="dist"/>
            <a:r>
              <a:rPr lang="en-US" altLang="zh-CN" sz="900" dirty="0">
                <a:ln w="6350">
                  <a:noFill/>
                </a:ln>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CONTENTS</a:t>
            </a:r>
            <a:endParaRPr lang="zh-CN" altLang="en-US" sz="900" dirty="0">
              <a:ln w="6350">
                <a:noFill/>
              </a:ln>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0" name="Freeform 13"/>
          <p:cNvSpPr>
            <a:spLocks noEditPoints="1"/>
          </p:cNvSpPr>
          <p:nvPr/>
        </p:nvSpPr>
        <p:spPr bwMode="auto">
          <a:xfrm>
            <a:off x="3859030" y="1896125"/>
            <a:ext cx="171886" cy="14274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68564" tIns="34282" rIns="68564" bIns="34282" numCol="1" anchor="t" anchorCtr="0" compatLnSpc="1"/>
          <a:lstStyle/>
          <a:p>
            <a:endParaRPr lang="zh-CN" altLang="en-US" sz="1350"/>
          </a:p>
        </p:txBody>
      </p:sp>
      <p:sp>
        <p:nvSpPr>
          <p:cNvPr id="91" name="矩形 90"/>
          <p:cNvSpPr/>
          <p:nvPr/>
        </p:nvSpPr>
        <p:spPr>
          <a:xfrm>
            <a:off x="3266524" y="3121058"/>
            <a:ext cx="1706880" cy="398780"/>
          </a:xfrm>
          <a:prstGeom prst="rect">
            <a:avLst/>
          </a:prstGeom>
        </p:spPr>
        <p:txBody>
          <a:bodyPr wrap="none">
            <a:spAutoFit/>
          </a:bodyPr>
          <a:lstStyle/>
          <a:p>
            <a:pPr>
              <a:defRPr/>
            </a:pPr>
            <a:r>
              <a:rPr lang="zh-CN" altLang="en-US" sz="2000" dirty="0">
                <a:ln w="6350">
                  <a:noFill/>
                </a:ln>
                <a:latin typeface="宋体" panose="02010600030101010101" pitchFamily="2" charset="-122"/>
                <a:ea typeface="宋体" panose="02010600030101010101" pitchFamily="2" charset="-122"/>
              </a:rPr>
              <a:t>框定依赖偏差</a:t>
            </a:r>
            <a:endParaRPr lang="zh-CN" altLang="en-US" sz="2000" dirty="0">
              <a:ln w="6350">
                <a:noFill/>
              </a:ln>
              <a:latin typeface="宋体" panose="02010600030101010101" pitchFamily="2" charset="-122"/>
              <a:ea typeface="宋体" panose="02010600030101010101" pitchFamily="2" charset="-122"/>
            </a:endParaRPr>
          </a:p>
        </p:txBody>
      </p:sp>
      <p:sp>
        <p:nvSpPr>
          <p:cNvPr id="92" name="矩形 91"/>
          <p:cNvSpPr/>
          <p:nvPr/>
        </p:nvSpPr>
        <p:spPr>
          <a:xfrm>
            <a:off x="3266226" y="2551126"/>
            <a:ext cx="1452880" cy="398780"/>
          </a:xfrm>
          <a:prstGeom prst="rect">
            <a:avLst/>
          </a:prstGeom>
        </p:spPr>
        <p:txBody>
          <a:bodyPr wrap="none">
            <a:spAutoFit/>
          </a:bodyPr>
          <a:lstStyle/>
          <a:p>
            <a:pPr>
              <a:defRPr/>
            </a:pPr>
            <a:r>
              <a:rPr lang="zh-CN" altLang="en-US" sz="2000" dirty="0">
                <a:ln w="6350">
                  <a:noFill/>
                </a:ln>
                <a:latin typeface="宋体" panose="02010600030101010101" pitchFamily="2" charset="-122"/>
                <a:ea typeface="宋体" panose="02010600030101010101" pitchFamily="2" charset="-122"/>
              </a:rPr>
              <a:t>启发式偏差</a:t>
            </a:r>
            <a:endParaRPr lang="zh-CN" altLang="en-US" sz="2000" dirty="0">
              <a:ln w="6350">
                <a:noFill/>
              </a:ln>
              <a:latin typeface="宋体" panose="02010600030101010101" pitchFamily="2" charset="-122"/>
              <a:ea typeface="宋体" panose="02010600030101010101" pitchFamily="2" charset="-122"/>
            </a:endParaRPr>
          </a:p>
        </p:txBody>
      </p:sp>
      <p:sp>
        <p:nvSpPr>
          <p:cNvPr id="95" name="矩形 94"/>
          <p:cNvSpPr/>
          <p:nvPr/>
        </p:nvSpPr>
        <p:spPr>
          <a:xfrm>
            <a:off x="3266225" y="1975776"/>
            <a:ext cx="2948940" cy="398780"/>
          </a:xfrm>
          <a:prstGeom prst="rect">
            <a:avLst/>
          </a:prstGeom>
        </p:spPr>
        <p:txBody>
          <a:bodyPr wrap="none">
            <a:spAutoFit/>
          </a:bodyPr>
          <a:lstStyle/>
          <a:p>
            <a:r>
              <a:rPr lang="zh-CN" altLang="en-US" sz="2000" dirty="0">
                <a:ln w="6350">
                  <a:noFill/>
                </a:ln>
                <a:latin typeface="Times New Roman" panose="02020603050405020304" pitchFamily="18" charset="0"/>
                <a:ea typeface="宋体" panose="02010600030101010101" pitchFamily="2" charset="-122"/>
                <a:cs typeface="Times New Roman" panose="02020603050405020304" pitchFamily="18" charset="0"/>
              </a:rPr>
              <a:t>认知心理学视角的</a:t>
            </a:r>
            <a:r>
              <a:rPr lang="en-US" altLang="zh-CN" sz="2000" dirty="0">
                <a:ln w="6350">
                  <a:noFill/>
                </a:ln>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n w="6350">
                  <a:noFill/>
                </a:ln>
                <a:latin typeface="Times New Roman" panose="02020603050405020304" pitchFamily="18" charset="0"/>
                <a:ea typeface="宋体" panose="02010600030101010101" pitchFamily="2" charset="-122"/>
                <a:cs typeface="Times New Roman" panose="02020603050405020304" pitchFamily="18" charset="0"/>
              </a:rPr>
              <a:t>偏差</a:t>
            </a:r>
            <a:r>
              <a:rPr lang="en-US" altLang="zh-CN" sz="2000" dirty="0">
                <a:ln w="6350">
                  <a:noFill/>
                </a:ln>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n w="6350">
                <a:noFill/>
              </a:ln>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2828925" y="2002790"/>
            <a:ext cx="483235" cy="344805"/>
          </a:xfrm>
          <a:prstGeom prst="rect">
            <a:avLst/>
          </a:prstGeom>
          <a:noFill/>
        </p:spPr>
        <p:txBody>
          <a:bodyPr wrap="square" rtlCol="0">
            <a:spAutoFit/>
          </a:bodyPr>
          <a:lstStyle/>
          <a:p>
            <a:r>
              <a:rPr lang="en-US" altLang="zh-CN" sz="1650" dirty="0">
                <a:latin typeface="Times New Roman" panose="02020603050405020304" pitchFamily="18" charset="0"/>
                <a:cs typeface="Times New Roman" panose="02020603050405020304" pitchFamily="18" charset="0"/>
              </a:rPr>
              <a:t>5.1</a:t>
            </a:r>
            <a:endParaRPr lang="zh-CN" altLang="en-US" sz="1650" dirty="0">
              <a:latin typeface="Times New Roman" panose="02020603050405020304" pitchFamily="18" charset="0"/>
              <a:cs typeface="Times New Roman" panose="02020603050405020304" pitchFamily="18" charset="0"/>
            </a:endParaRPr>
          </a:p>
        </p:txBody>
      </p:sp>
      <p:sp>
        <p:nvSpPr>
          <p:cNvPr id="51" name="文本框 50"/>
          <p:cNvSpPr txBox="1"/>
          <p:nvPr/>
        </p:nvSpPr>
        <p:spPr>
          <a:xfrm>
            <a:off x="2817495" y="2545080"/>
            <a:ext cx="494665" cy="344805"/>
          </a:xfrm>
          <a:prstGeom prst="rect">
            <a:avLst/>
          </a:prstGeom>
          <a:noFill/>
        </p:spPr>
        <p:txBody>
          <a:bodyPr wrap="square" rtlCol="0">
            <a:spAutoFit/>
          </a:bodyPr>
          <a:lstStyle/>
          <a:p>
            <a:r>
              <a:rPr lang="en-US" altLang="zh-CN" sz="1650" dirty="0">
                <a:latin typeface="Times New Roman" panose="02020603050405020304" pitchFamily="18" charset="0"/>
                <a:cs typeface="Times New Roman" panose="02020603050405020304" pitchFamily="18" charset="0"/>
              </a:rPr>
              <a:t>5.2</a:t>
            </a:r>
            <a:endParaRPr lang="zh-CN" altLang="en-US" sz="1650" dirty="0">
              <a:latin typeface="Times New Roman" panose="02020603050405020304" pitchFamily="18" charset="0"/>
              <a:cs typeface="Times New Roman" panose="02020603050405020304" pitchFamily="18" charset="0"/>
            </a:endParaRPr>
          </a:p>
        </p:txBody>
      </p:sp>
      <p:sp>
        <p:nvSpPr>
          <p:cNvPr id="44" name="文本框 43"/>
          <p:cNvSpPr txBox="1"/>
          <p:nvPr/>
        </p:nvSpPr>
        <p:spPr>
          <a:xfrm>
            <a:off x="2828290" y="3106420"/>
            <a:ext cx="483235" cy="344805"/>
          </a:xfrm>
          <a:prstGeom prst="rect">
            <a:avLst/>
          </a:prstGeom>
          <a:noFill/>
        </p:spPr>
        <p:txBody>
          <a:bodyPr wrap="square" rtlCol="0">
            <a:spAutoFit/>
          </a:bodyPr>
          <a:lstStyle/>
          <a:p>
            <a:r>
              <a:rPr lang="en-US" altLang="zh-CN" sz="1650" dirty="0">
                <a:latin typeface="Times New Roman" panose="02020603050405020304" pitchFamily="18" charset="0"/>
                <a:cs typeface="Times New Roman" panose="02020603050405020304" pitchFamily="18" charset="0"/>
              </a:rPr>
              <a:t>5.3</a:t>
            </a:r>
            <a:endParaRPr lang="zh-CN" altLang="en-US" sz="165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0"/>
          <p:cNvGrpSpPr/>
          <p:nvPr/>
        </p:nvGrpSpPr>
        <p:grpSpPr>
          <a:xfrm>
            <a:off x="3032150" y="1529245"/>
            <a:ext cx="792112" cy="1041711"/>
            <a:chOff x="3995936" y="1676400"/>
            <a:chExt cx="1056394" cy="1389270"/>
          </a:xfrm>
        </p:grpSpPr>
        <p:grpSp>
          <p:nvGrpSpPr>
            <p:cNvPr id="5" name="组合 21"/>
            <p:cNvGrpSpPr/>
            <p:nvPr/>
          </p:nvGrpSpPr>
          <p:grpSpPr>
            <a:xfrm>
              <a:off x="3995936" y="1676400"/>
              <a:ext cx="1056394" cy="1389270"/>
              <a:chOff x="1078816" y="964066"/>
              <a:chExt cx="2222812" cy="2923236"/>
            </a:xfrm>
          </p:grpSpPr>
          <p:sp>
            <p:nvSpPr>
              <p:cNvPr id="24" name="Freeform 7"/>
              <p:cNvSpPr/>
              <p:nvPr/>
            </p:nvSpPr>
            <p:spPr bwMode="auto">
              <a:xfrm>
                <a:off x="1078816" y="2540257"/>
                <a:ext cx="696716" cy="1019561"/>
              </a:xfrm>
              <a:custGeom>
                <a:avLst/>
                <a:gdLst>
                  <a:gd name="T0" fmla="*/ 94 w 375"/>
                  <a:gd name="T1" fmla="*/ 0 h 549"/>
                  <a:gd name="T2" fmla="*/ 11 w 375"/>
                  <a:gd name="T3" fmla="*/ 12 h 549"/>
                  <a:gd name="T4" fmla="*/ 0 w 375"/>
                  <a:gd name="T5" fmla="*/ 127 h 549"/>
                  <a:gd name="T6" fmla="*/ 174 w 375"/>
                  <a:gd name="T7" fmla="*/ 549 h 549"/>
                  <a:gd name="T8" fmla="*/ 375 w 375"/>
                  <a:gd name="T9" fmla="*/ 280 h 549"/>
                  <a:gd name="T10" fmla="*/ 94 w 375"/>
                  <a:gd name="T11" fmla="*/ 0 h 549"/>
                </a:gdLst>
                <a:ahLst/>
                <a:cxnLst>
                  <a:cxn ang="0">
                    <a:pos x="T0" y="T1"/>
                  </a:cxn>
                  <a:cxn ang="0">
                    <a:pos x="T2" y="T3"/>
                  </a:cxn>
                  <a:cxn ang="0">
                    <a:pos x="T4" y="T5"/>
                  </a:cxn>
                  <a:cxn ang="0">
                    <a:pos x="T6" y="T7"/>
                  </a:cxn>
                  <a:cxn ang="0">
                    <a:pos x="T8" y="T9"/>
                  </a:cxn>
                  <a:cxn ang="0">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chemeClr val="accent3">
                  <a:alpha val="70000"/>
                </a:schemeClr>
              </a:solidFill>
              <a:ln>
                <a:noFill/>
              </a:ln>
            </p:spPr>
            <p:txBody>
              <a:bodyPr vert="horz" wrap="square" lIns="68564" tIns="34282" rIns="68564" bIns="34282" numCol="1" anchor="t" anchorCtr="0" compatLnSpc="1"/>
              <a:lstStyle/>
              <a:p>
                <a:endParaRPr lang="zh-CN" altLang="en-US" sz="1350"/>
              </a:p>
            </p:txBody>
          </p:sp>
          <p:sp>
            <p:nvSpPr>
              <p:cNvPr id="25" name="Freeform 8"/>
              <p:cNvSpPr/>
              <p:nvPr/>
            </p:nvSpPr>
            <p:spPr bwMode="auto">
              <a:xfrm>
                <a:off x="1088093" y="2231327"/>
                <a:ext cx="600234" cy="615077"/>
              </a:xfrm>
              <a:custGeom>
                <a:avLst/>
                <a:gdLst>
                  <a:gd name="T0" fmla="*/ 158 w 323"/>
                  <a:gd name="T1" fmla="*/ 0 h 331"/>
                  <a:gd name="T2" fmla="*/ 51 w 323"/>
                  <a:gd name="T3" fmla="*/ 38 h 331"/>
                  <a:gd name="T4" fmla="*/ 0 w 323"/>
                  <a:gd name="T5" fmla="*/ 216 h 331"/>
                  <a:gd name="T6" fmla="*/ 158 w 323"/>
                  <a:gd name="T7" fmla="*/ 331 h 331"/>
                  <a:gd name="T8" fmla="*/ 323 w 323"/>
                  <a:gd name="T9" fmla="*/ 166 h 331"/>
                  <a:gd name="T10" fmla="*/ 158 w 323"/>
                  <a:gd name="T11" fmla="*/ 0 h 331"/>
                </a:gdLst>
                <a:ahLst/>
                <a:cxnLst>
                  <a:cxn ang="0">
                    <a:pos x="T0" y="T1"/>
                  </a:cxn>
                  <a:cxn ang="0">
                    <a:pos x="T2" y="T3"/>
                  </a:cxn>
                  <a:cxn ang="0">
                    <a:pos x="T4" y="T5"/>
                  </a:cxn>
                  <a:cxn ang="0">
                    <a:pos x="T6" y="T7"/>
                  </a:cxn>
                  <a:cxn ang="0">
                    <a:pos x="T8" y="T9"/>
                  </a:cxn>
                  <a:cxn ang="0">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26" name="Oval 9"/>
              <p:cNvSpPr>
                <a:spLocks noChangeArrowheads="1"/>
              </p:cNvSpPr>
              <p:nvPr/>
            </p:nvSpPr>
            <p:spPr bwMode="auto">
              <a:xfrm>
                <a:off x="1530616" y="2179723"/>
                <a:ext cx="506964" cy="507925"/>
              </a:xfrm>
              <a:prstGeom prst="ellipse">
                <a:avLst/>
              </a:prstGeom>
              <a:solidFill>
                <a:schemeClr val="accent5">
                  <a:alpha val="70000"/>
                </a:schemeClr>
              </a:solidFill>
              <a:ln>
                <a:noFill/>
              </a:ln>
            </p:spPr>
            <p:txBody>
              <a:bodyPr vert="horz" wrap="square" lIns="68564" tIns="34282" rIns="68564" bIns="34282" numCol="1" anchor="t" anchorCtr="0" compatLnSpc="1"/>
              <a:lstStyle/>
              <a:p>
                <a:endParaRPr lang="zh-CN" altLang="en-US" sz="1350"/>
              </a:p>
            </p:txBody>
          </p:sp>
          <p:sp>
            <p:nvSpPr>
              <p:cNvPr id="27" name="Oval 10"/>
              <p:cNvSpPr>
                <a:spLocks noChangeArrowheads="1"/>
              </p:cNvSpPr>
              <p:nvPr/>
            </p:nvSpPr>
            <p:spPr bwMode="auto">
              <a:xfrm>
                <a:off x="2050137" y="1993832"/>
                <a:ext cx="576113" cy="574257"/>
              </a:xfrm>
              <a:prstGeom prst="ellipse">
                <a:avLst/>
              </a:prstGeom>
              <a:solidFill>
                <a:schemeClr val="accent6">
                  <a:alpha val="70000"/>
                </a:schemeClr>
              </a:solidFill>
              <a:ln>
                <a:noFill/>
              </a:ln>
            </p:spPr>
            <p:txBody>
              <a:bodyPr vert="horz" wrap="square" lIns="68564" tIns="34282" rIns="68564" bIns="34282" numCol="1" anchor="t" anchorCtr="0" compatLnSpc="1"/>
              <a:lstStyle/>
              <a:p>
                <a:endParaRPr lang="zh-CN" altLang="en-US" sz="1350"/>
              </a:p>
            </p:txBody>
          </p:sp>
          <p:sp>
            <p:nvSpPr>
              <p:cNvPr id="28" name="Oval 11"/>
              <p:cNvSpPr>
                <a:spLocks noChangeArrowheads="1"/>
              </p:cNvSpPr>
              <p:nvPr/>
            </p:nvSpPr>
            <p:spPr bwMode="auto">
              <a:xfrm>
                <a:off x="1688327" y="1950229"/>
                <a:ext cx="413762" cy="412834"/>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29" name="Oval 12"/>
              <p:cNvSpPr>
                <a:spLocks noChangeArrowheads="1"/>
              </p:cNvSpPr>
              <p:nvPr/>
            </p:nvSpPr>
            <p:spPr bwMode="auto">
              <a:xfrm>
                <a:off x="1955510" y="1555021"/>
                <a:ext cx="256050" cy="256050"/>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30" name="Oval 13"/>
              <p:cNvSpPr>
                <a:spLocks noChangeArrowheads="1"/>
              </p:cNvSpPr>
              <p:nvPr/>
            </p:nvSpPr>
            <p:spPr bwMode="auto">
              <a:xfrm>
                <a:off x="2389682" y="1158887"/>
                <a:ext cx="86278" cy="87205"/>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31" name="Oval 14"/>
              <p:cNvSpPr>
                <a:spLocks noChangeArrowheads="1"/>
              </p:cNvSpPr>
              <p:nvPr/>
            </p:nvSpPr>
            <p:spPr bwMode="auto">
              <a:xfrm>
                <a:off x="1532470" y="1755408"/>
                <a:ext cx="85350" cy="85350"/>
              </a:xfrm>
              <a:prstGeom prst="ellipse">
                <a:avLst/>
              </a:pr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32" name="Oval 15"/>
              <p:cNvSpPr>
                <a:spLocks noChangeArrowheads="1"/>
              </p:cNvSpPr>
              <p:nvPr/>
            </p:nvSpPr>
            <p:spPr bwMode="auto">
              <a:xfrm>
                <a:off x="2068691" y="1905698"/>
                <a:ext cx="87205" cy="88133"/>
              </a:xfrm>
              <a:prstGeom prst="ellipse">
                <a:avLst/>
              </a:prstGeom>
              <a:solidFill>
                <a:schemeClr val="accent1">
                  <a:alpha val="80000"/>
                </a:schemeClr>
              </a:solidFill>
              <a:ln>
                <a:noFill/>
              </a:ln>
            </p:spPr>
            <p:txBody>
              <a:bodyPr vert="horz" wrap="square" lIns="68564" tIns="34282" rIns="68564" bIns="34282" numCol="1" anchor="t" anchorCtr="0" compatLnSpc="1"/>
              <a:lstStyle/>
              <a:p>
                <a:endParaRPr lang="zh-CN" altLang="en-US" sz="1350"/>
              </a:p>
            </p:txBody>
          </p:sp>
          <p:sp>
            <p:nvSpPr>
              <p:cNvPr id="33" name="Freeform 16"/>
              <p:cNvSpPr/>
              <p:nvPr/>
            </p:nvSpPr>
            <p:spPr bwMode="auto">
              <a:xfrm>
                <a:off x="1673483" y="1653359"/>
                <a:ext cx="376653" cy="377581"/>
              </a:xfrm>
              <a:custGeom>
                <a:avLst/>
                <a:gdLst>
                  <a:gd name="T0" fmla="*/ 201 w 203"/>
                  <a:gd name="T1" fmla="*/ 98 h 203"/>
                  <a:gd name="T2" fmla="*/ 105 w 203"/>
                  <a:gd name="T3" fmla="*/ 201 h 203"/>
                  <a:gd name="T4" fmla="*/ 1 w 203"/>
                  <a:gd name="T5" fmla="*/ 105 h 203"/>
                  <a:gd name="T6" fmla="*/ 98 w 203"/>
                  <a:gd name="T7" fmla="*/ 1 h 203"/>
                  <a:gd name="T8" fmla="*/ 201 w 203"/>
                  <a:gd name="T9" fmla="*/ 98 h 203"/>
                </a:gdLst>
                <a:ahLst/>
                <a:cxnLst>
                  <a:cxn ang="0">
                    <a:pos x="T0" y="T1"/>
                  </a:cxn>
                  <a:cxn ang="0">
                    <a:pos x="T2" y="T3"/>
                  </a:cxn>
                  <a:cxn ang="0">
                    <a:pos x="T4" y="T5"/>
                  </a:cxn>
                  <a:cxn ang="0">
                    <a:pos x="T6" y="T7"/>
                  </a:cxn>
                  <a:cxn ang="0">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34" name="Oval 17"/>
              <p:cNvSpPr>
                <a:spLocks noChangeArrowheads="1"/>
              </p:cNvSpPr>
              <p:nvPr/>
            </p:nvSpPr>
            <p:spPr bwMode="auto">
              <a:xfrm>
                <a:off x="1504639" y="1901988"/>
                <a:ext cx="141013" cy="143796"/>
              </a:xfrm>
              <a:prstGeom prst="ellipse">
                <a:avLst/>
              </a:pr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35" name="Oval 18"/>
              <p:cNvSpPr>
                <a:spLocks noChangeArrowheads="1"/>
              </p:cNvSpPr>
              <p:nvPr/>
            </p:nvSpPr>
            <p:spPr bwMode="auto">
              <a:xfrm>
                <a:off x="2167029" y="964066"/>
                <a:ext cx="142869" cy="142868"/>
              </a:xfrm>
              <a:prstGeom prst="ellipse">
                <a:avLst/>
              </a:pr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36" name="Oval 19"/>
              <p:cNvSpPr>
                <a:spLocks noChangeArrowheads="1"/>
              </p:cNvSpPr>
              <p:nvPr/>
            </p:nvSpPr>
            <p:spPr bwMode="auto">
              <a:xfrm>
                <a:off x="2276500" y="1307321"/>
                <a:ext cx="312641" cy="312641"/>
              </a:xfrm>
              <a:prstGeom prst="ellipse">
                <a:avLst/>
              </a:prstGeom>
              <a:solidFill>
                <a:schemeClr val="accent3">
                  <a:alpha val="70000"/>
                </a:schemeClr>
              </a:solidFill>
              <a:ln>
                <a:noFill/>
              </a:ln>
            </p:spPr>
            <p:txBody>
              <a:bodyPr vert="horz" wrap="square" lIns="68564" tIns="34282" rIns="68564" bIns="34282" numCol="1" anchor="t" anchorCtr="0" compatLnSpc="1"/>
              <a:lstStyle/>
              <a:p>
                <a:endParaRPr lang="zh-CN" altLang="en-US" sz="1350"/>
              </a:p>
            </p:txBody>
          </p:sp>
          <p:sp>
            <p:nvSpPr>
              <p:cNvPr id="37" name="Oval 20"/>
              <p:cNvSpPr>
                <a:spLocks noChangeArrowheads="1"/>
              </p:cNvSpPr>
              <p:nvPr/>
            </p:nvSpPr>
            <p:spPr bwMode="auto">
              <a:xfrm>
                <a:off x="2276500" y="1816638"/>
                <a:ext cx="312641" cy="314496"/>
              </a:xfrm>
              <a:prstGeom prst="ellipse">
                <a:avLst/>
              </a:prstGeom>
              <a:solidFill>
                <a:schemeClr val="accent3">
                  <a:alpha val="70000"/>
                </a:schemeClr>
              </a:solidFill>
              <a:ln>
                <a:noFill/>
              </a:ln>
            </p:spPr>
            <p:txBody>
              <a:bodyPr vert="horz" wrap="square" lIns="68564" tIns="34282" rIns="68564" bIns="34282" numCol="1" anchor="t" anchorCtr="0" compatLnSpc="1"/>
              <a:lstStyle/>
              <a:p>
                <a:endParaRPr lang="zh-CN" altLang="en-US" sz="1350"/>
              </a:p>
            </p:txBody>
          </p:sp>
          <p:sp>
            <p:nvSpPr>
              <p:cNvPr id="38" name="Oval 21"/>
              <p:cNvSpPr>
                <a:spLocks noChangeArrowheads="1"/>
              </p:cNvSpPr>
              <p:nvPr/>
            </p:nvSpPr>
            <p:spPr bwMode="auto">
              <a:xfrm>
                <a:off x="2754274" y="1514202"/>
                <a:ext cx="141013" cy="141013"/>
              </a:xfrm>
              <a:prstGeom prst="ellipse">
                <a:avLst/>
              </a:prstGeom>
              <a:solidFill>
                <a:schemeClr val="accent6">
                  <a:alpha val="70000"/>
                </a:schemeClr>
              </a:solidFill>
              <a:ln>
                <a:noFill/>
              </a:ln>
            </p:spPr>
            <p:txBody>
              <a:bodyPr vert="horz" wrap="square" lIns="68564" tIns="34282" rIns="68564" bIns="34282" numCol="1" anchor="t" anchorCtr="0" compatLnSpc="1"/>
              <a:lstStyle/>
              <a:p>
                <a:endParaRPr lang="zh-CN" altLang="en-US" sz="1350"/>
              </a:p>
            </p:txBody>
          </p:sp>
          <p:sp>
            <p:nvSpPr>
              <p:cNvPr id="39" name="Freeform 22"/>
              <p:cNvSpPr/>
              <p:nvPr/>
            </p:nvSpPr>
            <p:spPr bwMode="auto">
              <a:xfrm>
                <a:off x="2947240" y="2064338"/>
                <a:ext cx="348822" cy="600233"/>
              </a:xfrm>
              <a:custGeom>
                <a:avLst/>
                <a:gdLst>
                  <a:gd name="T0" fmla="*/ 0 w 188"/>
                  <a:gd name="T1" fmla="*/ 132 h 323"/>
                  <a:gd name="T2" fmla="*/ 188 w 188"/>
                  <a:gd name="T3" fmla="*/ 323 h 323"/>
                  <a:gd name="T4" fmla="*/ 53 w 188"/>
                  <a:gd name="T5" fmla="*/ 0 h 323"/>
                  <a:gd name="T6" fmla="*/ 0 w 188"/>
                  <a:gd name="T7" fmla="*/ 132 h 323"/>
                </a:gdLst>
                <a:ahLst/>
                <a:cxnLst>
                  <a:cxn ang="0">
                    <a:pos x="T0" y="T1"/>
                  </a:cxn>
                  <a:cxn ang="0">
                    <a:pos x="T2" y="T3"/>
                  </a:cxn>
                  <a:cxn ang="0">
                    <a:pos x="T4" y="T5"/>
                  </a:cxn>
                  <a:cxn ang="0">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40" name="Freeform 23"/>
              <p:cNvSpPr/>
              <p:nvPr/>
            </p:nvSpPr>
            <p:spPr bwMode="auto">
              <a:xfrm>
                <a:off x="2563165" y="2261014"/>
                <a:ext cx="738463" cy="894319"/>
              </a:xfrm>
              <a:custGeom>
                <a:avLst/>
                <a:gdLst>
                  <a:gd name="T0" fmla="*/ 0 w 398"/>
                  <a:gd name="T1" fmla="*/ 241 h 481"/>
                  <a:gd name="T2" fmla="*/ 241 w 398"/>
                  <a:gd name="T3" fmla="*/ 481 h 481"/>
                  <a:gd name="T4" fmla="*/ 375 w 398"/>
                  <a:gd name="T5" fmla="*/ 440 h 481"/>
                  <a:gd name="T6" fmla="*/ 398 w 398"/>
                  <a:gd name="T7" fmla="*/ 277 h 481"/>
                  <a:gd name="T8" fmla="*/ 342 w 398"/>
                  <a:gd name="T9" fmla="*/ 22 h 481"/>
                  <a:gd name="T10" fmla="*/ 241 w 398"/>
                  <a:gd name="T11" fmla="*/ 0 h 481"/>
                  <a:gd name="T12" fmla="*/ 0 w 398"/>
                  <a:gd name="T13" fmla="*/ 241 h 481"/>
                </a:gdLst>
                <a:ahLst/>
                <a:cxnLst>
                  <a:cxn ang="0">
                    <a:pos x="T0" y="T1"/>
                  </a:cxn>
                  <a:cxn ang="0">
                    <a:pos x="T2" y="T3"/>
                  </a:cxn>
                  <a:cxn ang="0">
                    <a:pos x="T4" y="T5"/>
                  </a:cxn>
                  <a:cxn ang="0">
                    <a:pos x="T6" y="T7"/>
                  </a:cxn>
                  <a:cxn ang="0">
                    <a:pos x="T8" y="T9"/>
                  </a:cxn>
                  <a:cxn ang="0">
                    <a:pos x="T10" y="T11"/>
                  </a:cxn>
                  <a:cxn ang="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chemeClr val="accent1">
                  <a:alpha val="70000"/>
                </a:schemeClr>
              </a:solidFill>
              <a:ln>
                <a:noFill/>
              </a:ln>
            </p:spPr>
            <p:txBody>
              <a:bodyPr vert="horz" wrap="square" lIns="68564" tIns="34282" rIns="68564" bIns="34282" numCol="1" anchor="t" anchorCtr="0" compatLnSpc="1"/>
              <a:lstStyle/>
              <a:p>
                <a:endParaRPr lang="zh-CN" altLang="en-US" sz="1350"/>
              </a:p>
            </p:txBody>
          </p:sp>
          <p:sp>
            <p:nvSpPr>
              <p:cNvPr id="41" name="Freeform 24"/>
              <p:cNvSpPr/>
              <p:nvPr/>
            </p:nvSpPr>
            <p:spPr bwMode="auto">
              <a:xfrm>
                <a:off x="2574297" y="2261014"/>
                <a:ext cx="415618" cy="355316"/>
              </a:xfrm>
              <a:custGeom>
                <a:avLst/>
                <a:gdLst>
                  <a:gd name="T0" fmla="*/ 0 w 224"/>
                  <a:gd name="T1" fmla="*/ 188 h 191"/>
                  <a:gd name="T2" fmla="*/ 33 w 224"/>
                  <a:gd name="T3" fmla="*/ 191 h 191"/>
                  <a:gd name="T4" fmla="*/ 224 w 224"/>
                  <a:gd name="T5" fmla="*/ 0 h 191"/>
                  <a:gd name="T6" fmla="*/ 0 w 224"/>
                  <a:gd name="T7" fmla="*/ 188 h 191"/>
                </a:gdLst>
                <a:ahLst/>
                <a:cxnLst>
                  <a:cxn ang="0">
                    <a:pos x="T0" y="T1"/>
                  </a:cxn>
                  <a:cxn ang="0">
                    <a:pos x="T2" y="T3"/>
                  </a:cxn>
                  <a:cxn ang="0">
                    <a:pos x="T4" y="T5"/>
                  </a:cxn>
                  <a:cxn ang="0">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42" name="Freeform 25"/>
              <p:cNvSpPr/>
              <p:nvPr/>
            </p:nvSpPr>
            <p:spPr bwMode="auto">
              <a:xfrm>
                <a:off x="2840364" y="3083913"/>
                <a:ext cx="420165" cy="581208"/>
              </a:xfrm>
              <a:custGeom>
                <a:avLst/>
                <a:gdLst>
                  <a:gd name="T0" fmla="*/ 224 w 224"/>
                  <a:gd name="T1" fmla="*/ 0 h 310"/>
                  <a:gd name="T2" fmla="*/ 0 w 224"/>
                  <a:gd name="T3" fmla="*/ 240 h 310"/>
                  <a:gd name="T4" fmla="*/ 11 w 224"/>
                  <a:gd name="T5" fmla="*/ 310 h 310"/>
                  <a:gd name="T6" fmla="*/ 224 w 224"/>
                  <a:gd name="T7" fmla="*/ 0 h 310"/>
                </a:gdLst>
                <a:ahLst/>
                <a:cxnLst>
                  <a:cxn ang="0">
                    <a:pos x="T0" y="T1"/>
                  </a:cxn>
                  <a:cxn ang="0">
                    <a:pos x="T2" y="T3"/>
                  </a:cxn>
                  <a:cxn ang="0">
                    <a:pos x="T4" y="T5"/>
                  </a:cxn>
                  <a:cxn ang="0">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43" name="Freeform 26"/>
              <p:cNvSpPr/>
              <p:nvPr/>
            </p:nvSpPr>
            <p:spPr bwMode="auto">
              <a:xfrm>
                <a:off x="1104792" y="3017103"/>
                <a:ext cx="615077" cy="753306"/>
              </a:xfrm>
              <a:custGeom>
                <a:avLst/>
                <a:gdLst>
                  <a:gd name="T0" fmla="*/ 22 w 331"/>
                  <a:gd name="T1" fmla="*/ 0 h 405"/>
                  <a:gd name="T2" fmla="*/ 0 w 331"/>
                  <a:gd name="T3" fmla="*/ 0 h 405"/>
                  <a:gd name="T4" fmla="*/ 316 w 331"/>
                  <a:gd name="T5" fmla="*/ 405 h 405"/>
                  <a:gd name="T6" fmla="*/ 331 w 331"/>
                  <a:gd name="T7" fmla="*/ 309 h 405"/>
                  <a:gd name="T8" fmla="*/ 22 w 331"/>
                  <a:gd name="T9" fmla="*/ 0 h 405"/>
                </a:gdLst>
                <a:ahLst/>
                <a:cxnLst>
                  <a:cxn ang="0">
                    <a:pos x="T0" y="T1"/>
                  </a:cxn>
                  <a:cxn ang="0">
                    <a:pos x="T2" y="T3"/>
                  </a:cxn>
                  <a:cxn ang="0">
                    <a:pos x="T4" y="T5"/>
                  </a:cxn>
                  <a:cxn ang="0">
                    <a:pos x="T6" y="T7"/>
                  </a:cxn>
                  <a:cxn ang="0">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44" name="Freeform 27"/>
              <p:cNvSpPr/>
              <p:nvPr/>
            </p:nvSpPr>
            <p:spPr bwMode="auto">
              <a:xfrm>
                <a:off x="1406301" y="2974428"/>
                <a:ext cx="1229226" cy="912874"/>
              </a:xfrm>
              <a:custGeom>
                <a:avLst/>
                <a:gdLst>
                  <a:gd name="T0" fmla="*/ 331 w 662"/>
                  <a:gd name="T1" fmla="*/ 0 h 491"/>
                  <a:gd name="T2" fmla="*/ 0 w 662"/>
                  <a:gd name="T3" fmla="*/ 317 h 491"/>
                  <a:gd name="T4" fmla="*/ 422 w 662"/>
                  <a:gd name="T5" fmla="*/ 491 h 491"/>
                  <a:gd name="T6" fmla="*/ 639 w 662"/>
                  <a:gd name="T7" fmla="*/ 451 h 491"/>
                  <a:gd name="T8" fmla="*/ 662 w 662"/>
                  <a:gd name="T9" fmla="*/ 331 h 491"/>
                  <a:gd name="T10" fmla="*/ 331 w 662"/>
                  <a:gd name="T11" fmla="*/ 0 h 491"/>
                </a:gdLst>
                <a:ahLst/>
                <a:cxnLst>
                  <a:cxn ang="0">
                    <a:pos x="T0" y="T1"/>
                  </a:cxn>
                  <a:cxn ang="0">
                    <a:pos x="T2" y="T3"/>
                  </a:cxn>
                  <a:cxn ang="0">
                    <a:pos x="T4" y="T5"/>
                  </a:cxn>
                  <a:cxn ang="0">
                    <a:pos x="T6" y="T7"/>
                  </a:cxn>
                  <a:cxn ang="0">
                    <a:pos x="T8" y="T9"/>
                  </a:cxn>
                  <a:cxn ang="0">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chemeClr val="accent6">
                  <a:alpha val="70000"/>
                </a:schemeClr>
              </a:solidFill>
              <a:ln>
                <a:noFill/>
              </a:ln>
            </p:spPr>
            <p:txBody>
              <a:bodyPr vert="horz" wrap="square" lIns="68564" tIns="34282" rIns="68564" bIns="34282" numCol="1" anchor="t" anchorCtr="0" compatLnSpc="1"/>
              <a:lstStyle/>
              <a:p>
                <a:endParaRPr lang="zh-CN" altLang="en-US" sz="1350"/>
              </a:p>
            </p:txBody>
          </p:sp>
          <p:sp>
            <p:nvSpPr>
              <p:cNvPr id="45" name="Freeform 28"/>
              <p:cNvSpPr/>
              <p:nvPr/>
            </p:nvSpPr>
            <p:spPr bwMode="auto">
              <a:xfrm>
                <a:off x="2335874" y="2933609"/>
                <a:ext cx="874838" cy="872054"/>
              </a:xfrm>
              <a:custGeom>
                <a:avLst/>
                <a:gdLst>
                  <a:gd name="T0" fmla="*/ 471 w 471"/>
                  <a:gd name="T1" fmla="*/ 153 h 469"/>
                  <a:gd name="T2" fmla="*/ 244 w 471"/>
                  <a:gd name="T3" fmla="*/ 0 h 469"/>
                  <a:gd name="T4" fmla="*/ 0 w 471"/>
                  <a:gd name="T5" fmla="*/ 244 h 469"/>
                  <a:gd name="T6" fmla="*/ 149 w 471"/>
                  <a:gd name="T7" fmla="*/ 469 h 469"/>
                  <a:gd name="T8" fmla="*/ 471 w 471"/>
                  <a:gd name="T9" fmla="*/ 153 h 469"/>
                </a:gdLst>
                <a:ahLst/>
                <a:cxnLst>
                  <a:cxn ang="0">
                    <a:pos x="T0" y="T1"/>
                  </a:cxn>
                  <a:cxn ang="0">
                    <a:pos x="T2" y="T3"/>
                  </a:cxn>
                  <a:cxn ang="0">
                    <a:pos x="T4" y="T5"/>
                  </a:cxn>
                  <a:cxn ang="0">
                    <a:pos x="T6" y="T7"/>
                  </a:cxn>
                  <a:cxn ang="0">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sp>
            <p:nvSpPr>
              <p:cNvPr id="46" name="Oval 30"/>
              <p:cNvSpPr>
                <a:spLocks noChangeArrowheads="1"/>
              </p:cNvSpPr>
              <p:nvPr/>
            </p:nvSpPr>
            <p:spPr bwMode="auto">
              <a:xfrm>
                <a:off x="2540899" y="1675625"/>
                <a:ext cx="493546" cy="496329"/>
              </a:xfrm>
              <a:prstGeom prst="ellipse">
                <a:avLst/>
              </a:prstGeom>
              <a:solidFill>
                <a:schemeClr val="accent2">
                  <a:alpha val="70000"/>
                </a:schemeClr>
              </a:solidFill>
              <a:ln>
                <a:noFill/>
              </a:ln>
            </p:spPr>
            <p:txBody>
              <a:bodyPr vert="horz" wrap="square" lIns="68564" tIns="34282" rIns="68564" bIns="34282" numCol="1" anchor="t" anchorCtr="0" compatLnSpc="1"/>
              <a:lstStyle/>
              <a:p>
                <a:endParaRPr lang="zh-CN" altLang="en-US" sz="1350"/>
              </a:p>
            </p:txBody>
          </p:sp>
          <p:sp>
            <p:nvSpPr>
              <p:cNvPr id="47" name="Oval 11"/>
              <p:cNvSpPr>
                <a:spLocks noChangeArrowheads="1"/>
              </p:cNvSpPr>
              <p:nvPr/>
            </p:nvSpPr>
            <p:spPr bwMode="auto">
              <a:xfrm>
                <a:off x="1833627" y="2696302"/>
                <a:ext cx="557332" cy="556080"/>
              </a:xfrm>
              <a:prstGeom prst="ellipse">
                <a:avLst/>
              </a:prstGeom>
              <a:solidFill>
                <a:schemeClr val="accent4">
                  <a:alpha val="70000"/>
                </a:schemeClr>
              </a:solidFill>
              <a:ln>
                <a:noFill/>
              </a:ln>
            </p:spPr>
            <p:txBody>
              <a:bodyPr vert="horz" wrap="square" lIns="68564" tIns="34282" rIns="68564" bIns="34282" numCol="1" anchor="t" anchorCtr="0" compatLnSpc="1"/>
              <a:lstStyle/>
              <a:p>
                <a:endParaRPr lang="zh-CN" altLang="en-US" sz="1350"/>
              </a:p>
            </p:txBody>
          </p:sp>
          <p:sp>
            <p:nvSpPr>
              <p:cNvPr id="48" name="Oval 11"/>
              <p:cNvSpPr>
                <a:spLocks noChangeArrowheads="1"/>
              </p:cNvSpPr>
              <p:nvPr/>
            </p:nvSpPr>
            <p:spPr bwMode="auto">
              <a:xfrm>
                <a:off x="2226489" y="2491874"/>
                <a:ext cx="249471" cy="248912"/>
              </a:xfrm>
              <a:prstGeom prst="ellipse">
                <a:avLst/>
              </a:prstGeom>
              <a:solidFill>
                <a:srgbClr val="00A0E9">
                  <a:alpha val="70000"/>
                </a:srgbClr>
              </a:solidFill>
              <a:ln>
                <a:noFill/>
              </a:ln>
            </p:spPr>
            <p:txBody>
              <a:bodyPr vert="horz" wrap="square" lIns="68564" tIns="34282" rIns="68564" bIns="34282" numCol="1" anchor="t" anchorCtr="0" compatLnSpc="1"/>
              <a:lstStyle/>
              <a:p>
                <a:endParaRPr lang="zh-CN" altLang="en-US" sz="1350"/>
              </a:p>
            </p:txBody>
          </p:sp>
        </p:grpSp>
        <p:sp>
          <p:nvSpPr>
            <p:cNvPr id="23" name="椭圆 22"/>
            <p:cNvSpPr/>
            <p:nvPr/>
          </p:nvSpPr>
          <p:spPr>
            <a:xfrm>
              <a:off x="4251572" y="2232063"/>
              <a:ext cx="553478" cy="553476"/>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accent1"/>
                </a:solidFill>
                <a:latin typeface="华文细黑" panose="02010600040101010101" pitchFamily="2" charset="-122"/>
                <a:ea typeface="华文细黑" panose="02010600040101010101" pitchFamily="2" charset="-122"/>
              </a:endParaRPr>
            </a:p>
          </p:txBody>
        </p:sp>
      </p:grpSp>
      <p:sp>
        <p:nvSpPr>
          <p:cNvPr id="2" name="矩形 1"/>
          <p:cNvSpPr/>
          <p:nvPr/>
        </p:nvSpPr>
        <p:spPr>
          <a:xfrm>
            <a:off x="1430447" y="2695484"/>
            <a:ext cx="4157499" cy="483235"/>
          </a:xfrm>
          <a:prstGeom prst="rect">
            <a:avLst/>
          </a:prstGeom>
        </p:spPr>
        <p:txBody>
          <a:bodyPr wrap="square">
            <a:spAutoFit/>
          </a:bodyPr>
          <a:lstStyle/>
          <a:p>
            <a:pPr algn="ctr"/>
            <a:r>
              <a:rPr lang="zh-CN" altLang="en-US" sz="2550" b="1" dirty="0">
                <a:solidFill>
                  <a:srgbClr val="009900"/>
                </a:solidFill>
                <a:latin typeface="宋体" panose="02010600030101010101" pitchFamily="2" charset="-122"/>
                <a:ea typeface="宋体" panose="02010600030101010101" pitchFamily="2" charset="-122"/>
              </a:rPr>
              <a:t>认知心理学视角的</a:t>
            </a:r>
            <a:r>
              <a:rPr lang="en-US" altLang="zh-CN" sz="2550" b="1" dirty="0">
                <a:solidFill>
                  <a:srgbClr val="009900"/>
                </a:solidFill>
                <a:latin typeface="宋体" panose="02010600030101010101" pitchFamily="2" charset="-122"/>
                <a:ea typeface="宋体" panose="02010600030101010101" pitchFamily="2" charset="-122"/>
              </a:rPr>
              <a:t>“</a:t>
            </a:r>
            <a:r>
              <a:rPr lang="zh-CN" altLang="en-US" sz="2550" b="1" dirty="0">
                <a:solidFill>
                  <a:srgbClr val="009900"/>
                </a:solidFill>
                <a:latin typeface="宋体" panose="02010600030101010101" pitchFamily="2" charset="-122"/>
                <a:ea typeface="宋体" panose="02010600030101010101" pitchFamily="2" charset="-122"/>
              </a:rPr>
              <a:t>偏差</a:t>
            </a:r>
            <a:r>
              <a:rPr lang="en-US" altLang="zh-CN" sz="2550" b="1" dirty="0">
                <a:solidFill>
                  <a:srgbClr val="009900"/>
                </a:solidFill>
                <a:latin typeface="宋体" panose="02010600030101010101" pitchFamily="2" charset="-122"/>
                <a:ea typeface="宋体" panose="02010600030101010101" pitchFamily="2" charset="-122"/>
              </a:rPr>
              <a:t>”</a:t>
            </a:r>
            <a:endParaRPr lang="en-US" altLang="zh-CN" sz="2550" b="1" dirty="0">
              <a:solidFill>
                <a:srgbClr val="009900"/>
              </a:solidFill>
              <a:latin typeface="宋体" panose="02010600030101010101" pitchFamily="2" charset="-122"/>
              <a:ea typeface="宋体" panose="02010600030101010101" pitchFamily="2" charset="-122"/>
            </a:endParaRPr>
          </a:p>
        </p:txBody>
      </p:sp>
      <p:sp>
        <p:nvSpPr>
          <p:cNvPr id="3" name="文本框 2"/>
          <p:cNvSpPr txBox="1"/>
          <p:nvPr/>
        </p:nvSpPr>
        <p:spPr>
          <a:xfrm>
            <a:off x="3242773" y="2011506"/>
            <a:ext cx="494841" cy="300082"/>
          </a:xfrm>
          <a:prstGeom prst="rect">
            <a:avLst/>
          </a:prstGeom>
          <a:noFill/>
        </p:spPr>
        <p:txBody>
          <a:bodyPr wrap="square" rtlCol="0">
            <a:spAutoFit/>
          </a:bodyPr>
          <a:lstStyle/>
          <a:p>
            <a:r>
              <a:rPr lang="en-US" altLang="zh-CN" sz="1350" dirty="0">
                <a:solidFill>
                  <a:schemeClr val="accent1"/>
                </a:solidFill>
                <a:latin typeface="Times New Roman" panose="02020603050405020304" pitchFamily="18" charset="0"/>
                <a:cs typeface="Times New Roman" panose="02020603050405020304" pitchFamily="18" charset="0"/>
              </a:rPr>
              <a:t>5.1</a:t>
            </a:r>
            <a:endParaRPr lang="zh-CN" altLang="en-US" sz="1350" dirty="0">
              <a:solidFill>
                <a:schemeClr val="accent1"/>
              </a:solidFill>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756" y="404670"/>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认知心理学的基本观点</a:t>
            </a:r>
            <a:endParaRPr lang="zh-CN" altLang="en-US" sz="2100" dirty="0"/>
          </a:p>
        </p:txBody>
      </p:sp>
      <p:sp>
        <p:nvSpPr>
          <p:cNvPr id="3" name="内容占位符 2"/>
          <p:cNvSpPr>
            <a:spLocks noGrp="1"/>
          </p:cNvSpPr>
          <p:nvPr>
            <p:ph idx="1"/>
          </p:nvPr>
        </p:nvSpPr>
        <p:spPr/>
        <p:txBody>
          <a:bodyPr>
            <a:normAutofit/>
          </a:bodyPr>
          <a:lstStyle/>
          <a:p>
            <a:r>
              <a:rPr lang="zh-CN" altLang="zh-CN" sz="1800" dirty="0">
                <a:latin typeface="宋体" panose="02010600030101010101" pitchFamily="2" charset="-122"/>
                <a:ea typeface="宋体" panose="02010600030101010101" pitchFamily="2" charset="-122"/>
              </a:rPr>
              <a:t>真实环境中进行决策的人远不能达到理性经济人的要求</a:t>
            </a:r>
            <a:endParaRPr lang="zh-CN" altLang="zh-CN" sz="1800" dirty="0">
              <a:latin typeface="宋体" panose="02010600030101010101" pitchFamily="2" charset="-122"/>
              <a:ea typeface="宋体" panose="02010600030101010101" pitchFamily="2" charset="-122"/>
            </a:endParaRPr>
          </a:p>
          <a:p>
            <a:pPr lvl="1">
              <a:buFont typeface="Wingdings" panose="05000000000000000000" charset="0"/>
              <a:buChar char="Ø"/>
            </a:pPr>
            <a:r>
              <a:rPr lang="zh-CN" altLang="zh-CN" sz="1800"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认知资源是有限的</a:t>
            </a:r>
            <a:r>
              <a:rPr lang="en-US" altLang="zh-CN" sz="1800"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a:t>
            </a:r>
            <a:r>
              <a:rPr lang="zh-CN" altLang="en-US" sz="1800"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有限理性状态</a:t>
            </a:r>
            <a:endParaRPr lang="zh-CN" altLang="zh-CN" sz="1800"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a:p>
            <a:pPr marL="342900" lvl="1" indent="0">
              <a:buFont typeface="Wingdings" panose="05000000000000000000" charset="0"/>
              <a:buNone/>
            </a:pPr>
            <a:endParaRPr lang="zh-CN" altLang="zh-CN" sz="18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人们在认知过程中会尽力寻找</a:t>
            </a:r>
            <a:r>
              <a:rPr lang="en-US" altLang="zh-CN" sz="1800"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捷径</a:t>
            </a:r>
            <a:r>
              <a:rPr lang="en-US" altLang="zh-CN" sz="1800" dirty="0">
                <a:latin typeface="宋体" panose="02010600030101010101" pitchFamily="2" charset="-122"/>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人类总是表现出“</a:t>
            </a:r>
            <a:r>
              <a:rPr lang="zh-CN" altLang="en-US" sz="1800" b="1" dirty="0">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认知吝啬鬼</a:t>
            </a:r>
            <a:r>
              <a:rPr lang="zh-CN" altLang="en-US" sz="1800" dirty="0">
                <a:latin typeface="宋体" panose="02010600030101010101" pitchFamily="2" charset="-122"/>
                <a:ea typeface="宋体" panose="02010600030101010101" pitchFamily="2" charset="-122"/>
              </a:rPr>
              <a:t>”的特点</a:t>
            </a:r>
            <a:endParaRPr lang="zh-CN" altLang="en-US" sz="1800" dirty="0">
              <a:latin typeface="宋体" panose="02010600030101010101" pitchFamily="2" charset="-122"/>
              <a:ea typeface="宋体" panose="02010600030101010101" pitchFamily="2" charset="-122"/>
            </a:endParaRPr>
          </a:p>
          <a:p>
            <a:pPr lvl="1">
              <a:buFont typeface="Wingdings" panose="05000000000000000000" charset="0"/>
              <a:buChar char="Ø"/>
            </a:pPr>
            <a:r>
              <a:rPr lang="zh-CN" altLang="en-US" sz="1800" dirty="0">
                <a:latin typeface="宋体" panose="02010600030101010101" pitchFamily="2" charset="-122"/>
                <a:ea typeface="宋体" panose="02010600030101010101" pitchFamily="2" charset="-122"/>
              </a:rPr>
              <a:t>总是竭力节省认知能量，采用把复杂问题简化的认知战略</a:t>
            </a:r>
            <a:endParaRPr lang="zh-CN" altLang="en-US" sz="1800" dirty="0">
              <a:latin typeface="宋体" panose="02010600030101010101" pitchFamily="2" charset="-122"/>
              <a:ea typeface="宋体" panose="02010600030101010101" pitchFamily="2" charset="-122"/>
            </a:endParaRPr>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821" y="471980"/>
            <a:ext cx="6170772" cy="856986"/>
          </a:xfrm>
        </p:spPr>
        <p:txBody>
          <a:bodyPr>
            <a:normAutofit/>
          </a:bodyPr>
          <a:lstStyle/>
          <a:p>
            <a:pPr algn="l"/>
            <a:r>
              <a:rPr lang="zh-CN" altLang="en-US" sz="2100" b="1" dirty="0">
                <a:latin typeface="宋体" panose="02010600030101010101" pitchFamily="2" charset="-122"/>
                <a:ea typeface="宋体" panose="02010600030101010101" pitchFamily="2" charset="-122"/>
              </a:rPr>
              <a:t>“认知吝啬鬼” 决策特点</a:t>
            </a:r>
            <a:endParaRPr lang="zh-CN" altLang="en-US" sz="2100" dirty="0"/>
          </a:p>
        </p:txBody>
      </p:sp>
      <p:sp>
        <p:nvSpPr>
          <p:cNvPr id="5" name="矩形 4"/>
          <p:cNvSpPr/>
          <p:nvPr/>
        </p:nvSpPr>
        <p:spPr>
          <a:xfrm>
            <a:off x="0" y="951151"/>
            <a:ext cx="296583" cy="377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a typeface="华文细黑" panose="02010600040101010101" pitchFamily="2" charset="-122"/>
            </a:endParaRPr>
          </a:p>
        </p:txBody>
      </p:sp>
      <p:sp>
        <p:nvSpPr>
          <p:cNvPr id="6" name="Rectangle 3"/>
          <p:cNvSpPr txBox="1">
            <a:spLocks noChangeArrowheads="1"/>
          </p:cNvSpPr>
          <p:nvPr/>
        </p:nvSpPr>
        <p:spPr>
          <a:xfrm>
            <a:off x="168910" y="2826385"/>
            <a:ext cx="2051685" cy="107886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spcBef>
                <a:spcPct val="30000"/>
              </a:spcBef>
              <a:buNone/>
            </a:pPr>
            <a:r>
              <a:rPr lang="zh-CN" altLang="en-US" sz="1800" dirty="0">
                <a:latin typeface="宋体" panose="02010600030101010101" pitchFamily="2" charset="-122"/>
                <a:ea typeface="宋体" panose="02010600030101010101" pitchFamily="2" charset="-122"/>
              </a:rPr>
              <a:t>接受一个不尽完美的选择，并认为这已经足够好了</a:t>
            </a:r>
            <a:endParaRPr lang="en-US" altLang="zh-CN" sz="1800" dirty="0">
              <a:latin typeface="宋体" panose="02010600030101010101" pitchFamily="2" charset="-122"/>
              <a:ea typeface="宋体" panose="02010600030101010101" pitchFamily="2" charset="-122"/>
            </a:endParaRPr>
          </a:p>
        </p:txBody>
      </p:sp>
      <p:sp>
        <p:nvSpPr>
          <p:cNvPr id="7" name="椭圆 6"/>
          <p:cNvSpPr/>
          <p:nvPr>
            <p:custDataLst>
              <p:tags r:id="rId1"/>
            </p:custDataLst>
          </p:nvPr>
        </p:nvSpPr>
        <p:spPr>
          <a:xfrm>
            <a:off x="4001915" y="2826295"/>
            <a:ext cx="494749" cy="405057"/>
          </a:xfrm>
          <a:prstGeom prst="ellipse">
            <a:avLst/>
          </a:prstGeom>
          <a:solidFill>
            <a:schemeClr val="accent2"/>
          </a:solidFill>
          <a:ln w="12700" cap="flat" cmpd="sng" algn="ctr">
            <a:noFill/>
            <a:prstDash val="solid"/>
            <a:miter lim="800000"/>
          </a:ln>
          <a:effectLst/>
        </p:spPr>
        <p:txBody>
          <a:bodyPr wrap="square" rtlCol="0" anchor="ctr">
            <a:noAutofit/>
          </a:bodyPr>
          <a:lstStyle/>
          <a:p>
            <a:pPr algn="ctr"/>
            <a:r>
              <a:rPr lang="en-US" altLang="zh-CN" sz="2700" dirty="0">
                <a:solidFill>
                  <a:schemeClr val="bg2"/>
                </a:solidFill>
                <a:latin typeface="Times New Roman" panose="02020603050405020304" pitchFamily="18" charset="0"/>
                <a:cs typeface="Times New Roman" panose="02020603050405020304" pitchFamily="18" charset="0"/>
                <a:sym typeface="Arial" panose="020B0604020202020204" pitchFamily="34" charset="0"/>
              </a:rPr>
              <a:t>3</a:t>
            </a:r>
            <a:endParaRPr lang="en-US" altLang="zh-CN" sz="2700" dirty="0">
              <a:solidFill>
                <a:schemeClr val="bg2"/>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8" name="椭圆 7"/>
          <p:cNvSpPr/>
          <p:nvPr>
            <p:custDataLst>
              <p:tags r:id="rId2"/>
            </p:custDataLst>
          </p:nvPr>
        </p:nvSpPr>
        <p:spPr>
          <a:xfrm>
            <a:off x="2475411" y="2807726"/>
            <a:ext cx="494749" cy="405057"/>
          </a:xfrm>
          <a:prstGeom prst="ellipse">
            <a:avLst/>
          </a:prstGeom>
          <a:solidFill>
            <a:schemeClr val="accent2"/>
          </a:solidFill>
          <a:ln w="12700" cap="flat" cmpd="sng" algn="ctr">
            <a:noFill/>
            <a:prstDash val="solid"/>
            <a:miter lim="800000"/>
          </a:ln>
          <a:effectLst/>
        </p:spPr>
        <p:txBody>
          <a:bodyPr rtlCol="0" anchor="ctr">
            <a:noAutofit/>
          </a:bodyPr>
          <a:lstStyle/>
          <a:p>
            <a:pPr algn="ctr"/>
            <a:r>
              <a:rPr lang="en-US" altLang="zh-CN" sz="2700">
                <a:solidFill>
                  <a:schemeClr val="bg2"/>
                </a:solidFill>
                <a:latin typeface="Times New Roman" panose="02020603050405020304" pitchFamily="18" charset="0"/>
                <a:cs typeface="Times New Roman" panose="02020603050405020304" pitchFamily="18" charset="0"/>
                <a:sym typeface="Arial" panose="020B0604020202020204" pitchFamily="34" charset="0"/>
              </a:rPr>
              <a:t>2</a:t>
            </a:r>
            <a:endParaRPr lang="en-US" altLang="zh-CN" sz="2700">
              <a:solidFill>
                <a:schemeClr val="bg2"/>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9" name="椭圆 8"/>
          <p:cNvSpPr/>
          <p:nvPr>
            <p:custDataLst>
              <p:tags r:id="rId3"/>
            </p:custDataLst>
          </p:nvPr>
        </p:nvSpPr>
        <p:spPr>
          <a:xfrm>
            <a:off x="3212232" y="1686142"/>
            <a:ext cx="494749" cy="405057"/>
          </a:xfrm>
          <a:prstGeom prst="ellipse">
            <a:avLst/>
          </a:prstGeom>
          <a:solidFill>
            <a:schemeClr val="accent2"/>
          </a:solidFill>
          <a:ln w="12700" cap="flat" cmpd="sng" algn="ctr">
            <a:noFill/>
            <a:prstDash val="solid"/>
            <a:miter lim="800000"/>
          </a:ln>
          <a:effectLst/>
        </p:spPr>
        <p:txBody>
          <a:bodyPr rtlCol="0" anchor="ctr">
            <a:noAutofit/>
          </a:bodyPr>
          <a:lstStyle/>
          <a:p>
            <a:pPr algn="ctr"/>
            <a:r>
              <a:rPr lang="en-US" altLang="zh-CN" sz="2700" dirty="0">
                <a:solidFill>
                  <a:schemeClr val="bg2"/>
                </a:solidFill>
                <a:latin typeface="Times New Roman" panose="02020603050405020304" pitchFamily="18" charset="0"/>
                <a:cs typeface="Times New Roman" panose="02020603050405020304" pitchFamily="18" charset="0"/>
                <a:sym typeface="Arial" panose="020B0604020202020204" pitchFamily="34" charset="0"/>
              </a:rPr>
              <a:t>1</a:t>
            </a:r>
            <a:endParaRPr lang="en-US" altLang="zh-CN" sz="2700" dirty="0">
              <a:solidFill>
                <a:schemeClr val="bg2"/>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10" name="椭圆 9"/>
          <p:cNvSpPr/>
          <p:nvPr>
            <p:custDataLst>
              <p:tags r:id="rId4"/>
            </p:custDataLst>
          </p:nvPr>
        </p:nvSpPr>
        <p:spPr>
          <a:xfrm>
            <a:off x="3234853" y="2473000"/>
            <a:ext cx="494749" cy="405057"/>
          </a:xfrm>
          <a:prstGeom prst="ellipse">
            <a:avLst/>
          </a:prstGeom>
          <a:solidFill>
            <a:schemeClr val="accent1"/>
          </a:solidFill>
          <a:ln w="12700" cap="flat" cmpd="sng" algn="ctr">
            <a:noFill/>
            <a:prstDash val="solid"/>
            <a:miter lim="800000"/>
          </a:ln>
          <a:effectLst/>
        </p:spPr>
        <p:txBody>
          <a:bodyPr rtlCol="0" anchor="ctr">
            <a:normAutofit/>
          </a:bodyPr>
          <a:lstStyle/>
          <a:p>
            <a:pPr algn="ctr"/>
            <a:endParaRPr lang="zh-CN" altLang="en-US" sz="1010">
              <a:sym typeface="Arial" panose="020B0604020202020204" pitchFamily="34" charset="0"/>
            </a:endParaRPr>
          </a:p>
        </p:txBody>
      </p:sp>
      <p:grpSp>
        <p:nvGrpSpPr>
          <p:cNvPr id="11" name="组合 10"/>
          <p:cNvGrpSpPr/>
          <p:nvPr>
            <p:custDataLst>
              <p:tags r:id="rId5"/>
            </p:custDataLst>
          </p:nvPr>
        </p:nvGrpSpPr>
        <p:grpSpPr>
          <a:xfrm>
            <a:off x="2186355" y="1686142"/>
            <a:ext cx="988156" cy="169426"/>
            <a:chOff x="3403600" y="1970870"/>
            <a:chExt cx="2013077" cy="421584"/>
          </a:xfrm>
        </p:grpSpPr>
        <p:cxnSp>
          <p:nvCxnSpPr>
            <p:cNvPr id="12" name="直接连接符 11"/>
            <p:cNvCxnSpPr/>
            <p:nvPr>
              <p:custDataLst>
                <p:tags r:id="rId6"/>
              </p:custDataLst>
            </p:nvPr>
          </p:nvCxnSpPr>
          <p:spPr>
            <a:xfrm flipH="1">
              <a:off x="4394200" y="2392454"/>
              <a:ext cx="1022477" cy="0"/>
            </a:xfrm>
            <a:prstGeom prst="line">
              <a:avLst/>
            </a:prstGeom>
            <a:noFill/>
            <a:ln w="9525" cap="flat" cmpd="sng" algn="ctr">
              <a:solidFill>
                <a:sysClr val="windowText" lastClr="000000">
                  <a:lumMod val="65000"/>
                  <a:lumOff val="35000"/>
                </a:sysClr>
              </a:solidFill>
              <a:prstDash val="solid"/>
              <a:miter lim="800000"/>
            </a:ln>
            <a:effectLst/>
          </p:spPr>
        </p:cxnSp>
        <p:cxnSp>
          <p:nvCxnSpPr>
            <p:cNvPr id="13" name="直接连接符 12"/>
            <p:cNvCxnSpPr/>
            <p:nvPr>
              <p:custDataLst>
                <p:tags r:id="rId7"/>
              </p:custDataLst>
            </p:nvPr>
          </p:nvCxnSpPr>
          <p:spPr>
            <a:xfrm flipV="1">
              <a:off x="4394200" y="1970870"/>
              <a:ext cx="0" cy="421584"/>
            </a:xfrm>
            <a:prstGeom prst="line">
              <a:avLst/>
            </a:prstGeom>
            <a:noFill/>
            <a:ln w="9525" cap="flat" cmpd="sng" algn="ctr">
              <a:solidFill>
                <a:sysClr val="windowText" lastClr="000000">
                  <a:lumMod val="65000"/>
                  <a:lumOff val="35000"/>
                </a:sysClr>
              </a:solidFill>
              <a:prstDash val="solid"/>
              <a:miter lim="800000"/>
            </a:ln>
            <a:effectLst/>
          </p:spPr>
        </p:cxnSp>
        <p:cxnSp>
          <p:nvCxnSpPr>
            <p:cNvPr id="14" name="直接连接符 13"/>
            <p:cNvCxnSpPr/>
            <p:nvPr>
              <p:custDataLst>
                <p:tags r:id="rId8"/>
              </p:custDataLst>
            </p:nvPr>
          </p:nvCxnSpPr>
          <p:spPr>
            <a:xfrm flipH="1">
              <a:off x="3403600" y="1970870"/>
              <a:ext cx="990600" cy="0"/>
            </a:xfrm>
            <a:prstGeom prst="line">
              <a:avLst/>
            </a:prstGeom>
            <a:noFill/>
            <a:ln w="9525" cap="flat" cmpd="sng" algn="ctr">
              <a:solidFill>
                <a:sysClr val="windowText" lastClr="000000">
                  <a:lumMod val="65000"/>
                  <a:lumOff val="35000"/>
                </a:sysClr>
              </a:solidFill>
              <a:prstDash val="solid"/>
              <a:miter lim="800000"/>
              <a:tailEnd type="oval"/>
            </a:ln>
            <a:effectLst/>
          </p:spPr>
        </p:cxnSp>
      </p:grpSp>
      <p:grpSp>
        <p:nvGrpSpPr>
          <p:cNvPr id="15" name="组合 14"/>
          <p:cNvGrpSpPr/>
          <p:nvPr>
            <p:custDataLst>
              <p:tags r:id="rId9"/>
            </p:custDataLst>
          </p:nvPr>
        </p:nvGrpSpPr>
        <p:grpSpPr>
          <a:xfrm>
            <a:off x="2186355" y="3251954"/>
            <a:ext cx="550232" cy="148566"/>
            <a:chOff x="3395663" y="4563384"/>
            <a:chExt cx="1120935" cy="1156713"/>
          </a:xfrm>
        </p:grpSpPr>
        <p:cxnSp>
          <p:nvCxnSpPr>
            <p:cNvPr id="16" name="直接连接符 15"/>
            <p:cNvCxnSpPr/>
            <p:nvPr>
              <p:custDataLst>
                <p:tags r:id="rId10"/>
              </p:custDataLst>
            </p:nvPr>
          </p:nvCxnSpPr>
          <p:spPr>
            <a:xfrm>
              <a:off x="4516597" y="4563384"/>
              <a:ext cx="0" cy="1156713"/>
            </a:xfrm>
            <a:prstGeom prst="line">
              <a:avLst/>
            </a:prstGeom>
            <a:noFill/>
            <a:ln w="9525" cap="flat" cmpd="sng" algn="ctr">
              <a:solidFill>
                <a:sysClr val="windowText" lastClr="000000">
                  <a:lumMod val="65000"/>
                  <a:lumOff val="35000"/>
                </a:sysClr>
              </a:solidFill>
              <a:prstDash val="solid"/>
              <a:miter lim="800000"/>
            </a:ln>
            <a:effectLst/>
          </p:spPr>
        </p:cxnSp>
        <p:cxnSp>
          <p:nvCxnSpPr>
            <p:cNvPr id="17" name="直接连接符 16"/>
            <p:cNvCxnSpPr/>
            <p:nvPr>
              <p:custDataLst>
                <p:tags r:id="rId11"/>
              </p:custDataLst>
            </p:nvPr>
          </p:nvCxnSpPr>
          <p:spPr>
            <a:xfrm flipH="1">
              <a:off x="3395663" y="5720097"/>
              <a:ext cx="1120935" cy="0"/>
            </a:xfrm>
            <a:prstGeom prst="line">
              <a:avLst/>
            </a:prstGeom>
            <a:noFill/>
            <a:ln w="9525" cap="flat" cmpd="sng" algn="ctr">
              <a:solidFill>
                <a:sysClr val="windowText" lastClr="000000">
                  <a:lumMod val="65000"/>
                  <a:lumOff val="35000"/>
                </a:sysClr>
              </a:solidFill>
              <a:prstDash val="solid"/>
              <a:miter lim="800000"/>
              <a:tailEnd type="oval"/>
            </a:ln>
            <a:effectLst/>
          </p:spPr>
        </p:cxnSp>
      </p:grpSp>
      <p:grpSp>
        <p:nvGrpSpPr>
          <p:cNvPr id="18" name="组合 17"/>
          <p:cNvGrpSpPr/>
          <p:nvPr>
            <p:custDataLst>
              <p:tags r:id="rId12"/>
            </p:custDataLst>
          </p:nvPr>
        </p:nvGrpSpPr>
        <p:grpSpPr>
          <a:xfrm rot="10800000">
            <a:off x="4184115" y="2442052"/>
            <a:ext cx="738648" cy="197863"/>
            <a:chOff x="3395663" y="4563384"/>
            <a:chExt cx="1120935" cy="1156713"/>
          </a:xfrm>
        </p:grpSpPr>
        <p:cxnSp>
          <p:nvCxnSpPr>
            <p:cNvPr id="19" name="直接连接符 18"/>
            <p:cNvCxnSpPr/>
            <p:nvPr>
              <p:custDataLst>
                <p:tags r:id="rId13"/>
              </p:custDataLst>
            </p:nvPr>
          </p:nvCxnSpPr>
          <p:spPr>
            <a:xfrm>
              <a:off x="4516597" y="4563384"/>
              <a:ext cx="0" cy="1156713"/>
            </a:xfrm>
            <a:prstGeom prst="line">
              <a:avLst/>
            </a:prstGeom>
            <a:noFill/>
            <a:ln w="9525" cap="flat" cmpd="sng" algn="ctr">
              <a:solidFill>
                <a:sysClr val="windowText" lastClr="000000">
                  <a:lumMod val="65000"/>
                  <a:lumOff val="35000"/>
                </a:sysClr>
              </a:solidFill>
              <a:prstDash val="solid"/>
              <a:miter lim="800000"/>
            </a:ln>
            <a:effectLst/>
          </p:spPr>
        </p:cxnSp>
        <p:cxnSp>
          <p:nvCxnSpPr>
            <p:cNvPr id="20" name="直接连接符 19"/>
            <p:cNvCxnSpPr/>
            <p:nvPr>
              <p:custDataLst>
                <p:tags r:id="rId14"/>
              </p:custDataLst>
            </p:nvPr>
          </p:nvCxnSpPr>
          <p:spPr>
            <a:xfrm flipH="1">
              <a:off x="3395663" y="5720097"/>
              <a:ext cx="1120935" cy="0"/>
            </a:xfrm>
            <a:prstGeom prst="line">
              <a:avLst/>
            </a:prstGeom>
            <a:noFill/>
            <a:ln w="9525" cap="flat" cmpd="sng" algn="ctr">
              <a:solidFill>
                <a:sysClr val="windowText" lastClr="000000">
                  <a:lumMod val="65000"/>
                  <a:lumOff val="35000"/>
                </a:sysClr>
              </a:solidFill>
              <a:prstDash val="solid"/>
              <a:miter lim="800000"/>
              <a:tailEnd type="oval"/>
            </a:ln>
            <a:effectLst/>
          </p:spPr>
        </p:cxnSp>
      </p:grpSp>
      <p:sp>
        <p:nvSpPr>
          <p:cNvPr id="21" name="上箭头 57"/>
          <p:cNvSpPr/>
          <p:nvPr>
            <p:custDataLst>
              <p:tags r:id="rId15"/>
            </p:custDataLst>
          </p:nvPr>
        </p:nvSpPr>
        <p:spPr>
          <a:xfrm rot="14400000">
            <a:off x="2997598" y="2718151"/>
            <a:ext cx="139349" cy="145997"/>
          </a:xfrm>
          <a:prstGeom prst="upArrow">
            <a:avLst>
              <a:gd name="adj1" fmla="val 57862"/>
              <a:gd name="adj2" fmla="val 61457"/>
            </a:avLst>
          </a:prstGeom>
          <a:solidFill>
            <a:schemeClr val="accent5">
              <a:lumMod val="40000"/>
              <a:lumOff val="60000"/>
            </a:schemeClr>
          </a:solidFill>
          <a:ln w="12700" cap="flat" cmpd="sng" algn="ctr">
            <a:noFill/>
            <a:prstDash val="solid"/>
            <a:miter lim="800000"/>
          </a:ln>
          <a:effectLst/>
        </p:spPr>
        <p:txBody>
          <a:bodyPr rtlCol="0" anchor="ctr">
            <a:normAutofit fontScale="25000" lnSpcReduction="20000"/>
          </a:bodyPr>
          <a:lstStyle/>
          <a:p>
            <a:pPr algn="ctr"/>
            <a:endParaRPr lang="zh-CN" altLang="en-US" sz="1010">
              <a:sym typeface="Arial" panose="020B0604020202020204" pitchFamily="34" charset="0"/>
            </a:endParaRPr>
          </a:p>
        </p:txBody>
      </p:sp>
      <p:sp>
        <p:nvSpPr>
          <p:cNvPr id="22" name="上箭头 58"/>
          <p:cNvSpPr/>
          <p:nvPr>
            <p:custDataLst>
              <p:tags r:id="rId16"/>
            </p:custDataLst>
          </p:nvPr>
        </p:nvSpPr>
        <p:spPr>
          <a:xfrm>
            <a:off x="3374213" y="2280070"/>
            <a:ext cx="170206" cy="119530"/>
          </a:xfrm>
          <a:prstGeom prst="upArrow">
            <a:avLst>
              <a:gd name="adj1" fmla="val 57862"/>
              <a:gd name="adj2" fmla="val 61457"/>
            </a:avLst>
          </a:prstGeom>
          <a:solidFill>
            <a:schemeClr val="accent5">
              <a:lumMod val="40000"/>
              <a:lumOff val="60000"/>
            </a:schemeClr>
          </a:solidFill>
          <a:ln w="12700" cap="flat" cmpd="sng" algn="ctr">
            <a:noFill/>
            <a:prstDash val="solid"/>
            <a:miter lim="800000"/>
          </a:ln>
          <a:effectLst/>
        </p:spPr>
        <p:txBody>
          <a:bodyPr rtlCol="0" anchor="ctr">
            <a:normAutofit fontScale="25000" lnSpcReduction="20000"/>
          </a:bodyPr>
          <a:lstStyle/>
          <a:p>
            <a:pPr algn="ctr"/>
            <a:endParaRPr lang="zh-CN" altLang="en-US" sz="1010">
              <a:sym typeface="Arial" panose="020B0604020202020204" pitchFamily="34" charset="0"/>
            </a:endParaRPr>
          </a:p>
        </p:txBody>
      </p:sp>
      <p:sp>
        <p:nvSpPr>
          <p:cNvPr id="23" name="上箭头 59"/>
          <p:cNvSpPr/>
          <p:nvPr>
            <p:custDataLst>
              <p:tags r:id="rId17"/>
            </p:custDataLst>
          </p:nvPr>
        </p:nvSpPr>
        <p:spPr>
          <a:xfrm rot="7200000">
            <a:off x="3773592" y="2728755"/>
            <a:ext cx="139349" cy="145997"/>
          </a:xfrm>
          <a:prstGeom prst="upArrow">
            <a:avLst>
              <a:gd name="adj1" fmla="val 57862"/>
              <a:gd name="adj2" fmla="val 61457"/>
            </a:avLst>
          </a:prstGeom>
          <a:solidFill>
            <a:schemeClr val="accent5">
              <a:lumMod val="40000"/>
              <a:lumOff val="60000"/>
            </a:schemeClr>
          </a:solidFill>
          <a:ln w="12700" cap="flat" cmpd="sng" algn="ctr">
            <a:noFill/>
            <a:prstDash val="solid"/>
            <a:miter lim="800000"/>
          </a:ln>
          <a:effectLst/>
        </p:spPr>
        <p:txBody>
          <a:bodyPr rtlCol="0" anchor="ctr">
            <a:normAutofit fontScale="25000" lnSpcReduction="20000"/>
          </a:bodyPr>
          <a:lstStyle/>
          <a:p>
            <a:pPr algn="ctr"/>
            <a:endParaRPr lang="zh-CN" altLang="en-US" sz="1010">
              <a:sym typeface="Arial" panose="020B0604020202020204" pitchFamily="34" charset="0"/>
            </a:endParaRPr>
          </a:p>
        </p:txBody>
      </p:sp>
      <p:sp>
        <p:nvSpPr>
          <p:cNvPr id="24" name="矩形 23"/>
          <p:cNvSpPr/>
          <p:nvPr/>
        </p:nvSpPr>
        <p:spPr>
          <a:xfrm>
            <a:off x="390670" y="1125263"/>
            <a:ext cx="1889772" cy="1121525"/>
          </a:xfrm>
          <a:prstGeom prst="rect">
            <a:avLst/>
          </a:prstGeom>
        </p:spPr>
        <p:txBody>
          <a:bodyPr wrap="square">
            <a:spAutoFit/>
          </a:bodyPr>
          <a:lstStyle/>
          <a:p>
            <a:pPr>
              <a:lnSpc>
                <a:spcPct val="130000"/>
              </a:lnSpc>
              <a:spcBef>
                <a:spcPct val="30000"/>
              </a:spcBef>
            </a:pPr>
            <a:r>
              <a:rPr lang="zh-CN" altLang="en-US" dirty="0">
                <a:latin typeface="宋体" panose="02010600030101010101" pitchFamily="2" charset="-122"/>
                <a:ea typeface="宋体" panose="02010600030101010101" pitchFamily="2" charset="-122"/>
              </a:rPr>
              <a:t>通过忽略一部分信息以减少我们的认知负担</a:t>
            </a:r>
            <a:endParaRPr lang="en-US" altLang="zh-CN" dirty="0">
              <a:latin typeface="宋体" panose="02010600030101010101" pitchFamily="2" charset="-122"/>
              <a:ea typeface="宋体" panose="02010600030101010101" pitchFamily="2" charset="-122"/>
            </a:endParaRPr>
          </a:p>
        </p:txBody>
      </p:sp>
      <p:sp>
        <p:nvSpPr>
          <p:cNvPr id="25" name="矩形 24"/>
          <p:cNvSpPr/>
          <p:nvPr/>
        </p:nvSpPr>
        <p:spPr>
          <a:xfrm>
            <a:off x="4994018" y="1740136"/>
            <a:ext cx="1349837" cy="1481624"/>
          </a:xfrm>
          <a:prstGeom prst="rect">
            <a:avLst/>
          </a:prstGeom>
        </p:spPr>
        <p:txBody>
          <a:bodyPr wrap="square">
            <a:spAutoFit/>
          </a:bodyPr>
          <a:lstStyle/>
          <a:p>
            <a:pPr>
              <a:lnSpc>
                <a:spcPct val="130000"/>
              </a:lnSpc>
              <a:spcBef>
                <a:spcPct val="30000"/>
              </a:spcBef>
            </a:pPr>
            <a:r>
              <a:rPr lang="zh-CN" altLang="en-US" dirty="0">
                <a:latin typeface="宋体" panose="02010600030101010101" pitchFamily="2" charset="-122"/>
                <a:ea typeface="宋体" panose="02010600030101010101" pitchFamily="2" charset="-122"/>
              </a:rPr>
              <a:t>过度使用其它信息避免寻找更多的信息</a:t>
            </a:r>
            <a:endParaRPr lang="en-US" altLang="zh-CN" dirty="0">
              <a:latin typeface="宋体" panose="02010600030101010101" pitchFamily="2" charset="-122"/>
              <a:ea typeface="宋体" panose="02010600030101010101" pitchFamily="2" charset="-122"/>
            </a:endParaRPr>
          </a:p>
        </p:txBody>
      </p:sp>
      <p:sp>
        <p:nvSpPr>
          <p:cNvPr id="3" name="文本框 2"/>
          <p:cNvSpPr txBox="1"/>
          <p:nvPr/>
        </p:nvSpPr>
        <p:spPr>
          <a:xfrm>
            <a:off x="2475230" y="3742055"/>
            <a:ext cx="3717925" cy="755650"/>
          </a:xfrm>
          <a:prstGeom prst="rect">
            <a:avLst/>
          </a:prstGeom>
          <a:noFill/>
        </p:spPr>
        <p:txBody>
          <a:bodyPr wrap="square" rtlCol="0" anchor="t">
            <a:spAutoFit/>
          </a:bodyPr>
          <a:p>
            <a:pPr marL="285750" indent="-285750">
              <a:lnSpc>
                <a:spcPct val="120000"/>
              </a:lnSpc>
              <a:spcBef>
                <a:spcPct val="30000"/>
              </a:spcBef>
              <a:buFont typeface="Arial" panose="020B0604020202020204" pitchFamily="34" charset="0"/>
              <a:buChar char="•"/>
            </a:pPr>
            <a:r>
              <a:rPr lang="en-US" altLang="zh-CN" u="sng" dirty="0">
                <a:latin typeface="宋体" panose="02010600030101010101" pitchFamily="2" charset="-122"/>
                <a:ea typeface="宋体" panose="02010600030101010101" pitchFamily="2" charset="-122"/>
                <a:sym typeface="+mn-ea"/>
              </a:rPr>
              <a:t>“</a:t>
            </a:r>
            <a:r>
              <a:rPr lang="zh-CN" altLang="en-US" u="sng" dirty="0">
                <a:latin typeface="宋体" panose="02010600030101010101" pitchFamily="2" charset="-122"/>
                <a:ea typeface="宋体" panose="02010600030101010101" pitchFamily="2" charset="-122"/>
                <a:sym typeface="+mn-ea"/>
              </a:rPr>
              <a:t>认知吝啬鬼</a:t>
            </a:r>
            <a:r>
              <a:rPr lang="en-US" altLang="zh-CN" u="sng" dirty="0">
                <a:latin typeface="宋体" panose="02010600030101010101" pitchFamily="2" charset="-122"/>
                <a:ea typeface="宋体" panose="02010600030101010101" pitchFamily="2" charset="-122"/>
                <a:sym typeface="+mn-ea"/>
              </a:rPr>
              <a:t>”</a:t>
            </a:r>
            <a:r>
              <a:rPr lang="zh-CN" altLang="en-US" u="sng" dirty="0">
                <a:latin typeface="宋体" panose="02010600030101010101" pitchFamily="2" charset="-122"/>
                <a:ea typeface="宋体" panose="02010600030101010101" pitchFamily="2" charset="-122"/>
                <a:sym typeface="+mn-ea"/>
              </a:rPr>
              <a:t>策略在某些特定情况下可能产生各种错误和偏差。</a:t>
            </a:r>
            <a:endParaRPr lang="zh-CN" altLang="en-US" u="sng" dirty="0">
              <a:latin typeface="宋体" panose="02010600030101010101" pitchFamily="2" charset="-122"/>
              <a:ea typeface="宋体" panose="02010600030101010101" pitchFamily="2" charset="-122"/>
              <a:sym typeface="+mn-ea"/>
            </a:endParaRPr>
          </a:p>
        </p:txBody>
      </p:sp>
      <p:sp>
        <p:nvSpPr>
          <p:cNvPr id="4" name="灯片编号占位符 3"/>
          <p:cNvSpPr>
            <a:spLocks noGrp="1"/>
          </p:cNvSpPr>
          <p:nvPr>
            <p:ph type="sldNum" sz="quarter" idx="12"/>
          </p:nvPr>
        </p:nvSpPr>
        <p:spPr/>
        <p:txBody>
          <a:bodyPr/>
          <a:p>
            <a:fld id="{3A0DCBA0-A312-46AB-8163-AF5776386E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ags/tag1.xml><?xml version="1.0" encoding="utf-8"?>
<p:tagLst xmlns:p="http://schemas.openxmlformats.org/presentationml/2006/main">
  <p:tag name="KSO_WM_TEMPLATE_CATEGORY" val="diagram"/>
  <p:tag name="KSO_WM_TEMPLATE_INDEX" val="783"/>
  <p:tag name="KSO_WM_TAG_VERSION" val="1.0"/>
  <p:tag name="KSO_WM_UNIT_TYPE" val="l_i"/>
  <p:tag name="KSO_WM_UNIT_INDEX" val="1_1"/>
  <p:tag name="KSO_WM_UNIT_ID" val="diagram783_4*l_i*1_1"/>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2"/>
  <p:tag name="KSO_WM_UNIT_TEXT_FILL_TYPE" val="1"/>
</p:tagLst>
</file>

<file path=ppt/tags/tag10.xml><?xml version="1.0" encoding="utf-8"?>
<p:tagLst xmlns:p="http://schemas.openxmlformats.org/presentationml/2006/main">
  <p:tag name="KSO_WM_TEMPLATE_CATEGORY" val="diagram"/>
  <p:tag name="KSO_WM_TEMPLATE_INDEX" val="783"/>
  <p:tag name="KSO_WM_TAG_VERSION" val="1.0"/>
  <p:tag name="KSO_WM_UNIT_TYPE" val="l_i"/>
  <p:tag name="KSO_WM_UNIT_INDEX" val="1_12"/>
  <p:tag name="KSO_WM_UNIT_ID" val="diagram783_4*l_i*1_12"/>
  <p:tag name="KSO_WM_UNIT_CLEAR" val="1"/>
  <p:tag name="KSO_WM_UNIT_LAYERLEVEL" val="1_1"/>
  <p:tag name="KSO_WM_BEAUTIFY_FLAG" val="#wm#"/>
  <p:tag name="KSO_WM_DIAGRAM_GROUP_CODE" val="l1-1"/>
  <p:tag name="KSO_WM_UNIT_LINE_FORE_SCHEMECOLOR_INDEX" val="13"/>
  <p:tag name="KSO_WM_UNIT_LINE_FILL_TYPE" val="2"/>
</p:tagLst>
</file>

<file path=ppt/tags/tag11.xml><?xml version="1.0" encoding="utf-8"?>
<p:tagLst xmlns:p="http://schemas.openxmlformats.org/presentationml/2006/main">
  <p:tag name="KSO_WM_TEMPLATE_CATEGORY" val="diagram"/>
  <p:tag name="KSO_WM_TEMPLATE_INDEX" val="783"/>
  <p:tag name="KSO_WM_TAG_VERSION" val="1.0"/>
  <p:tag name="KSO_WM_UNIT_TYPE" val="l_i"/>
  <p:tag name="KSO_WM_UNIT_INDEX" val="1_13"/>
  <p:tag name="KSO_WM_UNIT_ID" val="diagram783_4*l_i*1_13"/>
  <p:tag name="KSO_WM_UNIT_CLEAR" val="1"/>
  <p:tag name="KSO_WM_UNIT_LAYERLEVEL" val="1_1"/>
  <p:tag name="KSO_WM_BEAUTIFY_FLAG" val="#wm#"/>
  <p:tag name="KSO_WM_DIAGRAM_GROUP_CODE" val="l1-1"/>
  <p:tag name="KSO_WM_UNIT_LINE_FORE_SCHEMECOLOR_INDEX" val="13"/>
  <p:tag name="KSO_WM_UNIT_LINE_FILL_TYPE" val="2"/>
</p:tagLst>
</file>

<file path=ppt/tags/tag12.xml><?xml version="1.0" encoding="utf-8"?>
<p:tagLst xmlns:p="http://schemas.openxmlformats.org/presentationml/2006/main">
  <p:tag name="KSO_WM_TAG_VERSION" val="1.0"/>
  <p:tag name="KSO_WM_BEAUTIFY_FLAG" val="#wm#"/>
  <p:tag name="KSO_WM_UNIT_TYPE" val="i"/>
  <p:tag name="KSO_WM_UNIT_ID" val="diagram783_4*i*33"/>
  <p:tag name="KSO_WM_TEMPLATE_CATEGORY" val="diagram"/>
  <p:tag name="KSO_WM_TEMPLATE_INDEX" val="783"/>
  <p:tag name="KSO_WM_UNIT_INDEX" val="33"/>
</p:tagLst>
</file>

<file path=ppt/tags/tag13.xml><?xml version="1.0" encoding="utf-8"?>
<p:tagLst xmlns:p="http://schemas.openxmlformats.org/presentationml/2006/main">
  <p:tag name="KSO_WM_TEMPLATE_CATEGORY" val="diagram"/>
  <p:tag name="KSO_WM_TEMPLATE_INDEX" val="783"/>
  <p:tag name="KSO_WM_TAG_VERSION" val="1.0"/>
  <p:tag name="KSO_WM_UNIT_TYPE" val="l_i"/>
  <p:tag name="KSO_WM_UNIT_INDEX" val="1_14"/>
  <p:tag name="KSO_WM_UNIT_ID" val="diagram783_4*l_i*1_14"/>
  <p:tag name="KSO_WM_UNIT_CLEAR" val="1"/>
  <p:tag name="KSO_WM_UNIT_LAYERLEVEL" val="1_1"/>
  <p:tag name="KSO_WM_BEAUTIFY_FLAG" val="#wm#"/>
  <p:tag name="KSO_WM_DIAGRAM_GROUP_CODE" val="l1-1"/>
  <p:tag name="KSO_WM_UNIT_LINE_FORE_SCHEMECOLOR_INDEX" val="13"/>
  <p:tag name="KSO_WM_UNIT_LINE_FILL_TYPE" val="2"/>
</p:tagLst>
</file>

<file path=ppt/tags/tag14.xml><?xml version="1.0" encoding="utf-8"?>
<p:tagLst xmlns:p="http://schemas.openxmlformats.org/presentationml/2006/main">
  <p:tag name="KSO_WM_TEMPLATE_CATEGORY" val="diagram"/>
  <p:tag name="KSO_WM_TEMPLATE_INDEX" val="783"/>
  <p:tag name="KSO_WM_TAG_VERSION" val="1.0"/>
  <p:tag name="KSO_WM_UNIT_TYPE" val="l_i"/>
  <p:tag name="KSO_WM_UNIT_INDEX" val="1_15"/>
  <p:tag name="KSO_WM_UNIT_ID" val="diagram783_4*l_i*1_15"/>
  <p:tag name="KSO_WM_UNIT_CLEAR" val="1"/>
  <p:tag name="KSO_WM_UNIT_LAYERLEVEL" val="1_1"/>
  <p:tag name="KSO_WM_BEAUTIFY_FLAG" val="#wm#"/>
  <p:tag name="KSO_WM_DIAGRAM_GROUP_CODE" val="l1-1"/>
  <p:tag name="KSO_WM_UNIT_LINE_FORE_SCHEMECOLOR_INDEX" val="13"/>
  <p:tag name="KSO_WM_UNIT_LINE_FILL_TYPE" val="2"/>
</p:tagLst>
</file>

<file path=ppt/tags/tag15.xml><?xml version="1.0" encoding="utf-8"?>
<p:tagLst xmlns:p="http://schemas.openxmlformats.org/presentationml/2006/main">
  <p:tag name="KSO_WM_TEMPLATE_CATEGORY" val="diagram"/>
  <p:tag name="KSO_WM_TEMPLATE_INDEX" val="783"/>
  <p:tag name="KSO_WM_TAG_VERSION" val="1.0"/>
  <p:tag name="KSO_WM_UNIT_TYPE" val="l_i"/>
  <p:tag name="KSO_WM_UNIT_INDEX" val="1_16"/>
  <p:tag name="KSO_WM_UNIT_ID" val="diagram783_4*l_i*1_16"/>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Lst>
</file>

<file path=ppt/tags/tag16.xml><?xml version="1.0" encoding="utf-8"?>
<p:tagLst xmlns:p="http://schemas.openxmlformats.org/presentationml/2006/main">
  <p:tag name="KSO_WM_TEMPLATE_CATEGORY" val="diagram"/>
  <p:tag name="KSO_WM_TEMPLATE_INDEX" val="783"/>
  <p:tag name="KSO_WM_TAG_VERSION" val="1.0"/>
  <p:tag name="KSO_WM_UNIT_TYPE" val="l_i"/>
  <p:tag name="KSO_WM_UNIT_INDEX" val="1_17"/>
  <p:tag name="KSO_WM_UNIT_ID" val="diagram783_4*l_i*1_17"/>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Lst>
</file>

<file path=ppt/tags/tag17.xml><?xml version="1.0" encoding="utf-8"?>
<p:tagLst xmlns:p="http://schemas.openxmlformats.org/presentationml/2006/main">
  <p:tag name="KSO_WM_TEMPLATE_CATEGORY" val="diagram"/>
  <p:tag name="KSO_WM_TEMPLATE_INDEX" val="783"/>
  <p:tag name="KSO_WM_TAG_VERSION" val="1.0"/>
  <p:tag name="KSO_WM_UNIT_TYPE" val="l_i"/>
  <p:tag name="KSO_WM_UNIT_INDEX" val="1_18"/>
  <p:tag name="KSO_WM_UNIT_ID" val="diagram783_4*l_i*1_18"/>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2"/>
  <p:tag name="KSO_WM_UNIT_TEXT_FILL_TYPE" val="1"/>
</p:tagLst>
</file>

<file path=ppt/tags/tag18.xml><?xml version="1.0" encoding="utf-8"?>
<p:tagLst xmlns:p="http://schemas.openxmlformats.org/presentationml/2006/main">
  <p:tag name="KSO_WM_UNIT_PLACING_PICTURE_USER_VIEWPORT" val="{&quot;height&quot;:14844,&quot;width&quot;:9600}"/>
</p:tagLst>
</file>

<file path=ppt/tags/tag19.xml><?xml version="1.0" encoding="utf-8"?>
<p:tagLst xmlns:p="http://schemas.openxmlformats.org/presentationml/2006/main">
  <p:tag name="KSO_WM_UNIT_TABLE_BEAUTIFY" val="smartTable{3c3d5425-6a5e-472f-8456-a375beee3d53}"/>
</p:tagLst>
</file>

<file path=ppt/tags/tag2.xml><?xml version="1.0" encoding="utf-8"?>
<p:tagLst xmlns:p="http://schemas.openxmlformats.org/presentationml/2006/main">
  <p:tag name="KSO_WM_TEMPLATE_CATEGORY" val="diagram"/>
  <p:tag name="KSO_WM_TEMPLATE_INDEX" val="783"/>
  <p:tag name="KSO_WM_TAG_VERSION" val="1.0"/>
  <p:tag name="KSO_WM_UNIT_TYPE" val="l_i"/>
  <p:tag name="KSO_WM_UNIT_INDEX" val="1_3"/>
  <p:tag name="KSO_WM_UNIT_ID" val="diagram783_4*l_i*1_3"/>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Lst>
</file>

<file path=ppt/tags/tag20.xml><?xml version="1.0" encoding="utf-8"?>
<p:tagLst xmlns:p="http://schemas.openxmlformats.org/presentationml/2006/main">
  <p:tag name="KSO_WM_TAG_VERSION" val="1.0"/>
  <p:tag name="KSO_WM_BEAUTIFY_FLAG" val="#wm#"/>
  <p:tag name="KSO_WM_UNIT_TYPE" val="i"/>
  <p:tag name="KSO_WM_UNIT_ID" val="diagram791_3*i*1"/>
  <p:tag name="KSO_WM_TEMPLATE_CATEGORY" val="diagram"/>
  <p:tag name="KSO_WM_TEMPLATE_INDEX" val="791"/>
  <p:tag name="KSO_WM_UNIT_INDEX" val="1"/>
</p:tagLst>
</file>

<file path=ppt/tags/tag21.xml><?xml version="1.0" encoding="utf-8"?>
<p:tagLst xmlns:p="http://schemas.openxmlformats.org/presentationml/2006/main">
  <p:tag name="KSO_WM_TAG_VERSION" val="1.0"/>
  <p:tag name="KSO_WM_BEAUTIFY_FLAG" val="#wm#"/>
  <p:tag name="KSO_WM_TEMPLATE_CATEGORY" val="diagram"/>
  <p:tag name="KSO_WM_TEMPLATE_INDEX" val="791"/>
  <p:tag name="KSO_WM_UNIT_TYPE" val="m_i"/>
  <p:tag name="KSO_WM_UNIT_INDEX" val="1_1"/>
  <p:tag name="KSO_WM_UNIT_ID" val="diagram791_3*m_i*1_1"/>
  <p:tag name="KSO_WM_UNIT_CLEAR" val="1"/>
  <p:tag name="KSO_WM_UNIT_LAYERLEVEL" val="1_1"/>
  <p:tag name="KSO_WM_DIAGRAM_GROUP_CODE" val="m1-1"/>
  <p:tag name="KSO_WM_UNIT_FILL_FORE_SCHEMECOLOR_INDEX" val="7"/>
  <p:tag name="KSO_WM_UNIT_FILL_TYPE" val="1"/>
</p:tagLst>
</file>

<file path=ppt/tags/tag22.xml><?xml version="1.0" encoding="utf-8"?>
<p:tagLst xmlns:p="http://schemas.openxmlformats.org/presentationml/2006/main">
  <p:tag name="KSO_WM_TAG_VERSION" val="1.0"/>
  <p:tag name="KSO_WM_BEAUTIFY_FLAG" val="#wm#"/>
  <p:tag name="KSO_WM_TEMPLATE_CATEGORY" val="diagram"/>
  <p:tag name="KSO_WM_TEMPLATE_INDEX" val="791"/>
  <p:tag name="KSO_WM_UNIT_TYPE" val="m_i"/>
  <p:tag name="KSO_WM_UNIT_INDEX" val="1_2"/>
  <p:tag name="KSO_WM_UNIT_ID" val="diagram791_3*m_i*1_2"/>
  <p:tag name="KSO_WM_UNIT_CLEAR" val="1"/>
  <p:tag name="KSO_WM_UNIT_LAYERLEVEL" val="1_1"/>
  <p:tag name="KSO_WM_DIAGRAM_GROUP_CODE" val="m1-1"/>
  <p:tag name="KSO_WM_UNIT_TEXT_FILL_FORE_SCHEMECOLOR_INDEX" val="7"/>
  <p:tag name="KSO_WM_UNIT_TEXT_FILL_TYPE" val="1"/>
</p:tagLst>
</file>

<file path=ppt/tags/tag23.xml><?xml version="1.0" encoding="utf-8"?>
<p:tagLst xmlns:p="http://schemas.openxmlformats.org/presentationml/2006/main">
  <p:tag name="KSO_WM_TAG_VERSION" val="1.0"/>
  <p:tag name="KSO_WM_BEAUTIFY_FLAG" val="#wm#"/>
  <p:tag name="KSO_WM_UNIT_TYPE" val="i"/>
  <p:tag name="KSO_WM_UNIT_ID" val="diagram791_3*i*6"/>
  <p:tag name="KSO_WM_TEMPLATE_CATEGORY" val="diagram"/>
  <p:tag name="KSO_WM_TEMPLATE_INDEX" val="791"/>
  <p:tag name="KSO_WM_UNIT_INDEX" val="6"/>
</p:tagLst>
</file>

<file path=ppt/tags/tag24.xml><?xml version="1.0" encoding="utf-8"?>
<p:tagLst xmlns:p="http://schemas.openxmlformats.org/presentationml/2006/main">
  <p:tag name="KSO_WM_TAG_VERSION" val="1.0"/>
  <p:tag name="KSO_WM_BEAUTIFY_FLAG" val="#wm#"/>
  <p:tag name="KSO_WM_TEMPLATE_CATEGORY" val="diagram"/>
  <p:tag name="KSO_WM_TEMPLATE_INDEX" val="791"/>
  <p:tag name="KSO_WM_UNIT_TYPE" val="m_i"/>
  <p:tag name="KSO_WM_UNIT_INDEX" val="1_3"/>
  <p:tag name="KSO_WM_UNIT_ID" val="diagram791_3*m_i*1_3"/>
  <p:tag name="KSO_WM_UNIT_CLEAR" val="1"/>
  <p:tag name="KSO_WM_UNIT_LAYERLEVEL" val="1_1"/>
  <p:tag name="KSO_WM_DIAGRAM_GROUP_CODE" val="m1-1"/>
  <p:tag name="KSO_WM_UNIT_FILL_FORE_SCHEMECOLOR_INDEX" val="5"/>
  <p:tag name="KSO_WM_UNIT_FILL_TYPE" val="1"/>
</p:tagLst>
</file>

<file path=ppt/tags/tag25.xml><?xml version="1.0" encoding="utf-8"?>
<p:tagLst xmlns:p="http://schemas.openxmlformats.org/presentationml/2006/main">
  <p:tag name="KSO_WM_TAG_VERSION" val="1.0"/>
  <p:tag name="KSO_WM_BEAUTIFY_FLAG" val="#wm#"/>
  <p:tag name="KSO_WM_TEMPLATE_CATEGORY" val="diagram"/>
  <p:tag name="KSO_WM_TEMPLATE_INDEX" val="791"/>
  <p:tag name="KSO_WM_UNIT_TYPE" val="m_i"/>
  <p:tag name="KSO_WM_UNIT_INDEX" val="1_4"/>
  <p:tag name="KSO_WM_UNIT_ID" val="diagram791_3*m_i*1_4"/>
  <p:tag name="KSO_WM_UNIT_CLEAR" val="1"/>
  <p:tag name="KSO_WM_UNIT_LAYERLEVEL" val="1_1"/>
  <p:tag name="KSO_WM_DIAGRAM_GROUP_CODE" val="m1-1"/>
  <p:tag name="KSO_WM_UNIT_TEXT_FILL_FORE_SCHEMECOLOR_INDEX" val="5"/>
  <p:tag name="KSO_WM_UNIT_TEXT_FILL_TYPE" val="1"/>
</p:tagLst>
</file>

<file path=ppt/tags/tag26.xml><?xml version="1.0" encoding="utf-8"?>
<p:tagLst xmlns:p="http://schemas.openxmlformats.org/presentationml/2006/main">
  <p:tag name="KSO_WM_TAG_VERSION" val="1.0"/>
  <p:tag name="KSO_WM_BEAUTIFY_FLAG" val="#wm#"/>
  <p:tag name="KSO_WM_UNIT_TYPE" val="i"/>
  <p:tag name="KSO_WM_UNIT_ID" val="diagram791_3*i*11"/>
  <p:tag name="KSO_WM_TEMPLATE_CATEGORY" val="diagram"/>
  <p:tag name="KSO_WM_TEMPLATE_INDEX" val="791"/>
  <p:tag name="KSO_WM_UNIT_INDEX" val="11"/>
</p:tagLst>
</file>

<file path=ppt/tags/tag27.xml><?xml version="1.0" encoding="utf-8"?>
<p:tagLst xmlns:p="http://schemas.openxmlformats.org/presentationml/2006/main">
  <p:tag name="KSO_WM_TAG_VERSION" val="1.0"/>
  <p:tag name="KSO_WM_BEAUTIFY_FLAG" val="#wm#"/>
  <p:tag name="KSO_WM_TEMPLATE_CATEGORY" val="diagram"/>
  <p:tag name="KSO_WM_TEMPLATE_INDEX" val="791"/>
  <p:tag name="KSO_WM_UNIT_TYPE" val="m_i"/>
  <p:tag name="KSO_WM_UNIT_INDEX" val="1_5"/>
  <p:tag name="KSO_WM_UNIT_ID" val="diagram791_3*m_i*1_5"/>
  <p:tag name="KSO_WM_UNIT_CLEAR" val="1"/>
  <p:tag name="KSO_WM_UNIT_LAYERLEVEL" val="1_1"/>
  <p:tag name="KSO_WM_DIAGRAM_GROUP_CODE" val="m1-1"/>
  <p:tag name="KSO_WM_UNIT_FILL_FORE_SCHEMECOLOR_INDEX" val="6"/>
  <p:tag name="KSO_WM_UNIT_FILL_TYPE" val="1"/>
</p:tagLst>
</file>

<file path=ppt/tags/tag28.xml><?xml version="1.0" encoding="utf-8"?>
<p:tagLst xmlns:p="http://schemas.openxmlformats.org/presentationml/2006/main">
  <p:tag name="KSO_WM_TAG_VERSION" val="1.0"/>
  <p:tag name="KSO_WM_BEAUTIFY_FLAG" val="#wm#"/>
  <p:tag name="KSO_WM_TEMPLATE_CATEGORY" val="diagram"/>
  <p:tag name="KSO_WM_TEMPLATE_INDEX" val="791"/>
  <p:tag name="KSO_WM_UNIT_TYPE" val="m_i"/>
  <p:tag name="KSO_WM_UNIT_INDEX" val="1_6"/>
  <p:tag name="KSO_WM_UNIT_ID" val="diagram791_3*m_i*1_6"/>
  <p:tag name="KSO_WM_UNIT_CLEAR" val="1"/>
  <p:tag name="KSO_WM_UNIT_LAYERLEVEL" val="1_1"/>
  <p:tag name="KSO_WM_DIAGRAM_GROUP_CODE" val="m1-1"/>
  <p:tag name="KSO_WM_UNIT_TEXT_FILL_FORE_SCHEMECOLOR_INDEX" val="6"/>
  <p:tag name="KSO_WM_UNIT_TEXT_FILL_TYPE" val="1"/>
</p:tagLst>
</file>

<file path=ppt/tags/tag29.xml><?xml version="1.0" encoding="utf-8"?>
<p:tagLst xmlns:p="http://schemas.openxmlformats.org/presentationml/2006/main">
  <p:tag name="KSO_WM_TAG_VERSION" val="1.0"/>
  <p:tag name="KSO_WM_BEAUTIFY_FLAG" val="#wm#"/>
  <p:tag name="KSO_WM_UNIT_TYPE" val="i"/>
  <p:tag name="KSO_WM_UNIT_ID" val="diagram791_3*i*16"/>
  <p:tag name="KSO_WM_TEMPLATE_CATEGORY" val="diagram"/>
  <p:tag name="KSO_WM_TEMPLATE_INDEX" val="791"/>
  <p:tag name="KSO_WM_UNIT_INDEX" val="16"/>
</p:tagLst>
</file>

<file path=ppt/tags/tag3.xml><?xml version="1.0" encoding="utf-8"?>
<p:tagLst xmlns:p="http://schemas.openxmlformats.org/presentationml/2006/main">
  <p:tag name="KSO_WM_TEMPLATE_CATEGORY" val="diagram"/>
  <p:tag name="KSO_WM_TEMPLATE_INDEX" val="783"/>
  <p:tag name="KSO_WM_TAG_VERSION" val="1.0"/>
  <p:tag name="KSO_WM_UNIT_TYPE" val="l_i"/>
  <p:tag name="KSO_WM_UNIT_INDEX" val="1_5"/>
  <p:tag name="KSO_WM_UNIT_ID" val="diagram783_4*l_i*1_5"/>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Lst>
</file>

<file path=ppt/tags/tag30.xml><?xml version="1.0" encoding="utf-8"?>
<p:tagLst xmlns:p="http://schemas.openxmlformats.org/presentationml/2006/main">
  <p:tag name="KSO_WM_TAG_VERSION" val="1.0"/>
  <p:tag name="KSO_WM_BEAUTIFY_FLAG" val="#wm#"/>
  <p:tag name="KSO_WM_TEMPLATE_CATEGORY" val="diagram"/>
  <p:tag name="KSO_WM_TEMPLATE_INDEX" val="791"/>
  <p:tag name="KSO_WM_UNIT_TYPE" val="m_i"/>
  <p:tag name="KSO_WM_UNIT_INDEX" val="1_7"/>
  <p:tag name="KSO_WM_UNIT_ID" val="diagram791_3*m_i*1_7"/>
  <p:tag name="KSO_WM_UNIT_CLEAR" val="1"/>
  <p:tag name="KSO_WM_UNIT_LAYERLEVEL" val="1_1"/>
  <p:tag name="KSO_WM_DIAGRAM_GROUP_CODE" val="m1-1"/>
  <p:tag name="KSO_WM_UNIT_FILL_FORE_SCHEMECOLOR_INDEX" val="8"/>
  <p:tag name="KSO_WM_UNIT_FILL_TYPE" val="1"/>
</p:tagLst>
</file>

<file path=ppt/tags/tag31.xml><?xml version="1.0" encoding="utf-8"?>
<p:tagLst xmlns:p="http://schemas.openxmlformats.org/presentationml/2006/main">
  <p:tag name="KSO_WM_TAG_VERSION" val="1.0"/>
  <p:tag name="KSO_WM_BEAUTIFY_FLAG" val="#wm#"/>
  <p:tag name="KSO_WM_TEMPLATE_CATEGORY" val="diagram"/>
  <p:tag name="KSO_WM_TEMPLATE_INDEX" val="791"/>
  <p:tag name="KSO_WM_UNIT_TYPE" val="m_i"/>
  <p:tag name="KSO_WM_UNIT_INDEX" val="1_8"/>
  <p:tag name="KSO_WM_UNIT_ID" val="diagram791_3*m_i*1_8"/>
  <p:tag name="KSO_WM_UNIT_CLEAR" val="1"/>
  <p:tag name="KSO_WM_UNIT_LAYERLEVEL" val="1_1"/>
  <p:tag name="KSO_WM_DIAGRAM_GROUP_CODE" val="m1-1"/>
  <p:tag name="KSO_WM_UNIT_TEXT_FILL_FORE_SCHEMECOLOR_INDEX" val="8"/>
  <p:tag name="KSO_WM_UNIT_TEXT_FILL_TYPE" val="1"/>
</p:tagLst>
</file>

<file path=ppt/tags/tag32.xml><?xml version="1.0" encoding="utf-8"?>
<p:tagLst xmlns:p="http://schemas.openxmlformats.org/presentationml/2006/main">
  <p:tag name="KSO_WM_UNIT_TABLE_BEAUTIFY" val="{f046db0c-b1c4-437d-b679-7dd71f37748b}"/>
</p:tagLst>
</file>

<file path=ppt/tags/tag33.xml><?xml version="1.0" encoding="utf-8"?>
<p:tagLst xmlns:p="http://schemas.openxmlformats.org/presentationml/2006/main">
  <p:tag name="KSO_WM_UNIT_TABLE_BEAUTIFY" val="{99ffb0b8-a6b2-4f35-a39d-099c8e1704f3}"/>
</p:tagLst>
</file>

<file path=ppt/tags/tag34.xml><?xml version="1.0" encoding="utf-8"?>
<p:tagLst xmlns:p="http://schemas.openxmlformats.org/presentationml/2006/main">
  <p:tag name="ISPRING_PRESENTATION_TITLE" val="PowerPoint 演示文稿"/>
  <p:tag name="ISPRING_ULTRA_SCORM_COURSE_ID" val="F794246F-A95D-4489-AA10-5871F5D53A1C"/>
  <p:tag name="ISPRING_SCORM_RATE_SLIDES" val="1"/>
  <p:tag name="ISPRINGONLINEFOLDERID" val="0"/>
  <p:tag name="ISPRINGONLINEFOLDERPATH" val="Content List"/>
  <p:tag name="ISPRINGCLOUDFOLDERID" val="0"/>
  <p:tag name="ISPRINGCLOUDFOLDERPATH" val="Repository"/>
  <p:tag name="ISPRING_PLAYERS_CUSTOMIZATION" val="UEsDBBQAAgAIAGFk6kg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YWTqSLORUx7mAwAA3BAAACcAAAB1bml2ZXJzYWwvZmxhc2hfcHVibGlzaGluZ19zZXR0aW5ncy54bWzVWO9u2kgQ/85TrHzqx2LSJpcUGaIoAQWVQAqOrtXpFC3eAe9lvet611D66Z7mHqxPcrNeIFBIa9rjlBOKwLMzv/k/401w/ikRZAqZ5ko2vKNqzSMgI8W4nDS8u7D98swj2lDJqFASGp5UHjlvVoI0Hwmu4yEYg6yaIIzU9dQ0vNiYtO77s9msynWa2VMlcoP4uhqpxE8z0CANZH4q6By/zDwF7S0QSgDgX6LkQqxZqRASOKQbxXIBhDO0XHLrFBVtQXXs+Y5tRKOHSaZyyS6VUBnJJqOG98vZhf0seRzUFU9A2pjoJhIt2dQpY9xaQcWQfwYSA5/EaO7psUdmnJm44b2uvbIwyO5vwxTgzndqYS4VBkGaBX4ChjJqqHt0Cg18MnpJcCQ2lzThUYgnxAag4V2F98Nu56p13+uHreH9dXjTdTbsIRS23od7CIWdsNvah78s/PWH29ag2+m9vQ/7/W7YuX2UwohuBCTwNyMWYGRVnkWwClhg4jwZScoFFulXYdRgsMwFzSYQqjbHLI6p0OCRP1OYvMup4GaO3VDDbngASC90CpEZ2LQ1PJPl4D3COUA0DHO5qomTN6uaOD3bcN132h/d2mllQI2hUYzFg7TCtMBfJy3ZxkpuuGafyUgJtnIIkhGwHk1grSeGD1y2kfPII2NMgkBXLzJOhUe4QdejlbDOR9pwU/Ree52TIBYOCSA3w61QRDHN9EbEV1G3hR81f+8pA/oPFwpHeor1N5ULRuYqJ4I/ADGKYJrzBH/FQNabiYwzlRRU7HdDtOBo3JTDDNh5GUUfUEWSoyQOl1SAcRo+5vwzGcFYZYgLdIqjCOlcO/zqXsAp1foRlC5tfOFapNO7ar1/YR2kbEpltCc41gYkqTkIPp0TqcxSDsMR0VxDkRTGWXFWxrfqj6dB8yQXLs3/djLWoA+YksNo2Scx37WgtNqYTotGtM1VQGMLckyJw8SDCCcLlzmUBYyoJEqKOaERTm9t23rKVa6R4hrYQesft9DJEy6LpwlOQdSYMchKQdaOXr0+Pvn19OxNvep/+evvl98UWuy1W0GtOrfYLp9cnOWkvlqf3xH6xhLdkm2rLLGFyraU7n4xWCyw7REf+Hb17N5ExcJ8joto2LoYXF6TQWt41w2H9TLF0FPYdyaKsZzG9j2yjEz/LsR0tErB26iXqvNybL1+KQPfluEauM17u7Z1S5mAk3riJg/OasETjuX2v+i7p1rg51v2P2m7n3oBdD17oLYDmkUxZvRgVfDsx9ohw/ucIuaeVle2jTta4O+8DduThEueYBzt3l5doZsnxzW89e08qlQQbfM/Es3KP1BLAwQUAAIACABhZOpIFvREU74CAABVCgAAIQAAAHVuaXZlcnNhbC9mbGFzaF9za2luX3NldHRpbmdzLnhtbJVWbW/aMBD+vl+B2HfSvdJJKVJLmVSJrdVa9buTHImFY0f2hY5/P1/iNDYkwDhVwnfP4zvfG43NlsvFh8kkTpVQ+hkQucwNaTrdhGc306RGVHKWKokgcSaVLpmYLj7+bD5x1CDPsdQO9KWcDUuhdzNvPpdQnI9vc5IxQqrKisn9WuVqlrB0m2tVy+xsaMW+Ai243Frk1Y/5cjXqQHCDDwhlENPqmuQySqXBGKCQvq9IzrIES0B0nq6az4Wc3tXp1x/QdtxwbGi3n0jGaBXLIUzy9S3JOF7a28OqzElOExD+ooV++UwyChVsDzq8/P4ryShDVXX1Pz1SaZVTQkPO6SK+c4RimR0/iuqK5CyBHkSOzlbBpad5670Hcl/9uY9pXLUST5TXg4VARU8ELFDXEEfdqbWZQr091mjnAxYbJowF+Koe9GSDfmK16a4JdT3uD7xxmfl3OU0PeVWiLmHZBuwjQ0NPWC7vmmXhuX5XeRFq2Dmld6en7aG/bWKPoZ62hz4LnsGjFPtj/KGpJXVlvmOuoKcrYK0gmT1mztqdOit5WtPwGu/5TtFhSpXBwlA4L7wEqlwcNbo2pOgopliyHc8ZciV/ES7ZPyNUJo4O9K7ZhlsrRo4ChjquCdHuaT9iOob96FIZNmT7s9A/rT1P0G7xmylDZGlR2p8lM504nh0T62QaDTNoT1o46Ae5URdySqa3oF+UEr6XJtoxilQIF4NVO1xj8DjychBHw0mO3SVD2Zd1mYBe2aJx6Jom1LW4gueFsH/4yuENss7oyjJibalY2Psk4+9N6SlcCwDTadE1QHtoLWUtkAvYgXBWT9G8eOxpsbENPtZut7iGDfrj6TQHHekBvJZ0m6JvlYMV4hkGCK82rmFGazm/hpElpnlZMPbdFu6nKNjL3TKj3gv2WKNwvRTcbO3HKbRK+nfyH1BLAwQUAAIACABhZOpIhFv6tL0DAADtDwAAJgAAAHVuaXZlcnNhbC9odG1sX3B1Ymxpc2hpbmdfc2V0dGluZ3MueG1s1Vfvbts2EP/upyA09GOtpH+W1JAdBImCGHXtzFawFsMQ0OLZ4kKRGknZdT/tafZgfZIeRduJ6ySVu6TbYASOjne/u/vdHc+Kjj7mgsxAG65kO9hv7gUEZKoYl9N2cJmcPT8MiLFUMiqUhHYgVUCOOo2oKMeCm2wE1qKqIQgjTauw7SCztmiF4Xw+b3JTaHeqRGkR3zRTlYeFBgPSgg4LQRf4ZRcFmGCJUAMA/3Ill2adRoOQyCO9U6wUQDjDyCV3SVFxbnMRhF5rTNPrqValZCdKKE30dNwOfjo8dp+Vjkc65TlIR4npoNCJbYsyxl0QVIz4JyAZ8GmG0R68CsicM5u1g5d7LxwMqofbMBW4T506mBOFHEi7xM/BUkYt9Y/eoYWP1qwEXsQWkuY8TfCEuPzbwWlyNep1T+Or/iCJR1fnybuej2EHoyR+n+xglHSTXryLfl348w8X8bDX7b+9SgaDXtK9uLFCRjcIicJNxiJkVpU6hTVhkc3KfCwpF9ijX9FowGKXC6qnkKgzjlWcUGEgIH8UMP2lpILbBQ7DHg7DNUBxbApI7dCVrR1YXUJwA+cBMTCs5bonXr9Z98TB4Ubqofd+k9adUUbUWppm2Dwoq0KLwtuildpEyY3U3DMZK8HWCU2QZYG5HGtORUC4xdzS9al1DNgzLpB/Z7vfnEi7lVyaUW02OFzz6Fo57fzWVxbM7z45L7pP9VdVCkYWqiSCXwOximDhyhz/y4DcHg8y0SqvpIIaS4zgDMiMwxzYUR1HH9BFXqIl3haFAOs9/FnyT2QME6URF+gM7xaUc+PxmzsBF9SYG1C6ivGZb/pu/zR+/8wlSNmMynRHcKw25IV9Eny6IFLZlR3SkdLSQFUUxll1Vie35veXwfC8FL7Mj12MW9BPWJKn8bJLYb4ZQW23GZ1Vg+iGq4LGEeRYEo+JByneDFyWUBcwpZIoKRaEpngfGzfWM65KgxI/wB7afH+E3p5wWT1NcdWjR81A14Lc23/x8tXrnw8O37Sa4ee//n7+oNFyU10I6tz5VXVy7yqsZ/XVQvyG0QNrccv2TOncNSrbcnr3ql+upO0rPgrdQrh7t1Qr8MesllF8PDw5J8N4dNlLRq065e0rnCSbZtggE/dbr47N4DJBguNa8I7HWp1bT60/qBXg2zpaQ79LL27t0Voh4N079XcJ3r6C5xwb6H8xSfc19T8fwh8ySA//SPNj9liDBFSnGdboyer67189j0rYf4kD/7R+9dl414nCO98qGyjffEXvNL4AUEsDBBQAAgAIAGFk6kjjgzzrngEAACEGAAAfAAAAdW5pdmVyc2FsL2h0bWxfc2tpbl9zZXR0aW5ncy5qc42Uy27CMBBF93xF5G4rRJ+h3aFCJSQWldpd1YUThhDh2JbtpKSIf2/s8IgfofVs4quTO+OxPLtB1CyUoug52plvs3+z90YDrSlRwrWtkx690DqSJF/CR14AySkgB6mOv57k/ZlojVeYyI4zosY1qd8VcNnxQyxEc782JEKgDIlV4O/vELgNgD8ncNA5WHuoTqeTUilGhymjCqgaUiYKbBh09WpW94wOzCoQf6ArnIJlGpvVR54dH2IdXS5lBce0XrCMDROcbjLBSrrsy7+uOYjmzjctMHqKX2aWHcmlmiso3MSzsY5+kguQEg55H2c6gjDBCZCO78isC6hl7B/Ioatc5upIT250dGmOM/C6NJ7osDHaeHndjHX4nIKtaom7Wx0WQXANwrOa3uuwQMZL/o8L5IJluiMe6vf8hBKGlznNDqlHOoKcLlbb9nXvfFBT/hRZT4g5T2gdepJF4EnSgCYDmrLG0jGtdNIuQmn7Z5YrskBifnEKWdUod47o/WeEsFI4XRfNeGimo245yOYbxJyumoxfbqlOAZUztAb7X1BLAwQUAAIACABhZOpI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BhZOpIsuC9bWQAAABlAAAAHAAAAHVuaXZlcnNhbC9sb2NhbF9zZXR0aW5ncy54bWyzsa/IzVEoSy0qzszPs1Uy1DNQUkjNS85PycxLt1UKDXHTtVBSKC5JzEtJzMnPS7VVystXUrC347LJyU9OzAlOLSkBKixWKMhJrEwtCknNBTJKUv0Sc4Eqn61Y+GzufiV9Oy4AUEsDBBQAAgAIAPeSU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GFk6kiIplZk2QgAAOk9AAApAAAAdW5pdmVyc2FsL3NraW5fY3VzdG9taXphdGlvbl9zZXR0aW5ncy54bWztW81u48gRvucpGgoW2AUC64f6c6BRQJEtmxiZ0oq0PZMgECixbREm2QrZ0owWOuRFcsglyFvkXXLY50h1k7RIWZJJexaLYGmOB8Pq+qqqu366m4XphU+Or6xDRj3nJ4s51DcIY47/GPZ/h1BvQV0aTAISEhZW95R7x7fpF81/oJwG1JBZvm0FtsJHw34NDcUP6nbkrtqFt+ag2UCdJm7gLlJxS4GxS0m9lBQYUxt1pVc9EBHJDciC+Oy41F41M/oSoPkhCZjm2+RrX8pyp4eyM7gKLNsBvrDfbvJnl2jdqU3+oGa91WnhXUOWJKmNlJZaV2u7TueyI9cRrjVbNWk36DakhoTqrVb9sr2rdxotCd6Gl22Q0sSXbdTsNJsNddfADUAjWR6oDWXXkS7rdRm04e6lshsOB51aDdXrdamp7lptaTioIeCWQIYsdfkCSqo0kNo7eSDXuxIaKsPBsLnDKm4rLdRt4HattmsOBlKttl/c/ezSy7Wn5p5OspyvCDzqgqOjPLaqR4Krt1gHATCbxFu5FiPItzzyofLzv//58z/+U4ljUsRvwpGYkqVGRCBzfD+C96riJRkR2tPhn6Yjx/5Qma8Zo/7FgvoMTLrwaeBZbqX/+yhCYvvzIOmGBEVwD9aC7NV1xE9eWKwLohaec6AF9VaWvx3RR3oxtxZPjwFd+3YuM5fbFQlcx38C7tplR8FnFblOyDRGvIx9uMuf/LAVVKWQcPPamD+5kK41J26isSZ+CuD2Kl9fkQPoxgkdJqBynT/noCvrkWQd0JX5cx7jg5as1zr8eR3EyFcG7BJP8sZZdtfakiCrJCqKZ1F0tV4VjadVQB/5Ymdxrzv6GedSqDH+I7ewxp9cID5BrjCXl+JlE/NXDxjj18Na0vNACzg3XVxikhA5GcyU8c1E1j/PRuOr8WygXVX6SpSViKfl941292u91f6hV41xOSUZN/JolJWFhLBWLZ8s3ZyORzMQiEczHX8yK33+d2Ho+NYcaTqu9ON/FBYwmeK7Sp//nQd6O51i3ZwZI03FM82Y6WNTrMsIm1it9D/TNVpaG4IYRRuHfEFsSRCUZycgKHQdWwzwku34a5JDnzq+kTV9NsWGOdUUUxvrlb5Bg2D7ByHZWrMlBM/SCpHthNbcJbZQCyEixnl5Ae3iFIbgD1s6wEk9y/Ev8mifyveafjUzx+ORMcO6mlAqfezbSA0srqm4oKls4CnICCzYrd8Gn4noExKQ7LqFhVxrV9cj+DW5IdfO49KFX/YGayYYXDIhfg4gBA6eQtQZxv14qvI1BIXIQisrDL/QwM4ETdp1OWRrujKG0FTMlHyTi0lkg+MdfwGhQxYsh7wbbBjyFZ4Nxp8gxiE3xwVB44+Qkh8Lgj5jA3IIGzlgunynXck8I3gaJgmS5ODC4vHubpG1WACOr+bGoesQKHyFIU1ENoYXhTUZ+MdbcKQmj05keyQYFlu8PTobAqYENmxzOXRBGVKwyqPrx1vtz7OhrI2wOoNwU8f3M1NUSa7Us7bIpwxZ9sbyFwTNycJaQyZsYcx2bDHGPS9M+Nva+QlZLK4/38WlS1fxp+/eYFKm4B2xDI7IoAyOKSv2mna+bPEM3mgIj/WTVuRZgDebYChYl6fa+Nu4KHS8tRtV6W/hqGfjijrrVTvev1753fYLGGNEJXigQUUbOLQQCMNOzLcc2DzdQkBNH4K6SVTPoeDze2ghAfo4lqFT9A4xd7ByGUPuYEWLibjHA0Mz4bB1T+b89pEDLHI18tpxf/M7okvgGv6cqnPyQOG85BJrEx1kYO8S7s/j5dRRKbO1mJo5AsN1kPkYBRVIdR2P36Hyib29wclSRLtBZj73dO3aIrtd50nsCLDOa4+8PIc9BNQTVNcKk7iONqU/vdOQaIrTSO+k2AHiOUFz+yqVn+/ymIHlqXI9U2RdwfxGwfPZzY+D7OBrMjKN2UgecAmQJp7FFkvYhR/4PS+/rOhGoOKhDPLiyRvEChbL//79X/nFHNgTUVFM/WNROZD8vGriZ3l/0Skj4V9zyDHlQRYqXnIC4wtVAs1/vzI1CNBvcmWxom3Jox7/xJVLNaRA7EbZNGXl+gayxBBJQdcBnAULCrmRpx+h8ImzfqV/YwVPUDhNSt2igsTK89hkhW3YX3HXzHV8UhD+7p2IT97UJjNZVcXdH3LUdRZP0fZrwwUm/syHXPpYRJ5yLetQnQ9EEtthxWWKzS2pWlASovd9Qdgc3eueCfsPKq4FNZxlvs/4LKDuhH/ZevkpFxj4hzgI4z4L+JU+eUtzhEv6JfZd/8FyQ2BLkw5ZJ2DDhB8WY5FZ2iH3lOeOnZYbUw4Z76gL+4ISTSfNnx04hCnKQHz6TRnzTHphOVyz4qGU/BT1EKCTr+wlIEU9BBh8VxnDze4l6nAoDU0+yA2sIE3P4z3gIb6oUzFP8pbl4RaM+IfZMLVQMSHL6VGb9MXuaDoeiROa09IGV09Y3POfDzA3HDPfGoysQt53yND38Vs9H8A95jCXnI5uMQ3IwfSs+OuxDIidcSwFovbB4VJEVMS2K/KhAhcRa7HklT6soFjGhwpXGzVlTuFWST3j5awQ0hPlXFTzFE7M4jzQ51W8GIRGyX4e1Ku+WKde9ZyDerHY0/7z196cBBhCwCFJaGZpae5l8iXsThxIE5bYsSdG0wLYEmT7cEVKdKUImbASp6okqKKX9DgcLZnjkg1xY54UIbU256ffCyHJzoe2zEbkgaXLSEw5mgMpthdJEFe6fSgelMDUwEmYuJEdxUUjxbYdZs1DMfsjpSrZe/ZZfWQ3Soo0j/ZMfabswO3VI7qA99Ty96rpbRZK1JHGao5uK/p+QVfbH8qma9l0LZuuZdO1bLqWTdey6Vo2Xcuma9l0LZuuZdO1bLqWTdey6Vo2Xcuma9l0LZuuZdO1bLqWTddft+m6F52z55pSkKfpmjI9V891z1+g5boH/VY7ruKyWbZcf9WW6+uqfnsd1xhUtlx/4ZbrmaT7f+65HtIACvJO/m/u/wFQSwMEFAACAAgAYmTqSO+PBMGnGAAAi0MAABcAAAB1bml2ZXJzYWwvdW5pdmVyc2FsLnBuZ+18C1RT19YuHnvE66lwentaqwbSXttaHy0ipohAose2VKtSq5Aihl0P1agIUcIz5EFrb+0DiFURBSX1WqQlkC1FEnkk0VKJEGJUDBsIEG1IImxCTEIeOzvJ/hM89XnOuOfef/xj/P+9MAYjydrrm48155pz7qzM/fWHm+Jmz5o3KyAgYPa699/5KCDgj0BAwHTazBm+kc6vaw75XqbRP4r7a4DgGm7E9+EZ6pqNawIC6rl/cu/4o+/zf9v/fhI9ICCozf8/TUb78dOAgLUvr3tnzda8FOMghX/OkSAzS14HCsNW3/368xfN7+g3vBq6Z/cL8Npv3nyj/t03Sl5cfGzrrc9/+v4vZ19g7r4SuvuNvzbuCe7v39b9l43PV2zrEzRGYHmK0kaovGlh7i59MwlwLiuwSxxtKxqgy2BuztCBxhEVGRC7RslShq0qjDXSbyBh+QH+v4zzwlsDCXRg0N7udNEwO00XPd0/vp+WSaVQuGCYeOIjZPXk1PH48TpIC6eB4kTi5EBh9/C4q8Sd9Ixq/jT/55UbxwUm5y9zJB9Knnt4fXT25OSYl7RL/K+X5r4ETM6+dsk5a5LTjHby5OyIZZI/+N+c+sz8gu/ldkkY2/wt2SfATVWuxHp6ybrO5MORr9DWZke8PokovKfE3EoyKLb3n+5494hX2jo7f0GN+kb4JJkvfNew1oiG929WyOdvHiwpmST68vs3t2ZHr7qPf3ndFpXx7n1xPn91Y4LobCrTb6+ZR1Yk/G8Bvxy0F9OY2lHEwJMeD6MVILoyEMB++VPYQL4CNgI8qYC7uUMGKhswnLpHS0Y1YAZjexXKvFm19QHtU/0NSmKBTZArhkdPm5gGSoZGwjI8B3LLkeZcKTqYm2JloJABVHPry7gc/UmqALgG0PbGshvZ2ABdOejjNDhxcb0D+eGDn5pDQiYXePXKKlwK/USXmSDr2FlcnzbWCpkJeCmxvS5ZJNDYJ7rjpeZmpn2PtxxUArTFmspE2IFk6xqo5MjYDJakzr2t6gPwAbGLmsyZlAUwlWg9GQ2yxG6WhBh4ayxFBqXDSefRGxGHrjNZXsYWxH5hmzReTR0emli5LvvhGnmElbbmGT0s+CQfNlzUy4MLmBSg24XURca+RTJUvjrJ5NK6cRHh88S2PcKQ+C223ooU3ulUJkV5lcIznZMlvDp3ktSmTGlsiTbNfmtLPEXa+mXv6AE4bejIp5P2WtnhEbbLPZxfF8s1IC+wIsyQdzKMNEsLu5Ia4bg/D/hkogkeWR/CJ0TPRLd/cRGU6cnZSmnb5X22V8XYTvihMo2p6JGdCF04Mv7Qk7Z0vpId22b7emHlxdANVsi3COzoC4Jwgk6u1pCxbdgKSaKF9bMNVXkdfa5VfFlCj+z4W02jOVlFoN+f79yyyGbtO3SLsHWc85c1QvwmekDdl9CY3aiG8NTo27uUsY4BG7wEIfa5PHsxdCnJtJHLr+W+Scn8v/fO/6qA6zaxiWUaVWu8dtUHYeIsmwnzmi5dHnbksLkGB4P8yEQ8ZsaTwVZLp8oXkXIMhCMlW9k0gyOPDeY+5ENBulauk9FcKWBGnGwy3vy5uQi8ufPvjnPwLS0/a+59D7v2vdy5mPLeffIRd5dL1pd9dz8QPfskZOKuY9DEdkzufddREnI0kjm6hdfs8oW+/Ybn6L+TYPDbIZBlTKPlndAZlGfWr1qP2QAs23aDy54Y9Zm/iuQ6S2q2XiXe3wZzs2KvOssXGDSeQQ0leHVUkG7mMak+YiL0vaiPdNAR6fq4N6QyC7oYS+GM03ktMPbxVakBGYOY6mqSZyQaFEc9RiethKTOfLkz/O6OmOl2OeC12JxLQqpsnqzui80h1GrTY7NJuct5SHMYIPUkHYuapfvqmJ10djlPLBo6Lpz+keRNvHSII34zsBrHduDDODweemUOsJRUOXHR1hWh3I7hZ6mpreNyqdZhGSM/IHs3AqBPdAC0eYcyTymm7Sk+gzhxcWSkVnyMlsyl6GSKNYtk1bgEepHizCIODwTwYTxzuS7VklqnLJPG39Ru83okZdI2h2Xlo5Kmc/Qw+wvF5hUaoWduLeK0nZ1lSeKj+OTDbSMM4d6gWgS1eZF6q7W2niDn1leyKmjJYVR47mc3teX3zfkcZPtemyZkP7s6qArp6rZ19RgbPizDfSVcsDnoB7XI8NWFdoiJGbkvXC2zZidEXdejGbyECrwvGH3AXYs4IrGUXFLOJx4eTo1pz3ROOtX+GZTqEjBqXwbvRvM20n9/Wb5mtyevsM4YkUzf3gnpCi+wi9YcT+1mZ3XKNCuW6VDD9ZY344b2HD4SqrMUpLLwCTqHbN5uESZbW/q7y20KAehjHfVZQNCatDf6sa8Kcd9kbui8IZz3gdUXe+v9YtHkIl1qInLAkg1rxwNr3PNEPICBS9aOuloknfUE6SFL+iK8iIU+8K/TqyT66ye1u71vFOLWdzP0o4xdad4YiDCzyrisgqtwAMoeOWBlQT4H+RsZWdpD6BXcyWa1epa1EIdyijrBRtcJtUMuM6Seoz63nkZGcpdLy3qu9o/M+PhRDpcaZvQa7zVwzsE5K/pLTiVJMEZyyfdRVwXUbn2qiGQiJLfdZfDcvWm7O8uguxU6qP7LvgR2lwe2aNOlevdL6GeJjL90SquRXHqHVI7E/uwJ3RA5+/zvu2pVNrN0Yvcx5c2hoPNq6jFaxGSQPrWmzJzAcCdPH9vYlrbr37W7/wmEMVJVJkjJ15VGS49m/WopiJFCLQ9zhMAXtgrIGrc+EuS9EIjb8kS4+k8em3+5xQclDNscjnkOWYq2SAtssNQLk6X3/iQNiNFbCqKk1daCaKms+hGF5wBM82jHQl4r47evFxYe7DSZ3Smmmodhlmiv55amzt6/FBEPPZQgK79nyfYvH59Z892MlecED/LlGf683YWpo49O+Ox1z71gbFkg2UM39DY/IsTe79dFXWPByZrfviciHfHHsYEo4eOUjphtvUVg2U/8BwXA3ZoZ5Z8yY9/WwjufYDIX4CqcjJNPMGiHUiMkKeemyE6RnSI7SbbgsNmWikd7G0fTCzBLGGZ5needqNbkqb3mo8Gsu2t1MO0ID56Od16yySNZEhSxLo0nIsPz8bmoVzrxgTQrHXPFvftIMZcwe0WHk7HPl0N5zl8XCrAh9wjPuwexi5cGdtcRtg2ZDpf/PGqL7LiczaqsIALepHGbsmGfhhp9MYOkWYR3DDwtY/ROpqea46rmg0zdEkg6BP/Y6wlRl5Qhz97QIKc1TaFvQQ3robyTUqVMl/rzKN2QajEiQvdK2IaGZ4mJJKqEjeb3qC3ZiNDWWAuFIRLkACQbYpivzAGJaJ8yhbQLOyDiqtmtoi3/QJMiEJ7LRzfXH02Pk12YoVjKUUC63Sczr3fdsZSSU5q8OCR1ukXHpLC9S/FSD25RoJIwy7C61XNjBmxO8pbzOMU/LErmVDJ30dgSJmar7+EVdDgAU0tIklXHZLKLmF0MliSenY5EQbBFt7c3VvS0nUOHqZKMuCvrhJWvNdeGR8gBOk7R89JJ7c6SUjh160FjStA5WCs48zYgaIfc/SLSt4S4WzZDx+YsTHiBLd2HRfZKWj1M2IbYPkVgBuYx5LdkPVJaq1YfLQJl9pwSUAV3+1J8adQ2AQRSj+u/Lwc1Jcdglt0SN3u4YRMUsQ26nlQMqqEqI696L9qYYGpg5aP1EGx1JMCsoU2UB3nor2TC9Ve1cH1spxZOlLwZpyJcEjia1pUIkK4+3A6rQ+Us147ZDb9kYDFw+FEjug+Q7GGKR5SOHPgp1zXW4QD6vQEvm49GC4eE+IU+7S9ne4icZ9YE1SCZwnbFTk+aJ+1DBT7qsLJcUcY3Z3s+Pmgb68XthSApO2PMFR6IZNfy8C2l3CTleUUZhBoMfLY+jR0Lw3LRTvU0p/HmI4ktYfrG5ZJQ9cEiEFl6y8j9w9V66zlqTo7SuZ0md2iCTkVt0t9t6pTVha+Q3TCaytyMxKgsARhGGrcbpAKZAYZS6e9QuEpuBS81YTa46FC3Oy/qQgbmuFpPAHg0jYQo/dJG7WezaP/I0p8ydWbVU8JUmG3Ls5+y2C6meMPTSz4XCPsHftwOyW9NkZ0iO0X2n5DtNJdqXfV4tN7Ci5b1PHItFhk+qnt/Ou6Dx7+P8GVNWeeZGSuPP14CpzDN7yrZ//Og/Ikq+pzEUgpu96VU/OK4+bfNxzVqJJb4H3EDsMijAjwvBC5M5z/gvWmRrInmq61xtxaSkI5o7Icq6JGLk8tBNk6NTI38iyO+mkjjbI8UVBaMN/Gplfn6/j+Fte43vBnpOKlk6kd/qq5sZjhaNCyj3ajOHbLc6wRRtqTEqLVCFd4BxFBw6ml6oozB5lCAx/EisNmW0t6+sDLvN8b5Lsc6JLOkPrjBvWqc+sYgkXgIKgPYiEvHMjEN0abWibzEh1/B+9PneC5TMc0yUs2TWFugivZ25rl9xNc5g8IQIv3q9rYx79wqhB0pThez0Xr6n1NMDSkp6aT45j1MhbKhsq/lvR6jls4cYg/YzJZ6NRYrBFC7mZv5yN7yVyNrOPq0ksMOy9gNpj6N+BbHfUmCW2rtu4DYcdEi5TcUmvxypMbuPwoonkYAUkClLAYda4BMR7VUXwXIYp9iqheT4nwlXwkTG01TfrdCI5QcZ+YX/wibkTQvUS6rU5bx0orBqNt6OZzW5UgCtGe3P9jr+9ffL9sJsiu4+Q7le3Wdl7OKj0W9r0frzMsDB4yry9dSfSorHB0iMLNVoSw7qLfb0ooUFpbVWtfzUjm3w5E8uAJnWN3s+W4mwk67V9cO+aSw0I0kje8+f+8Tyt4yZ8/+2rG8NVEXsZ7+Q9e0iMAeZj6t+HTa8ECimKihovBeD5EUv62OKw071IPbCEWkQldbWG6XWyX7mBcG8MJMsaMPI1i17/5EuKUdwi2ApN9wwnRaPnaxx0W2Oc7eFRIyBRadOw9xGbnLrl7OQrugdNiBFPXgWGTV/uYw/FGAyr5m1EJQKTZ/WC2qU4qwfnzZI1/u+4s2TwkIA3zlKxGHruwU183bDC1rrlxTrtvfPGPAww3rlaR7ZhYyo+RrIkgyrw3ZoCLUDq2QCJQNQws10nmANTU9UMUccFnHZdBSaQ/hGQPvQLQ9Q9rudtnXGs9+/LgVWjRmQuAVXKjjZ1wkJEczC7vuhB/qOHZ22B73Yu1lgkaIHZgR9aXAoSbSs1GXOw82tI5LvzSafOUrV0rssWvrLNp90h4m5rt52OgzPuyaZ4Vs4Y6DGUFXUK71R/Ljvh06TLpYlfqEwxeB/eT/85HQLCYFu4KxIsUpXPYTFj9mzkYBq3RE5wZR2Fz78LTlNV8yPb1cMrSiNgOgMVnMJzaxI1oyJGGhjI8pykzKAngjqKxk2ftgqLq6ktHJfTXv1yfmB7u6oBHdnJS8Oy4d4aLepLEJcinS2riGh8ctx3xJPWfcbDtJrWxqzoZ7bKA8p0h1lvzEZoj23fQcmK42E1ja+ZqL7JZQ8RNO0SSDDL5YNeqPC+wo/wFfMcjNe8rTG13BaQmgsn7yfMgbnK67W07TlNQzJmqeClcIXtHJ6ytvG7VTRUMTrrE+Kk8cClhPnmdceDq2rcp5nJXCWcOaGpka+Q8b0Tk7D3jaSO6205ybN+H/P84bpwBTgCnAFGAKMAWYAkwBpgBTgCnAFGAKMAWYAkwBpgBTgCnAFGAKMAWYAvy/CtAg13LHu5YcmdBb3tv6YBRw/zYHlGAek+Zk0qsjmFx9OPJ//X6ueSkEcP4yR5DCsqmi6d++SqFovmidrVKc+Bd7GwNuP3v/sDKA+skks4CV0//l9sjL0V5UiqGTVwtFx//9BB/ItGkeIPUYaYCnj+fpUx0iue/wAbQRaGFYOhbio5BsHVQGUNliFW+yRfT29vECpscFSdm2IYdEhIvBJyA2PUTx3O8svXZHIoO4HLdWdwn5UQ62uKwxP8Yzf3seqhEZPW4l5laVSSaqIsVef9cpyIZFbLg/juS6ESk+bc33IgaNU+PdwnPdotDUXnqHLF0jLMW6erQSREEbsgltrgKPgdGt+U70G30DtwBDNRpvFP5WsqcoX5kR6GMfmu2IlRAzlAyKBRZ4Y4L/R1wt3vkZ/mLohRqRabA5G94Iyu+8DfDWAq4zeNcZGHBwtTEWDoqjWDlWHnKSl59aqPiM7ml439+lxdDurzSVSfWoXtujtpjeDSpHhDaLnbVENSlBFldOSmO73S2naBqJJlk3oDzhGMvxr9HmLI02jcCMeauGpPwps7bzuaUcRTif0ZUYlKtadlyZNRCUgtSP67Tm2xaOw3j4pNLVdZkADAUfi7pgIPGZUYFWm3JfsQg+gDh2xD6/StZlbNjKuRfIOY/bX1bhLTnlirIoz6eMh5Zx9DYHsl0Lq81FCD22JcTPfGs79HwdJxZNkd3EmYTT+zfGWG3Go9gGOzaW+UMX4DibJ2mtLC2fPjKPRP91O3cdbFobVIFS6/WmFo4w0hMSZaMPyxFHFmNg3g4RWMAXhyhPkGQNar8/hX5htk2re6WWoU4kNuxHu9rWB7HhvtJTgE2ZUQyiryz3KXFiTyw7Cd/AcK/IGJrIHV5DkomJGS5X6Ds2T16QyuDvn877uAgM3j17h0ottGuhxKAMJKcNVvNdVMcyGTSqXaiFxXxipN+P2/7GZK1Om8kfEg5L17O7UzPzFLzGJE9t/LUlnKxLOfeGvF2Qzx1v/GEPGgGILGYYUMfDhno93CPb1sxD+j0h+deVB0Du/X6h1sbQfmezKUVjf9lnmYPNZWbCIZUt4m+OzOvJ2JmzO0nfHAhFpPSSwzBvo7fh4+lpJRWI8jWZmXAYDH+bQ1mgs7Ms2n1xClyMyNSAXy06J11QzSxxF+STgG/v9xXV7fTJG/Vp3Wb4dZSjK0giZXxCc+W1Zls4sBtydc9LhtSZ97bT5NQKAUTDDiannaBw1d6G5LV7JESO8UuF25AiJp722TdVsMaRIjmeEcD+UOXQWiCOByKHtd77ZT7R0aSkeOy+/TOfpgSXACLWBkm8hI0e+MjWNGmiF7VL9ueoHKmdr9jODaFDjpQCm4psatWPpzBGqiJZraN0/0aOWdpOvj1WY5KRnAdJF60hXtfh5kpVOcuYBrSwNxC12aWgXGQAk4hoNhbOV/rbue+dfwn4rIEvwUNflXv0NK9+PoiJNagYxkcf9u04XQMgMlW0pUtYaPNWVoY/2By64px1imLzXOwP5n8QdJ5PwqykMHwD+cHVfqdfMb5aRAOwQyyh/3f3o6zCSB8PMnL2mRoRTQYZOYX8LQ8A267uIMT1+H/xNervNFAFkpyXW1pNLFOL6yee6ydY9tKOHYkskl6ZT0nnfLGaDehMVkhlIGFIy1CkRujxfPSAVLO1jsaCR6kcOxUM7HH3HY1ErsYRMz0nmPsk8bb6QihBw/UJkYhYAatjUVyfOzhdl9rDKVwin/a2phI7U7eUMw57UxN58/2G3xEuGR+OSNZYKx3HDqa9hq8wbWEtvZ3tswOxJRvFD/YfJwX6Ya8ImE01rgN/fLgR5itJmNvGff7H93quxbt/jd/uMeMxs4rk1ZIsJxD/0TyMD7usyAyokwDjcb7FrKX+LMjcOuh96XNmPvps71INFQ0//sCqULE7eI9OmTfI5SPgKkyhcSsamfmYHfCoALFLB3h1mQPaG+TZJQN1LnYT3udcUVv/rkL+bi3c9qEnX8h2VXNcLmmNJCSRhHTES/bUyqF0vPVOMMc5KuO4ZZqJlaHBqt6rgzWmMnQzi1S59oHvwf6W8/F5CVsIPVUeLXs4jv0DE8eV7N03nKFyyD0/SvDKM64Bf6oI/tac3eZknKyp/64lQRPmOOtixxx6RI1RWdCwX41slIf63scM/T4xFcVfX1Xmxj2yhHj37UA5drvHpx0gCb+lk6MiA2c/HGvKV1IOhnK5v7N3OmWkFHa8pNRC/13pJpPZZsyboY4akDf8NtnjEbwRPZBt8Xf4kn0ZVwoEFcT0e70mzLtx7YJctImHNllQHZvpgQESbLzKPc07+3eF5CwuSJNF9F67k8J7wfGt1Pkt2VSgQTu/azzCVTh+Ir54D5O4dWEA9lXJKGpdMyzr4lJYmybdccSXNumkg0bcuCHpAOAZJYMcOwy6O8FjqbDlOy5z2BWO9DJ5o6mTWb0M9k3PElDPn25bpPxGHk7geNO8cA8Cs/M8xRpnMcwJidbsypssCRYvLAbLfuvmeSdUqAbz8pNFGYOvAWU0/pA/YQa8PPefFQp5Mv/TCCz3H+Rw6vVcKJfp02aJZuZkgbEnM5clw3yrcpz2zGRdsKKpRaJdbBm7jxa9N17XZ3OWe3wpP/73R0lsHK/lR7ZDY345/P3biZLnJy80+p9F4cEEAm/w63hZSFLAOM0/vO7dTe8I/vrJ5/8GUEsDBBQAAgAIAGJk6kgrC8BtSgAAAGsAAAAbAAAAdW5pdmVyc2FsL3VuaXZlcnNhbC5wbmcueG1ss7GvyM1RKEstKs7Mz7NVMtQzULK34+WyKShKLctMLVeoAIoZ6RlAgJJCJSq3PDOlJAMoZGBujBDMSM1MzyixVbIwMIUL6gPNBABQSwECAAAUAAIACABhZOpIDmokTmIEAAAFEQAAHQAAAAAAAAABAAAAAAAAAAAAdW5pdmVyc2FsL2NvbW1vbl9tZXNzYWdlcy5sbmdQSwECAAAUAAIACABhZOpIs5FTHuYDAADcEAAAJwAAAAAAAAABAAAAAACdBAAAdW5pdmVyc2FsL2ZsYXNoX3B1Ymxpc2hpbmdfc2V0dGluZ3MueG1sUEsBAgAAFAACAAgAYWTqSBb0RFO+AgAAVQoAACEAAAAAAAAAAQAAAAAAyAgAAHVuaXZlcnNhbC9mbGFzaF9za2luX3NldHRpbmdzLnhtbFBLAQIAABQAAgAIAGFk6kiEW/q0vQMAAO0PAAAmAAAAAAAAAAEAAAAAAMULAAB1bml2ZXJzYWwvaHRtbF9wdWJsaXNoaW5nX3NldHRpbmdzLnhtbFBLAQIAABQAAgAIAGFk6kjjgzzrngEAACEGAAAfAAAAAAAAAAEAAAAAAMYPAAB1bml2ZXJzYWwvaHRtbF9za2luX3NldHRpbmdzLmpzUEsBAgAAFAACAAgAYWTqSD08L9HBAAAA5QEAABoAAAAAAAAAAQAAAAAAoREAAHVuaXZlcnNhbC9pMThuX3ByZXNldHMueG1sUEsBAgAAFAACAAgAYWTqSLLgvW1kAAAAZQAAABwAAAAAAAAAAQAAAAAAmhIAAHVuaXZlcnNhbC9sb2NhbF9zZXR0aW5ncy54bWxQSwECAAAUAAIACAD3klNHI7RO+/sCAACwCAAAFAAAAAAAAAABAAAAAAA4EwAAdW5pdmVyc2FsL3BsYXllci54bWxQSwECAAAUAAIACABhZOpIiKZWZNkIAADpPQAAKQAAAAAAAAABAAAAAABlFgAAdW5pdmVyc2FsL3NraW5fY3VzdG9taXphdGlvbl9zZXR0aW5ncy54bWxQSwECAAAUAAIACABiZOpI748EwacYAACLQwAAFwAAAAAAAAAAAAAAAACFHwAAdW5pdmVyc2FsL3VuaXZlcnNhbC5wbmdQSwECAAAUAAIACABiZOpIKwvAbUoAAABrAAAAGwAAAAAAAAABAAAAAABhOAAAdW5pdmVyc2FsL3VuaXZlcnNhbC5wbmcueG1sUEsFBgAAAAALAAsASQMAAOQ4AAAAAA=="/>
  <p:tag name="ISPRING_SCORM_ENDPOINT" val="&lt;endpoint&gt;&lt;enable&gt;0&lt;/enable&gt;&lt;lrs&gt;http://&lt;/lrs&gt;&lt;auth&gt;0&lt;/auth&gt;&lt;login&gt;&lt;/login&gt;&lt;password&gt;&lt;/password&gt;&lt;key&gt;&lt;/key&gt;&lt;name&gt;&lt;/name&gt;&lt;email&gt;&lt;/email&gt;&lt;/endpoint&gt;&#10;"/>
</p:tagLst>
</file>

<file path=ppt/tags/tag4.xml><?xml version="1.0" encoding="utf-8"?>
<p:tagLst xmlns:p="http://schemas.openxmlformats.org/presentationml/2006/main">
  <p:tag name="KSO_WM_TEMPLATE_CATEGORY" val="diagram"/>
  <p:tag name="KSO_WM_TEMPLATE_INDEX" val="783"/>
  <p:tag name="KSO_WM_TAG_VERSION" val="1.0"/>
  <p:tag name="KSO_WM_UNIT_TYPE" val="l_i"/>
  <p:tag name="KSO_WM_UNIT_INDEX" val="1_7"/>
  <p:tag name="KSO_WM_UNIT_ID" val="diagram783_4*l_i*1_7"/>
  <p:tag name="KSO_WM_UNIT_CLEAR" val="1"/>
  <p:tag name="KSO_WM_UNIT_LAYERLEVEL" val="1_1"/>
  <p:tag name="KSO_WM_BEAUTIFY_FLAG" val="#wm#"/>
  <p:tag name="KSO_WM_DIAGRAM_GROUP_CODE" val="l1-1"/>
  <p:tag name="KSO_WM_UNIT_TEXT_FILL_FORE_SCHEMECOLOR_INDEX" val="2"/>
  <p:tag name="KSO_WM_UNIT_TEXT_FILL_TYPE" val="1"/>
</p:tagLst>
</file>

<file path=ppt/tags/tag5.xml><?xml version="1.0" encoding="utf-8"?>
<p:tagLst xmlns:p="http://schemas.openxmlformats.org/presentationml/2006/main">
  <p:tag name="KSO_WM_TAG_VERSION" val="1.0"/>
  <p:tag name="KSO_WM_BEAUTIFY_FLAG" val="#wm#"/>
  <p:tag name="KSO_WM_UNIT_TYPE" val="i"/>
  <p:tag name="KSO_WM_UNIT_ID" val="diagram783_4*i*21"/>
  <p:tag name="KSO_WM_TEMPLATE_CATEGORY" val="diagram"/>
  <p:tag name="KSO_WM_TEMPLATE_INDEX" val="783"/>
  <p:tag name="KSO_WM_UNIT_INDEX" val="21"/>
</p:tagLst>
</file>

<file path=ppt/tags/tag6.xml><?xml version="1.0" encoding="utf-8"?>
<p:tagLst xmlns:p="http://schemas.openxmlformats.org/presentationml/2006/main">
  <p:tag name="KSO_WM_TEMPLATE_CATEGORY" val="diagram"/>
  <p:tag name="KSO_WM_TEMPLATE_INDEX" val="783"/>
  <p:tag name="KSO_WM_TAG_VERSION" val="1.0"/>
  <p:tag name="KSO_WM_UNIT_TYPE" val="l_i"/>
  <p:tag name="KSO_WM_UNIT_INDEX" val="1_9"/>
  <p:tag name="KSO_WM_UNIT_ID" val="diagram783_4*l_i*1_9"/>
  <p:tag name="KSO_WM_UNIT_CLEAR" val="1"/>
  <p:tag name="KSO_WM_UNIT_LAYERLEVEL" val="1_1"/>
  <p:tag name="KSO_WM_BEAUTIFY_FLAG" val="#wm#"/>
  <p:tag name="KSO_WM_DIAGRAM_GROUP_CODE" val="l1-1"/>
  <p:tag name="KSO_WM_UNIT_LINE_FORE_SCHEMECOLOR_INDEX" val="13"/>
  <p:tag name="KSO_WM_UNIT_LINE_FILL_TYPE" val="2"/>
</p:tagLst>
</file>

<file path=ppt/tags/tag7.xml><?xml version="1.0" encoding="utf-8"?>
<p:tagLst xmlns:p="http://schemas.openxmlformats.org/presentationml/2006/main">
  <p:tag name="KSO_WM_TEMPLATE_CATEGORY" val="diagram"/>
  <p:tag name="KSO_WM_TEMPLATE_INDEX" val="783"/>
  <p:tag name="KSO_WM_TAG_VERSION" val="1.0"/>
  <p:tag name="KSO_WM_UNIT_TYPE" val="l_i"/>
  <p:tag name="KSO_WM_UNIT_INDEX" val="1_10"/>
  <p:tag name="KSO_WM_UNIT_ID" val="diagram783_4*l_i*1_10"/>
  <p:tag name="KSO_WM_UNIT_CLEAR" val="1"/>
  <p:tag name="KSO_WM_UNIT_LAYERLEVEL" val="1_1"/>
  <p:tag name="KSO_WM_BEAUTIFY_FLAG" val="#wm#"/>
  <p:tag name="KSO_WM_DIAGRAM_GROUP_CODE" val="l1-1"/>
  <p:tag name="KSO_WM_UNIT_LINE_FORE_SCHEMECOLOR_INDEX" val="13"/>
  <p:tag name="KSO_WM_UNIT_LINE_FILL_TYPE" val="2"/>
</p:tagLst>
</file>

<file path=ppt/tags/tag8.xml><?xml version="1.0" encoding="utf-8"?>
<p:tagLst xmlns:p="http://schemas.openxmlformats.org/presentationml/2006/main">
  <p:tag name="KSO_WM_TEMPLATE_CATEGORY" val="diagram"/>
  <p:tag name="KSO_WM_TEMPLATE_INDEX" val="783"/>
  <p:tag name="KSO_WM_TAG_VERSION" val="1.0"/>
  <p:tag name="KSO_WM_UNIT_TYPE" val="l_i"/>
  <p:tag name="KSO_WM_UNIT_INDEX" val="1_11"/>
  <p:tag name="KSO_WM_UNIT_ID" val="diagram783_4*l_i*1_11"/>
  <p:tag name="KSO_WM_UNIT_CLEAR" val="1"/>
  <p:tag name="KSO_WM_UNIT_LAYERLEVEL" val="1_1"/>
  <p:tag name="KSO_WM_BEAUTIFY_FLAG" val="#wm#"/>
  <p:tag name="KSO_WM_DIAGRAM_GROUP_CODE" val="l1-1"/>
  <p:tag name="KSO_WM_UNIT_LINE_FORE_SCHEMECOLOR_INDEX" val="13"/>
  <p:tag name="KSO_WM_UNIT_LINE_FILL_TYPE" val="2"/>
</p:tagLst>
</file>

<file path=ppt/tags/tag9.xml><?xml version="1.0" encoding="utf-8"?>
<p:tagLst xmlns:p="http://schemas.openxmlformats.org/presentationml/2006/main">
  <p:tag name="KSO_WM_TAG_VERSION" val="1.0"/>
  <p:tag name="KSO_WM_BEAUTIFY_FLAG" val="#wm#"/>
  <p:tag name="KSO_WM_UNIT_TYPE" val="i"/>
  <p:tag name="KSO_WM_UNIT_ID" val="diagram783_4*i*28"/>
  <p:tag name="KSO_WM_TEMPLATE_CATEGORY" val="diagram"/>
  <p:tag name="KSO_WM_TEMPLATE_INDEX" val="783"/>
  <p:tag name="KSO_WM_UNIT_INDEX" val="28"/>
</p:tagLst>
</file>

<file path=ppt/theme/theme1.xml><?xml version="1.0" encoding="utf-8"?>
<a:theme xmlns:a="http://schemas.openxmlformats.org/drawingml/2006/main" name="Office 主题​​">
  <a:themeElements>
    <a:clrScheme name="绿色">
      <a:dk1>
        <a:sysClr val="windowText" lastClr="000000"/>
      </a:dk1>
      <a:lt1>
        <a:sysClr val="window" lastClr="FFFFFF"/>
      </a:lt1>
      <a:dk2>
        <a:srgbClr val="44546A"/>
      </a:dk2>
      <a:lt2>
        <a:srgbClr val="E7E6E6"/>
      </a:lt2>
      <a:accent1>
        <a:srgbClr val="009900"/>
      </a:accent1>
      <a:accent2>
        <a:srgbClr val="7BC043"/>
      </a:accent2>
      <a:accent3>
        <a:srgbClr val="009900"/>
      </a:accent3>
      <a:accent4>
        <a:srgbClr val="7BC043"/>
      </a:accent4>
      <a:accent5>
        <a:srgbClr val="009900"/>
      </a:accent5>
      <a:accent6>
        <a:srgbClr val="7BC043"/>
      </a:accent6>
      <a:hlink>
        <a:srgbClr val="0563C1"/>
      </a:hlink>
      <a:folHlink>
        <a:srgbClr val="954F72"/>
      </a:folHlink>
    </a:clrScheme>
    <a:fontScheme name="模板">
      <a:majorFont>
        <a:latin typeface="华文细黑"/>
        <a:ea typeface="华文细黑"/>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6635</Words>
  <Application>WPS 演示</Application>
  <PresentationFormat>自定义</PresentationFormat>
  <Paragraphs>780</Paragraphs>
  <Slides>58</Slides>
  <Notes>6</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58</vt:i4>
      </vt:variant>
    </vt:vector>
  </HeadingPairs>
  <TitlesOfParts>
    <vt:vector size="75" baseType="lpstr">
      <vt:lpstr>Arial</vt:lpstr>
      <vt:lpstr>宋体</vt:lpstr>
      <vt:lpstr>Wingdings</vt:lpstr>
      <vt:lpstr>Times New Roman</vt:lpstr>
      <vt:lpstr>华文细黑</vt:lpstr>
      <vt:lpstr>Verdana</vt:lpstr>
      <vt:lpstr>楷体</vt:lpstr>
      <vt:lpstr>Wingdings</vt:lpstr>
      <vt:lpstr>黑体</vt:lpstr>
      <vt:lpstr>微软雅黑</vt:lpstr>
      <vt:lpstr>Arial Unicode MS</vt:lpstr>
      <vt:lpstr>Calibri</vt:lpstr>
      <vt:lpstr>华文楷体</vt:lpstr>
      <vt:lpstr>Symbol</vt:lpstr>
      <vt:lpstr>华文细黑</vt:lpstr>
      <vt:lpstr>Office 主题​​</vt:lpstr>
      <vt:lpstr>默认设计模板</vt:lpstr>
      <vt:lpstr>第二篇 </vt:lpstr>
      <vt:lpstr>Psychology</vt:lpstr>
      <vt:lpstr>PowerPoint 演示文稿</vt:lpstr>
      <vt:lpstr>引导案例</vt:lpstr>
      <vt:lpstr>思考</vt:lpstr>
      <vt:lpstr>PowerPoint 演示文稿</vt:lpstr>
      <vt:lpstr>PowerPoint 演示文稿</vt:lpstr>
      <vt:lpstr>认知心理学的基本观点</vt:lpstr>
      <vt:lpstr>“认知吝啬鬼” 决策特点</vt:lpstr>
      <vt:lpstr>信息判断的双加工系统</vt:lpstr>
      <vt:lpstr>快系统与慢系统</vt:lpstr>
      <vt:lpstr>实验5-1：职业判断</vt:lpstr>
      <vt:lpstr>琳达更可能是以下哪个身份？</vt:lpstr>
      <vt:lpstr>PowerPoint 演示文稿</vt:lpstr>
      <vt:lpstr>启发式判断</vt:lpstr>
      <vt:lpstr>采用启发式判断的情境</vt:lpstr>
      <vt:lpstr>常见启发法类型</vt:lpstr>
      <vt:lpstr>代表性启发法</vt:lpstr>
      <vt:lpstr>代表性启发法</vt:lpstr>
      <vt:lpstr>实验5-2：身份判断</vt:lpstr>
      <vt:lpstr>这人更可能是以下哪个身份？</vt:lpstr>
      <vt:lpstr>代表性启发法导致的行为偏差</vt:lpstr>
      <vt:lpstr>实验：赌徒谬误</vt:lpstr>
      <vt:lpstr>实验5-2：身份判断</vt:lpstr>
      <vt:lpstr>热手效应Hot hand</vt:lpstr>
      <vt:lpstr>对公司收益的预测</vt:lpstr>
      <vt:lpstr>实验：学分预测</vt:lpstr>
      <vt:lpstr>可得性启发法</vt:lpstr>
      <vt:lpstr>实验：单词判断</vt:lpstr>
      <vt:lpstr>实验：单词判断</vt:lpstr>
      <vt:lpstr>锚定与调整启发法</vt:lpstr>
      <vt:lpstr>实验：幸运轮实验</vt:lpstr>
      <vt:lpstr>实验：幸运轮实验</vt:lpstr>
      <vt:lpstr>实验：数字连乘</vt:lpstr>
      <vt:lpstr>实验：数字连乘</vt:lpstr>
      <vt:lpstr>实验：数字连乘</vt:lpstr>
      <vt:lpstr>实验5-7：下赌注实验</vt:lpstr>
      <vt:lpstr>情感启发式判断</vt:lpstr>
      <vt:lpstr>情感启发式模型</vt:lpstr>
      <vt:lpstr>PowerPoint 演示文稿</vt:lpstr>
      <vt:lpstr>背景对判断的影响</vt:lpstr>
      <vt:lpstr>Muller-lyer错觉效应</vt:lpstr>
      <vt:lpstr>框定依赖</vt:lpstr>
      <vt:lpstr>实验：士兵突围</vt:lpstr>
      <vt:lpstr>实验：士兵突围</vt:lpstr>
      <vt:lpstr>实验：士兵突围</vt:lpstr>
      <vt:lpstr>框定依赖对恒定性的违背</vt:lpstr>
      <vt:lpstr>实验：两阶段决策实验</vt:lpstr>
      <vt:lpstr>PowerPoint 演示文稿</vt:lpstr>
      <vt:lpstr>框定依赖对优势性的违背</vt:lpstr>
      <vt:lpstr>实验：优势联合</vt:lpstr>
      <vt:lpstr>实验：优势联合</vt:lpstr>
      <vt:lpstr>实验：优势联合</vt:lpstr>
      <vt:lpstr>框定依赖导致诱导效应</vt:lpstr>
      <vt:lpstr>实验：医疗框定</vt:lpstr>
      <vt:lpstr>实验：医疗框定</vt:lpstr>
      <vt:lpstr>实验：医疗框定</vt:lpstr>
      <vt:lpstr>本章小结</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绿色简洁扁平化</dc:title>
  <dc:creator>第一PPT</dc:creator>
  <cp:keywords>www.1ppt.com</cp:keywords>
  <dc:description>www.1ppt.com</dc:description>
  <cp:lastModifiedBy>jenny</cp:lastModifiedBy>
  <cp:revision>312</cp:revision>
  <dcterms:created xsi:type="dcterms:W3CDTF">2015-11-13T02:17:00Z</dcterms:created>
  <dcterms:modified xsi:type="dcterms:W3CDTF">2020-10-19T01:24:24Z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