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87" r:id="rId15"/>
    <p:sldId id="288" r:id="rId16"/>
    <p:sldId id="264" r:id="rId17"/>
    <p:sldId id="268" r:id="rId18"/>
    <p:sldId id="265" r:id="rId19"/>
    <p:sldId id="282"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p:scale>
          <a:sx n="66" d="100"/>
          <a:sy n="66" d="100"/>
        </p:scale>
        <p:origin x="304"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12/05/2025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CSE-G4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641026"/>
              </p:ext>
            </p:extLst>
          </p:nvPr>
        </p:nvGraphicFramePr>
        <p:xfrm>
          <a:off x="553085" y="2653030"/>
          <a:ext cx="5725160" cy="109731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Zia</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1800" b="1" i="0" dirty="0">
                <a:solidFill>
                  <a:srgbClr val="17365D"/>
                </a:solidFill>
                <a:effectLst/>
                <a:latin typeface="Cambria" panose="02040503050406030204" pitchFamily="18" charset="0"/>
                <a:ea typeface="Cambria" panose="02040503050406030204" pitchFamily="18" charset="0"/>
                <a:cs typeface="Verdana" panose="020B0604030504040204" pitchFamily="34" charset="0"/>
              </a:rPr>
              <a:t>CSE7301</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8E9D744-6D64-63C4-5EE6-AC70F37A15DA}"/>
              </a:ext>
            </a:extLst>
          </p:cNvPr>
          <p:cNvPicPr>
            <a:picLocks noChangeAspect="1"/>
          </p:cNvPicPr>
          <p:nvPr/>
        </p:nvPicPr>
        <p:blipFill>
          <a:blip r:embed="rId2"/>
          <a:stretch>
            <a:fillRect/>
          </a:stretch>
        </p:blipFill>
        <p:spPr>
          <a:xfrm>
            <a:off x="2642437" y="1051965"/>
            <a:ext cx="7008725" cy="505139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945082416"/>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17-Feb-2025 To 22-Feb-2025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3287376958"/>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17-Mar-2025 To 22-Mar-2025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21-Apr-2025 To 26-Apr-2025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4149764649"/>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a:t>12-May-2025 To 24-May-2025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0C6C-4362-49ED-9112-87209B0AE347}"/>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B41279EC-A3E7-F67A-0762-45ACBF8DBDEC}"/>
              </a:ext>
            </a:extLst>
          </p:cNvPr>
          <p:cNvSpPr>
            <a:spLocks noGrp="1"/>
          </p:cNvSpPr>
          <p:nvPr>
            <p:ph idx="1"/>
          </p:nvPr>
        </p:nvSpPr>
        <p:spPr>
          <a:xfrm>
            <a:off x="416757" y="952501"/>
            <a:ext cx="5730043" cy="495299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 Start</a:t>
            </a:r>
          </a:p>
          <a:p>
            <a:pPr marL="0" indent="0">
              <a:buNone/>
            </a:pPr>
            <a:r>
              <a:rPr lang="en-US" sz="1400" dirty="0">
                <a:latin typeface="Times New Roman" panose="02020603050405020304" pitchFamily="18" charset="0"/>
                <a:cs typeface="Times New Roman" panose="02020603050405020304" pitchFamily="18" charset="0"/>
              </a:rPr>
              <a:t>2. Navigate to Home1</a:t>
            </a:r>
          </a:p>
          <a:p>
            <a:pPr marL="0" indent="0">
              <a:buNone/>
            </a:pPr>
            <a:r>
              <a:rPr lang="en-US" sz="1400" dirty="0">
                <a:latin typeface="Times New Roman" panose="02020603050405020304" pitchFamily="18" charset="0"/>
                <a:cs typeface="Times New Roman" panose="02020603050405020304" pitchFamily="18" charset="0"/>
              </a:rPr>
              <a:t>    a. If the user selects About Us:</a:t>
            </a:r>
          </a:p>
          <a:p>
            <a:pPr marL="0" indent="0">
              <a:buNone/>
            </a:pPr>
            <a:r>
              <a:rPr lang="en-US" sz="1400" dirty="0">
                <a:latin typeface="Times New Roman" panose="02020603050405020304" pitchFamily="18" charset="0"/>
                <a:cs typeface="Times New Roman" panose="02020603050405020304" pitchFamily="18" charset="0"/>
              </a:rPr>
              <a:t>        Display details about the system and its purpose.</a:t>
            </a:r>
          </a:p>
          <a:p>
            <a:pPr marL="0" indent="0">
              <a:buNone/>
            </a:pPr>
            <a:r>
              <a:rPr lang="en-US" sz="1400" dirty="0">
                <a:latin typeface="Times New Roman" panose="02020603050405020304" pitchFamily="18" charset="0"/>
                <a:cs typeface="Times New Roman" panose="02020603050405020304" pitchFamily="18" charset="0"/>
              </a:rPr>
              <a:t>    b. If the user selects Help:</a:t>
            </a:r>
          </a:p>
          <a:p>
            <a:pPr marL="0" indent="0">
              <a:buNone/>
            </a:pPr>
            <a:r>
              <a:rPr lang="en-US" sz="1400" dirty="0">
                <a:latin typeface="Times New Roman" panose="02020603050405020304" pitchFamily="18" charset="0"/>
                <a:cs typeface="Times New Roman" panose="02020603050405020304" pitchFamily="18" charset="0"/>
              </a:rPr>
              <a:t>        Display a help page or FAQs related to system usage.</a:t>
            </a:r>
          </a:p>
          <a:p>
            <a:pPr marL="0" indent="0">
              <a:buNone/>
            </a:pPr>
            <a:r>
              <a:rPr lang="en-US" sz="1400" dirty="0">
                <a:latin typeface="Times New Roman" panose="02020603050405020304" pitchFamily="18" charset="0"/>
                <a:cs typeface="Times New Roman" panose="02020603050405020304" pitchFamily="18" charset="0"/>
              </a:rPr>
              <a:t>    c. If the user selects Contact Us:</a:t>
            </a:r>
          </a:p>
          <a:p>
            <a:pPr marL="0" indent="0">
              <a:buNone/>
            </a:pPr>
            <a:r>
              <a:rPr lang="en-US" sz="1400" dirty="0">
                <a:latin typeface="Times New Roman" panose="02020603050405020304" pitchFamily="18" charset="0"/>
                <a:cs typeface="Times New Roman" panose="02020603050405020304" pitchFamily="18" charset="0"/>
              </a:rPr>
              <a:t>        Display contact details for technical support or system queries.</a:t>
            </a:r>
          </a:p>
          <a:p>
            <a:pPr marL="0" indent="0">
              <a:buNone/>
            </a:pPr>
            <a:r>
              <a:rPr lang="en-US" sz="1400" dirty="0">
                <a:latin typeface="Times New Roman" panose="02020603050405020304" pitchFamily="18" charset="0"/>
                <a:cs typeface="Times New Roman" panose="02020603050405020304" pitchFamily="18" charset="0"/>
              </a:rPr>
              <a:t>    d. Allow navigation to the Login page.</a:t>
            </a:r>
          </a:p>
          <a:p>
            <a:pPr marL="0" indent="0">
              <a:buNone/>
            </a:pPr>
            <a:r>
              <a:rPr lang="en-US" sz="1400" dirty="0">
                <a:latin typeface="Times New Roman" panose="02020603050405020304" pitchFamily="18" charset="0"/>
                <a:cs typeface="Times New Roman" panose="02020603050405020304" pitchFamily="18" charset="0"/>
              </a:rPr>
              <a:t>3. Login Page</a:t>
            </a:r>
          </a:p>
          <a:p>
            <a:pPr marL="0" indent="0">
              <a:buNone/>
            </a:pPr>
            <a:r>
              <a:rPr lang="en-US" sz="1400" dirty="0">
                <a:latin typeface="Times New Roman" panose="02020603050405020304" pitchFamily="18" charset="0"/>
                <a:cs typeface="Times New Roman" panose="02020603050405020304" pitchFamily="18" charset="0"/>
              </a:rPr>
              <a:t>    a. Accept user credentials (username and password).</a:t>
            </a:r>
          </a:p>
          <a:p>
            <a:pPr marL="0" indent="0">
              <a:buNone/>
            </a:pPr>
            <a:r>
              <a:rPr lang="en-US" sz="1400" dirty="0">
                <a:latin typeface="Times New Roman" panose="02020603050405020304" pitchFamily="18" charset="0"/>
                <a:cs typeface="Times New Roman" panose="02020603050405020304" pitchFamily="18" charset="0"/>
              </a:rPr>
              <a:t>    b. Verify credentials with the database.</a:t>
            </a:r>
          </a:p>
          <a:p>
            <a:pPr marL="0" indent="0">
              <a:buNone/>
            </a:pPr>
            <a:r>
              <a:rPr lang="en-US" sz="1400" dirty="0">
                <a:latin typeface="Times New Roman" panose="02020603050405020304" pitchFamily="18" charset="0"/>
                <a:cs typeface="Times New Roman" panose="02020603050405020304" pitchFamily="18" charset="0"/>
              </a:rPr>
              <a:t>    c. If valid:</a:t>
            </a:r>
          </a:p>
          <a:p>
            <a:pPr marL="0" indent="0">
              <a:buNone/>
            </a:pPr>
            <a:r>
              <a:rPr lang="en-US" sz="1400" dirty="0">
                <a:latin typeface="Times New Roman" panose="02020603050405020304" pitchFamily="18" charset="0"/>
                <a:cs typeface="Times New Roman" panose="02020603050405020304" pitchFamily="18" charset="0"/>
              </a:rPr>
              <a:t>       Redirect to Home2.</a:t>
            </a:r>
          </a:p>
          <a:p>
            <a:pPr marL="0" indent="0">
              <a:buNone/>
            </a:pPr>
            <a:r>
              <a:rPr lang="en-US" sz="1400" dirty="0">
                <a:latin typeface="Times New Roman" panose="02020603050405020304" pitchFamily="18" charset="0"/>
                <a:cs typeface="Times New Roman" panose="02020603050405020304" pitchFamily="18" charset="0"/>
              </a:rPr>
              <a:t>    d. Else, display "Invalid credentials".</a:t>
            </a:r>
          </a:p>
          <a:p>
            <a:pPr marL="0" indent="0">
              <a:buNone/>
            </a:pPr>
            <a:r>
              <a:rPr lang="en-US" sz="1400" dirty="0">
                <a:latin typeface="Times New Roman" panose="02020603050405020304" pitchFamily="18" charset="0"/>
                <a:cs typeface="Times New Roman" panose="02020603050405020304" pitchFamily="18" charset="0"/>
              </a:rPr>
              <a:t>4. Registration</a:t>
            </a:r>
          </a:p>
          <a:p>
            <a:pPr marL="0" indent="0">
              <a:buNone/>
            </a:pPr>
            <a:r>
              <a:rPr lang="en-US" sz="1400" dirty="0">
                <a:latin typeface="Times New Roman" panose="02020603050405020304" pitchFamily="18" charset="0"/>
                <a:cs typeface="Times New Roman" panose="02020603050405020304" pitchFamily="18" charset="0"/>
              </a:rPr>
              <a:t>    a. If the user is new:</a:t>
            </a:r>
          </a:p>
          <a:p>
            <a:pPr marL="0" indent="0">
              <a:buNone/>
            </a:pPr>
            <a:r>
              <a:rPr lang="en-US" sz="1400" dirty="0">
                <a:latin typeface="Times New Roman" panose="02020603050405020304" pitchFamily="18" charset="0"/>
                <a:cs typeface="Times New Roman" panose="02020603050405020304" pitchFamily="18" charset="0"/>
              </a:rPr>
              <a:t>        Accept registration details (name, email, password, etc.).</a:t>
            </a:r>
          </a:p>
          <a:p>
            <a:pPr marL="0" indent="0">
              <a:buNone/>
            </a:pPr>
            <a:r>
              <a:rPr lang="en-US" sz="1400" dirty="0">
                <a:latin typeface="Times New Roman" panose="02020603050405020304" pitchFamily="18" charset="0"/>
                <a:cs typeface="Times New Roman" panose="02020603050405020304" pitchFamily="18" charset="0"/>
              </a:rPr>
              <a:t>        Insert details into the database.</a:t>
            </a:r>
          </a:p>
          <a:p>
            <a:pPr marL="0" indent="0">
              <a:buNone/>
            </a:pPr>
            <a:r>
              <a:rPr lang="en-US" sz="1400" dirty="0">
                <a:latin typeface="Times New Roman" panose="02020603050405020304" pitchFamily="18" charset="0"/>
                <a:cs typeface="Times New Roman" panose="02020603050405020304" pitchFamily="18" charset="0"/>
              </a:rPr>
              <a:t>        Display "Registration successful".</a:t>
            </a:r>
          </a:p>
        </p:txBody>
      </p:sp>
      <p:sp>
        <p:nvSpPr>
          <p:cNvPr id="5" name="TextBox 4">
            <a:extLst>
              <a:ext uri="{FF2B5EF4-FFF2-40B4-BE49-F238E27FC236}">
                <a16:creationId xmlns:a16="http://schemas.microsoft.com/office/drawing/2014/main" id="{13214B5E-14FE-4F4F-9DBD-5F5F7EEE2AC8}"/>
              </a:ext>
            </a:extLst>
          </p:cNvPr>
          <p:cNvSpPr txBox="1"/>
          <p:nvPr/>
        </p:nvSpPr>
        <p:spPr>
          <a:xfrm>
            <a:off x="5655076" y="1118586"/>
            <a:ext cx="6120167" cy="5463034"/>
          </a:xfrm>
          <a:prstGeom prst="rect">
            <a:avLst/>
          </a:prstGeom>
          <a:noFill/>
        </p:spPr>
        <p:txBody>
          <a:bodyPr wrap="square" rtlCol="0">
            <a:spAutoFit/>
          </a:bodyPr>
          <a:lstStyle/>
          <a:p>
            <a:pPr marL="0" indent="0">
              <a:buNone/>
            </a:pPr>
            <a:r>
              <a:rPr lang="en-US" sz="1400" dirty="0">
                <a:latin typeface="Times New Roman" panose="02020603050405020304" pitchFamily="18" charset="0"/>
                <a:cs typeface="Times New Roman" panose="02020603050405020304" pitchFamily="18" charset="0"/>
              </a:rPr>
              <a:t>5. Navigate to Home2</a:t>
            </a:r>
          </a:p>
          <a:p>
            <a:pPr marL="0" indent="0">
              <a:buNone/>
            </a:pPr>
            <a:r>
              <a:rPr lang="en-US" sz="1400" dirty="0">
                <a:latin typeface="Times New Roman" panose="02020603050405020304" pitchFamily="18" charset="0"/>
                <a:cs typeface="Times New Roman" panose="02020603050405020304" pitchFamily="18" charset="0"/>
              </a:rPr>
              <a:t>    a. Add Teacher:</a:t>
            </a:r>
          </a:p>
          <a:p>
            <a:pPr marL="0" indent="0">
              <a:buNone/>
            </a:pPr>
            <a:r>
              <a:rPr lang="en-US" sz="1400" dirty="0">
                <a:latin typeface="Times New Roman" panose="02020603050405020304" pitchFamily="18" charset="0"/>
                <a:cs typeface="Times New Roman" panose="02020603050405020304" pitchFamily="18" charset="0"/>
              </a:rPr>
              <a:t>        Accept teacher details (ID, name,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b. Add Rooms:</a:t>
            </a:r>
          </a:p>
          <a:p>
            <a:pPr marL="0" indent="0">
              <a:buNone/>
            </a:pPr>
            <a:r>
              <a:rPr lang="en-US" sz="1400" dirty="0">
                <a:latin typeface="Times New Roman" panose="02020603050405020304" pitchFamily="18" charset="0"/>
                <a:cs typeface="Times New Roman" panose="02020603050405020304" pitchFamily="18" charset="0"/>
              </a:rPr>
              <a:t>        Accept room details (room ID, name, capacity,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c. Add Timings:</a:t>
            </a:r>
          </a:p>
          <a:p>
            <a:pPr marL="0" indent="0">
              <a:buNone/>
            </a:pPr>
            <a:r>
              <a:rPr lang="en-US" sz="1400" dirty="0">
                <a:latin typeface="Times New Roman" panose="02020603050405020304" pitchFamily="18" charset="0"/>
                <a:cs typeface="Times New Roman" panose="02020603050405020304" pitchFamily="18" charset="0"/>
              </a:rPr>
              <a:t>        Accept timing details (start time, end time, session type,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d. Add Courses:</a:t>
            </a:r>
          </a:p>
          <a:p>
            <a:pPr marL="0" indent="0">
              <a:buNone/>
            </a:pPr>
            <a:r>
              <a:rPr lang="en-US" sz="1400" dirty="0">
                <a:latin typeface="Times New Roman" panose="02020603050405020304" pitchFamily="18" charset="0"/>
                <a:cs typeface="Times New Roman" panose="02020603050405020304" pitchFamily="18" charset="0"/>
              </a:rPr>
              <a:t>        Accept course details (course ID, name, semester,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e. Add Department:</a:t>
            </a:r>
          </a:p>
          <a:p>
            <a:pPr marL="0" indent="0">
              <a:buNone/>
            </a:pPr>
            <a:r>
              <a:rPr lang="en-US" sz="1400" dirty="0">
                <a:latin typeface="Times New Roman" panose="02020603050405020304" pitchFamily="18" charset="0"/>
                <a:cs typeface="Times New Roman" panose="02020603050405020304" pitchFamily="18" charset="0"/>
              </a:rPr>
              <a:t>        Accept department details (department ID, name, head of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f. Add Sections:</a:t>
            </a:r>
          </a:p>
          <a:p>
            <a:pPr marL="0" indent="0">
              <a:buNone/>
            </a:pPr>
            <a:r>
              <a:rPr lang="en-US" sz="1400" dirty="0">
                <a:latin typeface="Times New Roman" panose="02020603050405020304" pitchFamily="18" charset="0"/>
                <a:cs typeface="Times New Roman" panose="02020603050405020304" pitchFamily="18" charset="0"/>
              </a:rPr>
              <a:t>        Accept section details (section ID, course ID,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g. Generate Timetable:</a:t>
            </a:r>
          </a:p>
          <a:p>
            <a:pPr marL="0" indent="0">
              <a:buNone/>
            </a:pPr>
            <a:r>
              <a:rPr lang="en-US" sz="1400" dirty="0">
                <a:latin typeface="Times New Roman" panose="02020603050405020304" pitchFamily="18" charset="0"/>
                <a:cs typeface="Times New Roman" panose="02020603050405020304" pitchFamily="18" charset="0"/>
              </a:rPr>
              <a:t>        Fetch teacher, room, course, and timing details from the database.</a:t>
            </a:r>
          </a:p>
          <a:p>
            <a:pPr marL="0" indent="0">
              <a:buNone/>
            </a:pPr>
            <a:r>
              <a:rPr lang="en-US" sz="1400" dirty="0">
                <a:latin typeface="Times New Roman" panose="02020603050405020304" pitchFamily="18" charset="0"/>
                <a:cs typeface="Times New Roman" panose="02020603050405020304" pitchFamily="18" charset="0"/>
              </a:rPr>
              <a:t>        Generate a timetable based on availability and constraints. </a:t>
            </a:r>
          </a:p>
          <a:p>
            <a:pPr marL="0" indent="0">
              <a:buNone/>
            </a:pPr>
            <a:r>
              <a:rPr lang="en-US" sz="1400" dirty="0">
                <a:latin typeface="Times New Roman" panose="02020603050405020304" pitchFamily="18" charset="0"/>
                <a:cs typeface="Times New Roman" panose="02020603050405020304" pitchFamily="18" charset="0"/>
              </a:rPr>
              <a:t>6. Logout</a:t>
            </a:r>
          </a:p>
          <a:p>
            <a:pPr marL="0" indent="0">
              <a:buNone/>
            </a:pPr>
            <a:r>
              <a:rPr lang="en-US" sz="1400" dirty="0">
                <a:latin typeface="Times New Roman" panose="02020603050405020304" pitchFamily="18" charset="0"/>
                <a:cs typeface="Times New Roman" panose="02020603050405020304" pitchFamily="18" charset="0"/>
              </a:rPr>
              <a:t>7. End</a:t>
            </a:r>
            <a:endParaRPr lang="en-IN" sz="14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2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083-5D23-99A9-270C-5C981D6616D7}"/>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BCD89A0-8A33-6406-59E2-11A065855964}"/>
              </a:ext>
            </a:extLst>
          </p:cNvPr>
          <p:cNvPicPr>
            <a:picLocks noGrp="1" noChangeAspect="1"/>
          </p:cNvPicPr>
          <p:nvPr>
            <p:ph idx="1"/>
          </p:nvPr>
        </p:nvPicPr>
        <p:blipFill>
          <a:blip r:embed="rId2"/>
          <a:stretch>
            <a:fillRect/>
          </a:stretch>
        </p:blipFill>
        <p:spPr>
          <a:xfrm>
            <a:off x="1431069" y="1000771"/>
            <a:ext cx="9431461" cy="3251633"/>
          </a:xfrm>
        </p:spPr>
      </p:pic>
      <p:pic>
        <p:nvPicPr>
          <p:cNvPr id="7" name="Picture 6">
            <a:extLst>
              <a:ext uri="{FF2B5EF4-FFF2-40B4-BE49-F238E27FC236}">
                <a16:creationId xmlns:a16="http://schemas.microsoft.com/office/drawing/2014/main" id="{B5F78A67-C1D7-0EE4-285F-9A6873F2279E}"/>
              </a:ext>
            </a:extLst>
          </p:cNvPr>
          <p:cNvPicPr>
            <a:picLocks noChangeAspect="1"/>
          </p:cNvPicPr>
          <p:nvPr/>
        </p:nvPicPr>
        <p:blipFill>
          <a:blip r:embed="rId3"/>
          <a:stretch>
            <a:fillRect/>
          </a:stretch>
        </p:blipFill>
        <p:spPr>
          <a:xfrm>
            <a:off x="1431069" y="4447714"/>
            <a:ext cx="9431461" cy="1615736"/>
          </a:xfrm>
          <a:prstGeom prst="rect">
            <a:avLst/>
          </a:prstGeom>
        </p:spPr>
      </p:pic>
    </p:spTree>
    <p:extLst>
      <p:ext uri="{BB962C8B-B14F-4D97-AF65-F5344CB8AC3E}">
        <p14:creationId xmlns:p14="http://schemas.microsoft.com/office/powerpoint/2010/main" val="214305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a:t>
            </a:r>
            <a:r>
              <a:rPr kumimoji="0" lang="en-GB" altLang="en-US" b="1" i="0" u="none" strike="noStrike" kern="0" cap="none" spc="0" normalizeH="0" baseline="0" noProof="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a:t>
            </a:r>
            <a:r>
              <a:rPr kumimoji="0" lang="en-GB" altLang="en-US" b="1" i="0" u="none" strike="noStrike" kern="0" cap="none" spc="0" normalizeH="0" baseline="0" noProof="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https://github.com/Thousif2004/An-Application-To-Generate-Summerterm-Timetable.git</a:t>
            </a: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D35F7121-C329-D6B8-3C8D-68EBB553309A}"/>
              </a:ext>
            </a:extLst>
          </p:cNvPr>
          <p:cNvSpPr txBox="1"/>
          <p:nvPr/>
        </p:nvSpPr>
        <p:spPr>
          <a:xfrm>
            <a:off x="5610687" y="1384917"/>
            <a:ext cx="5326602"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3A7BAF4-EBE2-0871-03FF-78F1A0824494}"/>
              </a:ext>
            </a:extLst>
          </p:cNvPr>
          <p:cNvSpPr txBox="1"/>
          <p:nvPr/>
        </p:nvSpPr>
        <p:spPr>
          <a:xfrm>
            <a:off x="741779" y="1384916"/>
            <a:ext cx="4655845"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by faculty and can also view substitute response. Principal can approve reject request. It is a comprehensive timetable management solutions for colleges which help to overcome the challenges in manually setting the timetable. By </a:t>
            </a:r>
            <a:r>
              <a:rPr lang="en-US" sz="3200">
                <a:latin typeface="Times New Roman" panose="02020603050405020304" pitchFamily="18" charset="0"/>
                <a:cs typeface="Times New Roman" panose="02020603050405020304" pitchFamily="18" charset="0"/>
              </a:rPr>
              <a:t>using this software, </a:t>
            </a:r>
            <a:r>
              <a:rPr lang="en-US" sz="3200" dirty="0">
                <a:latin typeface="Times New Roman" panose="02020603050405020304" pitchFamily="18" charset="0"/>
                <a:cs typeface="Times New Roman" panose="02020603050405020304" pitchFamily="18" charset="0"/>
              </a:rPr>
              <a:t>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451</TotalTime>
  <Words>2129</Words>
  <Application>Microsoft Office PowerPoint</Application>
  <PresentationFormat>Widescreen</PresentationFormat>
  <Paragraphs>213</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Bookman Old Style</vt:lpstr>
      <vt:lpstr>Calibri</vt:lpstr>
      <vt:lpstr>Cambria</vt:lpstr>
      <vt:lpstr>Times New Roman</vt:lpstr>
      <vt:lpstr>Verdana</vt:lpstr>
      <vt:lpstr>Wingdings</vt:lpstr>
      <vt:lpstr>Bioinformatics</vt:lpstr>
      <vt:lpstr>SUMMER-TERM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thousif</cp:lastModifiedBy>
  <cp:revision>33</cp:revision>
  <dcterms:created xsi:type="dcterms:W3CDTF">2023-03-16T03:26:27Z</dcterms:created>
  <dcterms:modified xsi:type="dcterms:W3CDTF">2025-05-12T04:27:10Z</dcterms:modified>
</cp:coreProperties>
</file>