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98429657"/>
              </p:ext>
            </p:extLst>
          </p:nvPr>
        </p:nvGraphicFramePr>
        <p:xfrm>
          <a:off x="553085" y="2653030"/>
          <a:ext cx="5725160" cy="1097310"/>
        </p:xfrm>
        <a:graphic>
          <a:graphicData uri="http://schemas.openxmlformats.org/drawingml/2006/table">
            <a:tbl>
              <a:tblPr firstRow="1" bandRow="1">
                <a:noFill/>
                <a:tableStyleId>{57690726-49DA-4552-BDEB-330DD8EA8BD9}</a:tableStyleId>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Zia</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PSCS_481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GB" alt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sym typeface="+mn-ea"/>
              </a:rPr>
              <a:t>Presidency University, Bangalore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a:t>
            </a:r>
            <a:r>
              <a:rPr lang="en-GB" altLang="en-US" dirty="0">
                <a:latin typeface="Cambria" panose="02040503050406030204" pitchFamily="18" charset="0"/>
                <a:ea typeface="Cambria" panose="02040503050406030204" pitchFamily="18" charset="0"/>
                <a:sym typeface="+mn-ea"/>
              </a:rPr>
              <a:t>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t>
            </a:r>
            <a:r>
              <a:rPr lang="en-GB" altLang="en-US"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sym typeface="+mn-ea"/>
              </a:rPr>
              <a:t>Students at Presidency University often register for a number of courses in the summer term. Our job is to schedule the different courses. However, each course has very few students, and the number of faculty we allocate are extremely small compared to the regular semester. Our challenge is to generate a timetable where all the constraints are satisfied.</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 </a:t>
            </a:r>
            <a:r>
              <a:rPr lang="en-GB" altLang="en-US" b="1"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Complex</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r>
              <a:rPr lang="en-GB" altLang="en-US" b="1" dirty="0">
                <a:solidFill>
                  <a:schemeClr val="bg2">
                    <a:lumMod val="60000"/>
                    <a:lumOff val="40000"/>
                  </a:schemeClr>
                </a:solidFill>
                <a:latin typeface="Cambria" panose="02040503050406030204" pitchFamily="18" charset="0"/>
                <a:ea typeface="Cambria" panose="02040503050406030204" pitchFamily="18" charset="0"/>
              </a:rPr>
              <a:t>https://github.com/Thousif2004/Summer-Term-Timetable-Generation.git  </a:t>
            </a: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Database:</a:t>
            </a:r>
            <a:r>
              <a:rPr lang="en-GB" altLang="en-US" u="sng"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sqlite3</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 </a:t>
            </a:r>
            <a:r>
              <a:rPr lang="en-US" dirty="0">
                <a:latin typeface="Cambria" panose="02040503050406030204" pitchFamily="18" charset="0"/>
                <a:ea typeface="Cambria" panose="02040503050406030204" pitchFamily="18" charset="0"/>
              </a:rPr>
              <a:t>Windows OS, HTML, CSS, and JS for Frontend Python for backend, sqlite3 for the database for storing the data of courses and faculty.</a:t>
            </a:r>
          </a:p>
          <a:p>
            <a:pPr marL="342900" indent="-190500" algn="just">
              <a:lnSpc>
                <a:spcPct val="200000"/>
              </a:lnSpc>
              <a:spcBef>
                <a:spcPts val="0"/>
              </a:spcBef>
              <a:buSzPct val="100000"/>
              <a:buNone/>
            </a:pPr>
            <a:r>
              <a:rPr lang="en-US" b="1" dirty="0">
                <a:latin typeface="Cambria" panose="02040503050406030204" pitchFamily="18" charset="0"/>
                <a:ea typeface="Cambria" panose="02040503050406030204" pitchFamily="18" charset="0"/>
                <a:sym typeface="+mn-ea"/>
              </a:rPr>
              <a:t>Problem</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US" sz="2600" dirty="0">
                <a:latin typeface="Times New Roman" panose="02020603050405020304" pitchFamily="18" charset="0"/>
                <a:cs typeface="Times New Roman" panose="02020603050405020304" pitchFamily="18" charset="0"/>
              </a:rPr>
              <a:t>At Presidency University, students frequently enroll in multiple courses during the summer term. Our task is to schedule these courses, but each course has a small number of students, and the faculty allocated is significantly fewer compared to the regular semester. The challenge we face is creating a timetable that meets all the necessary constraints.</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7500"/>
          </a:bodyPr>
          <a:lstStyle/>
          <a:p>
            <a:pPr marL="152400" lvl="0" indent="0" algn="just" rtl="0">
              <a:lnSpc>
                <a:spcPct val="200000"/>
              </a:lnSpc>
              <a:spcBef>
                <a:spcPts val="0"/>
              </a:spcBef>
              <a:spcAft>
                <a:spcPts val="0"/>
              </a:spcAft>
              <a:buClr>
                <a:schemeClr val="dk1"/>
              </a:buClr>
              <a:buSzPct val="100000"/>
              <a:buNone/>
            </a:pPr>
            <a:r>
              <a:rPr lang="en-US" sz="2500" b="1" dirty="0">
                <a:latin typeface="Cambria" panose="02040503050406030204" pitchFamily="18" charset="0"/>
                <a:ea typeface="Cambria" panose="02040503050406030204" pitchFamily="18" charset="0"/>
                <a:sym typeface="+mn-ea"/>
              </a:rPr>
              <a:t>Challenges</a:t>
            </a:r>
            <a:r>
              <a:rPr lang="en-GB" altLang="en-US" sz="2500" b="1" dirty="0">
                <a:latin typeface="Cambria" panose="02040503050406030204" pitchFamily="18" charset="0"/>
                <a:ea typeface="Cambria" panose="02040503050406030204" pitchFamily="18" charset="0"/>
                <a:sym typeface="+mn-ea"/>
              </a:rPr>
              <a:t> </a:t>
            </a:r>
            <a:r>
              <a:rPr lang="en-US" sz="2500" b="1" dirty="0">
                <a:latin typeface="Cambria" panose="02040503050406030204" pitchFamily="18" charset="0"/>
                <a:ea typeface="Cambria" panose="02040503050406030204" pitchFamily="18" charset="0"/>
                <a:sym typeface="+mn-ea"/>
              </a:rPr>
              <a:t>:</a:t>
            </a:r>
            <a:r>
              <a:rPr lang="en-GB" altLang="en-US" sz="2500" b="1" dirty="0">
                <a:latin typeface="Cambria" panose="02040503050406030204" pitchFamily="18" charset="0"/>
                <a:ea typeface="Cambria" panose="02040503050406030204" pitchFamily="18" charset="0"/>
                <a:sym typeface="+mn-ea"/>
              </a:rPr>
              <a:t>  </a:t>
            </a:r>
            <a:r>
              <a:rPr lang="en-US" sz="2100" dirty="0">
                <a:latin typeface="Times New Roman" panose="02020603050405020304" pitchFamily="18" charset="0"/>
                <a:cs typeface="Times New Roman" panose="02020603050405020304" pitchFamily="18" charset="0"/>
              </a:rPr>
              <a:t>At Presidency University, the main challenges include limited faculty availability, small class sizes, potential course conflicts, and tight scheduling constraints, all of which make it difficult to create an efficient timetable for the summer term</a:t>
            </a:r>
            <a:r>
              <a:rPr lang="en-GB" altLang="en-US" sz="2100" dirty="0">
                <a:latin typeface="Times New Roman" panose="02020603050405020304" pitchFamily="18" charset="0"/>
                <a:ea typeface="Cambria" panose="02040503050406030204" pitchFamily="18" charset="0"/>
                <a:cs typeface="Times New Roman" panose="02020603050405020304" pitchFamily="18" charset="0"/>
                <a:sym typeface="+mn-ea"/>
              </a:rPr>
              <a:t>.</a:t>
            </a:r>
            <a:endParaRPr lang="en-GB" altLang="en-US" sz="2100" dirty="0">
              <a:latin typeface="Cambria" panose="02040503050406030204" pitchFamily="18" charset="0"/>
              <a:ea typeface="Cambria" panose="02040503050406030204" pitchFamily="18" charset="0"/>
              <a:sym typeface="+mn-ea"/>
            </a:endParaRPr>
          </a:p>
          <a:p>
            <a:pPr marL="152400" lvl="0" indent="0" algn="just" rtl="0">
              <a:lnSpc>
                <a:spcPct val="200000"/>
              </a:lnSpc>
              <a:spcBef>
                <a:spcPts val="0"/>
              </a:spcBef>
              <a:spcAft>
                <a:spcPts val="0"/>
              </a:spcAft>
              <a:buClr>
                <a:schemeClr val="dk1"/>
              </a:buClr>
              <a:buSzPct val="100000"/>
              <a:buNone/>
            </a:pPr>
            <a:r>
              <a:rPr lang="en-GB" altLang="en-US" sz="2500" b="1" dirty="0">
                <a:latin typeface="Cambria" panose="02040503050406030204" pitchFamily="18" charset="0"/>
                <a:ea typeface="Cambria" panose="02040503050406030204" pitchFamily="18" charset="0"/>
                <a:sym typeface="+mn-ea"/>
              </a:rPr>
              <a:t>Proposed Solution : </a:t>
            </a:r>
            <a:r>
              <a:rPr lang="en-US" sz="2000" dirty="0">
                <a:latin typeface="Times New Roman" panose="02020603050405020304" pitchFamily="18" charset="0"/>
                <a:cs typeface="Times New Roman" panose="02020603050405020304" pitchFamily="18" charset="0"/>
              </a:rPr>
              <a:t>The solution involves using optimized scheduling algorithms, flexible time slot adjustments, and automating the scheduling process to ensure an efficient and conflict-free timetable that meets all constraints.</a:t>
            </a:r>
            <a:endParaRPr lang="en-GB" altLang="en-US" sz="2500" dirty="0">
              <a:latin typeface="Times New Roman" panose="02020603050405020304" pitchFamily="18" charset="0"/>
              <a:ea typeface="Cambria" panose="020405030504060302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149634922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- 0</a:t>
                      </a:r>
                      <a:endParaRPr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17-Feb-2025 To 22-Feb-2025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412015702"/>
              </p:ext>
            </p:extLst>
          </p:nvPr>
        </p:nvGraphicFramePr>
        <p:xfrm>
          <a:off x="5955070" y="1571982"/>
          <a:ext cx="3626775" cy="3997125"/>
        </p:xfrm>
        <a:graphic>
          <a:graphicData uri="http://schemas.openxmlformats.org/drawingml/2006/table">
            <a:tbl>
              <a:tblPr firstRow="1" bandRow="1">
                <a:noFill/>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22-Mar-2025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21-Apr-2025 To 26-Apr-2025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886377247"/>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Final Viva-Voce</a:t>
                      </a:r>
                      <a:endParaRPr lang="en-US"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5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a:t>12-May-2025 To 24-May-2025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b="1" dirty="0">
                <a:solidFill>
                  <a:schemeClr val="tx1">
                    <a:lumMod val="95000"/>
                    <a:lumOff val="5000"/>
                  </a:schemeClr>
                </a:solidFill>
                <a:effectLst/>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Tavakkol</a:t>
            </a:r>
            <a:r>
              <a:rPr lang="en-IN" b="1" dirty="0">
                <a:latin typeface="Times New Roman" panose="02020603050405020304" pitchFamily="18" charset="0"/>
                <a:cs typeface="Times New Roman" panose="02020603050405020304" pitchFamily="18" charset="0"/>
              </a:rPr>
              <a:t>, M., &amp; Parsa, M.</a:t>
            </a:r>
            <a:r>
              <a:rPr lang="en-IN" dirty="0">
                <a:latin typeface="Times New Roman" panose="02020603050405020304" pitchFamily="18" charset="0"/>
                <a:cs typeface="Times New Roman" panose="02020603050405020304" pitchFamily="18" charset="0"/>
              </a:rPr>
              <a:t> (2021). A Hybrid Genetic Algorithm for University Course Timetabling Problem Considering Faculty Preferences. </a:t>
            </a:r>
            <a:r>
              <a:rPr lang="en-IN" i="1" dirty="0">
                <a:latin typeface="Times New Roman" panose="02020603050405020304" pitchFamily="18" charset="0"/>
                <a:cs typeface="Times New Roman" panose="02020603050405020304" pitchFamily="18" charset="0"/>
              </a:rPr>
              <a:t>Computers &amp; Industrial Engineering, 157</a:t>
            </a:r>
            <a:r>
              <a:rPr lang="en-IN" dirty="0">
                <a:latin typeface="Times New Roman" panose="02020603050405020304" pitchFamily="18" charset="0"/>
                <a:cs typeface="Times New Roman" panose="02020603050405020304" pitchFamily="18" charset="0"/>
              </a:rPr>
              <a:t>, 107327.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a:solidFill>
                  <a:schemeClr val="bg2">
                    <a:lumMod val="60000"/>
                    <a:lumOff val="40000"/>
                  </a:schemeClr>
                </a:solidFill>
                <a:latin typeface="Times New Roman" panose="02020603050405020304" pitchFamily="18" charset="0"/>
                <a:cs typeface="Times New Roman" panose="02020603050405020304" pitchFamily="18" charset="0"/>
              </a:rPr>
              <a:t>https://doi.org/10.1016/j.cie.2021.107327</a:t>
            </a:r>
            <a:r>
              <a:rPr lang="en-IN" dirty="0">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da-DK"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Rong, Q., &amp; Lee, K.</a:t>
            </a:r>
            <a:r>
              <a:rPr lang="en-US" dirty="0">
                <a:latin typeface="Times New Roman" panose="02020603050405020304" pitchFamily="18" charset="0"/>
                <a:cs typeface="Times New Roman" panose="02020603050405020304" pitchFamily="18" charset="0"/>
              </a:rPr>
              <a:t> (2022). Multi-Objective Optimization for University Timetabling Problem: A Comparative Study of Algorithms. </a:t>
            </a:r>
            <a:r>
              <a:rPr lang="en-US" i="1" dirty="0">
                <a:latin typeface="Times New Roman" panose="02020603050405020304" pitchFamily="18" charset="0"/>
                <a:cs typeface="Times New Roman" panose="02020603050405020304" pitchFamily="18" charset="0"/>
              </a:rPr>
              <a:t>Journal of Scheduling, 25</a:t>
            </a:r>
            <a:r>
              <a:rPr lang="en-US" dirty="0">
                <a:latin typeface="Times New Roman" panose="02020603050405020304" pitchFamily="18" charset="0"/>
                <a:cs typeface="Times New Roman" panose="02020603050405020304" pitchFamily="18" charset="0"/>
              </a:rPr>
              <a:t>(1), 57-72.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https://doi.org/10.1007/s10951-021-00788-3</a:t>
            </a:r>
            <a:r>
              <a:rPr lang="en-US" dirty="0">
                <a:latin typeface="Times New Roman" panose="02020603050405020304" pitchFamily="18" charset="0"/>
                <a:cs typeface="Times New Roman" panose="02020603050405020304" pitchFamily="18" charset="0"/>
              </a:rPr>
              <a:t>] </a:t>
            </a:r>
          </a:p>
          <a:p>
            <a:pPr marL="152400" indent="0">
              <a:spcBef>
                <a:spcPts val="0"/>
              </a:spcBef>
              <a:buNone/>
            </a:pPr>
            <a:r>
              <a:rPr lang="en-US" b="1" dirty="0">
                <a:latin typeface="Times New Roman" panose="02020603050405020304" pitchFamily="18" charset="0"/>
                <a:cs typeface="Times New Roman" panose="02020603050405020304" pitchFamily="18" charset="0"/>
              </a:rPr>
              <a:t>[3]. Hassan, M., &amp; Khalil, M.</a:t>
            </a:r>
            <a:r>
              <a:rPr lang="en-US" dirty="0">
                <a:latin typeface="Times New Roman" panose="02020603050405020304" pitchFamily="18" charset="0"/>
                <a:cs typeface="Times New Roman" panose="02020603050405020304" pitchFamily="18" charset="0"/>
              </a:rPr>
              <a:t> (2023). An Intelligent Course Scheduling System Using Machine Learning Techniques. </a:t>
            </a:r>
            <a:r>
              <a:rPr lang="en-US" i="1" dirty="0">
                <a:latin typeface="Times New Roman" panose="02020603050405020304" pitchFamily="18" charset="0"/>
                <a:cs typeface="Times New Roman" panose="02020603050405020304" pitchFamily="18" charset="0"/>
              </a:rPr>
              <a:t>Journal of Educational Computing Research, 61</a:t>
            </a:r>
            <a:r>
              <a:rPr lang="en-US" dirty="0">
                <a:latin typeface="Times New Roman" panose="02020603050405020304" pitchFamily="18" charset="0"/>
                <a:cs typeface="Times New Roman" panose="02020603050405020304" pitchFamily="18" charset="0"/>
              </a:rPr>
              <a:t>(3), 445-465.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https://doi.org/10.1177/07356331221122514</a:t>
            </a:r>
            <a:r>
              <a:rPr lang="en-US" dirty="0">
                <a:latin typeface="Times New Roman" panose="02020603050405020304" pitchFamily="18" charset="0"/>
                <a:cs typeface="Times New Roman" panose="02020603050405020304" pitchFamily="18" charset="0"/>
              </a:rPr>
              <a:t>]</a:t>
            </a:r>
            <a:endParaRPr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627</Words>
  <Application>Microsoft Office PowerPoint</Application>
  <PresentationFormat>Widescreen</PresentationFormat>
  <Paragraphs>87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Cambria</vt:lpstr>
      <vt:lpstr>Times New Roman</vt:lpstr>
      <vt:lpstr>Verdana</vt:lpstr>
      <vt:lpstr>Wingdings</vt:lpstr>
      <vt:lpstr>Bioinformatics</vt:lpstr>
      <vt:lpstr>SUMMER-TERM TIMETABLE GENERATION</vt:lpstr>
      <vt:lpstr>Content</vt:lpstr>
      <vt:lpstr>Problem Statement Number: PSCS_481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thousif</cp:lastModifiedBy>
  <cp:revision>53</cp:revision>
  <dcterms:created xsi:type="dcterms:W3CDTF">2024-09-13T15:04:00Z</dcterms:created>
  <dcterms:modified xsi:type="dcterms:W3CDTF">2025-05-05T04:51:08Z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524467E8BBCA43A887E5BF3D245A1C23_12</vt:lpwstr>
  </property>
  <property fmtid="{D5CDD505-2E9C-101B-9397-08002B2CF9AE}" pid="3" name="KSOProductBuildVer">
    <vt:lpwstr>1033-12.2.0.13472</vt:lpwstr>
  </property>
</Properties>
</file>