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26" r:id="rId4"/>
    <p:sldId id="311" r:id="rId5"/>
    <p:sldId id="318" r:id="rId6"/>
    <p:sldId id="312" r:id="rId7"/>
    <p:sldId id="262" r:id="rId8"/>
    <p:sldId id="320" r:id="rId9"/>
    <p:sldId id="319" r:id="rId10"/>
    <p:sldId id="321" r:id="rId11"/>
    <p:sldId id="322" r:id="rId12"/>
    <p:sldId id="323" r:id="rId13"/>
    <p:sldId id="327" r:id="rId14"/>
    <p:sldId id="324" r:id="rId15"/>
    <p:sldId id="313" r:id="rId16"/>
    <p:sldId id="310" r:id="rId17"/>
    <p:sldId id="308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092" autoAdjust="0"/>
  </p:normalViewPr>
  <p:slideViewPr>
    <p:cSldViewPr snapToGrid="0">
      <p:cViewPr varScale="1">
        <p:scale>
          <a:sx n="81" d="100"/>
          <a:sy n="81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t\Documents\WeChat%20Files\SYT980616\Files\neusum&#32467;&#2652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t\Documents\WeChat%20Files\SYT980616\Files\neusum&#32467;&#2652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t\Documents\WeChat%20Files\SYT980616\Files\neusum&#32467;&#2652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t\Documents\WeChat%20Files\SYT980616\Files\neusum&#32467;&#2652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ROUGE</a:t>
            </a:r>
            <a:r>
              <a:rPr lang="en-US" altLang="zh-CN" baseline="0"/>
              <a:t> F1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neusum!$D$3</c:f>
              <c:strCache>
                <c:ptCount val="1"/>
                <c:pt idx="0">
                  <c:v>Paper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neusum!$C$4:$C$6</c:f>
              <c:strCache>
                <c:ptCount val="3"/>
                <c:pt idx="0">
                  <c:v>ROUGE 1</c:v>
                </c:pt>
                <c:pt idx="1">
                  <c:v>ROUGE 2</c:v>
                </c:pt>
                <c:pt idx="2">
                  <c:v>ROUGE L</c:v>
                </c:pt>
              </c:strCache>
            </c:strRef>
          </c:cat>
          <c:val>
            <c:numRef>
              <c:f>neusum!$D$4:$D$6</c:f>
              <c:numCache>
                <c:formatCode>General</c:formatCode>
                <c:ptCount val="3"/>
                <c:pt idx="0">
                  <c:v>41.59</c:v>
                </c:pt>
                <c:pt idx="1">
                  <c:v>19.010000000000002</c:v>
                </c:pt>
                <c:pt idx="2">
                  <c:v>37.979999999999997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99-44CB-99D8-E08E14C8EB48}"/>
            </c:ext>
          </c:extLst>
        </c:ser>
        <c:ser>
          <c:idx val="1"/>
          <c:order val="1"/>
          <c:tx>
            <c:strRef>
              <c:f>neusum!$E$3</c:f>
              <c:strCache>
                <c:ptCount val="1"/>
                <c:pt idx="0">
                  <c:v>Ours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neusum!$C$4:$C$6</c:f>
              <c:strCache>
                <c:ptCount val="3"/>
                <c:pt idx="0">
                  <c:v>ROUGE 1</c:v>
                </c:pt>
                <c:pt idx="1">
                  <c:v>ROUGE 2</c:v>
                </c:pt>
                <c:pt idx="2">
                  <c:v>ROUGE L</c:v>
                </c:pt>
              </c:strCache>
            </c:strRef>
          </c:cat>
          <c:val>
            <c:numRef>
              <c:f>neusum!$E$4:$E$6</c:f>
              <c:numCache>
                <c:formatCode>General</c:formatCode>
                <c:ptCount val="3"/>
                <c:pt idx="0">
                  <c:v>38.06</c:v>
                </c:pt>
                <c:pt idx="1">
                  <c:v>16.84</c:v>
                </c:pt>
                <c:pt idx="2">
                  <c:v>36.270000000000003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99-44CB-99D8-E08E14C8EB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6191736"/>
        <c:axId val="476189440"/>
      </c:barChart>
      <c:catAx>
        <c:axId val="47619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6189440"/>
        <c:crosses val="autoZero"/>
        <c:auto val="1"/>
        <c:lblAlgn val="ctr"/>
        <c:lblOffset val="100"/>
        <c:noMultiLvlLbl val="0"/>
      </c:catAx>
      <c:valAx>
        <c:axId val="4761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619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Precision at Step-t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neusum!$G$23</c:f>
              <c:strCache>
                <c:ptCount val="1"/>
                <c:pt idx="0">
                  <c:v>Paper%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neusum!$G$24:$G$26</c:f>
              <c:numCache>
                <c:formatCode>General</c:formatCode>
                <c:ptCount val="3"/>
                <c:pt idx="0">
                  <c:v>40.380000000000003</c:v>
                </c:pt>
                <c:pt idx="1">
                  <c:v>31.52</c:v>
                </c:pt>
                <c:pt idx="2" formatCode="0.00_ 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D-4459-A34C-2F33725FA4D3}"/>
            </c:ext>
          </c:extLst>
        </c:ser>
        <c:ser>
          <c:idx val="1"/>
          <c:order val="1"/>
          <c:tx>
            <c:strRef>
              <c:f>neusum!$H$23</c:f>
              <c:strCache>
                <c:ptCount val="1"/>
                <c:pt idx="0">
                  <c:v>Ours%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neusum!$H$24:$H$26</c:f>
              <c:numCache>
                <c:formatCode>General</c:formatCode>
                <c:ptCount val="3"/>
                <c:pt idx="0">
                  <c:v>38.450000000000003</c:v>
                </c:pt>
                <c:pt idx="1">
                  <c:v>27.64</c:v>
                </c:pt>
                <c:pt idx="2">
                  <c:v>10.08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6D-4459-A34C-2F33725FA4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6372360"/>
        <c:axId val="676371376"/>
      </c:barChart>
      <c:catAx>
        <c:axId val="676372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6371376"/>
        <c:crosses val="autoZero"/>
        <c:auto val="1"/>
        <c:lblAlgn val="ctr"/>
        <c:lblOffset val="100"/>
        <c:noMultiLvlLbl val="0"/>
      </c:catAx>
      <c:valAx>
        <c:axId val="67637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637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Position of Selected Sentences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5210491612498283E-2"/>
          <c:y val="0.19385792746628486"/>
          <c:w val="0.89660724152658111"/>
          <c:h val="0.736760532915219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neusum!$A$33:$AD$33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neusum!$A$34:$AD$34</c:f>
              <c:numCache>
                <c:formatCode>0.00_);[Red]\(0.00\)</c:formatCode>
                <c:ptCount val="30"/>
                <c:pt idx="0">
                  <c:v>10.23</c:v>
                </c:pt>
                <c:pt idx="1">
                  <c:v>18.28</c:v>
                </c:pt>
                <c:pt idx="2">
                  <c:v>16.149999999999999</c:v>
                </c:pt>
                <c:pt idx="3">
                  <c:v>13</c:v>
                </c:pt>
                <c:pt idx="4">
                  <c:v>9.39</c:v>
                </c:pt>
                <c:pt idx="5">
                  <c:v>5.61</c:v>
                </c:pt>
                <c:pt idx="6">
                  <c:v>3.34</c:v>
                </c:pt>
                <c:pt idx="7">
                  <c:v>2.5</c:v>
                </c:pt>
                <c:pt idx="8">
                  <c:v>2.11</c:v>
                </c:pt>
                <c:pt idx="9">
                  <c:v>1.92</c:v>
                </c:pt>
                <c:pt idx="10">
                  <c:v>1.85</c:v>
                </c:pt>
                <c:pt idx="11">
                  <c:v>1.57</c:v>
                </c:pt>
                <c:pt idx="12">
                  <c:v>1.53</c:v>
                </c:pt>
                <c:pt idx="13">
                  <c:v>1.36</c:v>
                </c:pt>
                <c:pt idx="14">
                  <c:v>1.26</c:v>
                </c:pt>
                <c:pt idx="15">
                  <c:v>1.0900000000000001</c:v>
                </c:pt>
                <c:pt idx="16">
                  <c:v>0.9</c:v>
                </c:pt>
                <c:pt idx="17">
                  <c:v>0.87</c:v>
                </c:pt>
                <c:pt idx="18">
                  <c:v>0.81</c:v>
                </c:pt>
                <c:pt idx="19">
                  <c:v>0.73</c:v>
                </c:pt>
                <c:pt idx="20">
                  <c:v>0.72</c:v>
                </c:pt>
                <c:pt idx="21">
                  <c:v>0.69</c:v>
                </c:pt>
                <c:pt idx="22">
                  <c:v>0.59</c:v>
                </c:pt>
                <c:pt idx="23">
                  <c:v>0.65</c:v>
                </c:pt>
                <c:pt idx="24">
                  <c:v>0.53</c:v>
                </c:pt>
                <c:pt idx="25">
                  <c:v>0.47</c:v>
                </c:pt>
                <c:pt idx="26">
                  <c:v>0.55000000000000004</c:v>
                </c:pt>
                <c:pt idx="27">
                  <c:v>0.41</c:v>
                </c:pt>
                <c:pt idx="28">
                  <c:v>0.43</c:v>
                </c:pt>
                <c:pt idx="29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1-444B-BD31-A1102058F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9194552"/>
        <c:axId val="679188648"/>
      </c:barChart>
      <c:catAx>
        <c:axId val="67919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9188648"/>
        <c:crosses val="autoZero"/>
        <c:auto val="1"/>
        <c:lblAlgn val="ctr"/>
        <c:lblOffset val="100"/>
        <c:noMultiLvlLbl val="0"/>
      </c:catAx>
      <c:valAx>
        <c:axId val="67918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919455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>
                <a:effectLst/>
              </a:rPr>
              <a:t>Precision at Step-t</a:t>
            </a:r>
            <a:endParaRPr lang="zh-CN" altLang="zh-CN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neusum!$G$23</c:f>
              <c:strCache>
                <c:ptCount val="1"/>
                <c:pt idx="0">
                  <c:v>Paper%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neusum!$F$24:$F$26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3*</c:v>
                </c:pt>
              </c:strCache>
            </c:strRef>
          </c:cat>
          <c:val>
            <c:numRef>
              <c:f>neusum!$G$24:$G$26</c:f>
              <c:numCache>
                <c:formatCode>General</c:formatCode>
                <c:ptCount val="3"/>
                <c:pt idx="0">
                  <c:v>40.380000000000003</c:v>
                </c:pt>
                <c:pt idx="1">
                  <c:v>31.52</c:v>
                </c:pt>
                <c:pt idx="2" formatCode="0.00_ 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C4-4F8E-9AA0-51752FE39452}"/>
            </c:ext>
          </c:extLst>
        </c:ser>
        <c:ser>
          <c:idx val="1"/>
          <c:order val="1"/>
          <c:tx>
            <c:strRef>
              <c:f>neusum!$K$23</c:f>
              <c:strCache>
                <c:ptCount val="1"/>
                <c:pt idx="0">
                  <c:v>Ours%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neusum!$F$24:$F$26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3*</c:v>
                </c:pt>
              </c:strCache>
            </c:strRef>
          </c:cat>
          <c:val>
            <c:numRef>
              <c:f>neusum!$K$24:$K$26</c:f>
              <c:numCache>
                <c:formatCode>General</c:formatCode>
                <c:ptCount val="3"/>
                <c:pt idx="0">
                  <c:v>38.450000000000003</c:v>
                </c:pt>
                <c:pt idx="1">
                  <c:v>30.5</c:v>
                </c:pt>
                <c:pt idx="2">
                  <c:v>17.510000000000002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C4-4F8E-9AA0-51752FE394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9807072"/>
        <c:axId val="679801496"/>
      </c:barChart>
      <c:catAx>
        <c:axId val="67980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9801496"/>
        <c:crosses val="autoZero"/>
        <c:auto val="1"/>
        <c:lblAlgn val="ctr"/>
        <c:lblOffset val="100"/>
        <c:noMultiLvlLbl val="0"/>
      </c:catAx>
      <c:valAx>
        <c:axId val="67980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980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8B0E-B9A7-4AA9-B4E3-7EC33E75675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3BB4A-5874-4F91-8672-7A8CBC32C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0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5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3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7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79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1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63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46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5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9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4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9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0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8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8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BB4A-5874-4F91-8672-7A8CBC32C9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1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3A31E-42FD-4E8A-8974-25E04952B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837F8-E09A-49CA-93C7-EFCE6BAAF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B1106-2E6E-4833-93F7-485A09E3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1B66-82CA-4B67-8987-1C7238CB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7073C-AE7E-4472-9091-4C84628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AF2DB-6801-4F97-A425-33BF445A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BDE0C-38DA-4988-9E35-B0A0B446A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2E7E8-94C0-462F-9518-9A1C57FF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6A85C-6F16-4772-8380-BC76706D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04A94-38F5-4598-9CB6-EC79C3E0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7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646083-4A6F-4C55-94AC-F125F45E2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FCA21-F591-4B9B-AAB0-DCA1F0833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3831D-1AE1-436D-AE12-72C2914E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1CDFE-8FC3-4D85-B69B-193CA03F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1B15C-6730-48F8-8780-B22C86D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3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99B9-2E10-4C33-8E96-0428FD5F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1DF60-FB54-4DA5-AA7F-F549C450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A7ED0-E7DC-488C-948E-FA03C619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8214A-7AF3-4833-BB47-BD64832A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D7C82-C4D7-4493-9773-061FA1E2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389F7-635A-4920-8C5E-F6CBBCBA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5764E-DE5B-4336-AFE3-FFEAB723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31B4-F93A-4B1A-8212-8F003414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E789E-FCA6-4BDD-AED2-FBA3B5A4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42C85-AE2C-4B87-A93B-8F929653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4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55EF3-0559-4A24-BAC9-9027E8E5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44607-91EE-4D22-AEA9-559E6E77D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9BA9A-2E93-4102-82A5-7C433CDF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84AE8-BF67-4764-AF48-55E06319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7FD39B-B30A-41DA-91E7-17A1D6F3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66081-934D-42C0-BD08-9C9E1F96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8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FEA17-ECEB-41B8-AAED-EDC08860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33DC9-F0F2-4FA7-A4A4-20675422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649A9-F4C3-4FF4-AD7E-920DF2B2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803D05-BF77-477A-BEBC-E7C4D9DB2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DDA945-C33B-4999-9295-3E631A3FD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D95D58-F122-4885-B744-7572A246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FC934-685A-42D7-9E94-73E8275A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883399-3839-4230-B6AC-BD3CB090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7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9326A-335A-4455-898E-04CE5645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B01A81-1389-45D3-B3B9-1D26DBE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E725F0-0FD7-4FD8-AAB2-D2C36DE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71B0FC-FBC4-4EDE-B5D1-50C9B49A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B7548-04A7-40EC-B0F5-54B840FB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B11A17-7BE5-4CEA-9041-DD3EED09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A91073-8D25-474E-94C0-80AD5D6B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3974-0AE2-4ACF-9299-A132354F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427E8-2275-4E46-BB96-29E9C4F2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30B68A-459E-488D-A59B-845AFEA2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BBD2A-FBCA-496F-8521-A72E9DA7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E964D-57A8-4C33-B0D7-5A7CB476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00541-EC92-4247-8AF1-313A0382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1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72E1-918C-4EEE-8267-EA6A510A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ABBF8A-17BF-4BC4-A03B-1F3F8365E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CC296-4B60-465D-9862-1CE17A9D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2C661-71C7-4363-870A-931B1950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DB56C-51C0-4E47-B98B-391629B4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6089E-9609-48E6-AC8F-2239329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3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A68A04-37F2-451F-8E22-872D0793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6E30E-6DE0-4089-8118-108E9719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8A0BC-5C39-4340-8F5C-697873D9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471B-6DD6-46D9-B1E5-0A100950D9B7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02BC6-7FC2-4480-BF62-B5996314E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E4197-DECD-42A7-9A8D-B27840486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6FBC-771A-4724-AD47-6E8BDA1C9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12DFE1E-AC63-420E-A300-DAF887E050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565D83-228B-4F7A-ACF3-383612C11CD6}"/>
              </a:ext>
            </a:extLst>
          </p:cNvPr>
          <p:cNvSpPr txBox="1"/>
          <p:nvPr/>
        </p:nvSpPr>
        <p:spPr>
          <a:xfrm>
            <a:off x="1679953" y="2067075"/>
            <a:ext cx="8832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 NJU-NLP </a:t>
            </a:r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夏令营结营报告</a:t>
            </a:r>
            <a:endParaRPr lang="en-US" altLang="zh-CN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251492BB-2B2A-4F6C-AE7B-4DF2FBA7D671}"/>
              </a:ext>
            </a:extLst>
          </p:cNvPr>
          <p:cNvSpPr txBox="1"/>
          <p:nvPr/>
        </p:nvSpPr>
        <p:spPr>
          <a:xfrm>
            <a:off x="4473582" y="5935410"/>
            <a:ext cx="3244835" cy="31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2020 / 7 / 30</a:t>
            </a:r>
            <a:endParaRPr lang="zh-CN" altLang="en-US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F22D12-EDD5-4C12-A9B3-4FEEFFECD4BC}"/>
              </a:ext>
            </a:extLst>
          </p:cNvPr>
          <p:cNvSpPr txBox="1"/>
          <p:nvPr/>
        </p:nvSpPr>
        <p:spPr>
          <a:xfrm>
            <a:off x="5019517" y="5269938"/>
            <a:ext cx="180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汇报人：申雨潼</a:t>
            </a:r>
          </a:p>
        </p:txBody>
      </p:sp>
      <p:sp>
        <p:nvSpPr>
          <p:cNvPr id="12" name="文本占位符 13">
            <a:extLst>
              <a:ext uri="{FF2B5EF4-FFF2-40B4-BE49-F238E27FC236}">
                <a16:creationId xmlns:a16="http://schemas.microsoft.com/office/drawing/2014/main" id="{46088CC5-2A9C-4028-BF72-17F5BC670520}"/>
              </a:ext>
            </a:extLst>
          </p:cNvPr>
          <p:cNvSpPr txBox="1"/>
          <p:nvPr/>
        </p:nvSpPr>
        <p:spPr>
          <a:xfrm>
            <a:off x="2888754" y="4973798"/>
            <a:ext cx="6414488" cy="31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小组成员：申雨潼   唐雨杨   邢存远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CFB430-3337-4FC4-B3C0-44B341C036F7}"/>
              </a:ext>
            </a:extLst>
          </p:cNvPr>
          <p:cNvSpPr txBox="1"/>
          <p:nvPr/>
        </p:nvSpPr>
        <p:spPr>
          <a:xfrm>
            <a:off x="8452699" y="3244334"/>
            <a:ext cx="28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文本摘要课题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组报告</a:t>
            </a:r>
          </a:p>
        </p:txBody>
      </p:sp>
    </p:spTree>
    <p:extLst>
      <p:ext uri="{BB962C8B-B14F-4D97-AF65-F5344CB8AC3E}">
        <p14:creationId xmlns:p14="http://schemas.microsoft.com/office/powerpoint/2010/main" val="295822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NEUSUM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5F947-2F23-494E-97B8-6139FC9486B8}"/>
              </a:ext>
            </a:extLst>
          </p:cNvPr>
          <p:cNvSpPr txBox="1"/>
          <p:nvPr/>
        </p:nvSpPr>
        <p:spPr>
          <a:xfrm>
            <a:off x="1228144" y="1072360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模型结果分析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223B78-CAA1-48E2-9C28-DC4B92049EEE}"/>
              </a:ext>
            </a:extLst>
          </p:cNvPr>
          <p:cNvSpPr txBox="1"/>
          <p:nvPr/>
        </p:nvSpPr>
        <p:spPr>
          <a:xfrm>
            <a:off x="1605699" y="1899023"/>
            <a:ext cx="427154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ROUGE F1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分数得到以下结果。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7BC25DAF-52E0-42EC-85D8-0B0048BC7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899235"/>
              </p:ext>
            </p:extLst>
          </p:nvPr>
        </p:nvGraphicFramePr>
        <p:xfrm>
          <a:off x="5792407" y="2513357"/>
          <a:ext cx="5566892" cy="329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23C123A-CC32-4DB3-9CC5-F07334F1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876" y="2784484"/>
            <a:ext cx="4201695" cy="26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NEUSUM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5F947-2F23-494E-97B8-6139FC9486B8}"/>
              </a:ext>
            </a:extLst>
          </p:cNvPr>
          <p:cNvSpPr txBox="1"/>
          <p:nvPr/>
        </p:nvSpPr>
        <p:spPr>
          <a:xfrm>
            <a:off x="1237571" y="902359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模型结果分析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223B78-CAA1-48E2-9C28-DC4B92049EEE}"/>
              </a:ext>
            </a:extLst>
          </p:cNvPr>
          <p:cNvSpPr txBox="1"/>
          <p:nvPr/>
        </p:nvSpPr>
        <p:spPr>
          <a:xfrm>
            <a:off x="1715901" y="1436915"/>
            <a:ext cx="427154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计算每一步的准确率。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E401C4C6-2E69-4078-AD01-A182DBFE8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953287"/>
              </p:ext>
            </p:extLst>
          </p:nvPr>
        </p:nvGraphicFramePr>
        <p:xfrm>
          <a:off x="6258326" y="2906341"/>
          <a:ext cx="5346479" cy="329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CD0F5F0-D351-4BB4-9D4A-B7D7804BF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286" y="2033785"/>
            <a:ext cx="2214612" cy="5873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AAF69D-BC55-4079-B1A6-FDF6C9844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450" y="2064830"/>
            <a:ext cx="1653683" cy="556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B23384-DF6C-4876-B67C-6F360AA8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69" y="3147093"/>
            <a:ext cx="5337483" cy="26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NEUSUM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5F947-2F23-494E-97B8-6139FC9486B8}"/>
              </a:ext>
            </a:extLst>
          </p:cNvPr>
          <p:cNvSpPr txBox="1"/>
          <p:nvPr/>
        </p:nvSpPr>
        <p:spPr>
          <a:xfrm>
            <a:off x="1237571" y="902359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模型结果分析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223B78-CAA1-48E2-9C28-DC4B92049EEE}"/>
              </a:ext>
            </a:extLst>
          </p:cNvPr>
          <p:cNvSpPr txBox="1"/>
          <p:nvPr/>
        </p:nvSpPr>
        <p:spPr>
          <a:xfrm>
            <a:off x="1715901" y="1461380"/>
            <a:ext cx="494029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计算被选中句子在文档中不同位置的比例。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8F573C-669C-4096-A695-20267F3F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69609"/>
              </p:ext>
            </p:extLst>
          </p:nvPr>
        </p:nvGraphicFramePr>
        <p:xfrm>
          <a:off x="9194387" y="4884800"/>
          <a:ext cx="2351998" cy="1169444"/>
        </p:xfrm>
        <a:graphic>
          <a:graphicData uri="http://schemas.openxmlformats.org/drawingml/2006/table">
            <a:tbl>
              <a:tblPr/>
              <a:tblGrid>
                <a:gridCol w="880745">
                  <a:extLst>
                    <a:ext uri="{9D8B030D-6E8A-4147-A177-3AD203B41FA5}">
                      <a16:colId xmlns:a16="http://schemas.microsoft.com/office/drawing/2014/main" val="1003311956"/>
                    </a:ext>
                  </a:extLst>
                </a:gridCol>
                <a:gridCol w="804057">
                  <a:extLst>
                    <a:ext uri="{9D8B030D-6E8A-4147-A177-3AD203B41FA5}">
                      <a16:colId xmlns:a16="http://schemas.microsoft.com/office/drawing/2014/main" val="1493747153"/>
                    </a:ext>
                  </a:extLst>
                </a:gridCol>
                <a:gridCol w="667196">
                  <a:extLst>
                    <a:ext uri="{9D8B030D-6E8A-4147-A177-3AD203B41FA5}">
                      <a16:colId xmlns:a16="http://schemas.microsoft.com/office/drawing/2014/main" val="66692391"/>
                    </a:ext>
                  </a:extLst>
                </a:gridCol>
              </a:tblGrid>
              <a:tr h="3479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1-3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4-6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69928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NN-SE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80.91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288761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Paper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58.64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877846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44.66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31305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6779C6BD-2361-4131-A9BC-25C27DA4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34" y="4700783"/>
            <a:ext cx="5712717" cy="1537478"/>
          </a:xfrm>
          <a:prstGeom prst="rect">
            <a:avLst/>
          </a:prstGeom>
        </p:spPr>
      </p:pic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317472EC-4EAB-4A4C-BA47-8E9ED96E2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209193"/>
              </p:ext>
            </p:extLst>
          </p:nvPr>
        </p:nvGraphicFramePr>
        <p:xfrm>
          <a:off x="3110734" y="2021324"/>
          <a:ext cx="5486474" cy="257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732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zh-CN"/>
              <a:t>在文档末尾句子比开头重要的场景下</a:t>
            </a:r>
            <a:r>
              <a:rPr lang="en-US" altLang="zh-CN"/>
              <a:t>NEUSUM</a:t>
            </a:r>
            <a:r>
              <a:rPr lang="zh-CN" altLang="zh-CN"/>
              <a:t>表现会更好</a:t>
            </a: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NEUSUM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5F947-2F23-494E-97B8-6139FC9486B8}"/>
              </a:ext>
            </a:extLst>
          </p:cNvPr>
          <p:cNvSpPr txBox="1"/>
          <p:nvPr/>
        </p:nvSpPr>
        <p:spPr>
          <a:xfrm>
            <a:off x="1812606" y="1160164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223B78-CAA1-48E2-9C28-DC4B92049EEE}"/>
              </a:ext>
            </a:extLst>
          </p:cNvPr>
          <p:cNvSpPr txBox="1"/>
          <p:nvPr/>
        </p:nvSpPr>
        <p:spPr>
          <a:xfrm>
            <a:off x="1461318" y="1895613"/>
            <a:ext cx="9594015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更加关注到语义对模型结果的影响：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）为了增加语义的表示，结合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模型来对句子进行编码等。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）例如计算词频等特征，根据词频对分数进行某种调整。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）更换数据集。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提高句子选择的准确率：句子选择错误的话，对后面的选择有着很大的影响。</a:t>
            </a:r>
          </a:p>
        </p:txBody>
      </p:sp>
    </p:spTree>
    <p:extLst>
      <p:ext uri="{BB962C8B-B14F-4D97-AF65-F5344CB8AC3E}">
        <p14:creationId xmlns:p14="http://schemas.microsoft.com/office/powerpoint/2010/main" val="111813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zh-CN"/>
              <a:t>在文档末尾句子比开头重要的场景下</a:t>
            </a:r>
            <a:r>
              <a:rPr lang="en-US" altLang="zh-CN"/>
              <a:t>NEUSUM</a:t>
            </a:r>
            <a:r>
              <a:rPr lang="zh-CN" altLang="zh-CN"/>
              <a:t>表现会更好</a:t>
            </a: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NEUSUM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5F947-2F23-494E-97B8-6139FC9486B8}"/>
              </a:ext>
            </a:extLst>
          </p:cNvPr>
          <p:cNvSpPr txBox="1"/>
          <p:nvPr/>
        </p:nvSpPr>
        <p:spPr>
          <a:xfrm>
            <a:off x="1746619" y="1468630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223B78-CAA1-48E2-9C28-DC4B92049EEE}"/>
              </a:ext>
            </a:extLst>
          </p:cNvPr>
          <p:cNvSpPr txBox="1"/>
          <p:nvPr/>
        </p:nvSpPr>
        <p:spPr>
          <a:xfrm>
            <a:off x="1819597" y="2085037"/>
            <a:ext cx="8741454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模型最大特点：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将打分和句子选择集成在一起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BECB3D-B0F2-456E-8B34-EEC4B5F15BE8}"/>
              </a:ext>
            </a:extLst>
          </p:cNvPr>
          <p:cNvSpPr txBox="1"/>
          <p:nvPr/>
        </p:nvSpPr>
        <p:spPr>
          <a:xfrm>
            <a:off x="2064638" y="2822932"/>
            <a:ext cx="8741454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模型可以根据部分输出的摘要和当前的提取状态对句子进行评分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75E36E-E9FE-4FAA-BC78-66A2EB60B8DD}"/>
              </a:ext>
            </a:extLst>
          </p:cNvPr>
          <p:cNvSpPr txBox="1"/>
          <p:nvPr/>
        </p:nvSpPr>
        <p:spPr>
          <a:xfrm>
            <a:off x="2064638" y="3560827"/>
            <a:ext cx="8741454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在文档末尾句子比开头重要的场景下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NEUSUM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表现会更好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490D9C-0781-4D66-AE44-E4B89A737C65}"/>
              </a:ext>
            </a:extLst>
          </p:cNvPr>
          <p:cNvSpPr txBox="1"/>
          <p:nvPr/>
        </p:nvSpPr>
        <p:spPr>
          <a:xfrm>
            <a:off x="1819597" y="4450770"/>
            <a:ext cx="8741454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模型的有效性得到了验证。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57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5705DFF3-AE52-4E09-96A7-7970ABADD8D1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B7BAFE-3C34-4121-AFDF-50555F17DAA4}"/>
              </a:ext>
            </a:extLst>
          </p:cNvPr>
          <p:cNvSpPr/>
          <p:nvPr/>
        </p:nvSpPr>
        <p:spPr>
          <a:xfrm>
            <a:off x="-1" y="-2813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6851BA-CFE3-4C02-A64C-CA719CA39D4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C0100E-AE60-4626-8DA8-AC92B9E36AEE}"/>
              </a:ext>
            </a:extLst>
          </p:cNvPr>
          <p:cNvGrpSpPr/>
          <p:nvPr/>
        </p:nvGrpSpPr>
        <p:grpSpPr>
          <a:xfrm>
            <a:off x="4838700" y="1611593"/>
            <a:ext cx="2608868" cy="3634814"/>
            <a:chOff x="4838700" y="1849409"/>
            <a:chExt cx="2608868" cy="363481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29A6DFA-3366-45A1-8514-21FF553ED5BE}"/>
                </a:ext>
              </a:extLst>
            </p:cNvPr>
            <p:cNvSpPr/>
            <p:nvPr/>
          </p:nvSpPr>
          <p:spPr>
            <a:xfrm>
              <a:off x="4838700" y="1849409"/>
              <a:ext cx="2514600" cy="242514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Impact" panose="020B0806030902050204" pitchFamily="34" charset="0"/>
                </a:rPr>
                <a:t>03</a:t>
              </a:r>
              <a:endParaRPr lang="zh-CN" altLang="en-US" sz="6000" b="1" dirty="0">
                <a:latin typeface="Impact" panose="020B080603090205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9EBFC4-D6B8-4D33-9A2E-EDC03A77AC91}"/>
                </a:ext>
              </a:extLst>
            </p:cNvPr>
            <p:cNvSpPr txBox="1"/>
            <p:nvPr/>
          </p:nvSpPr>
          <p:spPr>
            <a:xfrm>
              <a:off x="5010969" y="4714782"/>
              <a:ext cx="24365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defRPr/>
              </a:pPr>
              <a:r>
                <a:rPr lang="zh-CN" altLang="en-US" sz="4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结营感想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72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D38E9826-C72F-42DD-B128-D72D350782DC}"/>
              </a:ext>
            </a:extLst>
          </p:cNvPr>
          <p:cNvSpPr/>
          <p:nvPr/>
        </p:nvSpPr>
        <p:spPr>
          <a:xfrm>
            <a:off x="-1" y="-2813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9F253-0C8C-43E1-B9F8-B898559F371F}"/>
              </a:ext>
            </a:extLst>
          </p:cNvPr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E72C77-0687-4442-9730-BC97ED06A8A9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2530AF-BC3D-43A2-8B8B-AF0CDFC7A4A9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4C90AD-2A06-4135-9D6E-89ABE65A9982}"/>
              </a:ext>
            </a:extLst>
          </p:cNvPr>
          <p:cNvSpPr txBox="1"/>
          <p:nvPr/>
        </p:nvSpPr>
        <p:spPr>
          <a:xfrm>
            <a:off x="1461495" y="1881548"/>
            <a:ext cx="9013232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大致了解了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处理的流程。从数据的预处理，词向量模型的使用再到模型的搭建训练等等。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课程中的基础知识多了一些动手操作的实践经验。当模型的损失值没有下降的时候可以从哪一些角度入手去解决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多多动手实现代码。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2A4645-F731-4C44-9A9E-9A0D2CB5DF23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B646D39-F00C-48DF-ADF8-DE6BC7692462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20" name="标题占位符 1">
              <a:extLst>
                <a:ext uri="{FF2B5EF4-FFF2-40B4-BE49-F238E27FC236}">
                  <a16:creationId xmlns:a16="http://schemas.microsoft.com/office/drawing/2014/main" id="{BD6856C8-0955-4D5E-A7CC-A502A759F670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结营感想</a:t>
              </a:r>
              <a:endPara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ACCAA73-2C82-49B2-8132-66EFCEF27C9C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7CC69FDA-121F-4358-8354-E64FAD263F46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F0FCA8-8872-45C4-88DE-915C4A45EEC2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03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2CEE162-A8E2-46AC-87D1-A09C8B6B3286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506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A9139AC-B3F8-44D1-BB6E-A34F14D8D493}"/>
              </a:ext>
            </a:extLst>
          </p:cNvPr>
          <p:cNvSpPr/>
          <p:nvPr/>
        </p:nvSpPr>
        <p:spPr>
          <a:xfrm>
            <a:off x="-1" y="-2813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9F253-0C8C-43E1-B9F8-B898559F371F}"/>
              </a:ext>
            </a:extLst>
          </p:cNvPr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E72C77-0687-4442-9730-BC97ED06A8A9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9394AA-7520-4297-B997-5E23B59EFBA7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16AC03-B80E-4211-8728-8A95D3394461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B4A762-92B6-417C-8048-6E366E46909A}"/>
              </a:ext>
            </a:extLst>
          </p:cNvPr>
          <p:cNvSpPr/>
          <p:nvPr/>
        </p:nvSpPr>
        <p:spPr>
          <a:xfrm>
            <a:off x="0" y="2673626"/>
            <a:ext cx="12207125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A09221-89E1-4058-8293-5D66869CEE74}"/>
              </a:ext>
            </a:extLst>
          </p:cNvPr>
          <p:cNvSpPr txBox="1"/>
          <p:nvPr/>
        </p:nvSpPr>
        <p:spPr>
          <a:xfrm>
            <a:off x="4053681" y="2805428"/>
            <a:ext cx="4084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7332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337B2-61CB-484C-9390-ACD53CD4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317993"/>
            <a:ext cx="10515600" cy="50213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附录</a:t>
            </a:r>
            <a:r>
              <a:rPr lang="en-US" altLang="zh-CN" sz="1800" dirty="0"/>
              <a:t>1</a:t>
            </a:r>
            <a:endParaRPr lang="zh-CN" altLang="en-US" sz="18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C9A0BD9-24A7-4E9E-A584-04CB6EFB9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651736"/>
              </p:ext>
            </p:extLst>
          </p:nvPr>
        </p:nvGraphicFramePr>
        <p:xfrm>
          <a:off x="1846867" y="1532623"/>
          <a:ext cx="8136117" cy="41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88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9028CAA-939F-4EEF-BDC1-655C8A1FC6BC}"/>
              </a:ext>
            </a:extLst>
          </p:cNvPr>
          <p:cNvSpPr/>
          <p:nvPr/>
        </p:nvSpPr>
        <p:spPr>
          <a:xfrm>
            <a:off x="-1" y="-2813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05DFF3-AE52-4E09-96A7-7970ABADD8D1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6851BA-CFE3-4C02-A64C-CA719CA39D4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79B6F62-9FBF-414D-9D4B-D343207FF531}"/>
              </a:ext>
            </a:extLst>
          </p:cNvPr>
          <p:cNvGrpSpPr/>
          <p:nvPr/>
        </p:nvGrpSpPr>
        <p:grpSpPr>
          <a:xfrm>
            <a:off x="2841693" y="2217095"/>
            <a:ext cx="6508612" cy="2023242"/>
            <a:chOff x="4062557" y="2326427"/>
            <a:chExt cx="5822838" cy="1942261"/>
          </a:xfrm>
          <a:solidFill>
            <a:schemeClr val="accent1">
              <a:lumMod val="75000"/>
            </a:schemeClr>
          </a:solidFill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C6738B-D2E2-49B0-87AC-A1BC61310A38}"/>
                </a:ext>
              </a:extLst>
            </p:cNvPr>
            <p:cNvSpPr txBox="1"/>
            <p:nvPr/>
          </p:nvSpPr>
          <p:spPr>
            <a:xfrm>
              <a:off x="4062557" y="2984544"/>
              <a:ext cx="1687058" cy="73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defRPr/>
              </a:pPr>
              <a:r>
                <a:rPr lang="zh-CN" altLang="en-US" sz="4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4" name="箭头: V 形 13">
              <a:extLst>
                <a:ext uri="{FF2B5EF4-FFF2-40B4-BE49-F238E27FC236}">
                  <a16:creationId xmlns:a16="http://schemas.microsoft.com/office/drawing/2014/main" id="{B792F433-9A2C-4A9D-AE04-03F289954398}"/>
                </a:ext>
              </a:extLst>
            </p:cNvPr>
            <p:cNvSpPr/>
            <p:nvPr/>
          </p:nvSpPr>
          <p:spPr>
            <a:xfrm>
              <a:off x="5859721" y="3093384"/>
              <a:ext cx="298174" cy="520963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643D14E-ABB4-4845-8770-94CC43FA0D7F}"/>
                </a:ext>
              </a:extLst>
            </p:cNvPr>
            <p:cNvSpPr/>
            <p:nvPr/>
          </p:nvSpPr>
          <p:spPr>
            <a:xfrm>
              <a:off x="6804264" y="2326427"/>
              <a:ext cx="3081131" cy="4033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1.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LEAD3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算法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906E582-324C-496F-9A9A-AA93EF3071AD}"/>
                </a:ext>
              </a:extLst>
            </p:cNvPr>
            <p:cNvSpPr/>
            <p:nvPr/>
          </p:nvSpPr>
          <p:spPr>
            <a:xfrm>
              <a:off x="6804264" y="3093384"/>
              <a:ext cx="3081131" cy="4033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2.  NEUSUM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3CF40C2-CEF1-49B5-B74F-301E862C9FF5}"/>
                </a:ext>
              </a:extLst>
            </p:cNvPr>
            <p:cNvSpPr/>
            <p:nvPr/>
          </p:nvSpPr>
          <p:spPr>
            <a:xfrm>
              <a:off x="6804264" y="3865312"/>
              <a:ext cx="3081131" cy="4033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3.  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结营感想</a:t>
              </a:r>
            </a:p>
          </p:txBody>
        </p:sp>
      </p:grp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F9CB3749-7F1F-41BF-93DE-B33D0F4CFFEE}"/>
              </a:ext>
            </a:extLst>
          </p:cNvPr>
          <p:cNvSpPr/>
          <p:nvPr/>
        </p:nvSpPr>
        <p:spPr>
          <a:xfrm>
            <a:off x="4588751" y="3016030"/>
            <a:ext cx="333291" cy="542684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00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36B8997-1029-4C4E-8E19-01D70BEB7E19}"/>
              </a:ext>
            </a:extLst>
          </p:cNvPr>
          <p:cNvSpPr txBox="1"/>
          <p:nvPr/>
        </p:nvSpPr>
        <p:spPr>
          <a:xfrm>
            <a:off x="1285864" y="1322494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文本摘要任务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6FDE2E-9A90-49BC-A019-FDBAD8A9AE03}"/>
              </a:ext>
            </a:extLst>
          </p:cNvPr>
          <p:cNvSpPr txBox="1"/>
          <p:nvPr/>
        </p:nvSpPr>
        <p:spPr>
          <a:xfrm>
            <a:off x="1527980" y="2235913"/>
            <a:ext cx="9460692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文本摘要：文本摘要旨在将文本或文本集合转换为包含关键信息的简短摘要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抽取式摘要算法：直接从原文中选取关键词、关键句组成摘要。例如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算法、聚类、神经网络等。在语法上的错误率较低、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分数高，连贯性差。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生成式摘要算法：根据原文，允许生成新的词语或短语组成摘要，灵活性好。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7A5610-689A-4288-92F8-513CE2B29F05}"/>
              </a:ext>
            </a:extLst>
          </p:cNvPr>
          <p:cNvSpPr txBox="1"/>
          <p:nvPr/>
        </p:nvSpPr>
        <p:spPr>
          <a:xfrm>
            <a:off x="8006499" y="6255224"/>
            <a:ext cx="418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NEUSUM</a:t>
            </a:r>
            <a:r>
              <a:rPr lang="zh-CN" altLang="en-US" sz="1200" dirty="0"/>
              <a:t>论文连接：</a:t>
            </a:r>
            <a:r>
              <a:rPr lang="en-US" altLang="zh-CN" sz="1200" dirty="0"/>
              <a:t>https://aclweb.org/anthology/P18-1061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64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2F2A72B-DD1D-417F-BEFC-DCE0C9B8726C}"/>
              </a:ext>
            </a:extLst>
          </p:cNvPr>
          <p:cNvSpPr/>
          <p:nvPr/>
        </p:nvSpPr>
        <p:spPr>
          <a:xfrm>
            <a:off x="-1" y="-2813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05DFF3-AE52-4E09-96A7-7970ABADD8D1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6851BA-CFE3-4C02-A64C-CA719CA39D4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C0100E-AE60-4626-8DA8-AC92B9E36AEE}"/>
              </a:ext>
            </a:extLst>
          </p:cNvPr>
          <p:cNvGrpSpPr/>
          <p:nvPr/>
        </p:nvGrpSpPr>
        <p:grpSpPr>
          <a:xfrm>
            <a:off x="4838700" y="1611593"/>
            <a:ext cx="2514600" cy="3634814"/>
            <a:chOff x="4838700" y="1849409"/>
            <a:chExt cx="2514600" cy="363481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29A6DFA-3366-45A1-8514-21FF553ED5BE}"/>
                </a:ext>
              </a:extLst>
            </p:cNvPr>
            <p:cNvSpPr/>
            <p:nvPr/>
          </p:nvSpPr>
          <p:spPr>
            <a:xfrm>
              <a:off x="4838700" y="1849409"/>
              <a:ext cx="2514600" cy="242514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Impact" panose="020B0806030902050204" pitchFamily="34" charset="0"/>
                </a:rPr>
                <a:t>01</a:t>
              </a:r>
              <a:endParaRPr lang="zh-CN" altLang="en-US" sz="6000" b="1" dirty="0">
                <a:latin typeface="Impact" panose="020B080603090205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9EBFC4-D6B8-4D33-9A2E-EDC03A77AC91}"/>
                </a:ext>
              </a:extLst>
            </p:cNvPr>
            <p:cNvSpPr txBox="1"/>
            <p:nvPr/>
          </p:nvSpPr>
          <p:spPr>
            <a:xfrm>
              <a:off x="5064258" y="4714782"/>
              <a:ext cx="20634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defRPr/>
              </a:pPr>
              <a:r>
                <a:rPr lang="en-US" altLang="zh-CN" sz="4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LEAD3</a:t>
              </a:r>
              <a:endParaRPr lang="zh-CN" alt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92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-31089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68A093-76E9-4CEC-B0CA-F85F4F748B55}"/>
              </a:ext>
            </a:extLst>
          </p:cNvPr>
          <p:cNvSpPr txBox="1"/>
          <p:nvPr/>
        </p:nvSpPr>
        <p:spPr>
          <a:xfrm>
            <a:off x="829076" y="3148217"/>
            <a:ext cx="87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探究抽取句子数量问题。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LEAD3</a:t>
              </a:r>
              <a:r>
                <a:rPr lang="zh-CN" altLang="en-US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算法</a:t>
              </a:r>
              <a:endPara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01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959D85E-848D-4CAA-9BDD-A91DB2C62C09}"/>
              </a:ext>
            </a:extLst>
          </p:cNvPr>
          <p:cNvSpPr txBox="1"/>
          <p:nvPr/>
        </p:nvSpPr>
        <p:spPr>
          <a:xfrm>
            <a:off x="998034" y="705271"/>
            <a:ext cx="780330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算法就是把一篇文档开头的三句话抽取出来作为摘要。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642AC3-6574-408A-ABE1-292097CB4CC4}"/>
              </a:ext>
            </a:extLst>
          </p:cNvPr>
          <p:cNvSpPr txBox="1"/>
          <p:nvPr/>
        </p:nvSpPr>
        <p:spPr>
          <a:xfrm>
            <a:off x="829076" y="2180334"/>
            <a:ext cx="1044864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进一步探究抽取不同位置句子得到的结果。混合抽取（开头两句加最后一句）和末尾抽取（抽取文档后三句）两种方法都没有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算法效果好。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A482565-D8DC-4D22-9FBF-884B4FF8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89932"/>
              </p:ext>
            </p:extLst>
          </p:nvPr>
        </p:nvGraphicFramePr>
        <p:xfrm>
          <a:off x="4034146" y="1237726"/>
          <a:ext cx="3790101" cy="883920"/>
        </p:xfrm>
        <a:graphic>
          <a:graphicData uri="http://schemas.openxmlformats.org/drawingml/2006/table">
            <a:tbl>
              <a:tblPr/>
              <a:tblGrid>
                <a:gridCol w="705135">
                  <a:extLst>
                    <a:ext uri="{9D8B030D-6E8A-4147-A177-3AD203B41FA5}">
                      <a16:colId xmlns:a16="http://schemas.microsoft.com/office/drawing/2014/main" val="1125318349"/>
                    </a:ext>
                  </a:extLst>
                </a:gridCol>
                <a:gridCol w="940180">
                  <a:extLst>
                    <a:ext uri="{9D8B030D-6E8A-4147-A177-3AD203B41FA5}">
                      <a16:colId xmlns:a16="http://schemas.microsoft.com/office/drawing/2014/main" val="3364887893"/>
                    </a:ext>
                  </a:extLst>
                </a:gridCol>
                <a:gridCol w="1072393">
                  <a:extLst>
                    <a:ext uri="{9D8B030D-6E8A-4147-A177-3AD203B41FA5}">
                      <a16:colId xmlns:a16="http://schemas.microsoft.com/office/drawing/2014/main" val="2730679411"/>
                    </a:ext>
                  </a:extLst>
                </a:gridCol>
                <a:gridCol w="1072393">
                  <a:extLst>
                    <a:ext uri="{9D8B030D-6E8A-4147-A177-3AD203B41FA5}">
                      <a16:colId xmlns:a16="http://schemas.microsoft.com/office/drawing/2014/main" val="2498986023"/>
                    </a:ext>
                  </a:extLst>
                </a:gridCol>
              </a:tblGrid>
              <a:tr h="1958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ROUGE-1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ROUGE-2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ROUGE-L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733615"/>
                  </a:ext>
                </a:extLst>
              </a:tr>
              <a:tr h="195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977774"/>
                  </a:ext>
                </a:extLst>
              </a:tr>
              <a:tr h="195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03284"/>
                  </a:ext>
                </a:extLst>
              </a:tr>
              <a:tr h="195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159983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F5C038E0-09BB-4734-8F08-26487F25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00" y="3595768"/>
            <a:ext cx="4645058" cy="121778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D6E1C28-3469-4A6E-94FE-F4EEAE79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992" y="3595768"/>
            <a:ext cx="4534442" cy="1217781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D97D07B-D6AD-4C8B-832F-62082AF05E15}"/>
              </a:ext>
            </a:extLst>
          </p:cNvPr>
          <p:cNvSpPr txBox="1"/>
          <p:nvPr/>
        </p:nvSpPr>
        <p:spPr>
          <a:xfrm>
            <a:off x="998034" y="4906119"/>
            <a:ext cx="1078946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Lead3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算法适用于新闻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论文等文体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而对于日常生活中的文体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比如记叙文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散文可能效果不如前者；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Lead3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从统计规律上来说的确优于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可能与语言本身性质有关。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71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94F82C4-41CB-47BA-970A-39A14EBA193D}"/>
              </a:ext>
            </a:extLst>
          </p:cNvPr>
          <p:cNvSpPr/>
          <p:nvPr/>
        </p:nvSpPr>
        <p:spPr>
          <a:xfrm>
            <a:off x="-1" y="-2813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05DFF3-AE52-4E09-96A7-7970ABADD8D1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6851BA-CFE3-4C02-A64C-CA719CA39D4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C0100E-AE60-4626-8DA8-AC92B9E36AEE}"/>
              </a:ext>
            </a:extLst>
          </p:cNvPr>
          <p:cNvGrpSpPr/>
          <p:nvPr/>
        </p:nvGrpSpPr>
        <p:grpSpPr>
          <a:xfrm>
            <a:off x="4702105" y="1611593"/>
            <a:ext cx="2787787" cy="3634814"/>
            <a:chOff x="4702105" y="1849409"/>
            <a:chExt cx="2787787" cy="363481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29A6DFA-3366-45A1-8514-21FF553ED5BE}"/>
                </a:ext>
              </a:extLst>
            </p:cNvPr>
            <p:cNvSpPr/>
            <p:nvPr/>
          </p:nvSpPr>
          <p:spPr>
            <a:xfrm>
              <a:off x="4838700" y="1849409"/>
              <a:ext cx="2514600" cy="242514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Impact" panose="020B0806030902050204" pitchFamily="34" charset="0"/>
                </a:rPr>
                <a:t>02</a:t>
              </a:r>
              <a:endParaRPr lang="zh-CN" altLang="en-US" sz="6000" b="1" dirty="0">
                <a:latin typeface="Impact" panose="020B080603090205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9EBFC4-D6B8-4D33-9A2E-EDC03A77AC91}"/>
                </a:ext>
              </a:extLst>
            </p:cNvPr>
            <p:cNvSpPr txBox="1"/>
            <p:nvPr/>
          </p:nvSpPr>
          <p:spPr>
            <a:xfrm>
              <a:off x="4702105" y="4714782"/>
              <a:ext cx="27877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defRPr/>
              </a:pPr>
              <a:r>
                <a:rPr lang="en-US" altLang="zh-CN" sz="4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NEUSUM</a:t>
              </a:r>
              <a:endParaRPr lang="zh-CN" altLang="en-US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2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NEUSUM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ACC103-2776-40EA-B0EB-92C671410FE6}"/>
              </a:ext>
            </a:extLst>
          </p:cNvPr>
          <p:cNvGrpSpPr/>
          <p:nvPr/>
        </p:nvGrpSpPr>
        <p:grpSpPr>
          <a:xfrm>
            <a:off x="1723700" y="3473663"/>
            <a:ext cx="6487047" cy="465541"/>
            <a:chOff x="1582297" y="2159602"/>
            <a:chExt cx="6487047" cy="46554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959D85E-848D-4CAA-9BDD-A91DB2C62C09}"/>
                </a:ext>
              </a:extLst>
            </p:cNvPr>
            <p:cNvSpPr txBox="1"/>
            <p:nvPr/>
          </p:nvSpPr>
          <p:spPr>
            <a:xfrm>
              <a:off x="2090287" y="2159602"/>
              <a:ext cx="5979057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将打分和选择句子集成到一起，形成一个端到端的模型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BA8077C-188B-4348-A239-DECEC476CE21}"/>
                </a:ext>
              </a:extLst>
            </p:cNvPr>
            <p:cNvSpPr/>
            <p:nvPr/>
          </p:nvSpPr>
          <p:spPr>
            <a:xfrm>
              <a:off x="1582297" y="2225033"/>
              <a:ext cx="421903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2616BC-9392-49C9-8BF8-63ECFEC9A2C0}"/>
              </a:ext>
            </a:extLst>
          </p:cNvPr>
          <p:cNvGrpSpPr/>
          <p:nvPr/>
        </p:nvGrpSpPr>
        <p:grpSpPr>
          <a:xfrm>
            <a:off x="1723700" y="4265041"/>
            <a:ext cx="8136738" cy="874407"/>
            <a:chOff x="1582297" y="3496860"/>
            <a:chExt cx="8136738" cy="87440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642AC3-6574-408A-ABE1-292097CB4CC4}"/>
                </a:ext>
              </a:extLst>
            </p:cNvPr>
            <p:cNvSpPr txBox="1"/>
            <p:nvPr/>
          </p:nvSpPr>
          <p:spPr>
            <a:xfrm>
              <a:off x="2090287" y="3496860"/>
              <a:ext cx="7628748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完全的神经网络进行训练，不需要手动标注句子特征就可以计算识别出句子的重要性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408DBCD-8F35-4D9E-A7DE-F3A5D27F630C}"/>
                </a:ext>
              </a:extLst>
            </p:cNvPr>
            <p:cNvSpPr/>
            <p:nvPr/>
          </p:nvSpPr>
          <p:spPr>
            <a:xfrm>
              <a:off x="1582297" y="3560785"/>
              <a:ext cx="421903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36B8997-1029-4C4E-8E19-01D70BEB7E19}"/>
              </a:ext>
            </a:extLst>
          </p:cNvPr>
          <p:cNvSpPr txBox="1"/>
          <p:nvPr/>
        </p:nvSpPr>
        <p:spPr>
          <a:xfrm>
            <a:off x="1285864" y="1322494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NEUSUM</a:t>
            </a:r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的提出与特点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6FDE2E-9A90-49BC-A019-FDBAD8A9AE03}"/>
              </a:ext>
            </a:extLst>
          </p:cNvPr>
          <p:cNvSpPr txBox="1"/>
          <p:nvPr/>
        </p:nvSpPr>
        <p:spPr>
          <a:xfrm>
            <a:off x="1285864" y="2150211"/>
            <a:ext cx="946069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摘要提取方法中，抽取式文本摘要方法同是先对句子进行重要性评分，再利用评分选择要抽取的句子。而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NEUSUM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7A5610-689A-4288-92F8-513CE2B29F05}"/>
              </a:ext>
            </a:extLst>
          </p:cNvPr>
          <p:cNvSpPr txBox="1"/>
          <p:nvPr/>
        </p:nvSpPr>
        <p:spPr>
          <a:xfrm>
            <a:off x="8006499" y="6255224"/>
            <a:ext cx="418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NEUSUM</a:t>
            </a:r>
            <a:r>
              <a:rPr lang="zh-CN" altLang="en-US" sz="1200" dirty="0"/>
              <a:t>论文连接：</a:t>
            </a:r>
            <a:r>
              <a:rPr lang="en-US" altLang="zh-CN" sz="1200" dirty="0"/>
              <a:t>https://aclweb.org/anthology/P18-1061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072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NEUSUM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36B8997-1029-4C4E-8E19-01D70BEB7E19}"/>
              </a:ext>
            </a:extLst>
          </p:cNvPr>
          <p:cNvSpPr txBox="1"/>
          <p:nvPr/>
        </p:nvSpPr>
        <p:spPr>
          <a:xfrm>
            <a:off x="676189" y="934377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模型的搭建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6FDE2E-9A90-49BC-A019-FDBAD8A9AE03}"/>
              </a:ext>
            </a:extLst>
          </p:cNvPr>
          <p:cNvSpPr txBox="1"/>
          <p:nvPr/>
        </p:nvSpPr>
        <p:spPr>
          <a:xfrm>
            <a:off x="184715" y="1439749"/>
            <a:ext cx="946069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模型可以分成两个主要步骤：文档编码、评分抽取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0201D8-EB4F-4304-9A37-F0B5E1FEF869}"/>
              </a:ext>
            </a:extLst>
          </p:cNvPr>
          <p:cNvSpPr txBox="1"/>
          <p:nvPr/>
        </p:nvSpPr>
        <p:spPr>
          <a:xfrm>
            <a:off x="635996" y="2005967"/>
            <a:ext cx="424734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利用两个单层的双向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，得到句子在文档级的编码表示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DA36D8-E489-466C-A06A-CE98FA6A357B}"/>
              </a:ext>
            </a:extLst>
          </p:cNvPr>
          <p:cNvSpPr txBox="1"/>
          <p:nvPr/>
        </p:nvSpPr>
        <p:spPr>
          <a:xfrm>
            <a:off x="526669" y="3869879"/>
            <a:ext cx="522898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层，结合所有句子编码表示对每个句子进行打分，每次选择得分最高的句子作为摘要组成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D4E8C1-484B-4D12-B56B-A67429DE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09" y="2918734"/>
            <a:ext cx="1175637" cy="6891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CDF39A-B1FC-41E8-8E9C-0F4F4DC3D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47" y="2905422"/>
            <a:ext cx="1112621" cy="674070"/>
          </a:xfrm>
          <a:prstGeom prst="rect">
            <a:avLst/>
          </a:prstGeom>
        </p:spPr>
      </p:pic>
      <p:pic>
        <p:nvPicPr>
          <p:cNvPr id="4098" name="Picture 2" descr="ht GRU(st-1, ht-l) &#10;ö(Si) W s tanh (Wqht + WdSi) ">
            <a:extLst>
              <a:ext uri="{FF2B5EF4-FFF2-40B4-BE49-F238E27FC236}">
                <a16:creationId xmlns:a16="http://schemas.microsoft.com/office/drawing/2014/main" id="{D3B04C96-5ABA-4202-B059-34441B23B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10" y="5317150"/>
            <a:ext cx="31051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23E443-C1A0-4561-9402-058210FCB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224" y="1909493"/>
            <a:ext cx="6401100" cy="3010344"/>
          </a:xfrm>
          <a:prstGeom prst="rect">
            <a:avLst/>
          </a:prstGeom>
        </p:spPr>
      </p:pic>
      <p:pic>
        <p:nvPicPr>
          <p:cNvPr id="1026" name="Picture 2" descr="ho tanh (W ">
            <a:extLst>
              <a:ext uri="{FF2B5EF4-FFF2-40B4-BE49-F238E27FC236}">
                <a16:creationId xmlns:a16="http://schemas.microsoft.com/office/drawing/2014/main" id="{05F18932-3EE0-443C-A477-A91E817E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34" y="5159784"/>
            <a:ext cx="2147142" cy="8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20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B9A4F7A-86C2-43E3-8680-ADA002D3B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25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BA3C8C-60A7-480B-8DF9-D959A9EC5A6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722AB1-21D4-4B61-8806-05E582729854}"/>
              </a:ext>
            </a:extLst>
          </p:cNvPr>
          <p:cNvGrpSpPr/>
          <p:nvPr/>
        </p:nvGrpSpPr>
        <p:grpSpPr>
          <a:xfrm>
            <a:off x="350456" y="-214621"/>
            <a:ext cx="11337120" cy="970774"/>
            <a:chOff x="350456" y="-214621"/>
            <a:chExt cx="11337120" cy="9707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2FC7D9-452A-4921-93C0-0BE6FCDD7CFE}"/>
                </a:ext>
              </a:extLst>
            </p:cNvPr>
            <p:cNvCxnSpPr/>
            <p:nvPr/>
          </p:nvCxnSpPr>
          <p:spPr>
            <a:xfrm>
              <a:off x="829076" y="645806"/>
              <a:ext cx="10858500" cy="0"/>
            </a:xfrm>
            <a:prstGeom prst="line">
              <a:avLst/>
            </a:prstGeom>
            <a:noFill/>
            <a:ln w="22225" cap="flat" cmpd="sng" algn="ctr">
              <a:solidFill>
                <a:srgbClr val="1C6299"/>
              </a:solidFill>
              <a:prstDash val="solid"/>
              <a:miter lim="800000"/>
            </a:ln>
            <a:effectLst/>
          </p:spPr>
        </p:cxnSp>
        <p:sp>
          <p:nvSpPr>
            <p:cNvPr id="12" name="标题占位符 1">
              <a:extLst>
                <a:ext uri="{FF2B5EF4-FFF2-40B4-BE49-F238E27FC236}">
                  <a16:creationId xmlns:a16="http://schemas.microsoft.com/office/drawing/2014/main" id="{953AB454-5CDA-49C9-9961-8427197B5329}"/>
                </a:ext>
              </a:extLst>
            </p:cNvPr>
            <p:cNvSpPr txBox="1"/>
            <p:nvPr/>
          </p:nvSpPr>
          <p:spPr>
            <a:xfrm>
              <a:off x="1133876" y="-214621"/>
              <a:ext cx="5435600" cy="817564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91440" bIns="45720" rtlCol="0" anchor="b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NEUSUM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0A1942B-9D20-415D-8A74-1B98E08F661E}"/>
                </a:ext>
              </a:extLst>
            </p:cNvPr>
            <p:cNvGrpSpPr/>
            <p:nvPr/>
          </p:nvGrpSpPr>
          <p:grpSpPr>
            <a:xfrm>
              <a:off x="350456" y="136675"/>
              <a:ext cx="725344" cy="619478"/>
              <a:chOff x="178632" y="159728"/>
              <a:chExt cx="725344" cy="61947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36B82B-B21F-421F-8635-867191C60F40}"/>
                  </a:ext>
                </a:extLst>
              </p:cNvPr>
              <p:cNvSpPr/>
              <p:nvPr/>
            </p:nvSpPr>
            <p:spPr>
              <a:xfrm>
                <a:off x="358210" y="159728"/>
                <a:ext cx="468000" cy="468000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86B60A-2571-4932-B775-18AB749B1474}"/>
                  </a:ext>
                </a:extLst>
              </p:cNvPr>
              <p:cNvSpPr txBox="1"/>
              <p:nvPr/>
            </p:nvSpPr>
            <p:spPr>
              <a:xfrm>
                <a:off x="230876" y="233483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3EE72F-970B-4767-8F15-72246C349FED}"/>
                  </a:ext>
                </a:extLst>
              </p:cNvPr>
              <p:cNvSpPr/>
              <p:nvPr/>
            </p:nvSpPr>
            <p:spPr>
              <a:xfrm>
                <a:off x="178632" y="602993"/>
                <a:ext cx="176213" cy="176213"/>
              </a:xfrm>
              <a:prstGeom prst="ellipse">
                <a:avLst/>
              </a:prstGeom>
              <a:gradFill>
                <a:gsLst>
                  <a:gs pos="0">
                    <a:srgbClr val="1C6299"/>
                  </a:gs>
                  <a:gs pos="100000">
                    <a:srgbClr val="5C307D">
                      <a:alpha val="9000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36FDE2E-9A90-49BC-A019-FDBAD8A9AE03}"/>
              </a:ext>
            </a:extLst>
          </p:cNvPr>
          <p:cNvSpPr txBox="1"/>
          <p:nvPr/>
        </p:nvSpPr>
        <p:spPr>
          <a:xfrm>
            <a:off x="1285483" y="1210480"/>
            <a:ext cx="1040209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模型最主要的目标就是要训练得到一个评分函数。按照下面的式子重新从数据集中抽取得到目标摘要。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g(StlSt-ı) r (St-ı U (Şti) - r(st-ı) ">
            <a:extLst>
              <a:ext uri="{FF2B5EF4-FFF2-40B4-BE49-F238E27FC236}">
                <a16:creationId xmlns:a16="http://schemas.microsoft.com/office/drawing/2014/main" id="{11D993FD-BEF2-49D5-8705-D4BF3B8C4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63" y="1802762"/>
            <a:ext cx="3695331" cy="49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8E5F947-2F23-494E-97B8-6139FC9486B8}"/>
              </a:ext>
            </a:extLst>
          </p:cNvPr>
          <p:cNvSpPr txBox="1"/>
          <p:nvPr/>
        </p:nvSpPr>
        <p:spPr>
          <a:xfrm>
            <a:off x="1133876" y="755402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模型的训练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D9A2470-B431-4B3E-B4AB-6598A673D73E}"/>
              </a:ext>
            </a:extLst>
          </p:cNvPr>
          <p:cNvSpPr txBox="1"/>
          <p:nvPr/>
        </p:nvSpPr>
        <p:spPr>
          <a:xfrm>
            <a:off x="1133876" y="2270800"/>
            <a:ext cx="30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A5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223B78-CAA1-48E2-9C28-DC4B92049EEE}"/>
              </a:ext>
            </a:extLst>
          </p:cNvPr>
          <p:cNvSpPr txBox="1"/>
          <p:nvPr/>
        </p:nvSpPr>
        <p:spPr>
          <a:xfrm>
            <a:off x="1285482" y="3803026"/>
            <a:ext cx="946069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tgt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分数进行标准化和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处理得到标签数据的概率分布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3A4322-F30B-4C68-A7C7-08DFAFC46439}"/>
              </a:ext>
            </a:extLst>
          </p:cNvPr>
          <p:cNvSpPr txBox="1"/>
          <p:nvPr/>
        </p:nvSpPr>
        <p:spPr>
          <a:xfrm>
            <a:off x="1285482" y="2736581"/>
            <a:ext cx="946069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将每一步计算得到的分数进行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处理，可以得到一个预测分数的概率分布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((2fS)g) dxa &#10;S)g) dxo ">
            <a:extLst>
              <a:ext uri="{FF2B5EF4-FFF2-40B4-BE49-F238E27FC236}">
                <a16:creationId xmlns:a16="http://schemas.microsoft.com/office/drawing/2014/main" id="{323D5B21-2F1E-40AA-87AF-A966AC4C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487" y="3211142"/>
            <a:ext cx="2671026" cy="5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(Si) r(st-l IJ {SJ) - &#10;g(Si) — min (g(S)) &#10;max (g(S)) — min (g(S)) ">
            <a:extLst>
              <a:ext uri="{FF2B5EF4-FFF2-40B4-BE49-F238E27FC236}">
                <a16:creationId xmlns:a16="http://schemas.microsoft.com/office/drawing/2014/main" id="{FD8E8158-2356-478F-B7CC-E3243918F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71" y="4249771"/>
            <a:ext cx="2794458" cy="8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(Q(Si) &#10;exp (TÔ(Si)) &#10;exp (TÔ(Sk)) ">
            <a:extLst>
              <a:ext uri="{FF2B5EF4-FFF2-40B4-BE49-F238E27FC236}">
                <a16:creationId xmlns:a16="http://schemas.microsoft.com/office/drawing/2014/main" id="{07CC7017-C535-4D3D-992A-30A6BB09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10" y="5079889"/>
            <a:ext cx="2409579" cy="6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9F63ACB-76A5-4F15-9599-D2B02A946BCE}"/>
              </a:ext>
            </a:extLst>
          </p:cNvPr>
          <p:cNvSpPr txBox="1"/>
          <p:nvPr/>
        </p:nvSpPr>
        <p:spPr>
          <a:xfrm>
            <a:off x="1285482" y="5493474"/>
            <a:ext cx="946069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计算两个概率分布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A3BA90-0F30-4ECF-B860-5FC83B70A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8403" y="6054528"/>
            <a:ext cx="1935194" cy="4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4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4153</TotalTime>
  <Words>894</Words>
  <Application>Microsoft Office PowerPoint</Application>
  <PresentationFormat>宽屏</PresentationFormat>
  <Paragraphs>151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附录1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1819339196@qq.com</dc:creator>
  <cp:lastModifiedBy> </cp:lastModifiedBy>
  <cp:revision>1831</cp:revision>
  <dcterms:created xsi:type="dcterms:W3CDTF">2019-04-18T07:18:49Z</dcterms:created>
  <dcterms:modified xsi:type="dcterms:W3CDTF">2020-07-30T05:27:34Z</dcterms:modified>
</cp:coreProperties>
</file>