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3"/>
    <p:sldId id="257" r:id="rId34"/>
    <p:sldId id="258" r:id="rId35"/>
    <p:sldId id="259" r:id="rId36"/>
    <p:sldId id="260" r:id="rId37"/>
    <p:sldId id="261" r:id="rId38"/>
    <p:sldId id="262" r:id="rId39"/>
    <p:sldId id="263" r:id="rId40"/>
    <p:sldId id="264" r:id="rId41"/>
    <p:sldId id="265" r:id="rId42"/>
    <p:sldId id="266" r:id="rId43"/>
    <p:sldId id="267" r:id="rId44"/>
    <p:sldId id="268" r:id="rId45"/>
    <p:sldId id="269" r:id="rId46"/>
    <p:sldId id="270" r:id="rId4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Brasika" charset="1" panose="00000000000000000000"/>
      <p:regular r:id="rId10"/>
    </p:embeddedFont>
    <p:embeddedFont>
      <p:font typeface="Arial" charset="1" panose="020B0502020202020204"/>
      <p:regular r:id="rId11"/>
    </p:embeddedFont>
    <p:embeddedFont>
      <p:font typeface="Arial Bold" charset="1" panose="020B0802020202020204"/>
      <p:regular r:id="rId12"/>
    </p:embeddedFont>
    <p:embeddedFont>
      <p:font typeface="Arial Italics" charset="1" panose="020B0502020202090204"/>
      <p:regular r:id="rId13"/>
    </p:embeddedFont>
    <p:embeddedFont>
      <p:font typeface="Arial Bold Italics" charset="1" panose="020B0802020202090204"/>
      <p:regular r:id="rId14"/>
    </p:embeddedFont>
    <p:embeddedFont>
      <p:font typeface="Barlow" charset="1" panose="00000500000000000000"/>
      <p:regular r:id="rId15"/>
    </p:embeddedFont>
    <p:embeddedFont>
      <p:font typeface="Barlow Bold" charset="1" panose="00000800000000000000"/>
      <p:regular r:id="rId16"/>
    </p:embeddedFont>
    <p:embeddedFont>
      <p:font typeface="Barlow Italics" charset="1" panose="00000500000000000000"/>
      <p:regular r:id="rId17"/>
    </p:embeddedFont>
    <p:embeddedFont>
      <p:font typeface="Barlow Bold Italics" charset="1" panose="00000800000000000000"/>
      <p:regular r:id="rId18"/>
    </p:embeddedFont>
    <p:embeddedFont>
      <p:font typeface="Barlow Thin" charset="1" panose="00000300000000000000"/>
      <p:regular r:id="rId19"/>
    </p:embeddedFont>
    <p:embeddedFont>
      <p:font typeface="Barlow Thin Italics" charset="1" panose="00000300000000000000"/>
      <p:regular r:id="rId20"/>
    </p:embeddedFont>
    <p:embeddedFont>
      <p:font typeface="Barlow Extra-Light" charset="1" panose="00000300000000000000"/>
      <p:regular r:id="rId21"/>
    </p:embeddedFont>
    <p:embeddedFont>
      <p:font typeface="Barlow Extra-Light Italics" charset="1" panose="00000300000000000000"/>
      <p:regular r:id="rId22"/>
    </p:embeddedFont>
    <p:embeddedFont>
      <p:font typeface="Barlow Light" charset="1" panose="00000400000000000000"/>
      <p:regular r:id="rId23"/>
    </p:embeddedFont>
    <p:embeddedFont>
      <p:font typeface="Barlow Light Italics" charset="1" panose="00000400000000000000"/>
      <p:regular r:id="rId24"/>
    </p:embeddedFont>
    <p:embeddedFont>
      <p:font typeface="Barlow Medium" charset="1" panose="00000600000000000000"/>
      <p:regular r:id="rId25"/>
    </p:embeddedFont>
    <p:embeddedFont>
      <p:font typeface="Barlow Medium Italics" charset="1" panose="00000600000000000000"/>
      <p:regular r:id="rId26"/>
    </p:embeddedFont>
    <p:embeddedFont>
      <p:font typeface="Barlow Semi-Bold" charset="1" panose="00000700000000000000"/>
      <p:regular r:id="rId27"/>
    </p:embeddedFont>
    <p:embeddedFont>
      <p:font typeface="Barlow Semi-Bold Italics" charset="1" panose="00000700000000000000"/>
      <p:regular r:id="rId28"/>
    </p:embeddedFont>
    <p:embeddedFont>
      <p:font typeface="Barlow Ultra-Bold" charset="1" panose="00000900000000000000"/>
      <p:regular r:id="rId29"/>
    </p:embeddedFont>
    <p:embeddedFont>
      <p:font typeface="Barlow Ultra-Bold Italics" charset="1" panose="00000900000000000000"/>
      <p:regular r:id="rId30"/>
    </p:embeddedFont>
    <p:embeddedFont>
      <p:font typeface="Barlow Heavy" charset="1" panose="00000A00000000000000"/>
      <p:regular r:id="rId31"/>
    </p:embeddedFont>
    <p:embeddedFont>
      <p:font typeface="Barlow Heavy Italics" charset="1" panose="00000A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slides/slide1.xml" Type="http://schemas.openxmlformats.org/officeDocument/2006/relationships/slide"/><Relationship Id="rId34" Target="slides/slide2.xml" Type="http://schemas.openxmlformats.org/officeDocument/2006/relationships/slide"/><Relationship Id="rId35" Target="slides/slide3.xml" Type="http://schemas.openxmlformats.org/officeDocument/2006/relationships/slide"/><Relationship Id="rId36" Target="slides/slide4.xml" Type="http://schemas.openxmlformats.org/officeDocument/2006/relationships/slide"/><Relationship Id="rId37" Target="slides/slide5.xml" Type="http://schemas.openxmlformats.org/officeDocument/2006/relationships/slide"/><Relationship Id="rId38" Target="slides/slide6.xml" Type="http://schemas.openxmlformats.org/officeDocument/2006/relationships/slide"/><Relationship Id="rId39" Target="slides/slide7.xml" Type="http://schemas.openxmlformats.org/officeDocument/2006/relationships/slide"/><Relationship Id="rId4" Target="theme/theme1.xml" Type="http://schemas.openxmlformats.org/officeDocument/2006/relationships/theme"/><Relationship Id="rId40" Target="slides/slide8.xml" Type="http://schemas.openxmlformats.org/officeDocument/2006/relationships/slide"/><Relationship Id="rId41" Target="slides/slide9.xml" Type="http://schemas.openxmlformats.org/officeDocument/2006/relationships/slide"/><Relationship Id="rId42" Target="slides/slide10.xml" Type="http://schemas.openxmlformats.org/officeDocument/2006/relationships/slide"/><Relationship Id="rId43" Target="slides/slide11.xml" Type="http://schemas.openxmlformats.org/officeDocument/2006/relationships/slide"/><Relationship Id="rId44" Target="slides/slide12.xml" Type="http://schemas.openxmlformats.org/officeDocument/2006/relationships/slide"/><Relationship Id="rId45" Target="slides/slide13.xml" Type="http://schemas.openxmlformats.org/officeDocument/2006/relationships/slide"/><Relationship Id="rId46" Target="slides/slide14.xml" Type="http://schemas.openxmlformats.org/officeDocument/2006/relationships/slide"/><Relationship Id="rId47" Target="slides/slide15.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https://archive.ics.uci.edu/dataset/73/mushroom?fbclid=IwAR0FEofHO1zI5u6o9dUR6uz_7P0J1U3_JXYflX7yLpHMmAQtpbcwHvs7ILI" TargetMode="External" Type="http://schemas.openxmlformats.org/officeDocument/2006/relationships/hyperlink"/></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834382" y="2016307"/>
            <a:ext cx="14619235" cy="5913203"/>
          </a:xfrm>
          <a:prstGeom prst="rect">
            <a:avLst/>
          </a:prstGeom>
        </p:spPr>
        <p:txBody>
          <a:bodyPr anchor="t" rtlCol="false" tIns="0" lIns="0" bIns="0" rIns="0">
            <a:spAutoFit/>
          </a:bodyPr>
          <a:lstStyle/>
          <a:p>
            <a:pPr algn="ctr">
              <a:lnSpc>
                <a:spcPts val="13255"/>
              </a:lnSpc>
            </a:pPr>
            <a:r>
              <a:rPr lang="en-US" sz="12995" spc="259">
                <a:solidFill>
                  <a:srgbClr val="355A92"/>
                </a:solidFill>
                <a:latin typeface="Brasika"/>
              </a:rPr>
              <a:t>Mushroom Project</a:t>
            </a:r>
          </a:p>
        </p:txBody>
      </p:sp>
      <p:sp>
        <p:nvSpPr>
          <p:cNvPr name="Freeform 3" id="3"/>
          <p:cNvSpPr/>
          <p:nvPr/>
        </p:nvSpPr>
        <p:spPr>
          <a:xfrm flipH="false" flipV="false" rot="0">
            <a:off x="6593815" y="4389766"/>
            <a:ext cx="5100369" cy="4868534"/>
          </a:xfrm>
          <a:custGeom>
            <a:avLst/>
            <a:gdLst/>
            <a:ahLst/>
            <a:cxnLst/>
            <a:rect r="r" b="b" t="t" l="l"/>
            <a:pathLst>
              <a:path h="4868534" w="5100369">
                <a:moveTo>
                  <a:pt x="0" y="0"/>
                </a:moveTo>
                <a:lnTo>
                  <a:pt x="5100370" y="0"/>
                </a:lnTo>
                <a:lnTo>
                  <a:pt x="5100370" y="4868534"/>
                </a:lnTo>
                <a:lnTo>
                  <a:pt x="0" y="48685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789159" y="8793455"/>
            <a:ext cx="4068677" cy="415290"/>
          </a:xfrm>
          <a:prstGeom prst="rect">
            <a:avLst/>
          </a:prstGeom>
        </p:spPr>
        <p:txBody>
          <a:bodyPr anchor="t" rtlCol="false" tIns="0" lIns="0" bIns="0" rIns="0">
            <a:spAutoFit/>
          </a:bodyPr>
          <a:lstStyle/>
          <a:p>
            <a:pPr>
              <a:lnSpc>
                <a:spcPts val="3360"/>
              </a:lnSpc>
            </a:pPr>
            <a:r>
              <a:rPr lang="en-US" sz="2400">
                <a:solidFill>
                  <a:srgbClr val="000000"/>
                </a:solidFill>
                <a:latin typeface="Barlow Medium"/>
              </a:rPr>
              <a:t>#MachineLearning</a:t>
            </a:r>
          </a:p>
        </p:txBody>
      </p:sp>
      <p:sp>
        <p:nvSpPr>
          <p:cNvPr name="TextBox 5" id="5"/>
          <p:cNvSpPr txBox="true"/>
          <p:nvPr/>
        </p:nvSpPr>
        <p:spPr>
          <a:xfrm rot="0">
            <a:off x="12427610" y="8793455"/>
            <a:ext cx="4071231" cy="415290"/>
          </a:xfrm>
          <a:prstGeom prst="rect">
            <a:avLst/>
          </a:prstGeom>
        </p:spPr>
        <p:txBody>
          <a:bodyPr anchor="t" rtlCol="false" tIns="0" lIns="0" bIns="0" rIns="0">
            <a:spAutoFit/>
          </a:bodyPr>
          <a:lstStyle/>
          <a:p>
            <a:pPr algn="r">
              <a:lnSpc>
                <a:spcPts val="3360"/>
              </a:lnSpc>
            </a:pPr>
            <a:r>
              <a:rPr lang="en-US" sz="2400">
                <a:solidFill>
                  <a:srgbClr val="000000"/>
                </a:solidFill>
                <a:latin typeface="Barlow Medium"/>
              </a:rPr>
              <a:t>@group23</a:t>
            </a:r>
          </a:p>
        </p:txBody>
      </p:sp>
      <p:sp>
        <p:nvSpPr>
          <p:cNvPr name="Freeform 6" id="6"/>
          <p:cNvSpPr/>
          <p:nvPr/>
        </p:nvSpPr>
        <p:spPr>
          <a:xfrm flipH="false" flipV="false" rot="0">
            <a:off x="1126397" y="3404662"/>
            <a:ext cx="1266774" cy="1259865"/>
          </a:xfrm>
          <a:custGeom>
            <a:avLst/>
            <a:gdLst/>
            <a:ahLst/>
            <a:cxnLst/>
            <a:rect r="r" b="b" t="t" l="l"/>
            <a:pathLst>
              <a:path h="1259865" w="1266774">
                <a:moveTo>
                  <a:pt x="0" y="0"/>
                </a:moveTo>
                <a:lnTo>
                  <a:pt x="1266774" y="0"/>
                </a:lnTo>
                <a:lnTo>
                  <a:pt x="1266774" y="1259865"/>
                </a:lnTo>
                <a:lnTo>
                  <a:pt x="0" y="12598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3097662">
            <a:off x="15641166" y="3195253"/>
            <a:ext cx="1266774" cy="1259865"/>
          </a:xfrm>
          <a:custGeom>
            <a:avLst/>
            <a:gdLst/>
            <a:ahLst/>
            <a:cxnLst/>
            <a:rect r="r" b="b" t="t" l="l"/>
            <a:pathLst>
              <a:path h="1259865" w="1266774">
                <a:moveTo>
                  <a:pt x="0" y="0"/>
                </a:moveTo>
                <a:lnTo>
                  <a:pt x="1266775" y="0"/>
                </a:lnTo>
                <a:lnTo>
                  <a:pt x="1266775" y="1259864"/>
                </a:lnTo>
                <a:lnTo>
                  <a:pt x="0" y="12598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173905" y="3290040"/>
            <a:ext cx="461389" cy="458873"/>
          </a:xfrm>
          <a:custGeom>
            <a:avLst/>
            <a:gdLst/>
            <a:ahLst/>
            <a:cxnLst/>
            <a:rect r="r" b="b" t="t" l="l"/>
            <a:pathLst>
              <a:path h="458873" w="461389">
                <a:moveTo>
                  <a:pt x="0" y="0"/>
                </a:moveTo>
                <a:lnTo>
                  <a:pt x="461390" y="0"/>
                </a:lnTo>
                <a:lnTo>
                  <a:pt x="461390" y="458873"/>
                </a:lnTo>
                <a:lnTo>
                  <a:pt x="0" y="458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6889584">
            <a:off x="14578306" y="3290040"/>
            <a:ext cx="461389" cy="458873"/>
          </a:xfrm>
          <a:custGeom>
            <a:avLst/>
            <a:gdLst/>
            <a:ahLst/>
            <a:cxnLst/>
            <a:rect r="r" b="b" t="t" l="l"/>
            <a:pathLst>
              <a:path h="458873" w="461389">
                <a:moveTo>
                  <a:pt x="0" y="0"/>
                </a:moveTo>
                <a:lnTo>
                  <a:pt x="461389" y="0"/>
                </a:lnTo>
                <a:lnTo>
                  <a:pt x="461389" y="458873"/>
                </a:lnTo>
                <a:lnTo>
                  <a:pt x="0" y="458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552824">
            <a:off x="3371757" y="2017527"/>
            <a:ext cx="619162" cy="615785"/>
          </a:xfrm>
          <a:custGeom>
            <a:avLst/>
            <a:gdLst/>
            <a:ahLst/>
            <a:cxnLst/>
            <a:rect r="r" b="b" t="t" l="l"/>
            <a:pathLst>
              <a:path h="615785" w="619162">
                <a:moveTo>
                  <a:pt x="0" y="0"/>
                </a:moveTo>
                <a:lnTo>
                  <a:pt x="619163" y="0"/>
                </a:lnTo>
                <a:lnTo>
                  <a:pt x="619163" y="615785"/>
                </a:lnTo>
                <a:lnTo>
                  <a:pt x="0" y="6157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1595167">
            <a:off x="14237325" y="2017527"/>
            <a:ext cx="619162" cy="615785"/>
          </a:xfrm>
          <a:custGeom>
            <a:avLst/>
            <a:gdLst/>
            <a:ahLst/>
            <a:cxnLst/>
            <a:rect r="r" b="b" t="t" l="l"/>
            <a:pathLst>
              <a:path h="615785" w="619162">
                <a:moveTo>
                  <a:pt x="0" y="0"/>
                </a:moveTo>
                <a:lnTo>
                  <a:pt x="619162" y="0"/>
                </a:lnTo>
                <a:lnTo>
                  <a:pt x="619162" y="615785"/>
                </a:lnTo>
                <a:lnTo>
                  <a:pt x="0" y="6157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116382" y="1130774"/>
            <a:ext cx="10055236" cy="8025453"/>
          </a:xfrm>
          <a:custGeom>
            <a:avLst/>
            <a:gdLst/>
            <a:ahLst/>
            <a:cxnLst/>
            <a:rect r="r" b="b" t="t" l="l"/>
            <a:pathLst>
              <a:path h="8025453" w="10055236">
                <a:moveTo>
                  <a:pt x="0" y="0"/>
                </a:moveTo>
                <a:lnTo>
                  <a:pt x="10055236" y="0"/>
                </a:lnTo>
                <a:lnTo>
                  <a:pt x="10055236" y="8025452"/>
                </a:lnTo>
                <a:lnTo>
                  <a:pt x="0" y="8025452"/>
                </a:lnTo>
                <a:lnTo>
                  <a:pt x="0" y="0"/>
                </a:lnTo>
                <a:close/>
              </a:path>
            </a:pathLst>
          </a:custGeom>
          <a:blipFill>
            <a:blip r:embed="rId2"/>
            <a:stretch>
              <a:fillRect l="0" t="0" r="0" b="0"/>
            </a:stretch>
          </a:blipFill>
        </p:spPr>
      </p:sp>
      <p:sp>
        <p:nvSpPr>
          <p:cNvPr name="TextBox 3" id="3"/>
          <p:cNvSpPr txBox="true"/>
          <p:nvPr/>
        </p:nvSpPr>
        <p:spPr>
          <a:xfrm rot="0">
            <a:off x="5902253" y="212897"/>
            <a:ext cx="6483494" cy="815803"/>
          </a:xfrm>
          <a:prstGeom prst="rect">
            <a:avLst/>
          </a:prstGeom>
        </p:spPr>
        <p:txBody>
          <a:bodyPr anchor="t" rtlCol="false" tIns="0" lIns="0" bIns="0" rIns="0">
            <a:spAutoFit/>
          </a:bodyPr>
          <a:lstStyle/>
          <a:p>
            <a:pPr algn="ctr">
              <a:lnSpc>
                <a:spcPts val="5954"/>
              </a:lnSpc>
              <a:spcBef>
                <a:spcPct val="0"/>
              </a:spcBef>
            </a:pPr>
            <a:r>
              <a:rPr lang="en-US" sz="4253">
                <a:solidFill>
                  <a:srgbClr val="000000"/>
                </a:solidFill>
                <a:latin typeface="Arial Bold"/>
              </a:rPr>
              <a:t>Export Funtion Javascrip</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94748" y="1696165"/>
            <a:ext cx="12098505" cy="6894670"/>
          </a:xfrm>
          <a:custGeom>
            <a:avLst/>
            <a:gdLst/>
            <a:ahLst/>
            <a:cxnLst/>
            <a:rect r="r" b="b" t="t" l="l"/>
            <a:pathLst>
              <a:path h="6894670" w="12098505">
                <a:moveTo>
                  <a:pt x="0" y="0"/>
                </a:moveTo>
                <a:lnTo>
                  <a:pt x="12098504" y="0"/>
                </a:lnTo>
                <a:lnTo>
                  <a:pt x="12098504" y="6894670"/>
                </a:lnTo>
                <a:lnTo>
                  <a:pt x="0" y="6894670"/>
                </a:lnTo>
                <a:lnTo>
                  <a:pt x="0" y="0"/>
                </a:lnTo>
                <a:close/>
              </a:path>
            </a:pathLst>
          </a:custGeom>
          <a:blipFill>
            <a:blip r:embed="rId2"/>
            <a:stretch>
              <a:fillRect l="0" t="0" r="0" b="0"/>
            </a:stretch>
          </a:blipFill>
        </p:spPr>
      </p:sp>
      <p:sp>
        <p:nvSpPr>
          <p:cNvPr name="TextBox 3" id="3"/>
          <p:cNvSpPr txBox="true"/>
          <p:nvPr/>
        </p:nvSpPr>
        <p:spPr>
          <a:xfrm rot="0">
            <a:off x="4021661" y="249152"/>
            <a:ext cx="10244677" cy="779548"/>
          </a:xfrm>
          <a:prstGeom prst="rect">
            <a:avLst/>
          </a:prstGeom>
        </p:spPr>
        <p:txBody>
          <a:bodyPr anchor="t" rtlCol="false" tIns="0" lIns="0" bIns="0" rIns="0">
            <a:spAutoFit/>
          </a:bodyPr>
          <a:lstStyle/>
          <a:p>
            <a:pPr algn="ctr">
              <a:lnSpc>
                <a:spcPts val="5795"/>
              </a:lnSpc>
              <a:spcBef>
                <a:spcPct val="0"/>
              </a:spcBef>
            </a:pPr>
            <a:r>
              <a:rPr lang="en-US" sz="4139">
                <a:solidFill>
                  <a:srgbClr val="000000"/>
                </a:solidFill>
                <a:latin typeface="Arial Bold"/>
              </a:rPr>
              <a:t>Xây dựng Funtion Nhập, Xuất Dự Đoán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310120" y="1599780"/>
            <a:ext cx="11667759" cy="7087440"/>
          </a:xfrm>
          <a:custGeom>
            <a:avLst/>
            <a:gdLst/>
            <a:ahLst/>
            <a:cxnLst/>
            <a:rect r="r" b="b" t="t" l="l"/>
            <a:pathLst>
              <a:path h="7087440" w="11667759">
                <a:moveTo>
                  <a:pt x="0" y="0"/>
                </a:moveTo>
                <a:lnTo>
                  <a:pt x="11667760" y="0"/>
                </a:lnTo>
                <a:lnTo>
                  <a:pt x="11667760" y="7087440"/>
                </a:lnTo>
                <a:lnTo>
                  <a:pt x="0" y="7087440"/>
                </a:lnTo>
                <a:lnTo>
                  <a:pt x="0" y="0"/>
                </a:lnTo>
                <a:close/>
              </a:path>
            </a:pathLst>
          </a:custGeom>
          <a:blipFill>
            <a:blip r:embed="rId2"/>
            <a:stretch>
              <a:fillRect l="0" t="0" r="0" b="0"/>
            </a:stretch>
          </a:blipFill>
        </p:spPr>
      </p:sp>
      <p:sp>
        <p:nvSpPr>
          <p:cNvPr name="TextBox 3" id="3"/>
          <p:cNvSpPr txBox="true"/>
          <p:nvPr/>
        </p:nvSpPr>
        <p:spPr>
          <a:xfrm rot="0">
            <a:off x="5552236" y="212897"/>
            <a:ext cx="7183527" cy="815803"/>
          </a:xfrm>
          <a:prstGeom prst="rect">
            <a:avLst/>
          </a:prstGeom>
        </p:spPr>
        <p:txBody>
          <a:bodyPr anchor="t" rtlCol="false" tIns="0" lIns="0" bIns="0" rIns="0">
            <a:spAutoFit/>
          </a:bodyPr>
          <a:lstStyle/>
          <a:p>
            <a:pPr algn="ctr">
              <a:lnSpc>
                <a:spcPts val="5954"/>
              </a:lnSpc>
              <a:spcBef>
                <a:spcPct val="0"/>
              </a:spcBef>
            </a:pPr>
            <a:r>
              <a:rPr lang="en-US" sz="4253">
                <a:solidFill>
                  <a:srgbClr val="000000"/>
                </a:solidFill>
                <a:latin typeface="Arial Bold"/>
              </a:rPr>
              <a:t>Xây dựng giao diện website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76314" y="1028700"/>
            <a:ext cx="14935372" cy="7079257"/>
          </a:xfrm>
          <a:custGeom>
            <a:avLst/>
            <a:gdLst/>
            <a:ahLst/>
            <a:cxnLst/>
            <a:rect r="r" b="b" t="t" l="l"/>
            <a:pathLst>
              <a:path h="7079257" w="14935372">
                <a:moveTo>
                  <a:pt x="0" y="0"/>
                </a:moveTo>
                <a:lnTo>
                  <a:pt x="14935372" y="0"/>
                </a:lnTo>
                <a:lnTo>
                  <a:pt x="14935372" y="7079257"/>
                </a:lnTo>
                <a:lnTo>
                  <a:pt x="0" y="7079257"/>
                </a:lnTo>
                <a:lnTo>
                  <a:pt x="0" y="0"/>
                </a:lnTo>
                <a:close/>
              </a:path>
            </a:pathLst>
          </a:custGeom>
          <a:blipFill>
            <a:blip r:embed="rId2"/>
            <a:stretch>
              <a:fillRect l="0" t="0" r="0" b="0"/>
            </a:stretch>
          </a:blipFill>
        </p:spPr>
      </p:sp>
      <p:sp>
        <p:nvSpPr>
          <p:cNvPr name="TextBox 3" id="3"/>
          <p:cNvSpPr txBox="true"/>
          <p:nvPr/>
        </p:nvSpPr>
        <p:spPr>
          <a:xfrm rot="0">
            <a:off x="6628467" y="212897"/>
            <a:ext cx="5031067" cy="815803"/>
          </a:xfrm>
          <a:prstGeom prst="rect">
            <a:avLst/>
          </a:prstGeom>
        </p:spPr>
        <p:txBody>
          <a:bodyPr anchor="t" rtlCol="false" tIns="0" lIns="0" bIns="0" rIns="0">
            <a:spAutoFit/>
          </a:bodyPr>
          <a:lstStyle/>
          <a:p>
            <a:pPr algn="ctr">
              <a:lnSpc>
                <a:spcPts val="5954"/>
              </a:lnSpc>
              <a:spcBef>
                <a:spcPct val="0"/>
              </a:spcBef>
            </a:pPr>
            <a:r>
              <a:rPr lang="en-US" sz="4253">
                <a:solidFill>
                  <a:srgbClr val="000000"/>
                </a:solidFill>
                <a:latin typeface="Arial Bold"/>
              </a:rPr>
              <a:t>Giao diện FrontEnd</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18213" y="2899214"/>
            <a:ext cx="13040193" cy="4488572"/>
          </a:xfrm>
          <a:custGeom>
            <a:avLst/>
            <a:gdLst/>
            <a:ahLst/>
            <a:cxnLst/>
            <a:rect r="r" b="b" t="t" l="l"/>
            <a:pathLst>
              <a:path h="4488572" w="13040193">
                <a:moveTo>
                  <a:pt x="0" y="0"/>
                </a:moveTo>
                <a:lnTo>
                  <a:pt x="13040194" y="0"/>
                </a:lnTo>
                <a:lnTo>
                  <a:pt x="13040194" y="4488572"/>
                </a:lnTo>
                <a:lnTo>
                  <a:pt x="0" y="4488572"/>
                </a:lnTo>
                <a:lnTo>
                  <a:pt x="0" y="0"/>
                </a:lnTo>
                <a:close/>
              </a:path>
            </a:pathLst>
          </a:custGeom>
          <a:blipFill>
            <a:blip r:embed="rId2"/>
            <a:stretch>
              <a:fillRect l="0" t="0" r="0" b="0"/>
            </a:stretch>
          </a:blipFill>
        </p:spPr>
      </p:sp>
      <p:sp>
        <p:nvSpPr>
          <p:cNvPr name="TextBox 3" id="3"/>
          <p:cNvSpPr txBox="true"/>
          <p:nvPr/>
        </p:nvSpPr>
        <p:spPr>
          <a:xfrm rot="0">
            <a:off x="5467404" y="212897"/>
            <a:ext cx="7353191" cy="815803"/>
          </a:xfrm>
          <a:prstGeom prst="rect">
            <a:avLst/>
          </a:prstGeom>
        </p:spPr>
        <p:txBody>
          <a:bodyPr anchor="t" rtlCol="false" tIns="0" lIns="0" bIns="0" rIns="0">
            <a:spAutoFit/>
          </a:bodyPr>
          <a:lstStyle/>
          <a:p>
            <a:pPr algn="ctr">
              <a:lnSpc>
                <a:spcPts val="5954"/>
              </a:lnSpc>
              <a:spcBef>
                <a:spcPct val="0"/>
              </a:spcBef>
            </a:pPr>
            <a:r>
              <a:rPr lang="en-US" sz="4253">
                <a:solidFill>
                  <a:srgbClr val="000000"/>
                </a:solidFill>
                <a:latin typeface="Arial Bold"/>
              </a:rPr>
              <a:t>Kiểm tra kết quả Thuật Toán</a:t>
            </a:r>
          </a:p>
        </p:txBody>
      </p:sp>
      <p:sp>
        <p:nvSpPr>
          <p:cNvPr name="TextBox 4" id="4"/>
          <p:cNvSpPr txBox="true"/>
          <p:nvPr/>
        </p:nvSpPr>
        <p:spPr>
          <a:xfrm rot="0">
            <a:off x="1364155" y="1677250"/>
            <a:ext cx="14948311" cy="815803"/>
          </a:xfrm>
          <a:prstGeom prst="rect">
            <a:avLst/>
          </a:prstGeom>
        </p:spPr>
        <p:txBody>
          <a:bodyPr anchor="t" rtlCol="false" tIns="0" lIns="0" bIns="0" rIns="0">
            <a:spAutoFit/>
          </a:bodyPr>
          <a:lstStyle/>
          <a:p>
            <a:pPr algn="just">
              <a:lnSpc>
                <a:spcPts val="5954"/>
              </a:lnSpc>
              <a:spcBef>
                <a:spcPct val="0"/>
              </a:spcBef>
            </a:pPr>
            <a:r>
              <a:rPr lang="en-US" sz="4253">
                <a:solidFill>
                  <a:srgbClr val="000000"/>
                </a:solidFill>
                <a:latin typeface="Arial"/>
              </a:rPr>
              <a:t>Poisonous Input: 3 3 4 0 8 1 0 1 0 1 0 2 1 7 7 0 2 1 0 7 4 2</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650562" y="2933427"/>
            <a:ext cx="12986876" cy="4420145"/>
          </a:xfrm>
          <a:custGeom>
            <a:avLst/>
            <a:gdLst/>
            <a:ahLst/>
            <a:cxnLst/>
            <a:rect r="r" b="b" t="t" l="l"/>
            <a:pathLst>
              <a:path h="4420145" w="12986876">
                <a:moveTo>
                  <a:pt x="0" y="0"/>
                </a:moveTo>
                <a:lnTo>
                  <a:pt x="12986876" y="0"/>
                </a:lnTo>
                <a:lnTo>
                  <a:pt x="12986876" y="4420146"/>
                </a:lnTo>
                <a:lnTo>
                  <a:pt x="0" y="4420146"/>
                </a:lnTo>
                <a:lnTo>
                  <a:pt x="0" y="0"/>
                </a:lnTo>
                <a:close/>
              </a:path>
            </a:pathLst>
          </a:custGeom>
          <a:blipFill>
            <a:blip r:embed="rId2"/>
            <a:stretch>
              <a:fillRect l="0" t="0" r="0" b="0"/>
            </a:stretch>
          </a:blipFill>
        </p:spPr>
      </p:sp>
      <p:sp>
        <p:nvSpPr>
          <p:cNvPr name="TextBox 3" id="3"/>
          <p:cNvSpPr txBox="true"/>
          <p:nvPr/>
        </p:nvSpPr>
        <p:spPr>
          <a:xfrm rot="0">
            <a:off x="5467404" y="212897"/>
            <a:ext cx="7353191" cy="815803"/>
          </a:xfrm>
          <a:prstGeom prst="rect">
            <a:avLst/>
          </a:prstGeom>
        </p:spPr>
        <p:txBody>
          <a:bodyPr anchor="t" rtlCol="false" tIns="0" lIns="0" bIns="0" rIns="0">
            <a:spAutoFit/>
          </a:bodyPr>
          <a:lstStyle/>
          <a:p>
            <a:pPr algn="ctr">
              <a:lnSpc>
                <a:spcPts val="5954"/>
              </a:lnSpc>
              <a:spcBef>
                <a:spcPct val="0"/>
              </a:spcBef>
            </a:pPr>
            <a:r>
              <a:rPr lang="en-US" sz="4253">
                <a:solidFill>
                  <a:srgbClr val="000000"/>
                </a:solidFill>
                <a:latin typeface="Arial Bold"/>
              </a:rPr>
              <a:t>Kiểm tra kết quả Thuật Toán</a:t>
            </a:r>
          </a:p>
        </p:txBody>
      </p:sp>
      <p:sp>
        <p:nvSpPr>
          <p:cNvPr name="TextBox 4" id="4"/>
          <p:cNvSpPr txBox="true"/>
          <p:nvPr/>
        </p:nvSpPr>
        <p:spPr>
          <a:xfrm rot="0">
            <a:off x="1364155" y="1677250"/>
            <a:ext cx="14948311" cy="815803"/>
          </a:xfrm>
          <a:prstGeom prst="rect">
            <a:avLst/>
          </a:prstGeom>
        </p:spPr>
        <p:txBody>
          <a:bodyPr anchor="t" rtlCol="false" tIns="0" lIns="0" bIns="0" rIns="0">
            <a:spAutoFit/>
          </a:bodyPr>
          <a:lstStyle/>
          <a:p>
            <a:pPr algn="just">
              <a:lnSpc>
                <a:spcPts val="5954"/>
              </a:lnSpc>
              <a:spcBef>
                <a:spcPct val="0"/>
              </a:spcBef>
            </a:pPr>
            <a:r>
              <a:rPr lang="en-US" sz="4253">
                <a:solidFill>
                  <a:srgbClr val="000000"/>
                </a:solidFill>
                <a:latin typeface="Arial"/>
              </a:rPr>
              <a:t>Edible Input: 3 2 4 0 5 0 0 0 11 0 0 2 2 5 5 0 1 1 4 0 1 2</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301801" y="857250"/>
            <a:ext cx="5458461" cy="815803"/>
          </a:xfrm>
          <a:prstGeom prst="rect">
            <a:avLst/>
          </a:prstGeom>
        </p:spPr>
        <p:txBody>
          <a:bodyPr anchor="t" rtlCol="false" tIns="0" lIns="0" bIns="0" rIns="0">
            <a:spAutoFit/>
          </a:bodyPr>
          <a:lstStyle/>
          <a:p>
            <a:pPr algn="ctr">
              <a:lnSpc>
                <a:spcPts val="5954"/>
              </a:lnSpc>
              <a:spcBef>
                <a:spcPct val="0"/>
              </a:spcBef>
            </a:pPr>
            <a:r>
              <a:rPr lang="en-US" sz="4253">
                <a:solidFill>
                  <a:srgbClr val="000000"/>
                </a:solidFill>
                <a:latin typeface="Arial Bold"/>
              </a:rPr>
              <a:t>Thành Viên Nhóm</a:t>
            </a:r>
          </a:p>
        </p:txBody>
      </p:sp>
      <p:sp>
        <p:nvSpPr>
          <p:cNvPr name="TextBox 3" id="3"/>
          <p:cNvSpPr txBox="true"/>
          <p:nvPr/>
        </p:nvSpPr>
        <p:spPr>
          <a:xfrm rot="0">
            <a:off x="1221565" y="2481906"/>
            <a:ext cx="7208422" cy="815803"/>
          </a:xfrm>
          <a:prstGeom prst="rect">
            <a:avLst/>
          </a:prstGeom>
        </p:spPr>
        <p:txBody>
          <a:bodyPr anchor="t" rtlCol="false" tIns="0" lIns="0" bIns="0" rIns="0">
            <a:spAutoFit/>
          </a:bodyPr>
          <a:lstStyle/>
          <a:p>
            <a:pPr>
              <a:lnSpc>
                <a:spcPts val="5954"/>
              </a:lnSpc>
              <a:spcBef>
                <a:spcPct val="0"/>
              </a:spcBef>
            </a:pPr>
            <a:r>
              <a:rPr lang="en-US" sz="4253">
                <a:solidFill>
                  <a:srgbClr val="000000"/>
                </a:solidFill>
                <a:latin typeface="Arial"/>
              </a:rPr>
              <a:t>Phạm Thanh Trúc - 22123164</a:t>
            </a:r>
          </a:p>
        </p:txBody>
      </p:sp>
      <p:sp>
        <p:nvSpPr>
          <p:cNvPr name="TextBox 4" id="4"/>
          <p:cNvSpPr txBox="true"/>
          <p:nvPr/>
        </p:nvSpPr>
        <p:spPr>
          <a:xfrm rot="0">
            <a:off x="1221565" y="4972050"/>
            <a:ext cx="7618932" cy="815803"/>
          </a:xfrm>
          <a:prstGeom prst="rect">
            <a:avLst/>
          </a:prstGeom>
        </p:spPr>
        <p:txBody>
          <a:bodyPr anchor="t" rtlCol="false" tIns="0" lIns="0" bIns="0" rIns="0">
            <a:spAutoFit/>
          </a:bodyPr>
          <a:lstStyle/>
          <a:p>
            <a:pPr>
              <a:lnSpc>
                <a:spcPts val="5954"/>
              </a:lnSpc>
              <a:spcBef>
                <a:spcPct val="0"/>
              </a:spcBef>
            </a:pPr>
            <a:r>
              <a:rPr lang="en-US" sz="4253">
                <a:solidFill>
                  <a:srgbClr val="000000"/>
                </a:solidFill>
                <a:latin typeface="Arial"/>
              </a:rPr>
              <a:t>Đỗ Huỳnh Thân - 22123044</a:t>
            </a:r>
          </a:p>
        </p:txBody>
      </p:sp>
      <p:sp>
        <p:nvSpPr>
          <p:cNvPr name="TextBox 5" id="5"/>
          <p:cNvSpPr txBox="true"/>
          <p:nvPr/>
        </p:nvSpPr>
        <p:spPr>
          <a:xfrm rot="0">
            <a:off x="11836165" y="857250"/>
            <a:ext cx="2341066" cy="815803"/>
          </a:xfrm>
          <a:prstGeom prst="rect">
            <a:avLst/>
          </a:prstGeom>
        </p:spPr>
        <p:txBody>
          <a:bodyPr anchor="t" rtlCol="false" tIns="0" lIns="0" bIns="0" rIns="0">
            <a:spAutoFit/>
          </a:bodyPr>
          <a:lstStyle/>
          <a:p>
            <a:pPr algn="ctr">
              <a:lnSpc>
                <a:spcPts val="5954"/>
              </a:lnSpc>
              <a:spcBef>
                <a:spcPct val="0"/>
              </a:spcBef>
            </a:pPr>
            <a:r>
              <a:rPr lang="en-US" sz="4253">
                <a:solidFill>
                  <a:srgbClr val="000000"/>
                </a:solidFill>
                <a:latin typeface="Arial Bold"/>
              </a:rPr>
              <a:t>Nhiệm vụ</a:t>
            </a:r>
          </a:p>
        </p:txBody>
      </p:sp>
      <p:sp>
        <p:nvSpPr>
          <p:cNvPr name="TextBox 6" id="6"/>
          <p:cNvSpPr txBox="true"/>
          <p:nvPr/>
        </p:nvSpPr>
        <p:spPr>
          <a:xfrm rot="0">
            <a:off x="9533903" y="2481906"/>
            <a:ext cx="8754097" cy="1568197"/>
          </a:xfrm>
          <a:prstGeom prst="rect">
            <a:avLst/>
          </a:prstGeom>
        </p:spPr>
        <p:txBody>
          <a:bodyPr anchor="t" rtlCol="false" tIns="0" lIns="0" bIns="0" rIns="0">
            <a:spAutoFit/>
          </a:bodyPr>
          <a:lstStyle/>
          <a:p>
            <a:pPr>
              <a:lnSpc>
                <a:spcPts val="5954"/>
              </a:lnSpc>
              <a:spcBef>
                <a:spcPct val="0"/>
              </a:spcBef>
            </a:pPr>
            <a:r>
              <a:rPr lang="en-US" sz="4253">
                <a:solidFill>
                  <a:srgbClr val="000000"/>
                </a:solidFill>
                <a:latin typeface="Arial"/>
              </a:rPr>
              <a:t>Xây dựng mô hình với các thuật toán đã học</a:t>
            </a:r>
          </a:p>
        </p:txBody>
      </p:sp>
      <p:sp>
        <p:nvSpPr>
          <p:cNvPr name="TextBox 7" id="7"/>
          <p:cNvSpPr txBox="true"/>
          <p:nvPr/>
        </p:nvSpPr>
        <p:spPr>
          <a:xfrm rot="0">
            <a:off x="9533903" y="4972050"/>
            <a:ext cx="8754097" cy="815803"/>
          </a:xfrm>
          <a:prstGeom prst="rect">
            <a:avLst/>
          </a:prstGeom>
        </p:spPr>
        <p:txBody>
          <a:bodyPr anchor="t" rtlCol="false" tIns="0" lIns="0" bIns="0" rIns="0">
            <a:spAutoFit/>
          </a:bodyPr>
          <a:lstStyle/>
          <a:p>
            <a:pPr>
              <a:lnSpc>
                <a:spcPts val="5954"/>
              </a:lnSpc>
              <a:spcBef>
                <a:spcPct val="0"/>
              </a:spcBef>
            </a:pPr>
            <a:r>
              <a:rPr lang="en-US" sz="4253">
                <a:solidFill>
                  <a:srgbClr val="000000"/>
                </a:solidFill>
                <a:latin typeface="Arial"/>
              </a:rPr>
              <a:t>Triển khai mô hình trên web app</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359921"/>
            <a:ext cx="5265586" cy="7898379"/>
          </a:xfrm>
          <a:custGeom>
            <a:avLst/>
            <a:gdLst/>
            <a:ahLst/>
            <a:cxnLst/>
            <a:rect r="r" b="b" t="t" l="l"/>
            <a:pathLst>
              <a:path h="7898379" w="5265586">
                <a:moveTo>
                  <a:pt x="0" y="0"/>
                </a:moveTo>
                <a:lnTo>
                  <a:pt x="5265586" y="0"/>
                </a:lnTo>
                <a:lnTo>
                  <a:pt x="5265586" y="7898379"/>
                </a:lnTo>
                <a:lnTo>
                  <a:pt x="0" y="7898379"/>
                </a:lnTo>
                <a:lnTo>
                  <a:pt x="0" y="0"/>
                </a:lnTo>
                <a:close/>
              </a:path>
            </a:pathLst>
          </a:custGeom>
          <a:blipFill>
            <a:blip r:embed="rId2"/>
            <a:stretch>
              <a:fillRect l="0" t="0" r="0" b="0"/>
            </a:stretch>
          </a:blipFill>
        </p:spPr>
      </p:sp>
      <p:sp>
        <p:nvSpPr>
          <p:cNvPr name="TextBox 3" id="3"/>
          <p:cNvSpPr txBox="true"/>
          <p:nvPr/>
        </p:nvSpPr>
        <p:spPr>
          <a:xfrm rot="0">
            <a:off x="7527052" y="1188471"/>
            <a:ext cx="8971323" cy="8340635"/>
          </a:xfrm>
          <a:prstGeom prst="rect">
            <a:avLst/>
          </a:prstGeom>
        </p:spPr>
        <p:txBody>
          <a:bodyPr anchor="t" rtlCol="false" tIns="0" lIns="0" bIns="0" rIns="0">
            <a:spAutoFit/>
          </a:bodyPr>
          <a:lstStyle/>
          <a:p>
            <a:pPr algn="just">
              <a:lnSpc>
                <a:spcPts val="5954"/>
              </a:lnSpc>
              <a:spcBef>
                <a:spcPct val="0"/>
              </a:spcBef>
            </a:pPr>
            <a:r>
              <a:rPr lang="en-US" sz="4253">
                <a:solidFill>
                  <a:srgbClr val="000000"/>
                </a:solidFill>
                <a:latin typeface="Arial"/>
              </a:rPr>
              <a:t>Bộ dữ liệu Mushroom này bao gồm các mô tả về các mẫu giả thuyết tương ứng với 23 loài nấm mang trong họ Nấm Agaricus và Lepiota được rút ra từ Hướng dẫn thực địa của Hiệp hội Audubon về Nấm Bắc Mỹ (1981). Mỗi loài được xác định là  ăn được hoặc có độc. Vậy yêu cầu được đặt ra là dự đoán một loại nấm bất kì có độc hay không dựa theo hình dạng, màu sắc của nó.</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562455" y="776761"/>
            <a:ext cx="6194013" cy="8481539"/>
          </a:xfrm>
          <a:custGeom>
            <a:avLst/>
            <a:gdLst/>
            <a:ahLst/>
            <a:cxnLst/>
            <a:rect r="r" b="b" t="t" l="l"/>
            <a:pathLst>
              <a:path h="8481539" w="6194013">
                <a:moveTo>
                  <a:pt x="0" y="0"/>
                </a:moveTo>
                <a:lnTo>
                  <a:pt x="6194012" y="0"/>
                </a:lnTo>
                <a:lnTo>
                  <a:pt x="6194012" y="8481539"/>
                </a:lnTo>
                <a:lnTo>
                  <a:pt x="0" y="8481539"/>
                </a:lnTo>
                <a:lnTo>
                  <a:pt x="0" y="0"/>
                </a:lnTo>
                <a:close/>
              </a:path>
            </a:pathLst>
          </a:custGeom>
          <a:blipFill>
            <a:blip r:embed="rId2"/>
            <a:stretch>
              <a:fillRect l="0" t="-4394" r="0" b="0"/>
            </a:stretch>
          </a:blipFill>
        </p:spPr>
      </p:sp>
      <p:sp>
        <p:nvSpPr>
          <p:cNvPr name="TextBox 3" id="3"/>
          <p:cNvSpPr txBox="true"/>
          <p:nvPr/>
        </p:nvSpPr>
        <p:spPr>
          <a:xfrm rot="0">
            <a:off x="6133250" y="9363721"/>
            <a:ext cx="5052422" cy="818504"/>
          </a:xfrm>
          <a:prstGeom prst="rect">
            <a:avLst/>
          </a:prstGeom>
        </p:spPr>
        <p:txBody>
          <a:bodyPr anchor="t" rtlCol="false" tIns="0" lIns="0" bIns="0" rIns="0">
            <a:spAutoFit/>
          </a:bodyPr>
          <a:lstStyle/>
          <a:p>
            <a:pPr algn="ctr">
              <a:lnSpc>
                <a:spcPts val="5954"/>
              </a:lnSpc>
              <a:spcBef>
                <a:spcPct val="0"/>
              </a:spcBef>
            </a:pPr>
            <a:r>
              <a:rPr lang="en-US" sz="4253">
                <a:solidFill>
                  <a:srgbClr val="000000"/>
                </a:solidFill>
                <a:latin typeface="Arial"/>
              </a:rPr>
              <a:t>Dữ liệu trong dataset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13035" y="1346338"/>
            <a:ext cx="12813836" cy="8530423"/>
          </a:xfrm>
          <a:custGeom>
            <a:avLst/>
            <a:gdLst/>
            <a:ahLst/>
            <a:cxnLst/>
            <a:rect r="r" b="b" t="t" l="l"/>
            <a:pathLst>
              <a:path h="8530423" w="12813836">
                <a:moveTo>
                  <a:pt x="0" y="0"/>
                </a:moveTo>
                <a:lnTo>
                  <a:pt x="12813836" y="0"/>
                </a:lnTo>
                <a:lnTo>
                  <a:pt x="12813836" y="8530423"/>
                </a:lnTo>
                <a:lnTo>
                  <a:pt x="0" y="8530423"/>
                </a:lnTo>
                <a:lnTo>
                  <a:pt x="0" y="0"/>
                </a:lnTo>
                <a:close/>
              </a:path>
            </a:pathLst>
          </a:custGeom>
          <a:blipFill>
            <a:blip r:embed="rId2"/>
            <a:stretch>
              <a:fillRect l="0" t="0" r="0" b="0"/>
            </a:stretch>
          </a:blipFill>
        </p:spPr>
      </p:sp>
      <p:sp>
        <p:nvSpPr>
          <p:cNvPr name="TextBox 3" id="3"/>
          <p:cNvSpPr txBox="true"/>
          <p:nvPr/>
        </p:nvSpPr>
        <p:spPr>
          <a:xfrm rot="0">
            <a:off x="1303398" y="230505"/>
            <a:ext cx="15681204" cy="798195"/>
          </a:xfrm>
          <a:prstGeom prst="rect">
            <a:avLst/>
          </a:prstGeom>
        </p:spPr>
        <p:txBody>
          <a:bodyPr anchor="t" rtlCol="false" tIns="0" lIns="0" bIns="0" rIns="0">
            <a:spAutoFit/>
          </a:bodyPr>
          <a:lstStyle/>
          <a:p>
            <a:pPr algn="ctr" marL="0" indent="0" lvl="0">
              <a:lnSpc>
                <a:spcPts val="5880"/>
              </a:lnSpc>
              <a:spcBef>
                <a:spcPct val="0"/>
              </a:spcBef>
            </a:pPr>
            <a:r>
              <a:rPr lang="en-US" sz="4200" u="sng">
                <a:solidFill>
                  <a:srgbClr val="355A92"/>
                </a:solidFill>
                <a:latin typeface="Arial"/>
                <a:hlinkClick r:id="rId3" tooltip="https://archive.ics.uci.edu/dataset/73/mushroom?fbclid=IwAR0FEofHO1zI5u6o9dUR6uz_7P0J1U3_JXYflX7yLpHMmAQtpbcwHvs7ILI"/>
              </a:rPr>
              <a:t>Các kí tự viết tắt đại diện cho các thuộc tính nấm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985098"/>
            <a:ext cx="13795833" cy="7587708"/>
          </a:xfrm>
          <a:custGeom>
            <a:avLst/>
            <a:gdLst/>
            <a:ahLst/>
            <a:cxnLst/>
            <a:rect r="r" b="b" t="t" l="l"/>
            <a:pathLst>
              <a:path h="7587708" w="13795833">
                <a:moveTo>
                  <a:pt x="0" y="0"/>
                </a:moveTo>
                <a:lnTo>
                  <a:pt x="13795833" y="0"/>
                </a:lnTo>
                <a:lnTo>
                  <a:pt x="13795833" y="7587709"/>
                </a:lnTo>
                <a:lnTo>
                  <a:pt x="0" y="7587709"/>
                </a:lnTo>
                <a:lnTo>
                  <a:pt x="0" y="0"/>
                </a:lnTo>
                <a:close/>
              </a:path>
            </a:pathLst>
          </a:custGeom>
          <a:blipFill>
            <a:blip r:embed="rId2"/>
            <a:stretch>
              <a:fillRect l="0" t="0" r="0" b="0"/>
            </a:stretch>
          </a:blipFill>
        </p:spPr>
      </p:sp>
      <p:sp>
        <p:nvSpPr>
          <p:cNvPr name="TextBox 3" id="3"/>
          <p:cNvSpPr txBox="true"/>
          <p:nvPr/>
        </p:nvSpPr>
        <p:spPr>
          <a:xfrm rot="0">
            <a:off x="1028700" y="857250"/>
            <a:ext cx="16402419" cy="806940"/>
          </a:xfrm>
          <a:prstGeom prst="rect">
            <a:avLst/>
          </a:prstGeom>
        </p:spPr>
        <p:txBody>
          <a:bodyPr anchor="t" rtlCol="false" tIns="0" lIns="0" bIns="0" rIns="0">
            <a:spAutoFit/>
          </a:bodyPr>
          <a:lstStyle/>
          <a:p>
            <a:pPr>
              <a:lnSpc>
                <a:spcPts val="5923"/>
              </a:lnSpc>
              <a:spcBef>
                <a:spcPct val="0"/>
              </a:spcBef>
            </a:pPr>
            <a:r>
              <a:rPr lang="en-US" sz="4230">
                <a:solidFill>
                  <a:srgbClr val="000000"/>
                </a:solidFill>
                <a:latin typeface="Arial"/>
              </a:rPr>
              <a:t>Dữ liệu được mã hóa trước khi training: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0980" y="3466987"/>
            <a:ext cx="16966041" cy="4247561"/>
          </a:xfrm>
          <a:custGeom>
            <a:avLst/>
            <a:gdLst/>
            <a:ahLst/>
            <a:cxnLst/>
            <a:rect r="r" b="b" t="t" l="l"/>
            <a:pathLst>
              <a:path h="4247561" w="16966041">
                <a:moveTo>
                  <a:pt x="0" y="0"/>
                </a:moveTo>
                <a:lnTo>
                  <a:pt x="16966040" y="0"/>
                </a:lnTo>
                <a:lnTo>
                  <a:pt x="16966040" y="4247560"/>
                </a:lnTo>
                <a:lnTo>
                  <a:pt x="0" y="4247560"/>
                </a:lnTo>
                <a:lnTo>
                  <a:pt x="0" y="0"/>
                </a:lnTo>
                <a:close/>
              </a:path>
            </a:pathLst>
          </a:custGeom>
          <a:blipFill>
            <a:blip r:embed="rId2"/>
            <a:stretch>
              <a:fillRect l="0" t="0" r="0" b="0"/>
            </a:stretch>
          </a:blipFill>
        </p:spPr>
      </p:sp>
      <p:sp>
        <p:nvSpPr>
          <p:cNvPr name="TextBox 3" id="3"/>
          <p:cNvSpPr txBox="true"/>
          <p:nvPr/>
        </p:nvSpPr>
        <p:spPr>
          <a:xfrm rot="0">
            <a:off x="802575" y="2181293"/>
            <a:ext cx="8341425" cy="799918"/>
          </a:xfrm>
          <a:prstGeom prst="rect">
            <a:avLst/>
          </a:prstGeom>
        </p:spPr>
        <p:txBody>
          <a:bodyPr anchor="t" rtlCol="false" tIns="0" lIns="0" bIns="0" rIns="0">
            <a:spAutoFit/>
          </a:bodyPr>
          <a:lstStyle/>
          <a:p>
            <a:pPr algn="ctr" marL="0" indent="0" lvl="0">
              <a:lnSpc>
                <a:spcPts val="5985"/>
              </a:lnSpc>
              <a:spcBef>
                <a:spcPct val="0"/>
              </a:spcBef>
            </a:pPr>
            <a:r>
              <a:rPr lang="en-US" sz="4275">
                <a:solidFill>
                  <a:srgbClr val="000000"/>
                </a:solidFill>
                <a:latin typeface="Arial"/>
              </a:rPr>
              <a:t>Các dòng dữ liệu đầu sau mã hóa: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3339579"/>
            <a:ext cx="8123429" cy="5169455"/>
          </a:xfrm>
          <a:custGeom>
            <a:avLst/>
            <a:gdLst/>
            <a:ahLst/>
            <a:cxnLst/>
            <a:rect r="r" b="b" t="t" l="l"/>
            <a:pathLst>
              <a:path h="5169455" w="8123429">
                <a:moveTo>
                  <a:pt x="0" y="0"/>
                </a:moveTo>
                <a:lnTo>
                  <a:pt x="8123429" y="0"/>
                </a:lnTo>
                <a:lnTo>
                  <a:pt x="8123429" y="5169455"/>
                </a:lnTo>
                <a:lnTo>
                  <a:pt x="0" y="5169455"/>
                </a:lnTo>
                <a:lnTo>
                  <a:pt x="0" y="0"/>
                </a:lnTo>
                <a:close/>
              </a:path>
            </a:pathLst>
          </a:custGeom>
          <a:blipFill>
            <a:blip r:embed="rId2"/>
            <a:stretch>
              <a:fillRect l="0" t="0" r="0" b="0"/>
            </a:stretch>
          </a:blipFill>
        </p:spPr>
      </p:sp>
      <p:sp>
        <p:nvSpPr>
          <p:cNvPr name="TextBox 3" id="3"/>
          <p:cNvSpPr txBox="true"/>
          <p:nvPr/>
        </p:nvSpPr>
        <p:spPr>
          <a:xfrm rot="0">
            <a:off x="870410" y="1928959"/>
            <a:ext cx="14475999" cy="815885"/>
          </a:xfrm>
          <a:prstGeom prst="rect">
            <a:avLst/>
          </a:prstGeom>
        </p:spPr>
        <p:txBody>
          <a:bodyPr anchor="t" rtlCol="false" tIns="0" lIns="0" bIns="0" rIns="0">
            <a:spAutoFit/>
          </a:bodyPr>
          <a:lstStyle/>
          <a:p>
            <a:pPr algn="ctr">
              <a:lnSpc>
                <a:spcPts val="5954"/>
              </a:lnSpc>
              <a:spcBef>
                <a:spcPct val="0"/>
              </a:spcBef>
            </a:pPr>
            <a:r>
              <a:rPr lang="en-US" sz="4253">
                <a:solidFill>
                  <a:srgbClr val="000000"/>
                </a:solidFill>
                <a:latin typeface="Arial"/>
              </a:rPr>
              <a:t>Training qua các model nhận thấy Decision Tree là tốt nhất: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40377" y="581401"/>
            <a:ext cx="9159979" cy="9124198"/>
          </a:xfrm>
          <a:custGeom>
            <a:avLst/>
            <a:gdLst/>
            <a:ahLst/>
            <a:cxnLst/>
            <a:rect r="r" b="b" t="t" l="l"/>
            <a:pathLst>
              <a:path h="9124198" w="9159979">
                <a:moveTo>
                  <a:pt x="0" y="0"/>
                </a:moveTo>
                <a:lnTo>
                  <a:pt x="9159979" y="0"/>
                </a:lnTo>
                <a:lnTo>
                  <a:pt x="9159979" y="9124198"/>
                </a:lnTo>
                <a:lnTo>
                  <a:pt x="0" y="9124198"/>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DAF3eiViWnc</dc:identifier>
  <dcterms:modified xsi:type="dcterms:W3CDTF">2011-08-01T06:04:30Z</dcterms:modified>
  <cp:revision>1</cp:revision>
  <dc:title>Mushroom Project</dc:title>
</cp:coreProperties>
</file>