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3" r:id="rId3"/>
    <p:sldId id="330" r:id="rId4"/>
    <p:sldId id="353" r:id="rId5"/>
    <p:sldId id="346" r:id="rId6"/>
    <p:sldId id="365" r:id="rId8"/>
    <p:sldId id="366" r:id="rId9"/>
    <p:sldId id="367" r:id="rId10"/>
    <p:sldId id="354" r:id="rId11"/>
    <p:sldId id="316" r:id="rId12"/>
    <p:sldId id="355" r:id="rId13"/>
    <p:sldId id="373" r:id="rId14"/>
    <p:sldId id="371" r:id="rId15"/>
    <p:sldId id="374" r:id="rId16"/>
    <p:sldId id="362" r:id="rId17"/>
  </p:sldIdLst>
  <p:sldSz cx="12192000" cy="6858000"/>
  <p:notesSz cx="6858000" cy="9144000"/>
  <p:embeddedFontLst>
    <p:embeddedFont>
      <p:font typeface="Gulim" panose="020B0600000101010101" pitchFamily="34" charset="-127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Gulim" panose="020B0600000101010101" charset="0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93B"/>
    <a:srgbClr val="00B0F0"/>
    <a:srgbClr val="EA5326"/>
    <a:srgbClr val="1B8ABF"/>
    <a:srgbClr val="E2524A"/>
    <a:srgbClr val="3B393E"/>
    <a:srgbClr val="F1E307"/>
    <a:srgbClr val="D2D3D5"/>
    <a:srgbClr val="B3B8B5"/>
    <a:srgbClr val="2F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2642" autoAdjust="0"/>
  </p:normalViewPr>
  <p:slideViewPr>
    <p:cSldViewPr snapToGrid="0">
      <p:cViewPr varScale="1">
        <p:scale>
          <a:sx n="87" d="100"/>
          <a:sy n="87" d="100"/>
        </p:scale>
        <p:origin x="624" y="67"/>
      </p:cViewPr>
      <p:guideLst>
        <p:guide orient="horz" pos="2144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>
            <a:fillRect/>
          </a:stretch>
        </p:blipFill>
        <p:spPr>
          <a:xfrm>
            <a:off x="0" y="0"/>
            <a:ext cx="1219254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>
            <a:fillRect/>
          </a:stretch>
        </p:blipFill>
        <p:spPr>
          <a:xfrm>
            <a:off x="0" y="0"/>
            <a:ext cx="1219254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3262414" y="441953"/>
            <a:ext cx="5464279" cy="5505834"/>
          </a:xfrm>
          <a:prstGeom prst="wedgeRoundRectCallout">
            <a:avLst/>
          </a:prstGeom>
          <a:solidFill>
            <a:srgbClr val="2E75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30347" y="2071009"/>
            <a:ext cx="68260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a typeface="Gulim" panose="020B0600000101010101" pitchFamily="34" charset="-127"/>
              </a:rPr>
              <a:t>Quantour</a:t>
            </a:r>
            <a:endParaRPr lang="en-US" altLang="zh-CN" sz="88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592455" y="3560823"/>
            <a:ext cx="4804199" cy="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78158" y="3782693"/>
            <a:ext cx="64106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软件工程与计算</a:t>
            </a:r>
            <a:r>
              <a:rPr lang="en-US" altLang="zh-CN" sz="2400" dirty="0" smtClean="0">
                <a:solidFill>
                  <a:schemeClr val="bg1"/>
                </a:solidFill>
                <a:ea typeface="Gulim" panose="020B0600000101010101" pitchFamily="34" charset="-127"/>
              </a:rPr>
              <a:t>III             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B26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5468814" y="4429753"/>
            <a:ext cx="49588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BY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冯超 费慧通 何林洋 梁先伟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615416" y="4348775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新增功能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9409" y="5418570"/>
            <a:ext cx="64106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行情分析 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板块分析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+mn-ea"/>
                <a:sym typeface="+mn-ea"/>
              </a:rPr>
              <a:t>指标分析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3901927"/>
            <a:ext cx="1714384" cy="2509335"/>
          </a:xfrm>
          <a:custGeom>
            <a:avLst/>
            <a:gdLst/>
            <a:ahLst/>
            <a:cxnLst/>
            <a:rect l="l" t="t" r="r" b="b"/>
            <a:pathLst>
              <a:path w="1714384" h="2509335">
                <a:moveTo>
                  <a:pt x="1022345" y="361734"/>
                </a:moveTo>
                <a:cubicBezTo>
                  <a:pt x="1065071" y="361734"/>
                  <a:pt x="1101635" y="376729"/>
                  <a:pt x="1132036" y="406719"/>
                </a:cubicBezTo>
                <a:cubicBezTo>
                  <a:pt x="1162437" y="436710"/>
                  <a:pt x="1177638" y="473068"/>
                  <a:pt x="1177638" y="515794"/>
                </a:cubicBezTo>
                <a:cubicBezTo>
                  <a:pt x="1177638" y="557699"/>
                  <a:pt x="1162437" y="593852"/>
                  <a:pt x="1132036" y="624253"/>
                </a:cubicBezTo>
                <a:cubicBezTo>
                  <a:pt x="1101635" y="654654"/>
                  <a:pt x="1065071" y="669855"/>
                  <a:pt x="1022345" y="669855"/>
                </a:cubicBezTo>
                <a:cubicBezTo>
                  <a:pt x="981262" y="669855"/>
                  <a:pt x="945315" y="654449"/>
                  <a:pt x="914503" y="623636"/>
                </a:cubicBezTo>
                <a:cubicBezTo>
                  <a:pt x="883690" y="592824"/>
                  <a:pt x="868284" y="556877"/>
                  <a:pt x="868284" y="515794"/>
                </a:cubicBezTo>
                <a:cubicBezTo>
                  <a:pt x="868284" y="473890"/>
                  <a:pt x="883690" y="437737"/>
                  <a:pt x="914503" y="407336"/>
                </a:cubicBezTo>
                <a:cubicBezTo>
                  <a:pt x="945315" y="376935"/>
                  <a:pt x="981262" y="361734"/>
                  <a:pt x="1022345" y="361734"/>
                </a:cubicBezTo>
                <a:close/>
                <a:moveTo>
                  <a:pt x="584813" y="0"/>
                </a:moveTo>
                <a:lnTo>
                  <a:pt x="804812" y="40056"/>
                </a:lnTo>
                <a:lnTo>
                  <a:pt x="562012" y="1311362"/>
                </a:lnTo>
                <a:lnTo>
                  <a:pt x="814671" y="1313827"/>
                </a:lnTo>
                <a:lnTo>
                  <a:pt x="802347" y="1029123"/>
                </a:lnTo>
                <a:lnTo>
                  <a:pt x="999544" y="981057"/>
                </a:lnTo>
                <a:lnTo>
                  <a:pt x="1005706" y="1317524"/>
                </a:lnTo>
                <a:lnTo>
                  <a:pt x="1135117" y="1319989"/>
                </a:lnTo>
                <a:lnTo>
                  <a:pt x="1135117" y="813439"/>
                </a:lnTo>
                <a:lnTo>
                  <a:pt x="1339709" y="807276"/>
                </a:lnTo>
                <a:lnTo>
                  <a:pt x="1317525" y="1323687"/>
                </a:lnTo>
                <a:lnTo>
                  <a:pt x="1672480" y="1329849"/>
                </a:lnTo>
                <a:lnTo>
                  <a:pt x="1714384" y="1518419"/>
                </a:lnTo>
                <a:lnTo>
                  <a:pt x="1305200" y="1612088"/>
                </a:lnTo>
                <a:lnTo>
                  <a:pt x="1283015" y="2138358"/>
                </a:lnTo>
                <a:lnTo>
                  <a:pt x="1135117" y="2144520"/>
                </a:lnTo>
                <a:lnTo>
                  <a:pt x="1135117" y="1656457"/>
                </a:lnTo>
                <a:lnTo>
                  <a:pt x="1018031" y="1682339"/>
                </a:lnTo>
                <a:lnTo>
                  <a:pt x="1035286" y="2461268"/>
                </a:lnTo>
                <a:lnTo>
                  <a:pt x="861506" y="2509335"/>
                </a:lnTo>
                <a:lnTo>
                  <a:pt x="830694" y="1725476"/>
                </a:lnTo>
                <a:lnTo>
                  <a:pt x="409801" y="1827772"/>
                </a:lnTo>
                <a:lnTo>
                  <a:pt x="0" y="1691583"/>
                </a:lnTo>
                <a:lnTo>
                  <a:pt x="50474" y="1546208"/>
                </a:lnTo>
                <a:lnTo>
                  <a:pt x="216686" y="1599185"/>
                </a:lnTo>
                <a:lnTo>
                  <a:pt x="261017" y="1499393"/>
                </a:lnTo>
                <a:lnTo>
                  <a:pt x="87410" y="1440253"/>
                </a:lnTo>
                <a:lnTo>
                  <a:pt x="129276" y="1317043"/>
                </a:lnTo>
                <a:lnTo>
                  <a:pt x="305329" y="1373718"/>
                </a:lnTo>
                <a:lnTo>
                  <a:pt x="336121" y="1260368"/>
                </a:lnTo>
                <a:lnTo>
                  <a:pt x="168677" y="1203693"/>
                </a:lnTo>
                <a:lnTo>
                  <a:pt x="210524" y="1080503"/>
                </a:lnTo>
                <a:lnTo>
                  <a:pt x="354589" y="1134712"/>
                </a:lnTo>
                <a:lnTo>
                  <a:pt x="392758" y="1020130"/>
                </a:lnTo>
                <a:lnTo>
                  <a:pt x="248692" y="9708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新增功能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199042" y="1702512"/>
            <a:ext cx="4489580" cy="4546831"/>
            <a:chOff x="4459516" y="1673016"/>
            <a:chExt cx="3361133" cy="4546831"/>
          </a:xfrm>
        </p:grpSpPr>
        <p:sp>
          <p:nvSpPr>
            <p:cNvPr id="118" name="矩形 117"/>
            <p:cNvSpPr/>
            <p:nvPr/>
          </p:nvSpPr>
          <p:spPr>
            <a:xfrm>
              <a:off x="4459516" y="1673016"/>
              <a:ext cx="3361133" cy="4403319"/>
            </a:xfrm>
            <a:prstGeom prst="rect">
              <a:avLst/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 userDrawn="1"/>
          </p:nvGrpSpPr>
          <p:grpSpPr>
            <a:xfrm>
              <a:off x="5494584" y="2078185"/>
              <a:ext cx="1459094" cy="1476169"/>
              <a:chOff x="9557563" y="2702002"/>
              <a:chExt cx="663702" cy="873395"/>
            </a:xfrm>
            <a:solidFill>
              <a:schemeClr val="bg1"/>
            </a:solidFill>
          </p:grpSpPr>
          <p:sp>
            <p:nvSpPr>
              <p:cNvPr id="89" name="矩形 88"/>
              <p:cNvSpPr/>
              <p:nvPr userDrawn="1"/>
            </p:nvSpPr>
            <p:spPr>
              <a:xfrm rot="16200000">
                <a:off x="9841889" y="3196021"/>
                <a:ext cx="95050" cy="6637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/>
              <p:cNvSpPr/>
              <p:nvPr userDrawn="1"/>
            </p:nvSpPr>
            <p:spPr>
              <a:xfrm rot="16200000">
                <a:off x="9824939" y="2535263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/>
              <p:cNvSpPr/>
              <p:nvPr userDrawn="1"/>
            </p:nvSpPr>
            <p:spPr>
              <a:xfrm rot="16200000">
                <a:off x="9824940" y="2673451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/>
              <p:cNvSpPr/>
              <p:nvPr userDrawn="1"/>
            </p:nvSpPr>
            <p:spPr>
              <a:xfrm rot="16200000">
                <a:off x="9824940" y="2841029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/>
              <p:cNvSpPr/>
              <p:nvPr userDrawn="1"/>
            </p:nvSpPr>
            <p:spPr>
              <a:xfrm rot="16200000">
                <a:off x="9824940" y="3006255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 userDrawn="1"/>
            </p:nvSpPr>
            <p:spPr>
              <a:xfrm rot="10800000">
                <a:off x="9658198" y="2873227"/>
                <a:ext cx="45719" cy="6071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/>
              <p:cNvSpPr/>
              <p:nvPr userDrawn="1"/>
            </p:nvSpPr>
            <p:spPr>
              <a:xfrm rot="10800000">
                <a:off x="10019992" y="2861014"/>
                <a:ext cx="51519" cy="619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 userDrawn="1"/>
            </p:nvSpPr>
            <p:spPr>
              <a:xfrm rot="10800000">
                <a:off x="9825375" y="2841244"/>
                <a:ext cx="83254" cy="488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/>
              <p:cNvSpPr/>
              <p:nvPr userDrawn="1"/>
            </p:nvSpPr>
            <p:spPr>
              <a:xfrm rot="16200000">
                <a:off x="9824939" y="3159674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4912907" y="4189752"/>
              <a:ext cx="2514468" cy="2030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/>
              <a:r>
                <a:rPr lang="en-US" altLang="zh-CN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       </a:t>
              </a:r>
              <a:r>
                <a:rPr lang="zh-CN" altLang="en-US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按版块显示股票 序号，代码，名称，开盘价，最低值，最高值，现价，涨跌幅(%)，交易量。</a:t>
              </a:r>
              <a:endParaRPr lang="zh-CN" altLang="en-US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algn="l" fontAlgn="auto"/>
              <a:r>
                <a:rPr lang="en-US" altLang="zh-CN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       </a:t>
              </a:r>
              <a:r>
                <a:rPr lang="zh-CN" altLang="en-US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在股票最后可以选择将股票加入股票池。</a:t>
              </a:r>
              <a:endParaRPr lang="zh-CN" altLang="en-US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algn="l" fontAlgn="auto"/>
              <a:endParaRPr lang="zh-CN" altLang="en-US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953002" y="3679596"/>
              <a:ext cx="243428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0" dirty="0">
                  <a:ln>
                    <a:noFill/>
                  </a:ln>
                  <a:solidFill>
                    <a:schemeClr val="bg1"/>
                  </a:solidFill>
                </a:rPr>
                <a:t>个股行情</a:t>
              </a:r>
              <a:endParaRPr lang="zh-CN" altLang="en-US" sz="2800" b="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458525" y="1694455"/>
            <a:ext cx="4489580" cy="4403319"/>
            <a:chOff x="7936174" y="1673016"/>
            <a:chExt cx="3361133" cy="4403319"/>
          </a:xfrm>
        </p:grpSpPr>
        <p:sp>
          <p:nvSpPr>
            <p:cNvPr id="119" name="矩形 118"/>
            <p:cNvSpPr/>
            <p:nvPr/>
          </p:nvSpPr>
          <p:spPr>
            <a:xfrm>
              <a:off x="7936174" y="1673016"/>
              <a:ext cx="3361133" cy="4403319"/>
            </a:xfrm>
            <a:prstGeom prst="rect">
              <a:avLst/>
            </a:prstGeom>
            <a:solidFill>
              <a:srgbClr val="4BA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 userDrawn="1"/>
          </p:nvSpPr>
          <p:spPr>
            <a:xfrm rot="5400000">
              <a:off x="8961568" y="2236438"/>
              <a:ext cx="1341973" cy="1185858"/>
            </a:xfrm>
            <a:custGeom>
              <a:avLst/>
              <a:gdLst>
                <a:gd name="connsiteX0" fmla="*/ 280241 w 710089"/>
                <a:gd name="connsiteY0" fmla="*/ 54962 h 627483"/>
                <a:gd name="connsiteX1" fmla="*/ 272621 w 710089"/>
                <a:gd name="connsiteY1" fmla="*/ 62582 h 627483"/>
                <a:gd name="connsiteX2" fmla="*/ 272621 w 710089"/>
                <a:gd name="connsiteY2" fmla="*/ 562204 h 627483"/>
                <a:gd name="connsiteX3" fmla="*/ 280241 w 710089"/>
                <a:gd name="connsiteY3" fmla="*/ 569824 h 627483"/>
                <a:gd name="connsiteX4" fmla="*/ 310720 w 710089"/>
                <a:gd name="connsiteY4" fmla="*/ 569824 h 627483"/>
                <a:gd name="connsiteX5" fmla="*/ 318340 w 710089"/>
                <a:gd name="connsiteY5" fmla="*/ 562204 h 627483"/>
                <a:gd name="connsiteX6" fmla="*/ 318340 w 710089"/>
                <a:gd name="connsiteY6" fmla="*/ 62582 h 627483"/>
                <a:gd name="connsiteX7" fmla="*/ 310720 w 710089"/>
                <a:gd name="connsiteY7" fmla="*/ 54962 h 627483"/>
                <a:gd name="connsiteX8" fmla="*/ 117661 w 710089"/>
                <a:gd name="connsiteY8" fmla="*/ 0 h 627483"/>
                <a:gd name="connsiteX9" fmla="*/ 710089 w 710089"/>
                <a:gd name="connsiteY9" fmla="*/ 0 h 627483"/>
                <a:gd name="connsiteX10" fmla="*/ 710089 w 710089"/>
                <a:gd name="connsiteY10" fmla="*/ 627483 h 627483"/>
                <a:gd name="connsiteX11" fmla="*/ 117661 w 710089"/>
                <a:gd name="connsiteY11" fmla="*/ 627483 h 627483"/>
                <a:gd name="connsiteX12" fmla="*/ 117661 w 710089"/>
                <a:gd name="connsiteY12" fmla="*/ 531604 h 627483"/>
                <a:gd name="connsiteX13" fmla="*/ 17138 w 710089"/>
                <a:gd name="connsiteY13" fmla="*/ 531604 h 627483"/>
                <a:gd name="connsiteX14" fmla="*/ 0 w 710089"/>
                <a:gd name="connsiteY14" fmla="*/ 514466 h 627483"/>
                <a:gd name="connsiteX15" fmla="*/ 0 w 710089"/>
                <a:gd name="connsiteY15" fmla="*/ 445915 h 627483"/>
                <a:gd name="connsiteX16" fmla="*/ 17138 w 710089"/>
                <a:gd name="connsiteY16" fmla="*/ 428777 h 627483"/>
                <a:gd name="connsiteX17" fmla="*/ 117661 w 710089"/>
                <a:gd name="connsiteY17" fmla="*/ 428777 h 627483"/>
                <a:gd name="connsiteX18" fmla="*/ 117661 w 710089"/>
                <a:gd name="connsiteY18" fmla="*/ 374629 h 627483"/>
                <a:gd name="connsiteX19" fmla="*/ 17138 w 710089"/>
                <a:gd name="connsiteY19" fmla="*/ 374629 h 627483"/>
                <a:gd name="connsiteX20" fmla="*/ 0 w 710089"/>
                <a:gd name="connsiteY20" fmla="*/ 357491 h 627483"/>
                <a:gd name="connsiteX21" fmla="*/ 0 w 710089"/>
                <a:gd name="connsiteY21" fmla="*/ 288940 h 627483"/>
                <a:gd name="connsiteX22" fmla="*/ 17138 w 710089"/>
                <a:gd name="connsiteY22" fmla="*/ 271802 h 627483"/>
                <a:gd name="connsiteX23" fmla="*/ 117661 w 710089"/>
                <a:gd name="connsiteY23" fmla="*/ 271802 h 627483"/>
                <a:gd name="connsiteX24" fmla="*/ 117661 w 710089"/>
                <a:gd name="connsiteY24" fmla="*/ 210906 h 627483"/>
                <a:gd name="connsiteX25" fmla="*/ 17138 w 710089"/>
                <a:gd name="connsiteY25" fmla="*/ 210906 h 627483"/>
                <a:gd name="connsiteX26" fmla="*/ 0 w 710089"/>
                <a:gd name="connsiteY26" fmla="*/ 193768 h 627483"/>
                <a:gd name="connsiteX27" fmla="*/ 0 w 710089"/>
                <a:gd name="connsiteY27" fmla="*/ 125217 h 627483"/>
                <a:gd name="connsiteX28" fmla="*/ 17138 w 710089"/>
                <a:gd name="connsiteY28" fmla="*/ 108079 h 627483"/>
                <a:gd name="connsiteX29" fmla="*/ 117661 w 710089"/>
                <a:gd name="connsiteY29" fmla="*/ 108079 h 62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0089" h="627483">
                  <a:moveTo>
                    <a:pt x="280241" y="54962"/>
                  </a:moveTo>
                  <a:cubicBezTo>
                    <a:pt x="276033" y="54962"/>
                    <a:pt x="272621" y="58374"/>
                    <a:pt x="272621" y="62582"/>
                  </a:cubicBezTo>
                  <a:lnTo>
                    <a:pt x="272621" y="562204"/>
                  </a:lnTo>
                  <a:cubicBezTo>
                    <a:pt x="272621" y="566412"/>
                    <a:pt x="276033" y="569824"/>
                    <a:pt x="280241" y="569824"/>
                  </a:cubicBezTo>
                  <a:lnTo>
                    <a:pt x="310720" y="569824"/>
                  </a:lnTo>
                  <a:cubicBezTo>
                    <a:pt x="314928" y="569824"/>
                    <a:pt x="318340" y="566412"/>
                    <a:pt x="318340" y="562204"/>
                  </a:cubicBezTo>
                  <a:lnTo>
                    <a:pt x="318340" y="62582"/>
                  </a:lnTo>
                  <a:cubicBezTo>
                    <a:pt x="318340" y="58374"/>
                    <a:pt x="314928" y="54962"/>
                    <a:pt x="310720" y="54962"/>
                  </a:cubicBezTo>
                  <a:close/>
                  <a:moveTo>
                    <a:pt x="117661" y="0"/>
                  </a:moveTo>
                  <a:lnTo>
                    <a:pt x="710089" y="0"/>
                  </a:lnTo>
                  <a:lnTo>
                    <a:pt x="710089" y="627483"/>
                  </a:lnTo>
                  <a:lnTo>
                    <a:pt x="117661" y="627483"/>
                  </a:lnTo>
                  <a:lnTo>
                    <a:pt x="117661" y="531604"/>
                  </a:lnTo>
                  <a:lnTo>
                    <a:pt x="17138" y="531604"/>
                  </a:lnTo>
                  <a:cubicBezTo>
                    <a:pt x="7673" y="531604"/>
                    <a:pt x="0" y="523931"/>
                    <a:pt x="0" y="514466"/>
                  </a:cubicBezTo>
                  <a:lnTo>
                    <a:pt x="0" y="445915"/>
                  </a:lnTo>
                  <a:cubicBezTo>
                    <a:pt x="0" y="436450"/>
                    <a:pt x="7673" y="428777"/>
                    <a:pt x="17138" y="428777"/>
                  </a:cubicBezTo>
                  <a:lnTo>
                    <a:pt x="117661" y="428777"/>
                  </a:lnTo>
                  <a:lnTo>
                    <a:pt x="117661" y="374629"/>
                  </a:lnTo>
                  <a:lnTo>
                    <a:pt x="17138" y="374629"/>
                  </a:lnTo>
                  <a:cubicBezTo>
                    <a:pt x="7673" y="374629"/>
                    <a:pt x="0" y="366956"/>
                    <a:pt x="0" y="357491"/>
                  </a:cubicBezTo>
                  <a:lnTo>
                    <a:pt x="0" y="288940"/>
                  </a:lnTo>
                  <a:cubicBezTo>
                    <a:pt x="0" y="279475"/>
                    <a:pt x="7673" y="271802"/>
                    <a:pt x="17138" y="271802"/>
                  </a:cubicBezTo>
                  <a:lnTo>
                    <a:pt x="117661" y="271802"/>
                  </a:lnTo>
                  <a:lnTo>
                    <a:pt x="117661" y="210906"/>
                  </a:lnTo>
                  <a:lnTo>
                    <a:pt x="17138" y="210906"/>
                  </a:lnTo>
                  <a:cubicBezTo>
                    <a:pt x="7673" y="210906"/>
                    <a:pt x="0" y="203233"/>
                    <a:pt x="0" y="193768"/>
                  </a:cubicBezTo>
                  <a:lnTo>
                    <a:pt x="0" y="125217"/>
                  </a:lnTo>
                  <a:cubicBezTo>
                    <a:pt x="0" y="115752"/>
                    <a:pt x="7673" y="108079"/>
                    <a:pt x="17138" y="108079"/>
                  </a:cubicBezTo>
                  <a:lnTo>
                    <a:pt x="117661" y="1080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326928" y="4226785"/>
              <a:ext cx="2611252" cy="1229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zh-CN" altLang="en-US" dirty="0">
                  <a:solidFill>
                    <a:schemeClr val="bg1"/>
                  </a:solidFill>
                </a:rPr>
                <a:t>市场涨跌统计图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marL="0" lvl="1" algn="ctr"/>
              <a:r>
                <a:rPr lang="zh-CN" altLang="en-US" dirty="0">
                  <a:solidFill>
                    <a:schemeClr val="bg1"/>
                  </a:solidFill>
                </a:rPr>
                <a:t>当日涨跌幅最大的五只股票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marL="0" lvl="1" algn="ctr"/>
              <a:r>
                <a:rPr lang="zh-CN" altLang="en-US" dirty="0">
                  <a:solidFill>
                    <a:schemeClr val="bg1"/>
                  </a:solidFill>
                </a:rPr>
                <a:t>基准股票走势图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algn="ctr"/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068815" y="3674589"/>
              <a:ext cx="312747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0" dirty="0" smtClean="0">
                  <a:ln>
                    <a:noFill/>
                  </a:ln>
                  <a:solidFill>
                    <a:schemeClr val="bg1"/>
                  </a:solidFill>
                </a:rPr>
                <a:t>新增图表</a:t>
              </a:r>
              <a:endParaRPr lang="zh-CN" altLang="en-US" sz="2800" b="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84699" y="1095314"/>
            <a:ext cx="2564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行情分析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新增功能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2440" y="2035175"/>
            <a:ext cx="3613150" cy="958850"/>
          </a:xfrm>
          <a:prstGeom prst="rect">
            <a:avLst/>
          </a:prstGeom>
          <a:solidFill>
            <a:srgbClr val="EA5326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zh-CN" altLang="en-US" sz="1890">
              <a:solidFill>
                <a:srgbClr val="EA5326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718300" y="2035175"/>
            <a:ext cx="3876040" cy="958850"/>
          </a:xfrm>
          <a:prstGeom prst="rect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zh-CN" altLang="en-US" sz="1890">
              <a:solidFill>
                <a:prstClr val="white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72440" y="2284095"/>
            <a:ext cx="36118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板块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五边形 3"/>
          <p:cNvSpPr/>
          <p:nvPr/>
        </p:nvSpPr>
        <p:spPr>
          <a:xfrm rot="5400000">
            <a:off x="438785" y="3172460"/>
            <a:ext cx="3682365" cy="3612515"/>
          </a:xfrm>
          <a:prstGeom prst="homePlate">
            <a:avLst>
              <a:gd name="adj" fmla="val 19679"/>
            </a:avLst>
          </a:prstGeom>
          <a:solidFill>
            <a:srgbClr val="EA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五边形 117"/>
          <p:cNvSpPr/>
          <p:nvPr/>
        </p:nvSpPr>
        <p:spPr>
          <a:xfrm rot="5400000">
            <a:off x="6815455" y="3040380"/>
            <a:ext cx="3682365" cy="3876040"/>
          </a:xfrm>
          <a:prstGeom prst="homePlate">
            <a:avLst>
              <a:gd name="adj" fmla="val 1967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472440" y="4049395"/>
            <a:ext cx="361251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展示概念板块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行业板块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地域板块包含股票板块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板块涨跌幅(%)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总成交量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上涨家数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下跌家数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均价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领涨股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最新价涨跌幅(%)。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1" indent="457200" algn="l" fontAlgn="auto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1899214" y="3216050"/>
            <a:ext cx="758131" cy="728020"/>
          </a:xfrm>
          <a:custGeom>
            <a:avLst/>
            <a:gdLst>
              <a:gd name="connsiteX0" fmla="*/ 115104 w 758131"/>
              <a:gd name="connsiteY0" fmla="*/ 568562 h 728020"/>
              <a:gd name="connsiteX1" fmla="*/ 103383 w 758131"/>
              <a:gd name="connsiteY1" fmla="*/ 580283 h 728020"/>
              <a:gd name="connsiteX2" fmla="*/ 103383 w 758131"/>
              <a:gd name="connsiteY2" fmla="*/ 627164 h 728020"/>
              <a:gd name="connsiteX3" fmla="*/ 115104 w 758131"/>
              <a:gd name="connsiteY3" fmla="*/ 638885 h 728020"/>
              <a:gd name="connsiteX4" fmla="*/ 643030 w 758131"/>
              <a:gd name="connsiteY4" fmla="*/ 638885 h 728020"/>
              <a:gd name="connsiteX5" fmla="*/ 654751 w 758131"/>
              <a:gd name="connsiteY5" fmla="*/ 627164 h 728020"/>
              <a:gd name="connsiteX6" fmla="*/ 654751 w 758131"/>
              <a:gd name="connsiteY6" fmla="*/ 580283 h 728020"/>
              <a:gd name="connsiteX7" fmla="*/ 643030 w 758131"/>
              <a:gd name="connsiteY7" fmla="*/ 568562 h 728020"/>
              <a:gd name="connsiteX8" fmla="*/ 115104 w 758131"/>
              <a:gd name="connsiteY8" fmla="*/ 409104 h 728020"/>
              <a:gd name="connsiteX9" fmla="*/ 103383 w 758131"/>
              <a:gd name="connsiteY9" fmla="*/ 420825 h 728020"/>
              <a:gd name="connsiteX10" fmla="*/ 103383 w 758131"/>
              <a:gd name="connsiteY10" fmla="*/ 467706 h 728020"/>
              <a:gd name="connsiteX11" fmla="*/ 115104 w 758131"/>
              <a:gd name="connsiteY11" fmla="*/ 479427 h 728020"/>
              <a:gd name="connsiteX12" fmla="*/ 643030 w 758131"/>
              <a:gd name="connsiteY12" fmla="*/ 479427 h 728020"/>
              <a:gd name="connsiteX13" fmla="*/ 654751 w 758131"/>
              <a:gd name="connsiteY13" fmla="*/ 467706 h 728020"/>
              <a:gd name="connsiteX14" fmla="*/ 654751 w 758131"/>
              <a:gd name="connsiteY14" fmla="*/ 420825 h 728020"/>
              <a:gd name="connsiteX15" fmla="*/ 643030 w 758131"/>
              <a:gd name="connsiteY15" fmla="*/ 409104 h 728020"/>
              <a:gd name="connsiteX16" fmla="*/ 115104 w 758131"/>
              <a:gd name="connsiteY16" fmla="*/ 249295 h 728020"/>
              <a:gd name="connsiteX17" fmla="*/ 103383 w 758131"/>
              <a:gd name="connsiteY17" fmla="*/ 261016 h 728020"/>
              <a:gd name="connsiteX18" fmla="*/ 103383 w 758131"/>
              <a:gd name="connsiteY18" fmla="*/ 307897 h 728020"/>
              <a:gd name="connsiteX19" fmla="*/ 115104 w 758131"/>
              <a:gd name="connsiteY19" fmla="*/ 319618 h 728020"/>
              <a:gd name="connsiteX20" fmla="*/ 643030 w 758131"/>
              <a:gd name="connsiteY20" fmla="*/ 319618 h 728020"/>
              <a:gd name="connsiteX21" fmla="*/ 654751 w 758131"/>
              <a:gd name="connsiteY21" fmla="*/ 307897 h 728020"/>
              <a:gd name="connsiteX22" fmla="*/ 654751 w 758131"/>
              <a:gd name="connsiteY22" fmla="*/ 261016 h 728020"/>
              <a:gd name="connsiteX23" fmla="*/ 643030 w 758131"/>
              <a:gd name="connsiteY23" fmla="*/ 249295 h 728020"/>
              <a:gd name="connsiteX24" fmla="*/ 115104 w 758131"/>
              <a:gd name="connsiteY24" fmla="*/ 89487 h 728020"/>
              <a:gd name="connsiteX25" fmla="*/ 103383 w 758131"/>
              <a:gd name="connsiteY25" fmla="*/ 101208 h 728020"/>
              <a:gd name="connsiteX26" fmla="*/ 103383 w 758131"/>
              <a:gd name="connsiteY26" fmla="*/ 148089 h 728020"/>
              <a:gd name="connsiteX27" fmla="*/ 115104 w 758131"/>
              <a:gd name="connsiteY27" fmla="*/ 159810 h 728020"/>
              <a:gd name="connsiteX28" fmla="*/ 643030 w 758131"/>
              <a:gd name="connsiteY28" fmla="*/ 159810 h 728020"/>
              <a:gd name="connsiteX29" fmla="*/ 654751 w 758131"/>
              <a:gd name="connsiteY29" fmla="*/ 148089 h 728020"/>
              <a:gd name="connsiteX30" fmla="*/ 654751 w 758131"/>
              <a:gd name="connsiteY30" fmla="*/ 101208 h 728020"/>
              <a:gd name="connsiteX31" fmla="*/ 643030 w 758131"/>
              <a:gd name="connsiteY31" fmla="*/ 89487 h 728020"/>
              <a:gd name="connsiteX32" fmla="*/ 0 w 758131"/>
              <a:gd name="connsiteY32" fmla="*/ 0 h 728020"/>
              <a:gd name="connsiteX33" fmla="*/ 758131 w 758131"/>
              <a:gd name="connsiteY33" fmla="*/ 0 h 728020"/>
              <a:gd name="connsiteX34" fmla="*/ 758131 w 758131"/>
              <a:gd name="connsiteY34" fmla="*/ 728020 h 728020"/>
              <a:gd name="connsiteX35" fmla="*/ 0 w 758131"/>
              <a:gd name="connsiteY35" fmla="*/ 728020 h 7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58131" h="728020">
                <a:moveTo>
                  <a:pt x="115104" y="568562"/>
                </a:moveTo>
                <a:cubicBezTo>
                  <a:pt x="108631" y="568562"/>
                  <a:pt x="103383" y="573810"/>
                  <a:pt x="103383" y="580283"/>
                </a:cubicBezTo>
                <a:lnTo>
                  <a:pt x="103383" y="627164"/>
                </a:lnTo>
                <a:cubicBezTo>
                  <a:pt x="103383" y="633637"/>
                  <a:pt x="108631" y="638885"/>
                  <a:pt x="115104" y="638885"/>
                </a:cubicBezTo>
                <a:lnTo>
                  <a:pt x="643030" y="638885"/>
                </a:lnTo>
                <a:cubicBezTo>
                  <a:pt x="649503" y="638885"/>
                  <a:pt x="654751" y="633637"/>
                  <a:pt x="654751" y="627164"/>
                </a:cubicBezTo>
                <a:lnTo>
                  <a:pt x="654751" y="580283"/>
                </a:lnTo>
                <a:cubicBezTo>
                  <a:pt x="654751" y="573810"/>
                  <a:pt x="649503" y="568562"/>
                  <a:pt x="643030" y="568562"/>
                </a:cubicBezTo>
                <a:close/>
                <a:moveTo>
                  <a:pt x="115104" y="409104"/>
                </a:moveTo>
                <a:cubicBezTo>
                  <a:pt x="108631" y="409104"/>
                  <a:pt x="103383" y="414352"/>
                  <a:pt x="103383" y="420825"/>
                </a:cubicBezTo>
                <a:lnTo>
                  <a:pt x="103383" y="467706"/>
                </a:lnTo>
                <a:cubicBezTo>
                  <a:pt x="103383" y="474179"/>
                  <a:pt x="108631" y="479427"/>
                  <a:pt x="115104" y="479427"/>
                </a:cubicBezTo>
                <a:lnTo>
                  <a:pt x="643030" y="479427"/>
                </a:lnTo>
                <a:cubicBezTo>
                  <a:pt x="649503" y="479427"/>
                  <a:pt x="654751" y="474179"/>
                  <a:pt x="654751" y="467706"/>
                </a:cubicBezTo>
                <a:lnTo>
                  <a:pt x="654751" y="420825"/>
                </a:lnTo>
                <a:cubicBezTo>
                  <a:pt x="654751" y="414352"/>
                  <a:pt x="649503" y="409104"/>
                  <a:pt x="643030" y="409104"/>
                </a:cubicBezTo>
                <a:close/>
                <a:moveTo>
                  <a:pt x="115104" y="249295"/>
                </a:moveTo>
                <a:cubicBezTo>
                  <a:pt x="108631" y="249295"/>
                  <a:pt x="103383" y="254543"/>
                  <a:pt x="103383" y="261016"/>
                </a:cubicBezTo>
                <a:lnTo>
                  <a:pt x="103383" y="307897"/>
                </a:lnTo>
                <a:cubicBezTo>
                  <a:pt x="103383" y="314370"/>
                  <a:pt x="108631" y="319618"/>
                  <a:pt x="115104" y="319618"/>
                </a:cubicBezTo>
                <a:lnTo>
                  <a:pt x="643030" y="319618"/>
                </a:lnTo>
                <a:cubicBezTo>
                  <a:pt x="649503" y="319618"/>
                  <a:pt x="654751" y="314370"/>
                  <a:pt x="654751" y="307897"/>
                </a:cubicBezTo>
                <a:lnTo>
                  <a:pt x="654751" y="261016"/>
                </a:lnTo>
                <a:cubicBezTo>
                  <a:pt x="654751" y="254543"/>
                  <a:pt x="649503" y="249295"/>
                  <a:pt x="643030" y="249295"/>
                </a:cubicBezTo>
                <a:close/>
                <a:moveTo>
                  <a:pt x="115104" y="89487"/>
                </a:moveTo>
                <a:cubicBezTo>
                  <a:pt x="108631" y="89487"/>
                  <a:pt x="103383" y="94735"/>
                  <a:pt x="103383" y="101208"/>
                </a:cubicBezTo>
                <a:lnTo>
                  <a:pt x="103383" y="148089"/>
                </a:lnTo>
                <a:cubicBezTo>
                  <a:pt x="103383" y="154562"/>
                  <a:pt x="108631" y="159810"/>
                  <a:pt x="115104" y="159810"/>
                </a:cubicBezTo>
                <a:lnTo>
                  <a:pt x="643030" y="159810"/>
                </a:lnTo>
                <a:cubicBezTo>
                  <a:pt x="649503" y="159810"/>
                  <a:pt x="654751" y="154562"/>
                  <a:pt x="654751" y="148089"/>
                </a:cubicBezTo>
                <a:lnTo>
                  <a:pt x="654751" y="101208"/>
                </a:lnTo>
                <a:cubicBezTo>
                  <a:pt x="654751" y="94735"/>
                  <a:pt x="649503" y="89487"/>
                  <a:pt x="643030" y="89487"/>
                </a:cubicBezTo>
                <a:close/>
                <a:moveTo>
                  <a:pt x="0" y="0"/>
                </a:moveTo>
                <a:lnTo>
                  <a:pt x="758131" y="0"/>
                </a:lnTo>
                <a:lnTo>
                  <a:pt x="758131" y="728020"/>
                </a:lnTo>
                <a:lnTo>
                  <a:pt x="0" y="72802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8277762" y="3216050"/>
            <a:ext cx="758131" cy="728020"/>
          </a:xfrm>
          <a:custGeom>
            <a:avLst/>
            <a:gdLst>
              <a:gd name="connsiteX0" fmla="*/ 115104 w 758131"/>
              <a:gd name="connsiteY0" fmla="*/ 568562 h 728020"/>
              <a:gd name="connsiteX1" fmla="*/ 103383 w 758131"/>
              <a:gd name="connsiteY1" fmla="*/ 580283 h 728020"/>
              <a:gd name="connsiteX2" fmla="*/ 103383 w 758131"/>
              <a:gd name="connsiteY2" fmla="*/ 627164 h 728020"/>
              <a:gd name="connsiteX3" fmla="*/ 115104 w 758131"/>
              <a:gd name="connsiteY3" fmla="*/ 638885 h 728020"/>
              <a:gd name="connsiteX4" fmla="*/ 643030 w 758131"/>
              <a:gd name="connsiteY4" fmla="*/ 638885 h 728020"/>
              <a:gd name="connsiteX5" fmla="*/ 654751 w 758131"/>
              <a:gd name="connsiteY5" fmla="*/ 627164 h 728020"/>
              <a:gd name="connsiteX6" fmla="*/ 654751 w 758131"/>
              <a:gd name="connsiteY6" fmla="*/ 580283 h 728020"/>
              <a:gd name="connsiteX7" fmla="*/ 643030 w 758131"/>
              <a:gd name="connsiteY7" fmla="*/ 568562 h 728020"/>
              <a:gd name="connsiteX8" fmla="*/ 115104 w 758131"/>
              <a:gd name="connsiteY8" fmla="*/ 409104 h 728020"/>
              <a:gd name="connsiteX9" fmla="*/ 103383 w 758131"/>
              <a:gd name="connsiteY9" fmla="*/ 420825 h 728020"/>
              <a:gd name="connsiteX10" fmla="*/ 103383 w 758131"/>
              <a:gd name="connsiteY10" fmla="*/ 467706 h 728020"/>
              <a:gd name="connsiteX11" fmla="*/ 115104 w 758131"/>
              <a:gd name="connsiteY11" fmla="*/ 479427 h 728020"/>
              <a:gd name="connsiteX12" fmla="*/ 643030 w 758131"/>
              <a:gd name="connsiteY12" fmla="*/ 479427 h 728020"/>
              <a:gd name="connsiteX13" fmla="*/ 654751 w 758131"/>
              <a:gd name="connsiteY13" fmla="*/ 467706 h 728020"/>
              <a:gd name="connsiteX14" fmla="*/ 654751 w 758131"/>
              <a:gd name="connsiteY14" fmla="*/ 420825 h 728020"/>
              <a:gd name="connsiteX15" fmla="*/ 643030 w 758131"/>
              <a:gd name="connsiteY15" fmla="*/ 409104 h 728020"/>
              <a:gd name="connsiteX16" fmla="*/ 115104 w 758131"/>
              <a:gd name="connsiteY16" fmla="*/ 249295 h 728020"/>
              <a:gd name="connsiteX17" fmla="*/ 103383 w 758131"/>
              <a:gd name="connsiteY17" fmla="*/ 261016 h 728020"/>
              <a:gd name="connsiteX18" fmla="*/ 103383 w 758131"/>
              <a:gd name="connsiteY18" fmla="*/ 307897 h 728020"/>
              <a:gd name="connsiteX19" fmla="*/ 115104 w 758131"/>
              <a:gd name="connsiteY19" fmla="*/ 319618 h 728020"/>
              <a:gd name="connsiteX20" fmla="*/ 643030 w 758131"/>
              <a:gd name="connsiteY20" fmla="*/ 319618 h 728020"/>
              <a:gd name="connsiteX21" fmla="*/ 654751 w 758131"/>
              <a:gd name="connsiteY21" fmla="*/ 307897 h 728020"/>
              <a:gd name="connsiteX22" fmla="*/ 654751 w 758131"/>
              <a:gd name="connsiteY22" fmla="*/ 261016 h 728020"/>
              <a:gd name="connsiteX23" fmla="*/ 643030 w 758131"/>
              <a:gd name="connsiteY23" fmla="*/ 249295 h 728020"/>
              <a:gd name="connsiteX24" fmla="*/ 115104 w 758131"/>
              <a:gd name="connsiteY24" fmla="*/ 89487 h 728020"/>
              <a:gd name="connsiteX25" fmla="*/ 103383 w 758131"/>
              <a:gd name="connsiteY25" fmla="*/ 101208 h 728020"/>
              <a:gd name="connsiteX26" fmla="*/ 103383 w 758131"/>
              <a:gd name="connsiteY26" fmla="*/ 148089 h 728020"/>
              <a:gd name="connsiteX27" fmla="*/ 115104 w 758131"/>
              <a:gd name="connsiteY27" fmla="*/ 159810 h 728020"/>
              <a:gd name="connsiteX28" fmla="*/ 643030 w 758131"/>
              <a:gd name="connsiteY28" fmla="*/ 159810 h 728020"/>
              <a:gd name="connsiteX29" fmla="*/ 654751 w 758131"/>
              <a:gd name="connsiteY29" fmla="*/ 148089 h 728020"/>
              <a:gd name="connsiteX30" fmla="*/ 654751 w 758131"/>
              <a:gd name="connsiteY30" fmla="*/ 101208 h 728020"/>
              <a:gd name="connsiteX31" fmla="*/ 643030 w 758131"/>
              <a:gd name="connsiteY31" fmla="*/ 89487 h 728020"/>
              <a:gd name="connsiteX32" fmla="*/ 0 w 758131"/>
              <a:gd name="connsiteY32" fmla="*/ 0 h 728020"/>
              <a:gd name="connsiteX33" fmla="*/ 758131 w 758131"/>
              <a:gd name="connsiteY33" fmla="*/ 0 h 728020"/>
              <a:gd name="connsiteX34" fmla="*/ 758131 w 758131"/>
              <a:gd name="connsiteY34" fmla="*/ 728020 h 728020"/>
              <a:gd name="connsiteX35" fmla="*/ 0 w 758131"/>
              <a:gd name="connsiteY35" fmla="*/ 728020 h 7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58131" h="728020">
                <a:moveTo>
                  <a:pt x="115104" y="568562"/>
                </a:moveTo>
                <a:cubicBezTo>
                  <a:pt x="108631" y="568562"/>
                  <a:pt x="103383" y="573810"/>
                  <a:pt x="103383" y="580283"/>
                </a:cubicBezTo>
                <a:lnTo>
                  <a:pt x="103383" y="627164"/>
                </a:lnTo>
                <a:cubicBezTo>
                  <a:pt x="103383" y="633637"/>
                  <a:pt x="108631" y="638885"/>
                  <a:pt x="115104" y="638885"/>
                </a:cubicBezTo>
                <a:lnTo>
                  <a:pt x="643030" y="638885"/>
                </a:lnTo>
                <a:cubicBezTo>
                  <a:pt x="649503" y="638885"/>
                  <a:pt x="654751" y="633637"/>
                  <a:pt x="654751" y="627164"/>
                </a:cubicBezTo>
                <a:lnTo>
                  <a:pt x="654751" y="580283"/>
                </a:lnTo>
                <a:cubicBezTo>
                  <a:pt x="654751" y="573810"/>
                  <a:pt x="649503" y="568562"/>
                  <a:pt x="643030" y="568562"/>
                </a:cubicBezTo>
                <a:close/>
                <a:moveTo>
                  <a:pt x="115104" y="409104"/>
                </a:moveTo>
                <a:cubicBezTo>
                  <a:pt x="108631" y="409104"/>
                  <a:pt x="103383" y="414352"/>
                  <a:pt x="103383" y="420825"/>
                </a:cubicBezTo>
                <a:lnTo>
                  <a:pt x="103383" y="467706"/>
                </a:lnTo>
                <a:cubicBezTo>
                  <a:pt x="103383" y="474179"/>
                  <a:pt x="108631" y="479427"/>
                  <a:pt x="115104" y="479427"/>
                </a:cubicBezTo>
                <a:lnTo>
                  <a:pt x="643030" y="479427"/>
                </a:lnTo>
                <a:cubicBezTo>
                  <a:pt x="649503" y="479427"/>
                  <a:pt x="654751" y="474179"/>
                  <a:pt x="654751" y="467706"/>
                </a:cubicBezTo>
                <a:lnTo>
                  <a:pt x="654751" y="420825"/>
                </a:lnTo>
                <a:cubicBezTo>
                  <a:pt x="654751" y="414352"/>
                  <a:pt x="649503" y="409104"/>
                  <a:pt x="643030" y="409104"/>
                </a:cubicBezTo>
                <a:close/>
                <a:moveTo>
                  <a:pt x="115104" y="249295"/>
                </a:moveTo>
                <a:cubicBezTo>
                  <a:pt x="108631" y="249295"/>
                  <a:pt x="103383" y="254543"/>
                  <a:pt x="103383" y="261016"/>
                </a:cubicBezTo>
                <a:lnTo>
                  <a:pt x="103383" y="307897"/>
                </a:lnTo>
                <a:cubicBezTo>
                  <a:pt x="103383" y="314370"/>
                  <a:pt x="108631" y="319618"/>
                  <a:pt x="115104" y="319618"/>
                </a:cubicBezTo>
                <a:lnTo>
                  <a:pt x="643030" y="319618"/>
                </a:lnTo>
                <a:cubicBezTo>
                  <a:pt x="649503" y="319618"/>
                  <a:pt x="654751" y="314370"/>
                  <a:pt x="654751" y="307897"/>
                </a:cubicBezTo>
                <a:lnTo>
                  <a:pt x="654751" y="261016"/>
                </a:lnTo>
                <a:cubicBezTo>
                  <a:pt x="654751" y="254543"/>
                  <a:pt x="649503" y="249295"/>
                  <a:pt x="643030" y="249295"/>
                </a:cubicBezTo>
                <a:close/>
                <a:moveTo>
                  <a:pt x="115104" y="89487"/>
                </a:moveTo>
                <a:cubicBezTo>
                  <a:pt x="108631" y="89487"/>
                  <a:pt x="103383" y="94735"/>
                  <a:pt x="103383" y="101208"/>
                </a:cubicBezTo>
                <a:lnTo>
                  <a:pt x="103383" y="148089"/>
                </a:lnTo>
                <a:cubicBezTo>
                  <a:pt x="103383" y="154562"/>
                  <a:pt x="108631" y="159810"/>
                  <a:pt x="115104" y="159810"/>
                </a:cubicBezTo>
                <a:lnTo>
                  <a:pt x="643030" y="159810"/>
                </a:lnTo>
                <a:cubicBezTo>
                  <a:pt x="649503" y="159810"/>
                  <a:pt x="654751" y="154562"/>
                  <a:pt x="654751" y="148089"/>
                </a:cubicBezTo>
                <a:lnTo>
                  <a:pt x="654751" y="101208"/>
                </a:lnTo>
                <a:cubicBezTo>
                  <a:pt x="654751" y="94735"/>
                  <a:pt x="649503" y="89487"/>
                  <a:pt x="643030" y="89487"/>
                </a:cubicBezTo>
                <a:close/>
                <a:moveTo>
                  <a:pt x="0" y="0"/>
                </a:moveTo>
                <a:lnTo>
                  <a:pt x="758131" y="0"/>
                </a:lnTo>
                <a:lnTo>
                  <a:pt x="758131" y="728020"/>
                </a:lnTo>
                <a:lnTo>
                  <a:pt x="0" y="72802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4213" y="1429719"/>
            <a:ext cx="19456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板块分析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8300" y="4234815"/>
            <a:ext cx="387604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提供搜索功能，查看概念板块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行业板块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地域板块中具体板块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K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线图及成分股涨跌排行榜。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7360" y="2284730"/>
            <a:ext cx="387540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板块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0" r="66416" b="47787"/>
          <a:stretch>
            <a:fillRect/>
          </a:stretch>
        </p:blipFill>
        <p:spPr>
          <a:xfrm rot="16200000" flipV="1">
            <a:off x="-243841" y="228597"/>
            <a:ext cx="6873237" cy="638556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" y="1543182"/>
            <a:ext cx="638555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指标分析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769" y="3421377"/>
            <a:ext cx="534572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sz="2400" dirty="0">
                <a:solidFill>
                  <a:schemeClr val="bg1"/>
                </a:solidFill>
                <a:latin typeface="+mj-ea"/>
                <a:ea typeface="+mj-ea"/>
              </a:rPr>
              <a:t>在策略界面添加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BOLL,RSI,KDJ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等指标分析。一定程度指导用户如何选择合适的股票。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00" y="1120877"/>
            <a:ext cx="2514796" cy="287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80418" y="2374274"/>
            <a:ext cx="9323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+mj-lt"/>
                <a:ea typeface="Gulim" panose="020B0600000101010101" pitchFamily="34" charset="-127"/>
              </a:rPr>
              <a:t>TNANK YOU</a:t>
            </a:r>
            <a:endParaRPr lang="zh-CN" altLang="en-US" sz="11500" dirty="0">
              <a:solidFill>
                <a:schemeClr val="bg1"/>
              </a:solidFill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20885" y="6136640"/>
            <a:ext cx="1862455" cy="4603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>
                <a:solidFill>
                  <a:schemeClr val="bg1"/>
                </a:solidFill>
                <a:ea typeface="Gulim" panose="020B0600000101010101" pitchFamily="34" charset="-127"/>
              </a:rPr>
              <a:t>BY   B26</a:t>
            </a:r>
            <a:r>
              <a:rPr lang="zh-CN" altLang="en-US" sz="2400" dirty="0" smtClean="0">
                <a:solidFill>
                  <a:schemeClr val="bg1"/>
                </a:solidFill>
                <a:ea typeface="Gulim" panose="020B0600000101010101" pitchFamily="34" charset="-127"/>
              </a:rPr>
              <a:t>小组</a:t>
            </a:r>
            <a:endParaRPr lang="zh-CN" altLang="en-US" sz="24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172965" y="4127549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技术与工具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8177" y="4073416"/>
            <a:ext cx="776465" cy="2139591"/>
          </a:xfrm>
          <a:custGeom>
            <a:avLst/>
            <a:gdLst/>
            <a:ahLst/>
            <a:cxnLst/>
            <a:rect l="l" t="t" r="r" b="b"/>
            <a:pathLst>
              <a:path w="776465" h="2139591">
                <a:moveTo>
                  <a:pt x="515794" y="545374"/>
                </a:moveTo>
                <a:cubicBezTo>
                  <a:pt x="484572" y="671087"/>
                  <a:pt x="461360" y="787968"/>
                  <a:pt x="446159" y="896015"/>
                </a:cubicBezTo>
                <a:cubicBezTo>
                  <a:pt x="430959" y="1004063"/>
                  <a:pt x="424180" y="1102456"/>
                  <a:pt x="425823" y="1191195"/>
                </a:cubicBezTo>
                <a:lnTo>
                  <a:pt x="427056" y="1255284"/>
                </a:lnTo>
                <a:lnTo>
                  <a:pt x="493610" y="1229402"/>
                </a:lnTo>
                <a:cubicBezTo>
                  <a:pt x="500183" y="1111905"/>
                  <a:pt x="515794" y="997284"/>
                  <a:pt x="540444" y="885539"/>
                </a:cubicBezTo>
                <a:cubicBezTo>
                  <a:pt x="565094" y="773794"/>
                  <a:pt x="597960" y="665336"/>
                  <a:pt x="639043" y="560164"/>
                </a:cubicBezTo>
                <a:close/>
                <a:moveTo>
                  <a:pt x="776465" y="0"/>
                </a:moveTo>
                <a:lnTo>
                  <a:pt x="681563" y="2102000"/>
                </a:lnTo>
                <a:lnTo>
                  <a:pt x="414731" y="2139591"/>
                </a:lnTo>
                <a:lnTo>
                  <a:pt x="260497" y="351258"/>
                </a:lnTo>
                <a:lnTo>
                  <a:pt x="63473" y="405487"/>
                </a:lnTo>
                <a:lnTo>
                  <a:pt x="0" y="210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/>
            <a:endParaRPr lang="zh-CN" altLang="en-US" sz="19900" dirty="0">
              <a:solidFill>
                <a:schemeClr val="bg1">
                  <a:lumMod val="95000"/>
                </a:schemeClr>
              </a:solidFill>
              <a:latin typeface="Jokerman" panose="04090605060D06020702" pitchFamily="82" charset="0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6958" y="5197344"/>
            <a:ext cx="641064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Swing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Java FX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Chart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JSON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MySQL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SSH</a:t>
            </a:r>
            <a:r>
              <a:rPr lang="zh-CN" altLang="en-US" sz="2400" dirty="0" smtClean="0">
                <a:solidFill>
                  <a:schemeClr val="bg1"/>
                </a:solidFill>
              </a:rPr>
              <a:t>框架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497429" y="4319278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角色与分工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1422" y="5389073"/>
            <a:ext cx="641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组员在项目中负责的方面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9513" y="4097735"/>
            <a:ext cx="1377916" cy="2122335"/>
          </a:xfrm>
          <a:custGeom>
            <a:avLst/>
            <a:gdLst/>
            <a:ahLst/>
            <a:cxnLst/>
            <a:rect l="l" t="t" r="r" b="b"/>
            <a:pathLst>
              <a:path w="1377916" h="2122335">
                <a:moveTo>
                  <a:pt x="793103" y="891701"/>
                </a:moveTo>
                <a:cubicBezTo>
                  <a:pt x="765166" y="891701"/>
                  <a:pt x="743598" y="899096"/>
                  <a:pt x="728397" y="913886"/>
                </a:cubicBezTo>
                <a:cubicBezTo>
                  <a:pt x="713197" y="928676"/>
                  <a:pt x="705596" y="950860"/>
                  <a:pt x="705596" y="980440"/>
                </a:cubicBezTo>
                <a:cubicBezTo>
                  <a:pt x="705596" y="1010019"/>
                  <a:pt x="713197" y="1031999"/>
                  <a:pt x="728397" y="1046378"/>
                </a:cubicBezTo>
                <a:cubicBezTo>
                  <a:pt x="743598" y="1060757"/>
                  <a:pt x="765166" y="1067946"/>
                  <a:pt x="793103" y="1067946"/>
                </a:cubicBezTo>
                <a:cubicBezTo>
                  <a:pt x="823504" y="1067946"/>
                  <a:pt x="846099" y="1060757"/>
                  <a:pt x="860889" y="1046378"/>
                </a:cubicBezTo>
                <a:cubicBezTo>
                  <a:pt x="875679" y="1031999"/>
                  <a:pt x="883074" y="1010019"/>
                  <a:pt x="883074" y="980440"/>
                </a:cubicBezTo>
                <a:cubicBezTo>
                  <a:pt x="883074" y="950860"/>
                  <a:pt x="875679" y="928676"/>
                  <a:pt x="860889" y="913886"/>
                </a:cubicBezTo>
                <a:cubicBezTo>
                  <a:pt x="846099" y="899096"/>
                  <a:pt x="823504" y="891701"/>
                  <a:pt x="793103" y="891701"/>
                </a:cubicBezTo>
                <a:close/>
                <a:moveTo>
                  <a:pt x="979208" y="640274"/>
                </a:moveTo>
                <a:cubicBezTo>
                  <a:pt x="948806" y="640274"/>
                  <a:pt x="922308" y="651367"/>
                  <a:pt x="899712" y="673551"/>
                </a:cubicBezTo>
                <a:cubicBezTo>
                  <a:pt x="877117" y="695736"/>
                  <a:pt x="865819" y="722440"/>
                  <a:pt x="865819" y="753663"/>
                </a:cubicBezTo>
                <a:cubicBezTo>
                  <a:pt x="865819" y="784886"/>
                  <a:pt x="877117" y="811590"/>
                  <a:pt x="899712" y="833774"/>
                </a:cubicBezTo>
                <a:cubicBezTo>
                  <a:pt x="922308" y="855959"/>
                  <a:pt x="948806" y="867051"/>
                  <a:pt x="979208" y="867051"/>
                </a:cubicBezTo>
                <a:cubicBezTo>
                  <a:pt x="1011252" y="867051"/>
                  <a:pt x="1038161" y="855959"/>
                  <a:pt x="1059935" y="833774"/>
                </a:cubicBezTo>
                <a:cubicBezTo>
                  <a:pt x="1081709" y="811590"/>
                  <a:pt x="1092596" y="784886"/>
                  <a:pt x="1092596" y="753663"/>
                </a:cubicBezTo>
                <a:cubicBezTo>
                  <a:pt x="1092596" y="722440"/>
                  <a:pt x="1081709" y="695736"/>
                  <a:pt x="1059935" y="673551"/>
                </a:cubicBezTo>
                <a:cubicBezTo>
                  <a:pt x="1038161" y="651367"/>
                  <a:pt x="1011252" y="640274"/>
                  <a:pt x="979208" y="640274"/>
                </a:cubicBezTo>
                <a:close/>
                <a:moveTo>
                  <a:pt x="1060552" y="388848"/>
                </a:moveTo>
                <a:cubicBezTo>
                  <a:pt x="1031794" y="388848"/>
                  <a:pt x="1010020" y="396448"/>
                  <a:pt x="995230" y="411649"/>
                </a:cubicBezTo>
                <a:cubicBezTo>
                  <a:pt x="980440" y="426850"/>
                  <a:pt x="973045" y="448418"/>
                  <a:pt x="973045" y="476354"/>
                </a:cubicBezTo>
                <a:cubicBezTo>
                  <a:pt x="973045" y="506755"/>
                  <a:pt x="980440" y="528940"/>
                  <a:pt x="995230" y="542908"/>
                </a:cubicBezTo>
                <a:cubicBezTo>
                  <a:pt x="1010020" y="556876"/>
                  <a:pt x="1031794" y="563860"/>
                  <a:pt x="1060552" y="563860"/>
                </a:cubicBezTo>
                <a:cubicBezTo>
                  <a:pt x="1090131" y="563860"/>
                  <a:pt x="1112521" y="556876"/>
                  <a:pt x="1127722" y="542908"/>
                </a:cubicBezTo>
                <a:cubicBezTo>
                  <a:pt x="1142922" y="528940"/>
                  <a:pt x="1150523" y="506755"/>
                  <a:pt x="1150523" y="476354"/>
                </a:cubicBezTo>
                <a:cubicBezTo>
                  <a:pt x="1150523" y="448418"/>
                  <a:pt x="1142922" y="426850"/>
                  <a:pt x="1127722" y="411649"/>
                </a:cubicBezTo>
                <a:cubicBezTo>
                  <a:pt x="1112521" y="396448"/>
                  <a:pt x="1090131" y="388848"/>
                  <a:pt x="1060552" y="388848"/>
                </a:cubicBezTo>
                <a:close/>
                <a:moveTo>
                  <a:pt x="623925" y="0"/>
                </a:moveTo>
                <a:cubicBezTo>
                  <a:pt x="720842" y="0"/>
                  <a:pt x="807077" y="11901"/>
                  <a:pt x="882631" y="35703"/>
                </a:cubicBezTo>
                <a:cubicBezTo>
                  <a:pt x="958185" y="59505"/>
                  <a:pt x="1023474" y="94798"/>
                  <a:pt x="1078500" y="141581"/>
                </a:cubicBezTo>
                <a:cubicBezTo>
                  <a:pt x="1137633" y="192472"/>
                  <a:pt x="1181983" y="254238"/>
                  <a:pt x="1211550" y="326877"/>
                </a:cubicBezTo>
                <a:cubicBezTo>
                  <a:pt x="1241117" y="399517"/>
                  <a:pt x="1255900" y="482619"/>
                  <a:pt x="1255900" y="576185"/>
                </a:cubicBezTo>
                <a:cubicBezTo>
                  <a:pt x="1255900" y="645243"/>
                  <a:pt x="1237824" y="715324"/>
                  <a:pt x="1201671" y="786430"/>
                </a:cubicBezTo>
                <a:cubicBezTo>
                  <a:pt x="1165518" y="857535"/>
                  <a:pt x="1111700" y="930081"/>
                  <a:pt x="1040216" y="1004069"/>
                </a:cubicBezTo>
                <a:cubicBezTo>
                  <a:pt x="969553" y="1066553"/>
                  <a:pt x="898685" y="1128623"/>
                  <a:pt x="827612" y="1190280"/>
                </a:cubicBezTo>
                <a:cubicBezTo>
                  <a:pt x="756539" y="1251936"/>
                  <a:pt x="685671" y="1314411"/>
                  <a:pt x="615009" y="1377704"/>
                </a:cubicBezTo>
                <a:cubicBezTo>
                  <a:pt x="531200" y="1453334"/>
                  <a:pt x="463208" y="1525473"/>
                  <a:pt x="411033" y="1594120"/>
                </a:cubicBezTo>
                <a:cubicBezTo>
                  <a:pt x="358858" y="1662767"/>
                  <a:pt x="322910" y="1727915"/>
                  <a:pt x="303191" y="1789565"/>
                </a:cubicBezTo>
                <a:lnTo>
                  <a:pt x="1291026" y="1605925"/>
                </a:lnTo>
                <a:lnTo>
                  <a:pt x="1377916" y="2122335"/>
                </a:lnTo>
                <a:lnTo>
                  <a:pt x="0" y="2034829"/>
                </a:lnTo>
                <a:cubicBezTo>
                  <a:pt x="19720" y="1929657"/>
                  <a:pt x="46013" y="1829621"/>
                  <a:pt x="78879" y="1734719"/>
                </a:cubicBezTo>
                <a:cubicBezTo>
                  <a:pt x="111745" y="1639818"/>
                  <a:pt x="150774" y="1550874"/>
                  <a:pt x="195965" y="1467887"/>
                </a:cubicBezTo>
                <a:cubicBezTo>
                  <a:pt x="234583" y="1397224"/>
                  <a:pt x="283882" y="1321838"/>
                  <a:pt x="343863" y="1241726"/>
                </a:cubicBezTo>
                <a:cubicBezTo>
                  <a:pt x="403844" y="1161615"/>
                  <a:pt x="474095" y="1076779"/>
                  <a:pt x="554617" y="987218"/>
                </a:cubicBezTo>
                <a:cubicBezTo>
                  <a:pt x="656503" y="873830"/>
                  <a:pt x="732711" y="764961"/>
                  <a:pt x="783243" y="660610"/>
                </a:cubicBezTo>
                <a:cubicBezTo>
                  <a:pt x="833775" y="556260"/>
                  <a:pt x="859041" y="456429"/>
                  <a:pt x="859041" y="361117"/>
                </a:cubicBezTo>
                <a:cubicBezTo>
                  <a:pt x="859041" y="325786"/>
                  <a:pt x="851851" y="293125"/>
                  <a:pt x="837472" y="263135"/>
                </a:cubicBezTo>
                <a:cubicBezTo>
                  <a:pt x="823093" y="233144"/>
                  <a:pt x="801525" y="205824"/>
                  <a:pt x="772767" y="181174"/>
                </a:cubicBezTo>
                <a:cubicBezTo>
                  <a:pt x="747295" y="158990"/>
                  <a:pt x="718537" y="141940"/>
                  <a:pt x="686493" y="130026"/>
                </a:cubicBezTo>
                <a:cubicBezTo>
                  <a:pt x="654448" y="118112"/>
                  <a:pt x="619939" y="112155"/>
                  <a:pt x="582964" y="112155"/>
                </a:cubicBezTo>
                <a:cubicBezTo>
                  <a:pt x="535308" y="112155"/>
                  <a:pt x="491761" y="117907"/>
                  <a:pt x="452321" y="129410"/>
                </a:cubicBezTo>
                <a:cubicBezTo>
                  <a:pt x="412882" y="140913"/>
                  <a:pt x="377551" y="157757"/>
                  <a:pt x="346328" y="179942"/>
                </a:cubicBezTo>
                <a:cubicBezTo>
                  <a:pt x="310996" y="205413"/>
                  <a:pt x="284498" y="235815"/>
                  <a:pt x="266833" y="271146"/>
                </a:cubicBezTo>
                <a:cubicBezTo>
                  <a:pt x="249167" y="306477"/>
                  <a:pt x="240334" y="346738"/>
                  <a:pt x="240334" y="391929"/>
                </a:cubicBezTo>
                <a:cubicBezTo>
                  <a:pt x="240334" y="414935"/>
                  <a:pt x="243409" y="436709"/>
                  <a:pt x="249558" y="457251"/>
                </a:cubicBezTo>
                <a:cubicBezTo>
                  <a:pt x="255708" y="477792"/>
                  <a:pt x="263700" y="496690"/>
                  <a:pt x="273534" y="513945"/>
                </a:cubicBezTo>
                <a:cubicBezTo>
                  <a:pt x="286642" y="536130"/>
                  <a:pt x="302010" y="552152"/>
                  <a:pt x="319637" y="562012"/>
                </a:cubicBezTo>
                <a:cubicBezTo>
                  <a:pt x="337264" y="571872"/>
                  <a:pt x="356733" y="576802"/>
                  <a:pt x="378045" y="576802"/>
                </a:cubicBezTo>
                <a:cubicBezTo>
                  <a:pt x="423120" y="576802"/>
                  <a:pt x="456937" y="566325"/>
                  <a:pt x="479494" y="545373"/>
                </a:cubicBezTo>
                <a:cubicBezTo>
                  <a:pt x="502051" y="524421"/>
                  <a:pt x="513329" y="492993"/>
                  <a:pt x="513329" y="451088"/>
                </a:cubicBezTo>
                <a:cubicBezTo>
                  <a:pt x="513329" y="440407"/>
                  <a:pt x="511891" y="429109"/>
                  <a:pt x="509015" y="417195"/>
                </a:cubicBezTo>
                <a:cubicBezTo>
                  <a:pt x="506140" y="405281"/>
                  <a:pt x="502237" y="392751"/>
                  <a:pt x="497307" y="379604"/>
                </a:cubicBezTo>
                <a:cubicBezTo>
                  <a:pt x="545990" y="392751"/>
                  <a:pt x="582297" y="413908"/>
                  <a:pt x="606227" y="443077"/>
                </a:cubicBezTo>
                <a:cubicBezTo>
                  <a:pt x="630158" y="472246"/>
                  <a:pt x="642124" y="509426"/>
                  <a:pt x="642124" y="554617"/>
                </a:cubicBezTo>
                <a:cubicBezTo>
                  <a:pt x="642124" y="589126"/>
                  <a:pt x="634334" y="619938"/>
                  <a:pt x="618754" y="647053"/>
                </a:cubicBezTo>
                <a:cubicBezTo>
                  <a:pt x="603175" y="674168"/>
                  <a:pt x="579402" y="697585"/>
                  <a:pt x="547434" y="717305"/>
                </a:cubicBezTo>
                <a:cubicBezTo>
                  <a:pt x="521193" y="733738"/>
                  <a:pt x="492085" y="746063"/>
                  <a:pt x="460111" y="754279"/>
                </a:cubicBezTo>
                <a:cubicBezTo>
                  <a:pt x="428137" y="762496"/>
                  <a:pt x="394112" y="766604"/>
                  <a:pt x="358036" y="766604"/>
                </a:cubicBezTo>
                <a:cubicBezTo>
                  <a:pt x="264188" y="766604"/>
                  <a:pt x="188037" y="736966"/>
                  <a:pt x="129584" y="677692"/>
                </a:cubicBezTo>
                <a:cubicBezTo>
                  <a:pt x="71131" y="618417"/>
                  <a:pt x="41904" y="542266"/>
                  <a:pt x="41904" y="449240"/>
                </a:cubicBezTo>
                <a:cubicBezTo>
                  <a:pt x="41904" y="377858"/>
                  <a:pt x="57728" y="313448"/>
                  <a:pt x="89374" y="256009"/>
                </a:cubicBezTo>
                <a:cubicBezTo>
                  <a:pt x="121021" y="198571"/>
                  <a:pt x="168086" y="148925"/>
                  <a:pt x="230571" y="107071"/>
                </a:cubicBezTo>
                <a:cubicBezTo>
                  <a:pt x="285647" y="70148"/>
                  <a:pt x="346068" y="43072"/>
                  <a:pt x="411832" y="25843"/>
                </a:cubicBezTo>
                <a:cubicBezTo>
                  <a:pt x="477597" y="8614"/>
                  <a:pt x="548294" y="0"/>
                  <a:pt x="62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6142136" y="3772736"/>
            <a:ext cx="3441479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角色与分工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3245" y="1761299"/>
            <a:ext cx="7040370" cy="1932038"/>
          </a:xfrm>
          <a:prstGeom prst="rect">
            <a:avLst/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543246" y="3772886"/>
            <a:ext cx="3488276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78469" y="4859718"/>
            <a:ext cx="154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  组长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39353" y="4852683"/>
            <a:ext cx="175148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冯超</a:t>
            </a:r>
            <a:endParaRPr lang="zh-CN" altLang="zh-CN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17224" y="2870222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31179" y="2279932"/>
            <a:ext cx="490601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负责整个项目的功能，主要负责业务逻辑层的实现及数据层一些的一些工具方法。</a:t>
            </a:r>
            <a:endParaRPr lang="en-US" altLang="zh-CN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6" y="2260622"/>
            <a:ext cx="609600" cy="6096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75" y="4142032"/>
            <a:ext cx="609600" cy="6096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4" y="419266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6142136" y="3772736"/>
            <a:ext cx="3441479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角色与分工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3245" y="1761299"/>
            <a:ext cx="7040370" cy="1932038"/>
          </a:xfrm>
          <a:prstGeom prst="rect">
            <a:avLst/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543246" y="3772886"/>
            <a:ext cx="3488276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78469" y="4859718"/>
            <a:ext cx="154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  组员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27102" y="4859717"/>
            <a:ext cx="175148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bg1"/>
                </a:solidFill>
                <a:ea typeface="Gulim" panose="020B0600000101010101" pitchFamily="34" charset="-127"/>
              </a:rPr>
              <a:t>费慧通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17224" y="2870222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31179" y="2279932"/>
            <a:ext cx="490601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主要负责界面的实现</a:t>
            </a:r>
            <a:endParaRPr lang="en-US" altLang="zh-CN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6" y="2260622"/>
            <a:ext cx="609600" cy="6096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75" y="4142032"/>
            <a:ext cx="609600" cy="6096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4" y="4192660"/>
            <a:ext cx="609600" cy="609600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4031179" y="2664312"/>
            <a:ext cx="490601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界面和逻辑之间的交互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031179" y="3034449"/>
            <a:ext cx="4906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分析数据和提供图表所需要的数据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6142136" y="3772736"/>
            <a:ext cx="3441479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角色与分工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3245" y="1761299"/>
            <a:ext cx="7040370" cy="1932038"/>
          </a:xfrm>
          <a:prstGeom prst="rect">
            <a:avLst/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543246" y="3772886"/>
            <a:ext cx="3488276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78469" y="4859718"/>
            <a:ext cx="154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  组员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27102" y="4859717"/>
            <a:ext cx="175148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bg1"/>
                </a:solidFill>
                <a:ea typeface="Gulim" panose="020B0600000101010101" pitchFamily="34" charset="-127"/>
              </a:rPr>
              <a:t>何林洋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17224" y="2870222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31179" y="2279932"/>
            <a:ext cx="4906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主要负责数据层的实现</a:t>
            </a:r>
            <a:endParaRPr lang="en-US" altLang="zh-CN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6" y="2260622"/>
            <a:ext cx="609600" cy="6096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75" y="4142032"/>
            <a:ext cx="609600" cy="6096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4" y="4192660"/>
            <a:ext cx="609600" cy="609600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4031179" y="2664312"/>
            <a:ext cx="490601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图表展示中</a:t>
            </a:r>
            <a:r>
              <a:rPr lang="en-US" altLang="zh-CN" dirty="0" err="1">
                <a:solidFill>
                  <a:schemeClr val="bg1"/>
                </a:solidFill>
              </a:rPr>
              <a:t>echart</a:t>
            </a:r>
            <a:r>
              <a:rPr lang="zh-CN" altLang="en-US" dirty="0">
                <a:solidFill>
                  <a:schemeClr val="bg1"/>
                </a:solidFill>
              </a:rPr>
              <a:t>模块的使用及界面逻辑之间调用</a:t>
            </a:r>
            <a:endParaRPr lang="en-US" altLang="zh-CN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6142136" y="3772736"/>
            <a:ext cx="3441479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角色与分工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3245" y="1761299"/>
            <a:ext cx="7040370" cy="1932038"/>
          </a:xfrm>
          <a:prstGeom prst="rect">
            <a:avLst/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543246" y="3772886"/>
            <a:ext cx="3488276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78469" y="4859718"/>
            <a:ext cx="154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  组员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86602" y="4859717"/>
            <a:ext cx="194802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bg1"/>
                </a:solidFill>
                <a:ea typeface="Gulim" panose="020B0600000101010101" pitchFamily="34" charset="-127"/>
              </a:rPr>
              <a:t>梁先伟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17224" y="2870222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31179" y="2279932"/>
            <a:ext cx="490601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负责整个项目的文档</a:t>
            </a:r>
            <a:endParaRPr lang="en-US" altLang="zh-CN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6" y="2260622"/>
            <a:ext cx="609600" cy="6096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75" y="4142032"/>
            <a:ext cx="609600" cy="6096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4" y="4192660"/>
            <a:ext cx="609600" cy="609600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4031179" y="2664312"/>
            <a:ext cx="490601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</a:rPr>
              <a:t>负责预测功能的实现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568951" y="4363524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>
                <a:solidFill>
                  <a:schemeClr val="bg1"/>
                </a:solidFill>
              </a:rPr>
              <a:t>我们的交流</a:t>
            </a:r>
            <a:endParaRPr lang="zh-CN" altLang="en-US" sz="6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2944" y="5433319"/>
            <a:ext cx="641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Gulim" panose="020B0600000101010101" pitchFamily="34" charset="-127"/>
              </a:rPr>
              <a:t>团队建设及开会时间</a:t>
            </a:r>
            <a:endParaRPr lang="zh-CN" altLang="en-US" sz="24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0" y="4073473"/>
            <a:ext cx="1568951" cy="2308440"/>
          </a:xfrm>
          <a:custGeom>
            <a:avLst/>
            <a:gdLst/>
            <a:ahLst/>
            <a:cxnLst/>
            <a:rect l="l" t="t" r="r" b="b"/>
            <a:pathLst>
              <a:path w="1568951" h="2308440">
                <a:moveTo>
                  <a:pt x="157758" y="0"/>
                </a:moveTo>
                <a:lnTo>
                  <a:pt x="1430297" y="63473"/>
                </a:lnTo>
                <a:lnTo>
                  <a:pt x="1514722" y="256356"/>
                </a:lnTo>
                <a:lnTo>
                  <a:pt x="944082" y="910188"/>
                </a:lnTo>
                <a:cubicBezTo>
                  <a:pt x="977770" y="910188"/>
                  <a:pt x="1007555" y="911832"/>
                  <a:pt x="1033437" y="915118"/>
                </a:cubicBezTo>
                <a:cubicBezTo>
                  <a:pt x="1059319" y="918405"/>
                  <a:pt x="1080888" y="922924"/>
                  <a:pt x="1098143" y="928676"/>
                </a:cubicBezTo>
                <a:lnTo>
                  <a:pt x="1193044" y="817752"/>
                </a:lnTo>
                <a:lnTo>
                  <a:pt x="1286712" y="891701"/>
                </a:lnTo>
                <a:lnTo>
                  <a:pt x="1205369" y="976704"/>
                </a:lnTo>
                <a:cubicBezTo>
                  <a:pt x="1239878" y="998876"/>
                  <a:pt x="1271306" y="1025772"/>
                  <a:pt x="1299654" y="1057393"/>
                </a:cubicBezTo>
                <a:cubicBezTo>
                  <a:pt x="1328001" y="1089014"/>
                  <a:pt x="1352856" y="1125764"/>
                  <a:pt x="1374219" y="1167643"/>
                </a:cubicBezTo>
                <a:lnTo>
                  <a:pt x="1511024" y="1098662"/>
                </a:lnTo>
                <a:lnTo>
                  <a:pt x="1556626" y="1189827"/>
                </a:lnTo>
                <a:lnTo>
                  <a:pt x="1416123" y="1267435"/>
                </a:lnTo>
                <a:cubicBezTo>
                  <a:pt x="1434200" y="1329021"/>
                  <a:pt x="1445497" y="1386505"/>
                  <a:pt x="1450016" y="1439887"/>
                </a:cubicBezTo>
                <a:cubicBezTo>
                  <a:pt x="1454536" y="1493268"/>
                  <a:pt x="1452687" y="1542953"/>
                  <a:pt x="1444470" y="1588940"/>
                </a:cubicBezTo>
                <a:lnTo>
                  <a:pt x="1568951" y="1607427"/>
                </a:lnTo>
                <a:lnTo>
                  <a:pt x="1541836" y="1729385"/>
                </a:lnTo>
                <a:lnTo>
                  <a:pt x="1418588" y="1708433"/>
                </a:lnTo>
                <a:cubicBezTo>
                  <a:pt x="1399690" y="1762637"/>
                  <a:pt x="1373603" y="1812941"/>
                  <a:pt x="1340325" y="1859345"/>
                </a:cubicBezTo>
                <a:cubicBezTo>
                  <a:pt x="1307048" y="1905749"/>
                  <a:pt x="1266171" y="1948658"/>
                  <a:pt x="1217693" y="1988072"/>
                </a:cubicBezTo>
                <a:lnTo>
                  <a:pt x="1299037" y="2126033"/>
                </a:lnTo>
                <a:lnTo>
                  <a:pt x="1193044" y="2212306"/>
                </a:lnTo>
                <a:lnTo>
                  <a:pt x="1104305" y="2059517"/>
                </a:lnTo>
                <a:cubicBezTo>
                  <a:pt x="1051719" y="2087441"/>
                  <a:pt x="995025" y="2108383"/>
                  <a:pt x="934222" y="2122345"/>
                </a:cubicBezTo>
                <a:cubicBezTo>
                  <a:pt x="873420" y="2136307"/>
                  <a:pt x="808920" y="2143288"/>
                  <a:pt x="740722" y="2143288"/>
                </a:cubicBezTo>
                <a:lnTo>
                  <a:pt x="704980" y="2308440"/>
                </a:lnTo>
                <a:lnTo>
                  <a:pt x="573105" y="2283790"/>
                </a:lnTo>
                <a:lnTo>
                  <a:pt x="613777" y="2128517"/>
                </a:lnTo>
                <a:cubicBezTo>
                  <a:pt x="566121" y="2120300"/>
                  <a:pt x="520930" y="2105726"/>
                  <a:pt x="478204" y="2084793"/>
                </a:cubicBezTo>
                <a:cubicBezTo>
                  <a:pt x="435478" y="2063860"/>
                  <a:pt x="396038" y="2036980"/>
                  <a:pt x="359885" y="2004152"/>
                </a:cubicBezTo>
                <a:lnTo>
                  <a:pt x="226777" y="2116192"/>
                </a:lnTo>
                <a:lnTo>
                  <a:pt x="142968" y="2028782"/>
                </a:lnTo>
                <a:lnTo>
                  <a:pt x="287169" y="1921652"/>
                </a:lnTo>
                <a:cubicBezTo>
                  <a:pt x="264984" y="1890455"/>
                  <a:pt x="244648" y="1856389"/>
                  <a:pt x="226161" y="1819453"/>
                </a:cubicBezTo>
                <a:cubicBezTo>
                  <a:pt x="207674" y="1782517"/>
                  <a:pt x="191035" y="1742705"/>
                  <a:pt x="176245" y="1700017"/>
                </a:cubicBezTo>
                <a:lnTo>
                  <a:pt x="32045" y="1729559"/>
                </a:lnTo>
                <a:lnTo>
                  <a:pt x="0" y="1627359"/>
                </a:lnTo>
                <a:lnTo>
                  <a:pt x="157758" y="1597818"/>
                </a:lnTo>
                <a:cubicBezTo>
                  <a:pt x="153650" y="1579754"/>
                  <a:pt x="150569" y="1561694"/>
                  <a:pt x="148514" y="1543637"/>
                </a:cubicBezTo>
                <a:cubicBezTo>
                  <a:pt x="146460" y="1525579"/>
                  <a:pt x="145433" y="1507519"/>
                  <a:pt x="145433" y="1489455"/>
                </a:cubicBezTo>
                <a:lnTo>
                  <a:pt x="237253" y="1469119"/>
                </a:lnTo>
                <a:cubicBezTo>
                  <a:pt x="258616" y="1587438"/>
                  <a:pt x="318392" y="1685215"/>
                  <a:pt x="416579" y="1762450"/>
                </a:cubicBezTo>
                <a:cubicBezTo>
                  <a:pt x="514767" y="1839686"/>
                  <a:pt x="625074" y="1878304"/>
                  <a:pt x="747501" y="1878304"/>
                </a:cubicBezTo>
                <a:cubicBezTo>
                  <a:pt x="853328" y="1878304"/>
                  <a:pt x="942538" y="1841971"/>
                  <a:pt x="1015133" y="1769306"/>
                </a:cubicBezTo>
                <a:cubicBezTo>
                  <a:pt x="1087727" y="1696641"/>
                  <a:pt x="1124025" y="1607350"/>
                  <a:pt x="1124025" y="1501434"/>
                </a:cubicBezTo>
                <a:cubicBezTo>
                  <a:pt x="1124025" y="1345435"/>
                  <a:pt x="1077396" y="1227408"/>
                  <a:pt x="984138" y="1147355"/>
                </a:cubicBezTo>
                <a:cubicBezTo>
                  <a:pt x="890880" y="1067301"/>
                  <a:pt x="750582" y="1024809"/>
                  <a:pt x="563245" y="1019879"/>
                </a:cubicBezTo>
                <a:lnTo>
                  <a:pt x="1211030" y="290866"/>
                </a:lnTo>
                <a:lnTo>
                  <a:pt x="251427" y="45971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94982" y="1433898"/>
            <a:ext cx="3462474" cy="4729811"/>
            <a:chOff x="794982" y="1433898"/>
            <a:chExt cx="3462474" cy="4729811"/>
          </a:xfrm>
        </p:grpSpPr>
        <p:sp>
          <p:nvSpPr>
            <p:cNvPr id="10" name="圆角矩形 9"/>
            <p:cNvSpPr/>
            <p:nvPr/>
          </p:nvSpPr>
          <p:spPr>
            <a:xfrm>
              <a:off x="1691383" y="5750753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691383" y="5470533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91383" y="5182938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691383" y="4917467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971602" y="6030973"/>
              <a:ext cx="1032387" cy="132736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二十四角星 10"/>
            <p:cNvSpPr/>
            <p:nvPr/>
          </p:nvSpPr>
          <p:spPr>
            <a:xfrm>
              <a:off x="2762032" y="3037215"/>
              <a:ext cx="1371600" cy="1226305"/>
            </a:xfrm>
            <a:prstGeom prst="star24">
              <a:avLst>
                <a:gd name="adj" fmla="val 4471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794982" y="2349746"/>
              <a:ext cx="1439858" cy="1439858"/>
              <a:chOff x="3793066" y="2438400"/>
              <a:chExt cx="2980266" cy="2980266"/>
            </a:xfrm>
            <a:solidFill>
              <a:schemeClr val="bg1"/>
            </a:solidFill>
          </p:grpSpPr>
          <p:sp>
            <p:nvSpPr>
              <p:cNvPr id="73" name="形状 72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形状 4"/>
              <p:cNvSpPr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0" tIns="69850" rIns="69850" bIns="698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500" kern="1200"/>
              </a:p>
            </p:txBody>
          </p:sp>
        </p:grpSp>
        <p:sp>
          <p:nvSpPr>
            <p:cNvPr id="35" name="任意多边形 34"/>
            <p:cNvSpPr/>
            <p:nvPr/>
          </p:nvSpPr>
          <p:spPr>
            <a:xfrm>
              <a:off x="1743707" y="3506283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425345" y="2076578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200744" y="4123291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65" name="椭圆 64"/>
            <p:cNvSpPr/>
            <p:nvPr/>
          </p:nvSpPr>
          <p:spPr>
            <a:xfrm>
              <a:off x="2818797" y="4555779"/>
              <a:ext cx="290120" cy="29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三十二角星 2"/>
            <p:cNvSpPr/>
            <p:nvPr/>
          </p:nvSpPr>
          <p:spPr>
            <a:xfrm>
              <a:off x="2074943" y="1487059"/>
              <a:ext cx="498585" cy="551269"/>
            </a:xfrm>
            <a:prstGeom prst="star32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三十二角星 76"/>
            <p:cNvSpPr/>
            <p:nvPr/>
          </p:nvSpPr>
          <p:spPr>
            <a:xfrm>
              <a:off x="1288423" y="2007300"/>
              <a:ext cx="214446" cy="198273"/>
            </a:xfrm>
            <a:prstGeom prst="star32">
              <a:avLst>
                <a:gd name="adj" fmla="val 37455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三十二角星 82"/>
            <p:cNvSpPr/>
            <p:nvPr/>
          </p:nvSpPr>
          <p:spPr>
            <a:xfrm>
              <a:off x="3185460" y="4391690"/>
              <a:ext cx="271570" cy="262258"/>
            </a:xfrm>
            <a:prstGeom prst="star32">
              <a:avLst>
                <a:gd name="adj" fmla="val 30199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二十四角星 83"/>
            <p:cNvSpPr/>
            <p:nvPr/>
          </p:nvSpPr>
          <p:spPr>
            <a:xfrm>
              <a:off x="1238875" y="3710556"/>
              <a:ext cx="608162" cy="543737"/>
            </a:xfrm>
            <a:prstGeom prst="star24">
              <a:avLst>
                <a:gd name="adj" fmla="val 2186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2832445" y="2407225"/>
              <a:ext cx="624585" cy="558422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1941522" y="4286338"/>
              <a:ext cx="372878" cy="333379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224710" y="4358985"/>
              <a:ext cx="560959" cy="567815"/>
              <a:chOff x="3556381" y="4173355"/>
              <a:chExt cx="1486604" cy="1504774"/>
            </a:xfrm>
          </p:grpSpPr>
          <p:sp>
            <p:nvSpPr>
              <p:cNvPr id="6" name="缺角矩形 5"/>
              <p:cNvSpPr/>
              <p:nvPr/>
            </p:nvSpPr>
            <p:spPr>
              <a:xfrm>
                <a:off x="3556381" y="4173355"/>
                <a:ext cx="1486604" cy="1504774"/>
              </a:xfrm>
              <a:prstGeom prst="plaqu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十二角星 7"/>
              <p:cNvSpPr/>
              <p:nvPr/>
            </p:nvSpPr>
            <p:spPr>
              <a:xfrm>
                <a:off x="3609673" y="4380499"/>
                <a:ext cx="1386619" cy="1090486"/>
              </a:xfrm>
              <a:prstGeom prst="star12">
                <a:avLst>
                  <a:gd name="adj" fmla="val 212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353712" y="1496697"/>
              <a:ext cx="560959" cy="567815"/>
              <a:chOff x="3556381" y="4173355"/>
              <a:chExt cx="1486604" cy="1504774"/>
            </a:xfrm>
          </p:grpSpPr>
          <p:sp>
            <p:nvSpPr>
              <p:cNvPr id="101" name="缺角矩形 100"/>
              <p:cNvSpPr/>
              <p:nvPr/>
            </p:nvSpPr>
            <p:spPr>
              <a:xfrm>
                <a:off x="3556381" y="4173355"/>
                <a:ext cx="1486604" cy="1504774"/>
              </a:xfrm>
              <a:prstGeom prst="plaqu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十二角星 101"/>
              <p:cNvSpPr/>
              <p:nvPr/>
            </p:nvSpPr>
            <p:spPr>
              <a:xfrm>
                <a:off x="3609673" y="4380499"/>
                <a:ext cx="1386619" cy="1090486"/>
              </a:xfrm>
              <a:prstGeom prst="star12">
                <a:avLst>
                  <a:gd name="adj" fmla="val 212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二十四角星 102"/>
            <p:cNvSpPr/>
            <p:nvPr/>
          </p:nvSpPr>
          <p:spPr>
            <a:xfrm>
              <a:off x="3121264" y="1568864"/>
              <a:ext cx="608162" cy="543737"/>
            </a:xfrm>
            <a:prstGeom prst="star24">
              <a:avLst>
                <a:gd name="adj" fmla="val 2186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2768049" y="1433898"/>
              <a:ext cx="290120" cy="29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2102535" y="2160636"/>
              <a:ext cx="779217" cy="689837"/>
            </a:xfrm>
            <a:custGeom>
              <a:avLst/>
              <a:gdLst>
                <a:gd name="connsiteX0" fmla="*/ 12839 w 624882"/>
                <a:gd name="connsiteY0" fmla="*/ 364717 h 713034"/>
                <a:gd name="connsiteX1" fmla="*/ 290683 w 624882"/>
                <a:gd name="connsiteY1" fmla="*/ 364717 h 713034"/>
                <a:gd name="connsiteX2" fmla="*/ 290683 w 624882"/>
                <a:gd name="connsiteY2" fmla="*/ 655400 h 713034"/>
                <a:gd name="connsiteX3" fmla="*/ 334199 w 624882"/>
                <a:gd name="connsiteY3" fmla="*/ 655400 h 713034"/>
                <a:gd name="connsiteX4" fmla="*/ 334199 w 624882"/>
                <a:gd name="connsiteY4" fmla="*/ 364717 h 713034"/>
                <a:gd name="connsiteX5" fmla="*/ 609441 w 624882"/>
                <a:gd name="connsiteY5" fmla="*/ 364717 h 713034"/>
                <a:gd name="connsiteX6" fmla="*/ 604060 w 624882"/>
                <a:gd name="connsiteY6" fmla="*/ 428368 h 713034"/>
                <a:gd name="connsiteX7" fmla="*/ 311140 w 624882"/>
                <a:gd name="connsiteY7" fmla="*/ 713034 h 713034"/>
                <a:gd name="connsiteX8" fmla="*/ 18221 w 624882"/>
                <a:gd name="connsiteY8" fmla="*/ 428368 h 713034"/>
                <a:gd name="connsiteX9" fmla="*/ 606937 w 624882"/>
                <a:gd name="connsiteY9" fmla="*/ 318701 h 713034"/>
                <a:gd name="connsiteX10" fmla="*/ 624882 w 624882"/>
                <a:gd name="connsiteY10" fmla="*/ 318701 h 713034"/>
                <a:gd name="connsiteX11" fmla="*/ 624882 w 624882"/>
                <a:gd name="connsiteY11" fmla="*/ 364717 h 713034"/>
                <a:gd name="connsiteX12" fmla="*/ 609441 w 624882"/>
                <a:gd name="connsiteY12" fmla="*/ 364717 h 713034"/>
                <a:gd name="connsiteX13" fmla="*/ 610134 w 624882"/>
                <a:gd name="connsiteY13" fmla="*/ 356517 h 713034"/>
                <a:gd name="connsiteX14" fmla="*/ 0 w 624882"/>
                <a:gd name="connsiteY14" fmla="*/ 318701 h 713034"/>
                <a:gd name="connsiteX15" fmla="*/ 15343 w 624882"/>
                <a:gd name="connsiteY15" fmla="*/ 318701 h 713034"/>
                <a:gd name="connsiteX16" fmla="*/ 12146 w 624882"/>
                <a:gd name="connsiteY16" fmla="*/ 356517 h 713034"/>
                <a:gd name="connsiteX17" fmla="*/ 12839 w 624882"/>
                <a:gd name="connsiteY17" fmla="*/ 364717 h 713034"/>
                <a:gd name="connsiteX18" fmla="*/ 0 w 624882"/>
                <a:gd name="connsiteY18" fmla="*/ 364717 h 713034"/>
                <a:gd name="connsiteX19" fmla="*/ 311140 w 624882"/>
                <a:gd name="connsiteY19" fmla="*/ 0 h 713034"/>
                <a:gd name="connsiteX20" fmla="*/ 604060 w 624882"/>
                <a:gd name="connsiteY20" fmla="*/ 284667 h 713034"/>
                <a:gd name="connsiteX21" fmla="*/ 606937 w 624882"/>
                <a:gd name="connsiteY21" fmla="*/ 318701 h 713034"/>
                <a:gd name="connsiteX22" fmla="*/ 334199 w 624882"/>
                <a:gd name="connsiteY22" fmla="*/ 318701 h 713034"/>
                <a:gd name="connsiteX23" fmla="*/ 334199 w 624882"/>
                <a:gd name="connsiteY23" fmla="*/ 28018 h 713034"/>
                <a:gd name="connsiteX24" fmla="*/ 290683 w 624882"/>
                <a:gd name="connsiteY24" fmla="*/ 28018 h 713034"/>
                <a:gd name="connsiteX25" fmla="*/ 290683 w 624882"/>
                <a:gd name="connsiteY25" fmla="*/ 318701 h 713034"/>
                <a:gd name="connsiteX26" fmla="*/ 15343 w 624882"/>
                <a:gd name="connsiteY26" fmla="*/ 318701 h 713034"/>
                <a:gd name="connsiteX27" fmla="*/ 18221 w 624882"/>
                <a:gd name="connsiteY27" fmla="*/ 284667 h 713034"/>
                <a:gd name="connsiteX28" fmla="*/ 311140 w 624882"/>
                <a:gd name="connsiteY28" fmla="*/ 0 h 7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4882" h="713034">
                  <a:moveTo>
                    <a:pt x="12839" y="364717"/>
                  </a:moveTo>
                  <a:lnTo>
                    <a:pt x="290683" y="364717"/>
                  </a:lnTo>
                  <a:lnTo>
                    <a:pt x="290683" y="655400"/>
                  </a:lnTo>
                  <a:lnTo>
                    <a:pt x="334199" y="655400"/>
                  </a:lnTo>
                  <a:lnTo>
                    <a:pt x="334199" y="364717"/>
                  </a:lnTo>
                  <a:lnTo>
                    <a:pt x="609441" y="364717"/>
                  </a:lnTo>
                  <a:lnTo>
                    <a:pt x="604060" y="428368"/>
                  </a:lnTo>
                  <a:cubicBezTo>
                    <a:pt x="576180" y="590827"/>
                    <a:pt x="455629" y="713034"/>
                    <a:pt x="311140" y="713034"/>
                  </a:cubicBezTo>
                  <a:cubicBezTo>
                    <a:pt x="166651" y="713034"/>
                    <a:pt x="46101" y="590827"/>
                    <a:pt x="18221" y="428368"/>
                  </a:cubicBezTo>
                  <a:close/>
                  <a:moveTo>
                    <a:pt x="606937" y="318701"/>
                  </a:moveTo>
                  <a:lnTo>
                    <a:pt x="624882" y="318701"/>
                  </a:lnTo>
                  <a:lnTo>
                    <a:pt x="624882" y="364717"/>
                  </a:lnTo>
                  <a:lnTo>
                    <a:pt x="609441" y="364717"/>
                  </a:lnTo>
                  <a:lnTo>
                    <a:pt x="610134" y="356517"/>
                  </a:lnTo>
                  <a:close/>
                  <a:moveTo>
                    <a:pt x="0" y="318701"/>
                  </a:moveTo>
                  <a:lnTo>
                    <a:pt x="15343" y="318701"/>
                  </a:lnTo>
                  <a:lnTo>
                    <a:pt x="12146" y="356517"/>
                  </a:lnTo>
                  <a:lnTo>
                    <a:pt x="12839" y="364717"/>
                  </a:lnTo>
                  <a:lnTo>
                    <a:pt x="0" y="364717"/>
                  </a:lnTo>
                  <a:close/>
                  <a:moveTo>
                    <a:pt x="311140" y="0"/>
                  </a:moveTo>
                  <a:cubicBezTo>
                    <a:pt x="455629" y="0"/>
                    <a:pt x="576180" y="122208"/>
                    <a:pt x="604060" y="284667"/>
                  </a:cubicBezTo>
                  <a:lnTo>
                    <a:pt x="606937" y="318701"/>
                  </a:lnTo>
                  <a:lnTo>
                    <a:pt x="334199" y="318701"/>
                  </a:lnTo>
                  <a:lnTo>
                    <a:pt x="334199" y="28018"/>
                  </a:lnTo>
                  <a:lnTo>
                    <a:pt x="290683" y="28018"/>
                  </a:lnTo>
                  <a:lnTo>
                    <a:pt x="290683" y="318701"/>
                  </a:lnTo>
                  <a:lnTo>
                    <a:pt x="15343" y="318701"/>
                  </a:lnTo>
                  <a:lnTo>
                    <a:pt x="18221" y="284667"/>
                  </a:lnTo>
                  <a:cubicBezTo>
                    <a:pt x="46101" y="122208"/>
                    <a:pt x="166651" y="0"/>
                    <a:pt x="311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2482570" y="4076825"/>
              <a:ext cx="430539" cy="381154"/>
            </a:xfrm>
            <a:custGeom>
              <a:avLst/>
              <a:gdLst>
                <a:gd name="connsiteX0" fmla="*/ 12839 w 624882"/>
                <a:gd name="connsiteY0" fmla="*/ 364717 h 713034"/>
                <a:gd name="connsiteX1" fmla="*/ 290683 w 624882"/>
                <a:gd name="connsiteY1" fmla="*/ 364717 h 713034"/>
                <a:gd name="connsiteX2" fmla="*/ 290683 w 624882"/>
                <a:gd name="connsiteY2" fmla="*/ 655400 h 713034"/>
                <a:gd name="connsiteX3" fmla="*/ 334199 w 624882"/>
                <a:gd name="connsiteY3" fmla="*/ 655400 h 713034"/>
                <a:gd name="connsiteX4" fmla="*/ 334199 w 624882"/>
                <a:gd name="connsiteY4" fmla="*/ 364717 h 713034"/>
                <a:gd name="connsiteX5" fmla="*/ 609441 w 624882"/>
                <a:gd name="connsiteY5" fmla="*/ 364717 h 713034"/>
                <a:gd name="connsiteX6" fmla="*/ 604060 w 624882"/>
                <a:gd name="connsiteY6" fmla="*/ 428368 h 713034"/>
                <a:gd name="connsiteX7" fmla="*/ 311140 w 624882"/>
                <a:gd name="connsiteY7" fmla="*/ 713034 h 713034"/>
                <a:gd name="connsiteX8" fmla="*/ 18221 w 624882"/>
                <a:gd name="connsiteY8" fmla="*/ 428368 h 713034"/>
                <a:gd name="connsiteX9" fmla="*/ 606937 w 624882"/>
                <a:gd name="connsiteY9" fmla="*/ 318701 h 713034"/>
                <a:gd name="connsiteX10" fmla="*/ 624882 w 624882"/>
                <a:gd name="connsiteY10" fmla="*/ 318701 h 713034"/>
                <a:gd name="connsiteX11" fmla="*/ 624882 w 624882"/>
                <a:gd name="connsiteY11" fmla="*/ 364717 h 713034"/>
                <a:gd name="connsiteX12" fmla="*/ 609441 w 624882"/>
                <a:gd name="connsiteY12" fmla="*/ 364717 h 713034"/>
                <a:gd name="connsiteX13" fmla="*/ 610134 w 624882"/>
                <a:gd name="connsiteY13" fmla="*/ 356517 h 713034"/>
                <a:gd name="connsiteX14" fmla="*/ 0 w 624882"/>
                <a:gd name="connsiteY14" fmla="*/ 318701 h 713034"/>
                <a:gd name="connsiteX15" fmla="*/ 15343 w 624882"/>
                <a:gd name="connsiteY15" fmla="*/ 318701 h 713034"/>
                <a:gd name="connsiteX16" fmla="*/ 12146 w 624882"/>
                <a:gd name="connsiteY16" fmla="*/ 356517 h 713034"/>
                <a:gd name="connsiteX17" fmla="*/ 12839 w 624882"/>
                <a:gd name="connsiteY17" fmla="*/ 364717 h 713034"/>
                <a:gd name="connsiteX18" fmla="*/ 0 w 624882"/>
                <a:gd name="connsiteY18" fmla="*/ 364717 h 713034"/>
                <a:gd name="connsiteX19" fmla="*/ 311140 w 624882"/>
                <a:gd name="connsiteY19" fmla="*/ 0 h 713034"/>
                <a:gd name="connsiteX20" fmla="*/ 604060 w 624882"/>
                <a:gd name="connsiteY20" fmla="*/ 284667 h 713034"/>
                <a:gd name="connsiteX21" fmla="*/ 606937 w 624882"/>
                <a:gd name="connsiteY21" fmla="*/ 318701 h 713034"/>
                <a:gd name="connsiteX22" fmla="*/ 334199 w 624882"/>
                <a:gd name="connsiteY22" fmla="*/ 318701 h 713034"/>
                <a:gd name="connsiteX23" fmla="*/ 334199 w 624882"/>
                <a:gd name="connsiteY23" fmla="*/ 28018 h 713034"/>
                <a:gd name="connsiteX24" fmla="*/ 290683 w 624882"/>
                <a:gd name="connsiteY24" fmla="*/ 28018 h 713034"/>
                <a:gd name="connsiteX25" fmla="*/ 290683 w 624882"/>
                <a:gd name="connsiteY25" fmla="*/ 318701 h 713034"/>
                <a:gd name="connsiteX26" fmla="*/ 15343 w 624882"/>
                <a:gd name="connsiteY26" fmla="*/ 318701 h 713034"/>
                <a:gd name="connsiteX27" fmla="*/ 18221 w 624882"/>
                <a:gd name="connsiteY27" fmla="*/ 284667 h 713034"/>
                <a:gd name="connsiteX28" fmla="*/ 311140 w 624882"/>
                <a:gd name="connsiteY28" fmla="*/ 0 h 7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4882" h="713034">
                  <a:moveTo>
                    <a:pt x="12839" y="364717"/>
                  </a:moveTo>
                  <a:lnTo>
                    <a:pt x="290683" y="364717"/>
                  </a:lnTo>
                  <a:lnTo>
                    <a:pt x="290683" y="655400"/>
                  </a:lnTo>
                  <a:lnTo>
                    <a:pt x="334199" y="655400"/>
                  </a:lnTo>
                  <a:lnTo>
                    <a:pt x="334199" y="364717"/>
                  </a:lnTo>
                  <a:lnTo>
                    <a:pt x="609441" y="364717"/>
                  </a:lnTo>
                  <a:lnTo>
                    <a:pt x="604060" y="428368"/>
                  </a:lnTo>
                  <a:cubicBezTo>
                    <a:pt x="576180" y="590827"/>
                    <a:pt x="455629" y="713034"/>
                    <a:pt x="311140" y="713034"/>
                  </a:cubicBezTo>
                  <a:cubicBezTo>
                    <a:pt x="166651" y="713034"/>
                    <a:pt x="46101" y="590827"/>
                    <a:pt x="18221" y="428368"/>
                  </a:cubicBezTo>
                  <a:close/>
                  <a:moveTo>
                    <a:pt x="606937" y="318701"/>
                  </a:moveTo>
                  <a:lnTo>
                    <a:pt x="624882" y="318701"/>
                  </a:lnTo>
                  <a:lnTo>
                    <a:pt x="624882" y="364717"/>
                  </a:lnTo>
                  <a:lnTo>
                    <a:pt x="609441" y="364717"/>
                  </a:lnTo>
                  <a:lnTo>
                    <a:pt x="610134" y="356517"/>
                  </a:lnTo>
                  <a:close/>
                  <a:moveTo>
                    <a:pt x="0" y="318701"/>
                  </a:moveTo>
                  <a:lnTo>
                    <a:pt x="15343" y="318701"/>
                  </a:lnTo>
                  <a:lnTo>
                    <a:pt x="12146" y="356517"/>
                  </a:lnTo>
                  <a:lnTo>
                    <a:pt x="12839" y="364717"/>
                  </a:lnTo>
                  <a:lnTo>
                    <a:pt x="0" y="364717"/>
                  </a:lnTo>
                  <a:close/>
                  <a:moveTo>
                    <a:pt x="311140" y="0"/>
                  </a:moveTo>
                  <a:cubicBezTo>
                    <a:pt x="455629" y="0"/>
                    <a:pt x="576180" y="122208"/>
                    <a:pt x="604060" y="284667"/>
                  </a:cubicBezTo>
                  <a:lnTo>
                    <a:pt x="606937" y="318701"/>
                  </a:lnTo>
                  <a:lnTo>
                    <a:pt x="334199" y="318701"/>
                  </a:lnTo>
                  <a:lnTo>
                    <a:pt x="334199" y="28018"/>
                  </a:lnTo>
                  <a:lnTo>
                    <a:pt x="290683" y="28018"/>
                  </a:lnTo>
                  <a:lnTo>
                    <a:pt x="290683" y="318701"/>
                  </a:lnTo>
                  <a:lnTo>
                    <a:pt x="15343" y="318701"/>
                  </a:lnTo>
                  <a:lnTo>
                    <a:pt x="18221" y="284667"/>
                  </a:lnTo>
                  <a:cubicBezTo>
                    <a:pt x="46101" y="122208"/>
                    <a:pt x="166651" y="0"/>
                    <a:pt x="311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三十二角星 110"/>
            <p:cNvSpPr/>
            <p:nvPr/>
          </p:nvSpPr>
          <p:spPr>
            <a:xfrm>
              <a:off x="3893200" y="2938078"/>
              <a:ext cx="214446" cy="198273"/>
            </a:xfrm>
            <a:prstGeom prst="star32">
              <a:avLst>
                <a:gd name="adj" fmla="val 37455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710612" y="2020669"/>
              <a:ext cx="372878" cy="333379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5" name="三十二角星 114"/>
            <p:cNvSpPr/>
            <p:nvPr/>
          </p:nvSpPr>
          <p:spPr>
            <a:xfrm>
              <a:off x="2928973" y="2080065"/>
              <a:ext cx="160743" cy="145417"/>
            </a:xfrm>
            <a:prstGeom prst="star32">
              <a:avLst>
                <a:gd name="adj" fmla="val 30199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0488" y="1527826"/>
            <a:ext cx="6678667" cy="4750712"/>
            <a:chOff x="5193785" y="1702260"/>
            <a:chExt cx="6678667" cy="4750712"/>
          </a:xfrm>
        </p:grpSpPr>
        <p:grpSp>
          <p:nvGrpSpPr>
            <p:cNvPr id="42" name="组合 41"/>
            <p:cNvGrpSpPr/>
            <p:nvPr/>
          </p:nvGrpSpPr>
          <p:grpSpPr>
            <a:xfrm>
              <a:off x="5193785" y="1731645"/>
              <a:ext cx="945996" cy="921408"/>
              <a:chOff x="1756242" y="4465560"/>
              <a:chExt cx="2227007" cy="2227007"/>
            </a:xfrm>
            <a:solidFill>
              <a:srgbClr val="EA5326"/>
            </a:solidFill>
          </p:grpSpPr>
          <p:sp>
            <p:nvSpPr>
              <p:cNvPr id="43" name="椭圆 42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350641" y="4667067"/>
                <a:ext cx="1495034" cy="1350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 smtClean="0">
                    <a:solidFill>
                      <a:schemeClr val="bg1"/>
                    </a:solidFill>
                    <a:ea typeface="Gulim" panose="020B0600000101010101" pitchFamily="34" charset="-127"/>
                  </a:rPr>
                  <a:t>1</a:t>
                </a:r>
                <a:endParaRPr lang="zh-CN" altLang="en-US" sz="4800" b="1" dirty="0">
                  <a:solidFill>
                    <a:schemeClr val="bg1"/>
                  </a:solidFill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216477" y="5509106"/>
              <a:ext cx="945996" cy="921408"/>
              <a:chOff x="1756242" y="4465560"/>
              <a:chExt cx="2227007" cy="222700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350641" y="4667067"/>
                <a:ext cx="1495034" cy="2008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 smtClean="0">
                    <a:solidFill>
                      <a:schemeClr val="bg1"/>
                    </a:solidFill>
                    <a:ea typeface="Gulim" panose="020B0600000101010101" pitchFamily="34" charset="-127"/>
                  </a:rPr>
                  <a:t>4</a:t>
                </a:r>
                <a:endParaRPr lang="zh-CN" altLang="en-US" sz="4800" b="1" dirty="0">
                  <a:solidFill>
                    <a:schemeClr val="bg1"/>
                  </a:solidFill>
                  <a:ea typeface="Gulim" panose="020B0600000101010101" pitchFamily="34" charset="-127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214976" y="1702260"/>
              <a:ext cx="18396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200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开会频率</a:t>
              </a:r>
              <a:endParaRPr lang="zh-CN" altLang="en-US" sz="3200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214976" y="2264747"/>
              <a:ext cx="56574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平均每周开会</a:t>
              </a:r>
              <a:r>
                <a:rPr lang="en-US" altLang="zh-CN" dirty="0">
                  <a:solidFill>
                    <a:schemeClr val="bg1"/>
                  </a:solidFill>
                </a:rPr>
                <a:t>2-3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次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214976" y="2973112"/>
              <a:ext cx="18396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chemeClr val="bg1"/>
                  </a:solidFill>
                  <a:ea typeface="Gulim" panose="020B0600000101010101" pitchFamily="34" charset="-127"/>
                </a:rPr>
                <a:t>开会地点</a:t>
              </a:r>
              <a:endParaRPr lang="zh-CN" altLang="en-US" sz="3200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214976" y="3565018"/>
              <a:ext cx="56574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图书馆研讨间、学院机房、食堂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214976" y="4254706"/>
              <a:ext cx="31145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分工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162473" y="4802506"/>
              <a:ext cx="56574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dirty="0" smtClean="0">
                  <a:solidFill>
                    <a:schemeClr val="bg1"/>
                  </a:solidFill>
                  <a:ea typeface="Gulim" panose="020B0600000101010101" pitchFamily="34" charset="-127"/>
                </a:rPr>
                <a:t> 根据需要，动态调换</a:t>
              </a:r>
              <a:endParaRPr lang="zh-CN" altLang="en-US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214976" y="5514017"/>
              <a:ext cx="18964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团队章程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214976" y="5991307"/>
              <a:ext cx="56574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dirty="0">
                <a:solidFill>
                  <a:schemeClr val="bg1"/>
                </a:solidFill>
                <a:ea typeface="Gulim" panose="020B0600000101010101" pitchFamily="34" charset="-127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5193785" y="3029743"/>
              <a:ext cx="945996" cy="921408"/>
              <a:chOff x="1756242" y="4465560"/>
              <a:chExt cx="2227007" cy="2227007"/>
            </a:xfrm>
            <a:solidFill>
              <a:srgbClr val="4BA93B"/>
            </a:solidFill>
          </p:grpSpPr>
          <p:sp>
            <p:nvSpPr>
              <p:cNvPr id="117" name="椭圆 116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350641" y="4560131"/>
                <a:ext cx="1495034" cy="2008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>
                    <a:solidFill>
                      <a:schemeClr val="bg1"/>
                    </a:solidFill>
                    <a:ea typeface="Gulim" panose="020B0600000101010101" pitchFamily="34" charset="-127"/>
                  </a:rPr>
                  <a:t>2</a:t>
                </a:r>
                <a:endParaRPr lang="zh-CN" altLang="en-US" sz="4800" b="1" dirty="0">
                  <a:solidFill>
                    <a:schemeClr val="bg1"/>
                  </a:solidFill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5193785" y="4283578"/>
              <a:ext cx="945996" cy="921408"/>
              <a:chOff x="1756242" y="4465560"/>
              <a:chExt cx="2227007" cy="2227007"/>
            </a:xfrm>
            <a:solidFill>
              <a:srgbClr val="EA5326"/>
            </a:solidFill>
          </p:grpSpPr>
          <p:sp>
            <p:nvSpPr>
              <p:cNvPr id="120" name="椭圆 119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solidFill>
                <a:srgbClr val="1B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350641" y="4667067"/>
                <a:ext cx="1495034" cy="2008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 smtClean="0">
                    <a:solidFill>
                      <a:schemeClr val="bg1"/>
                    </a:solidFill>
                    <a:ea typeface="Gulim" panose="020B0600000101010101" pitchFamily="34" charset="-127"/>
                  </a:rPr>
                  <a:t>3</a:t>
                </a:r>
                <a:endParaRPr lang="zh-CN" altLang="en-US" sz="4800" b="1" dirty="0">
                  <a:solidFill>
                    <a:schemeClr val="bg1"/>
                  </a:solidFill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231679" y="5943460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Gulim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146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Gulim</vt:lpstr>
      <vt:lpstr>微软雅黑</vt:lpstr>
      <vt:lpstr>Jokerman</vt:lpstr>
      <vt:lpstr>Calibri</vt:lpstr>
      <vt:lpstr>Rosewood Std Regular</vt:lpstr>
      <vt:lpstr>Gulim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category>第一PPT模板网-WWW.1PPT.COM</cp:category>
  <cp:lastModifiedBy>Thpffcj</cp:lastModifiedBy>
  <cp:revision>259</cp:revision>
  <dcterms:created xsi:type="dcterms:W3CDTF">2014-11-23T09:38:00Z</dcterms:created>
  <dcterms:modified xsi:type="dcterms:W3CDTF">2017-06-15T04:25:02Z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