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3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702" y="1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CB5E-1478-4E47-AA18-F2EB3E22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710893-E9CA-4DAD-BED2-A05A8521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E458F-1853-4DF4-A9AB-4CB2FFF4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14E8B-69B5-41BC-A0CB-744DD2CE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ED682-E0E3-4515-9026-FF9470FC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6374-6419-4DBF-AFD4-24B8C3E3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71E199-9F5C-4675-B5CC-220F9F44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29A4D-6A52-494B-A3C7-5652F16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84C41-39AB-4B29-9804-7C59F45B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4454D-8EE2-4DCD-B7B0-A8CEFF40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84BD6F-B867-48D6-9568-1CB92C32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3D1A1A-323D-442C-AE80-0EC8B13F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295EF-3ACA-49CA-A69C-540CA5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4698F-DE00-4703-90F0-5CA9CDEC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90661-0B02-4197-BA3B-D4DC9212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BBADD-5FC1-46FC-80D9-494BD78A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840DD-7D13-4361-B637-D0689A43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86303-F5D6-432E-97BD-C2F7021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4017C0-E5B5-4166-B70F-424E91D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23DC0-3790-434D-9CE5-D0D1CE16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1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01D72-ED68-4113-9921-E2759648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CFE79-4692-4902-A3F3-6A60ADA0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9AA85-DB2A-4F31-9A52-F120BC8E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2CF18-A248-4747-9224-36A11FE6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940D0-02B7-4924-B45F-8254DCD3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24B62-7F71-4BAD-AF46-99671F4A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F475B-38B5-4852-B9DB-BC56534F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C6DF11-E70F-434D-BCAC-8D8956E4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4DC95-EABB-4C30-B0E0-086D75B5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806EBA-0892-4E54-8EC1-B88EEE2B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3B9AF1-892D-48C9-B68F-C385AB9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3352F-28E7-4BE3-8538-69B5D15A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A49B0-F51A-41F3-8B7B-6B32601C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4892D-1A92-4CE5-81B4-B231773A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3E5A9A-A80B-4E98-A2D5-E61A98543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C20C99-09FB-4E9B-A777-88EEE699D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C4B016-7CE6-42E8-B25A-38DEFE60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1F7D44-415C-429B-883B-8350603B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2332E4-5AF2-4FD9-8C9B-568288A9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690A4-2F4A-4E05-9F7D-38A5F6B6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160385-FFC0-4371-9F9F-0830A956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314C74-CBAD-4279-B9A1-4E1C13A4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DBEDA8-347A-4BA1-B98C-1A4DA3E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5B3636-BB54-4D89-8AC1-2316699C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79C83B-2255-4231-AF8F-DB2ADE40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579638-B31F-410E-9C6E-6A2501E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2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3DCCB-B10F-46B8-9AE4-46A45EA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26DA7-0740-4E0D-B399-24E6C85B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63B6AF-5A9F-4069-8470-12653322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BE654-ED2A-4111-BA36-C85FDE1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EF9C81-071E-434C-9D33-EEE1CC68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DE874E-AF8B-497A-8CDF-3007E430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1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AD8F5-8035-4196-A4DF-9E76E246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C71A36-76C8-4CD3-BAF4-50535E6CF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DB934-3CDD-45C8-8E79-20795D75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743B-E78D-4D0C-BB7E-76B844A5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459419-0203-4A9D-927C-059B9CA1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C62A5-AD11-4BE3-8CB0-AE8ABFDB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D590B-9AB8-418E-BAC2-E5B69BEA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8DE06-8C68-4671-A731-8F4677F4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937AB-3047-4B85-AA6A-7BADF2D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8D5E-A119-4100-871B-F46B7A80188B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1112F-909B-4919-9466-D1B5CE52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D7B7F-17EF-4E11-AE25-8ED1A5D55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D70-D31B-49F3-AEC1-7EF0883610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C027F-B482-4F11-8A56-304474DB5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065676-51BC-4E5F-9456-B3EE164EC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django logo">
            <a:extLst>
              <a:ext uri="{FF2B5EF4-FFF2-40B4-BE49-F238E27FC236}">
                <a16:creationId xmlns:a16="http://schemas.microsoft.com/office/drawing/2014/main" id="{25393A87-75C4-4A35-A73F-D657CD82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8675"/>
            <a:ext cx="11430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2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47CCF-55DE-4F2C-B035-A4A7ABD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Виртуальное окружение (</a:t>
            </a:r>
            <a:r>
              <a:rPr lang="en-US" err="1"/>
              <a:t>virtualenv</a:t>
            </a:r>
            <a:r>
              <a:rPr lang="en-US"/>
              <a:t>)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4AD0-C914-486C-A867-D93EBCC0D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3797807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В корне своем, главная задача виртуальной среды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Roboto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 – создание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изолированной среды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 для проектов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Roboto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Это значит, что: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Каждый проект может иметь свои собственные зависимости, вне зависимости от того, какие зависимости у другого проекта.</a:t>
            </a:r>
          </a:p>
        </p:txBody>
      </p:sp>
      <p:pic>
        <p:nvPicPr>
          <p:cNvPr id="5122" name="Picture 2" descr="Картинки по запросу virtualenv">
            <a:extLst>
              <a:ext uri="{FF2B5EF4-FFF2-40B4-BE49-F238E27FC236}">
                <a16:creationId xmlns:a16="http://schemas.microsoft.com/office/drawing/2014/main" id="{70294268-C29B-4034-90F4-A52B7C2AB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" b="3680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1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FADAB-AD13-44D3-9EFE-1A3A3869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Комманды</a:t>
            </a:r>
            <a:r>
              <a:rPr lang="ru-RU" dirty="0"/>
              <a:t> для работы с </a:t>
            </a:r>
            <a:r>
              <a:rPr lang="en-US" dirty="0" err="1"/>
              <a:t>virtualenv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8BCA3-7A63-4E9E-908A-CAB56773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1" y="1825624"/>
            <a:ext cx="12015989" cy="48907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Установка: </a:t>
            </a:r>
          </a:p>
          <a:p>
            <a:pPr lvl="1"/>
            <a:r>
              <a:rPr lang="en-US" sz="3200" b="1" dirty="0"/>
              <a:t>pip install </a:t>
            </a:r>
            <a:r>
              <a:rPr lang="en-US" sz="3200" b="1" dirty="0" err="1"/>
              <a:t>virtualenvwrapper</a:t>
            </a:r>
            <a:r>
              <a:rPr lang="en-US" sz="3200" b="1" dirty="0"/>
              <a:t>-win</a:t>
            </a:r>
            <a:r>
              <a:rPr lang="ru-RU" sz="3200" b="1" dirty="0"/>
              <a:t> </a:t>
            </a:r>
            <a:r>
              <a:rPr lang="ru-RU" sz="3200" dirty="0"/>
              <a:t>- (</a:t>
            </a:r>
            <a:r>
              <a:rPr lang="en-US" sz="3200" dirty="0"/>
              <a:t>windows)</a:t>
            </a:r>
          </a:p>
          <a:p>
            <a:pPr lvl="1"/>
            <a:r>
              <a:rPr lang="en-US" sz="3200" b="1" dirty="0"/>
              <a:t>pip3 install </a:t>
            </a:r>
            <a:r>
              <a:rPr lang="en-US" sz="3200" b="1" dirty="0" err="1"/>
              <a:t>virtualenvwrapper</a:t>
            </a:r>
            <a:r>
              <a:rPr lang="ru-RU" sz="3200" b="1" dirty="0"/>
              <a:t> </a:t>
            </a:r>
            <a:r>
              <a:rPr lang="ru-RU" sz="3200" dirty="0"/>
              <a:t>-</a:t>
            </a:r>
            <a:r>
              <a:rPr lang="en-US" sz="3200" dirty="0"/>
              <a:t> (MacOS/Linux)</a:t>
            </a:r>
            <a:endParaRPr lang="en-US" dirty="0"/>
          </a:p>
          <a:p>
            <a:r>
              <a:rPr lang="ru-RU" dirty="0"/>
              <a:t>Работа</a:t>
            </a:r>
            <a:endParaRPr lang="en-US" dirty="0"/>
          </a:p>
          <a:p>
            <a:pPr lvl="1"/>
            <a:r>
              <a:rPr lang="en-US" sz="3200" b="1" dirty="0" err="1"/>
              <a:t>mkvirtualenv</a:t>
            </a:r>
            <a:r>
              <a:rPr lang="en-US" sz="3200" b="1" dirty="0"/>
              <a:t> </a:t>
            </a:r>
            <a:r>
              <a:rPr lang="en-US" sz="3200" b="1" dirty="0" err="1"/>
              <a:t>my_django_environment</a:t>
            </a:r>
            <a:r>
              <a:rPr lang="en-US" sz="3200" b="1" dirty="0"/>
              <a:t> </a:t>
            </a:r>
            <a:r>
              <a:rPr lang="en-US" sz="3200" dirty="0"/>
              <a:t>- </a:t>
            </a:r>
            <a:r>
              <a:rPr lang="ru-RU" sz="3200" dirty="0"/>
              <a:t>создание виртуальной среды</a:t>
            </a:r>
          </a:p>
          <a:p>
            <a:pPr lvl="1"/>
            <a:r>
              <a:rPr lang="en-US" sz="3200" b="1" dirty="0"/>
              <a:t>deactivate</a:t>
            </a:r>
            <a:r>
              <a:rPr lang="en-US" sz="3200" dirty="0"/>
              <a:t> — </a:t>
            </a:r>
            <a:r>
              <a:rPr lang="ru-RU" sz="3200" dirty="0"/>
              <a:t>Выход из текущей виртуальной среды </a:t>
            </a:r>
            <a:r>
              <a:rPr lang="en-US" sz="3200" dirty="0"/>
              <a:t>Python</a:t>
            </a:r>
          </a:p>
          <a:p>
            <a:pPr lvl="1"/>
            <a:r>
              <a:rPr lang="en-US" sz="3200" b="1" dirty="0" err="1"/>
              <a:t>workon</a:t>
            </a:r>
            <a:r>
              <a:rPr lang="en-US" sz="3200" dirty="0"/>
              <a:t> — </a:t>
            </a:r>
            <a:r>
              <a:rPr lang="ru-RU" sz="3200" dirty="0"/>
              <a:t>Список доступных виртуальных сред</a:t>
            </a:r>
          </a:p>
          <a:p>
            <a:pPr lvl="1"/>
            <a:r>
              <a:rPr lang="en-US" sz="3200" b="1" dirty="0" err="1"/>
              <a:t>workon</a:t>
            </a:r>
            <a:r>
              <a:rPr lang="en-US" sz="3200" b="1" dirty="0"/>
              <a:t> </a:t>
            </a:r>
            <a:r>
              <a:rPr lang="en-US" sz="3200" b="1" dirty="0" err="1"/>
              <a:t>name_of_environment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Активация конкретной виртуальной среды </a:t>
            </a:r>
            <a:r>
              <a:rPr lang="en-US" sz="3200" dirty="0"/>
              <a:t>Python</a:t>
            </a:r>
          </a:p>
          <a:p>
            <a:pPr lvl="1"/>
            <a:r>
              <a:rPr lang="en-US" sz="3200" b="1" dirty="0" err="1"/>
              <a:t>rmvirtualenv</a:t>
            </a:r>
            <a:r>
              <a:rPr lang="en-US" sz="3200" b="1" dirty="0"/>
              <a:t> </a:t>
            </a:r>
            <a:r>
              <a:rPr lang="en-US" sz="3200" b="1" dirty="0" err="1"/>
              <a:t>name_of_environment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Удаление конкретной виртуальной среды.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8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F9D67-1D59-48DD-A723-8FD512C4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883F2-35FC-466D-B185-682132BC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6" y="1825625"/>
            <a:ext cx="1108334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200" dirty="0" err="1"/>
              <a:t>BinaryField</a:t>
            </a:r>
            <a:r>
              <a:rPr lang="ru-RU" sz="3200" dirty="0"/>
              <a:t>(): хранит бинарные данные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BooleanField</a:t>
            </a:r>
            <a:r>
              <a:rPr lang="ru-RU" sz="3200" dirty="0"/>
              <a:t>(): хранит значение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/>
              <a:t>False</a:t>
            </a:r>
            <a:r>
              <a:rPr lang="ru-RU" sz="3200" dirty="0"/>
              <a:t> (0 или 1)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NullBooleanField</a:t>
            </a:r>
            <a:r>
              <a:rPr lang="ru-RU" sz="3200" dirty="0"/>
              <a:t>(): хранит значение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/>
              <a:t>False</a:t>
            </a:r>
            <a:r>
              <a:rPr lang="ru-RU" sz="3200" dirty="0"/>
              <a:t> или </a:t>
            </a:r>
            <a:r>
              <a:rPr lang="ru-RU" sz="3200" dirty="0" err="1"/>
              <a:t>Null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DateField</a:t>
            </a:r>
            <a:r>
              <a:rPr lang="ru-RU" sz="3200" dirty="0"/>
              <a:t>(): хранит дату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TimeField</a:t>
            </a:r>
            <a:r>
              <a:rPr lang="ru-RU" sz="3200" dirty="0"/>
              <a:t>(): хранит время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DateTimeField</a:t>
            </a:r>
            <a:r>
              <a:rPr lang="ru-RU" sz="3200" dirty="0"/>
              <a:t>(): хранит дату и время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DurationField</a:t>
            </a:r>
            <a:r>
              <a:rPr lang="ru-RU" sz="3200" dirty="0"/>
              <a:t>(): хранит период времени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AutoField</a:t>
            </a:r>
            <a:r>
              <a:rPr lang="ru-RU" sz="3200" dirty="0"/>
              <a:t>(): хранит целочисленное значение, которое автоматически инкрементируется, обычно применяется для первичных ключей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 err="1"/>
              <a:t>BigIntegerField</a:t>
            </a:r>
            <a:r>
              <a:rPr lang="ru-RU" sz="3200" dirty="0"/>
              <a:t>(): представляет число - значение типа </a:t>
            </a:r>
            <a:r>
              <a:rPr lang="ru-RU" sz="3200" dirty="0" err="1"/>
              <a:t>Number</a:t>
            </a:r>
            <a:r>
              <a:rPr lang="ru-RU" sz="3200" dirty="0"/>
              <a:t>, которое укладывается в диапазон от -9223372036854775808 до 9223372036854775807. В зависимости от выбранной СУБД диапазон может немного отличаться</a:t>
            </a:r>
            <a:br>
              <a:rPr lang="ru-RU" sz="32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B29D3-8D9D-48B6-BE6B-4AA081E1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7AA10-03B0-424E-AD51-EFA07805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4" y="1320085"/>
            <a:ext cx="11173496" cy="4856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 err="1"/>
              <a:t>DecimalField</a:t>
            </a:r>
            <a:r>
              <a:rPr lang="ru-RU" sz="2200" dirty="0"/>
              <a:t>(</a:t>
            </a:r>
            <a:r>
              <a:rPr lang="ru-RU" sz="2200" dirty="0" err="1"/>
              <a:t>decimal_places</a:t>
            </a:r>
            <a:r>
              <a:rPr lang="ru-RU" sz="2200" dirty="0"/>
              <a:t>=X, </a:t>
            </a:r>
            <a:r>
              <a:rPr lang="ru-RU" sz="2200" dirty="0" err="1"/>
              <a:t>max_digits</a:t>
            </a:r>
            <a:r>
              <a:rPr lang="ru-RU" sz="2200" dirty="0"/>
              <a:t>=Y): представляет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имеет максимум X разрядов и Y знаков после запятой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FloatField</a:t>
            </a:r>
            <a:r>
              <a:rPr lang="ru-RU" sz="2200" dirty="0"/>
              <a:t>(): хранит,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представляет число с плавающей точкой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IntegerField</a:t>
            </a:r>
            <a:r>
              <a:rPr lang="ru-RU" sz="2200" dirty="0"/>
              <a:t>(): хранит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представляет целочисленное значение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PositiveIntegerField</a:t>
            </a:r>
            <a:r>
              <a:rPr lang="ru-RU" sz="2200" dirty="0"/>
              <a:t>(): хранит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представляет положительное целочисленное значение (от 0 до 2147483647)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PositiveSmallIntegerField</a:t>
            </a:r>
            <a:r>
              <a:rPr lang="ru-RU" sz="2200" dirty="0"/>
              <a:t>(): хранит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представляет небольшое положительное целочисленное значение (от 0 до 32767)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SmallIntegerField</a:t>
            </a:r>
            <a:r>
              <a:rPr lang="ru-RU" sz="2200" dirty="0"/>
              <a:t>(): хранит значение типа </a:t>
            </a:r>
            <a:r>
              <a:rPr lang="ru-RU" sz="2200" dirty="0" err="1"/>
              <a:t>Number</a:t>
            </a:r>
            <a:r>
              <a:rPr lang="ru-RU" sz="2200" dirty="0"/>
              <a:t>, которое представляет небольшое целочисленное значение (от -32768 до 32767)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CharField</a:t>
            </a:r>
            <a:r>
              <a:rPr lang="ru-RU" sz="2200" dirty="0"/>
              <a:t>(</a:t>
            </a:r>
            <a:r>
              <a:rPr lang="ru-RU" sz="2200" dirty="0" err="1"/>
              <a:t>max_length</a:t>
            </a:r>
            <a:r>
              <a:rPr lang="ru-RU" sz="2200" dirty="0"/>
              <a:t>=N): хранит строку длиной не более N символов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 err="1"/>
              <a:t>TextField</a:t>
            </a:r>
            <a:r>
              <a:rPr lang="ru-RU" sz="2200" dirty="0"/>
              <a:t>(): хранит строку неопределенной длины</a:t>
            </a: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3615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AE0F-C94C-4688-AF10-1D026196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E4271-DA93-4C92-B897-02609FDE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EmailField</a:t>
            </a:r>
            <a:r>
              <a:rPr lang="ru-RU" dirty="0"/>
              <a:t>(): хранит строку, которая представляет </a:t>
            </a:r>
            <a:r>
              <a:rPr lang="ru-RU" dirty="0" err="1"/>
              <a:t>email</a:t>
            </a:r>
            <a:r>
              <a:rPr lang="ru-RU" dirty="0"/>
              <a:t>-адрес. Значение автоматически </a:t>
            </a:r>
            <a:r>
              <a:rPr lang="ru-RU" dirty="0" err="1"/>
              <a:t>валидируется</a:t>
            </a:r>
            <a:r>
              <a:rPr lang="ru-RU" dirty="0"/>
              <a:t> встроенным валидатором </a:t>
            </a:r>
            <a:r>
              <a:rPr lang="ru-RU" dirty="0" err="1"/>
              <a:t>EmailValidator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FileField</a:t>
            </a:r>
            <a:r>
              <a:rPr lang="ru-RU" dirty="0"/>
              <a:t>(): хранит строку, которая представляет имя файла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FilePathField</a:t>
            </a:r>
            <a:r>
              <a:rPr lang="ru-RU" dirty="0"/>
              <a:t>(): хранит строку, которая представляет путь к файлу длиной в 100 символов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ImageField</a:t>
            </a:r>
            <a:r>
              <a:rPr lang="ru-RU" dirty="0"/>
              <a:t>(): хранит строку, которая представляет данные об изображении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GenericIPAddressField</a:t>
            </a:r>
            <a:r>
              <a:rPr lang="ru-RU" dirty="0"/>
              <a:t>(): хранит строку, которая представляет IP-адрес в формате IP4v или IP6v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SlugField</a:t>
            </a:r>
            <a:r>
              <a:rPr lang="ru-RU" dirty="0"/>
              <a:t>(): хранит строку, которая может содержать только буквы в нижнем </a:t>
            </a:r>
            <a:r>
              <a:rPr lang="ru-RU" dirty="0" err="1"/>
              <a:t>регитре</a:t>
            </a:r>
            <a:r>
              <a:rPr lang="ru-RU" dirty="0"/>
              <a:t>, цифры, дефис и знак подчеркивания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URLField</a:t>
            </a:r>
            <a:r>
              <a:rPr lang="ru-RU" dirty="0"/>
              <a:t>(): хранит строку, которая представляет валидный URL-адрес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UUIDField</a:t>
            </a:r>
            <a:r>
              <a:rPr lang="ru-RU" dirty="0"/>
              <a:t>(): хранит строку, которая представляет UUID-</a:t>
            </a:r>
            <a:r>
              <a:rPr lang="ru-RU" dirty="0" err="1"/>
              <a:t>идетификатор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E02B7-4CCC-417F-B272-1591083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E78FA-A55D-4099-B95F-8559BBAD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ForeignKey</a:t>
            </a:r>
            <a:r>
              <a:rPr lang="ru-RU" dirty="0"/>
              <a:t> Используется для указания отношения «один ко многим» к другой модели базы данных (например, автомобиль имеет одного производителя, но производитель может делать много автомобилей). «Одна» сторона отношения - это модель, содержащая ключ.</a:t>
            </a:r>
          </a:p>
          <a:p>
            <a:r>
              <a:rPr lang="ru-RU" dirty="0" err="1"/>
              <a:t>ManyToManyField</a:t>
            </a:r>
            <a:r>
              <a:rPr lang="ru-RU" dirty="0"/>
              <a:t> используется для определения отношения «многие ко многим» (например, книга может иметь несколько жанров, и каждый жанр может содержать несколько книг).</a:t>
            </a:r>
          </a:p>
        </p:txBody>
      </p:sp>
    </p:spTree>
    <p:extLst>
      <p:ext uri="{BB962C8B-B14F-4D97-AF65-F5344CB8AC3E}">
        <p14:creationId xmlns:p14="http://schemas.microsoft.com/office/powerpoint/2010/main" val="37184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9AD78-4BD6-425C-BFC8-6BCDE438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4DC16-6D51-407A-B6A3-6D098DF5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  <a:p>
            <a:pPr lvl="1"/>
            <a:r>
              <a:rPr lang="en-US" dirty="0"/>
              <a:t>MVT</a:t>
            </a:r>
          </a:p>
          <a:p>
            <a:pPr lvl="1"/>
            <a:r>
              <a:rPr lang="en-US" dirty="0"/>
              <a:t>Django apps</a:t>
            </a:r>
          </a:p>
          <a:p>
            <a:pPr lvl="1"/>
            <a:r>
              <a:rPr lang="en-US" dirty="0"/>
              <a:t>ORM Django</a:t>
            </a:r>
          </a:p>
          <a:p>
            <a:r>
              <a:rPr lang="en-US" dirty="0" err="1"/>
              <a:t>virtualenv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4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F2E6A-3749-408A-8667-A9D87156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1"/>
                </a:solidFill>
              </a:rPr>
              <a:t>django</a:t>
            </a:r>
            <a:endParaRPr lang="ru-RU" sz="5400">
              <a:solidFill>
                <a:schemeClr val="accent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01DA77-7EF3-40ED-B89E-FC8F5DB7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26A6346-96BB-4C48-A6B2-C8EDEBCC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err="1"/>
              <a:t>Django</a:t>
            </a:r>
            <a:r>
              <a:rPr lang="ru-RU" dirty="0"/>
              <a:t> - это высокоуровневая веб-инфраструктура </a:t>
            </a:r>
            <a:r>
              <a:rPr lang="ru-RU" dirty="0" err="1"/>
              <a:t>Python</a:t>
            </a:r>
            <a:r>
              <a:rPr lang="ru-RU" dirty="0"/>
              <a:t>, которая позволяет быстро создавать безопасные и поддерживаемые веб-сайты. Построенный опытными разработчиками, </a:t>
            </a:r>
            <a:r>
              <a:rPr lang="ru-RU" dirty="0" err="1"/>
              <a:t>Django</a:t>
            </a:r>
            <a:r>
              <a:rPr lang="ru-RU" dirty="0"/>
              <a:t> заботится о многих проблемах веб-разработки, поэтому вы можете сосредоточиться на написании своего приложения без необходимости изобретать колесо. Это бесплатный и открытый источник, имеет процветающее и активное сообщество, отличную документацию и множество опций для бесплатной и платной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37411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41AD-9917-4636-9DA7-D4D6BE50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accent1"/>
                </a:solidFill>
              </a:rPr>
              <a:t>Плюсы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021C5A-426C-466B-954E-52B2A41B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14836488-D002-452C-A158-78D50DB8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77" y="1690688"/>
            <a:ext cx="11829245" cy="4768358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dirty="0"/>
              <a:t>Быстрота</a:t>
            </a:r>
            <a:r>
              <a:rPr lang="ru-RU" sz="2200" dirty="0"/>
              <a:t>: </a:t>
            </a:r>
            <a:r>
              <a:rPr lang="ru-RU" sz="2200" dirty="0" err="1"/>
              <a:t>Django</a:t>
            </a:r>
            <a:r>
              <a:rPr lang="ru-RU" sz="2200" dirty="0"/>
              <a:t> был разработан, чтобы помочь разработчикам создать приложение настолько быстро, на сколько это возможно. Это включает в себя формирование идеи, разработку и выпуск проекта, где </a:t>
            </a:r>
            <a:r>
              <a:rPr lang="ru-RU" sz="2200" dirty="0" err="1"/>
              <a:t>Django</a:t>
            </a:r>
            <a:r>
              <a:rPr lang="ru-RU" sz="2200" dirty="0"/>
              <a:t> </a:t>
            </a:r>
            <a:r>
              <a:rPr lang="ru-RU" sz="2200" b="1" dirty="0"/>
              <a:t>экономит время</a:t>
            </a:r>
            <a:r>
              <a:rPr lang="ru-RU" sz="2200" dirty="0"/>
              <a:t> и ресурсы на каждом из этих этапов. Таким образом, его можно назвать идеальным решением для разработчиков, для которых вопрос дедлайна стоит в приоритете.</a:t>
            </a:r>
          </a:p>
          <a:p>
            <a:r>
              <a:rPr lang="ru-RU" sz="2200" b="1" dirty="0"/>
              <a:t>Полная комплектация</a:t>
            </a:r>
            <a:r>
              <a:rPr lang="ru-RU" sz="2200" dirty="0"/>
              <a:t>: </a:t>
            </a:r>
            <a:r>
              <a:rPr lang="ru-RU" sz="2200" dirty="0" err="1"/>
              <a:t>Django</a:t>
            </a:r>
            <a:r>
              <a:rPr lang="ru-RU" sz="2200" dirty="0"/>
              <a:t> работает с десятками дополнительных функций, которые заметно помогают с </a:t>
            </a:r>
            <a:r>
              <a:rPr lang="ru-RU" sz="2200" b="1" dirty="0"/>
              <a:t>аутентификацией пользователя</a:t>
            </a:r>
            <a:r>
              <a:rPr lang="ru-RU" sz="2200" dirty="0"/>
              <a:t>, картами сайта, администрированием содержимого, RSS и многим другим. Данные аспекты помогают </a:t>
            </a:r>
            <a:r>
              <a:rPr lang="ru-RU" sz="3500" dirty="0"/>
              <a:t>осуществить</a:t>
            </a:r>
            <a:r>
              <a:rPr lang="ru-RU" sz="2200" dirty="0"/>
              <a:t> каждый этап веб разработки.</a:t>
            </a:r>
          </a:p>
          <a:p>
            <a:r>
              <a:rPr lang="ru-RU" sz="2200" b="1" dirty="0"/>
              <a:t>Безопасность</a:t>
            </a:r>
            <a:r>
              <a:rPr lang="ru-RU" sz="2200" dirty="0"/>
              <a:t>: Работая в </a:t>
            </a:r>
            <a:r>
              <a:rPr lang="ru-RU" sz="2200" dirty="0" err="1"/>
              <a:t>Django</a:t>
            </a:r>
            <a:r>
              <a:rPr lang="ru-RU" sz="2200" dirty="0"/>
              <a:t>, вы получаете защиту от ошибок, связанных с безопасностью и ставящих под угрозу проект. Я имею ввиду такие распространенные ошибки, как инъекции SQL, кросс-сайт подлоги, </a:t>
            </a:r>
            <a:r>
              <a:rPr lang="ru-RU" sz="2200" b="1" dirty="0" err="1"/>
              <a:t>clickjacking</a:t>
            </a:r>
            <a:r>
              <a:rPr lang="ru-RU" sz="2200" dirty="0"/>
              <a:t> и кросс-</a:t>
            </a:r>
            <a:r>
              <a:rPr lang="ru-RU" sz="2200" dirty="0" err="1"/>
              <a:t>сайтовый</a:t>
            </a:r>
            <a:r>
              <a:rPr lang="ru-RU" sz="2200" dirty="0"/>
              <a:t> </a:t>
            </a:r>
            <a:r>
              <a:rPr lang="ru-RU" sz="2200" dirty="0" err="1"/>
              <a:t>скриптинг</a:t>
            </a:r>
            <a:r>
              <a:rPr lang="ru-RU" sz="2200" dirty="0"/>
              <a:t>. Для эффективного использования логинов и паролей, система пользовательской аутентификации является ключом.</a:t>
            </a:r>
          </a:p>
          <a:p>
            <a:r>
              <a:rPr lang="ru-RU" sz="2200" b="1" dirty="0"/>
              <a:t>Масштабируемость</a:t>
            </a:r>
            <a:r>
              <a:rPr lang="ru-RU" sz="2200" dirty="0"/>
              <a:t>: фреймворк </a:t>
            </a:r>
            <a:r>
              <a:rPr lang="ru-RU" sz="2200" dirty="0" err="1"/>
              <a:t>Django</a:t>
            </a:r>
            <a:r>
              <a:rPr lang="ru-RU" sz="2200" dirty="0"/>
              <a:t> наилучшим образом подходит для работы с самыми высокими трафиками. Следовательно, логично, что великое множество загруженных сайтов используют </a:t>
            </a:r>
            <a:r>
              <a:rPr lang="ru-RU" sz="2200" dirty="0" err="1"/>
              <a:t>Django</a:t>
            </a:r>
            <a:r>
              <a:rPr lang="ru-RU" sz="2200" dirty="0"/>
              <a:t> для удовлетворения требований, связанных с трафиком.</a:t>
            </a:r>
          </a:p>
          <a:p>
            <a:r>
              <a:rPr lang="ru-RU" sz="2200" b="1" dirty="0"/>
              <a:t>Разносторонность</a:t>
            </a:r>
            <a:r>
              <a:rPr lang="ru-RU" sz="2200" dirty="0"/>
              <a:t>: менеджмент контента, научные вычислительные платформы, даже крупные организации – со всем этим можно эффективно справляться при помощи </a:t>
            </a:r>
            <a:r>
              <a:rPr lang="ru-RU" sz="2200" dirty="0" err="1"/>
              <a:t>Django</a:t>
            </a:r>
            <a:r>
              <a:rPr lang="ru-RU" sz="2200" dirty="0"/>
              <a:t>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705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4D3B6-79FF-4194-A526-1C292B74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/>
              <a:t>Минусы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B1AD0-C18D-4290-B941-987888B6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ru-RU" sz="2200" dirty="0"/>
              <a:t>Использование шаблона маршрутизации с указанием URL</a:t>
            </a:r>
          </a:p>
          <a:p>
            <a:r>
              <a:rPr lang="ru-RU" sz="2200" dirty="0" err="1"/>
              <a:t>Django</a:t>
            </a:r>
            <a:r>
              <a:rPr lang="ru-RU" sz="2200" dirty="0"/>
              <a:t> слишком монолитный</a:t>
            </a:r>
          </a:p>
          <a:p>
            <a:r>
              <a:rPr lang="ru-RU" sz="2200" dirty="0"/>
              <a:t>Все базируется на ORM </a:t>
            </a:r>
            <a:r>
              <a:rPr lang="ru-RU" sz="2200" dirty="0" err="1"/>
              <a:t>Django</a:t>
            </a:r>
            <a:endParaRPr lang="ru-RU" sz="2200" dirty="0"/>
          </a:p>
          <a:p>
            <a:r>
              <a:rPr lang="ru-RU" sz="2200" dirty="0"/>
              <a:t>Компоненты развертываются совместно</a:t>
            </a:r>
          </a:p>
          <a:p>
            <a:r>
              <a:rPr lang="ru-RU" sz="2200" dirty="0"/>
              <a:t>Необходимо умение владеть всей системой для работы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2497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EB2A0-167F-4881-BA94-E37215A3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MVT</a:t>
            </a:r>
            <a:endParaRPr lang="ru-RU" dirty="0"/>
          </a:p>
        </p:txBody>
      </p:sp>
      <p:pic>
        <p:nvPicPr>
          <p:cNvPr id="2050" name="Picture 2" descr="Картинки по запросу mvt django">
            <a:extLst>
              <a:ext uri="{FF2B5EF4-FFF2-40B4-BE49-F238E27FC236}">
                <a16:creationId xmlns:a16="http://schemas.microsoft.com/office/drawing/2014/main" id="{85E8DAB9-0739-4165-AAB9-393D145E7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76" y="1503945"/>
            <a:ext cx="7551772" cy="532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9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B9BCA-66E3-4F87-9B25-6A296CEB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1"/>
                </a:solidFill>
              </a:rPr>
              <a:t>MVT</a:t>
            </a:r>
            <a:endParaRPr lang="ru-RU" sz="5400">
              <a:solidFill>
                <a:schemeClr val="accent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189A306-1EC9-48F6-A0D0-BE6EECCE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0C21DF-087A-4260-B723-7BF7684B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600" i="1" dirty="0"/>
              <a:t>M</a:t>
            </a:r>
            <a:r>
              <a:rPr lang="ru-RU" sz="2600" dirty="0"/>
              <a:t> определено для «Модели» (</a:t>
            </a:r>
            <a:r>
              <a:rPr lang="ru-RU" sz="2600" dirty="0" err="1"/>
              <a:t>Model</a:t>
            </a:r>
            <a:r>
              <a:rPr lang="ru-RU" sz="2600" dirty="0"/>
              <a:t>), слоя доступа к данным. Этот слой знает всё о данных: как получить к ним доступ, как проверить их, как с ними работать и как данные связаны между собой.</a:t>
            </a:r>
          </a:p>
          <a:p>
            <a:r>
              <a:rPr lang="ru-RU" sz="2600" i="1" dirty="0"/>
              <a:t>T</a:t>
            </a:r>
            <a:r>
              <a:rPr lang="ru-RU" sz="2600" dirty="0"/>
              <a:t> определено для «Шаблона» (</a:t>
            </a:r>
            <a:r>
              <a:rPr lang="ru-RU" sz="2600" dirty="0" err="1"/>
              <a:t>Template</a:t>
            </a:r>
            <a:r>
              <a:rPr lang="ru-RU" sz="2600" dirty="0"/>
              <a:t>), слоя представления данных. Этот слой принимает решения относительно представления данных: как и что должно отображаться на странице или в другом типе документа.</a:t>
            </a:r>
          </a:p>
          <a:p>
            <a:r>
              <a:rPr lang="ru-RU" sz="2600" i="1" dirty="0"/>
              <a:t>V</a:t>
            </a:r>
            <a:r>
              <a:rPr lang="ru-RU" sz="2600" dirty="0"/>
              <a:t> определено для «Представления» (</a:t>
            </a:r>
            <a:r>
              <a:rPr lang="ru-RU" sz="2600" dirty="0" err="1"/>
              <a:t>View</a:t>
            </a:r>
            <a:r>
              <a:rPr lang="ru-RU" sz="2600" dirty="0"/>
              <a:t>), слоя бизнес-логики. Этот слой содержит логику, как получать доступ к моделям и применять соответствующий шаблон. Вы можете рассматривать его как мост между моделями и шаблонами.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410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3DEF021D-AB1C-4089-951E-F6C724DD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76625-3BE0-4899-8AE1-DE0013B1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11404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Приложения в Django</a:t>
            </a:r>
          </a:p>
        </p:txBody>
      </p:sp>
      <p:pic>
        <p:nvPicPr>
          <p:cNvPr id="3074" name="Picture 2" descr="Картинки по запросу apps and projects django">
            <a:extLst>
              <a:ext uri="{FF2B5EF4-FFF2-40B4-BE49-F238E27FC236}">
                <a16:creationId xmlns:a16="http://schemas.microsoft.com/office/drawing/2014/main" id="{69B6246E-0103-4E58-ABC1-4745911B5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" r="-4" b="-4"/>
          <a:stretch/>
        </p:blipFill>
        <p:spPr bwMode="auto">
          <a:xfrm>
            <a:off x="5571313" y="703100"/>
            <a:ext cx="5426835" cy="54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C46D1DC4-2D1F-447F-BBC7-DA989F74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998147" y="703095"/>
            <a:ext cx="367840" cy="542681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080" name="Straight Connector 7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80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A2EF6-246D-40EA-953D-6A32C0D3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ORM (Object-Relational Mapping)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B8210-49A5-4F10-8C88-BFCCC389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ru-RU" dirty="0"/>
              <a:t>Технология программирования, которая связывает базы </a:t>
            </a:r>
            <a:r>
              <a:rPr lang="ru-RU" dirty="0" err="1"/>
              <a:t>данныхс</a:t>
            </a:r>
            <a:r>
              <a:rPr lang="ru-RU" dirty="0"/>
              <a:t> концепциями объектно-ориентированных языков программирования, создавая «виртуальную объектную базу данных».</a:t>
            </a:r>
          </a:p>
          <a:p>
            <a:endParaRPr lang="ru-RU" dirty="0"/>
          </a:p>
        </p:txBody>
      </p:sp>
      <p:pic>
        <p:nvPicPr>
          <p:cNvPr id="4100" name="Picture 4" descr="Картинки по запросу django orm">
            <a:extLst>
              <a:ext uri="{FF2B5EF4-FFF2-40B4-BE49-F238E27FC236}">
                <a16:creationId xmlns:a16="http://schemas.microsoft.com/office/drawing/2014/main" id="{E9E02EAA-C014-4521-AF66-6153637DC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" r="14662" b="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84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1012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 Medium</vt:lpstr>
      <vt:lpstr>Roboto</vt:lpstr>
      <vt:lpstr>Тема Office</vt:lpstr>
      <vt:lpstr>Презентация PowerPoint</vt:lpstr>
      <vt:lpstr>Содержание</vt:lpstr>
      <vt:lpstr>django</vt:lpstr>
      <vt:lpstr>Плюсы</vt:lpstr>
      <vt:lpstr>Минусы</vt:lpstr>
      <vt:lpstr>MVT</vt:lpstr>
      <vt:lpstr>MVT</vt:lpstr>
      <vt:lpstr>Приложения в Django</vt:lpstr>
      <vt:lpstr>ORM (Object-Relational Mapping)</vt:lpstr>
      <vt:lpstr>Виртуальное окружение (virtualenv)</vt:lpstr>
      <vt:lpstr>Комманды для работы с virtualenv</vt:lpstr>
      <vt:lpstr>Типы данных ORM</vt:lpstr>
      <vt:lpstr>Типы данных ORM</vt:lpstr>
      <vt:lpstr>Типы данных ORM</vt:lpstr>
      <vt:lpstr>Связи 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Moroz</dc:creator>
  <cp:lastModifiedBy>Ivan Moroz</cp:lastModifiedBy>
  <cp:revision>4</cp:revision>
  <dcterms:created xsi:type="dcterms:W3CDTF">2020-01-19T06:35:54Z</dcterms:created>
  <dcterms:modified xsi:type="dcterms:W3CDTF">2020-01-19T07:38:38Z</dcterms:modified>
</cp:coreProperties>
</file>