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75" r:id="rId11"/>
    <p:sldId id="276" r:id="rId12"/>
    <p:sldId id="277" r:id="rId13"/>
    <p:sldId id="278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8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54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182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734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01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062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18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7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00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3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9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28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22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30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07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1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BB37-3EEF-49BE-8364-FFDA8F2CB7BA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244B-CBEA-48B4-A790-AF1283CB1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117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9419" y="1932710"/>
            <a:ext cx="11409218" cy="2493817"/>
          </a:xfrm>
        </p:spPr>
        <p:txBody>
          <a:bodyPr>
            <a:normAutofit/>
          </a:bodyPr>
          <a:lstStyle/>
          <a:p>
            <a:pPr algn="l"/>
            <a:r>
              <a:rPr lang="ru-RU" b="1" dirty="0"/>
              <a:t>Тема «Разработка политики информационной безопасности бизнес-компании</a:t>
            </a:r>
            <a:r>
              <a:rPr lang="ru-RU" b="1" dirty="0" smtClean="0"/>
              <a:t>»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367117" y="5720574"/>
            <a:ext cx="6308210" cy="7091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400" dirty="0" smtClean="0"/>
              <a:t>Бельский Артём</a:t>
            </a:r>
          </a:p>
          <a:p>
            <a:pPr algn="r"/>
            <a:r>
              <a:rPr lang="ru-RU" sz="2400" dirty="0" err="1" smtClean="0"/>
              <a:t>Фит</a:t>
            </a:r>
            <a:r>
              <a:rPr lang="ru-RU" sz="2400" dirty="0" smtClean="0"/>
              <a:t> 2-1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355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9832" y="3052375"/>
            <a:ext cx="9905999" cy="3541714"/>
          </a:xfrm>
        </p:spPr>
        <p:txBody>
          <a:bodyPr/>
          <a:lstStyle/>
          <a:p>
            <a:r>
              <a:rPr lang="ru-RU" dirty="0"/>
              <a:t>Информационные.</a:t>
            </a:r>
          </a:p>
          <a:p>
            <a:r>
              <a:rPr lang="ru-RU" dirty="0"/>
              <a:t>Технические.</a:t>
            </a:r>
          </a:p>
          <a:p>
            <a:r>
              <a:rPr lang="ru-RU" dirty="0"/>
              <a:t>Режимные.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CC5E0B0-1C56-4160-A331-4113AEF3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832" y="997660"/>
            <a:ext cx="9905998" cy="775384"/>
          </a:xfrm>
        </p:spPr>
        <p:txBody>
          <a:bodyPr/>
          <a:lstStyle/>
          <a:p>
            <a:r>
              <a:rPr lang="ru-RU" dirty="0"/>
              <a:t>Меры защиты</a:t>
            </a:r>
          </a:p>
        </p:txBody>
      </p:sp>
    </p:spTree>
    <p:extLst>
      <p:ext uri="{BB962C8B-B14F-4D97-AF65-F5344CB8AC3E}">
        <p14:creationId xmlns:p14="http://schemas.microsoft.com/office/powerpoint/2010/main" val="279142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меры защиты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404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Достигаются при использовании определенного ПО, предназначенного для мониторинга, фиксирования событий, настройки, криптографии и защиты интернет-сервиса. Они могут в себя включать следующие пункты:</a:t>
            </a:r>
          </a:p>
          <a:p>
            <a:pPr lvl="1"/>
            <a:r>
              <a:rPr lang="ru-RU" sz="1400" dirty="0"/>
              <a:t>Использование антивирусной защиты с базами последней версии, установка защиты от </a:t>
            </a:r>
            <a:r>
              <a:rPr lang="ru-RU" sz="1400" dirty="0" err="1"/>
              <a:t>DDoS</a:t>
            </a:r>
            <a:r>
              <a:rPr lang="ru-RU" sz="1400" dirty="0"/>
              <a:t> атак;</a:t>
            </a:r>
          </a:p>
          <a:p>
            <a:pPr lvl="1"/>
            <a:r>
              <a:rPr lang="ru-RU" sz="1400" dirty="0"/>
              <a:t>проведение эффективной парольной защиты;</a:t>
            </a:r>
          </a:p>
          <a:p>
            <a:pPr lvl="1"/>
            <a:r>
              <a:rPr lang="ru-RU" sz="1400" dirty="0"/>
              <a:t>мониторинг входящего и исходящего трафика интернет-сервиса;</a:t>
            </a:r>
          </a:p>
          <a:p>
            <a:pPr lvl="1"/>
            <a:r>
              <a:rPr lang="ru-RU" sz="1400" dirty="0"/>
              <a:t>проверка исходного кода на наличие внедренного вредоносного кода в исходный;</a:t>
            </a:r>
          </a:p>
          <a:p>
            <a:pPr lvl="1"/>
            <a:r>
              <a:rPr lang="ru-RU" sz="1400" dirty="0"/>
              <a:t>разграничение права доступа к персональным данным, обрабатываемым в информационных системах персональных данных;</a:t>
            </a:r>
          </a:p>
          <a:p>
            <a:pPr lvl="1"/>
            <a:r>
              <a:rPr lang="ru-RU" sz="1400" dirty="0"/>
              <a:t>обнаружение фактов несанкционированного доступа к персональным данным и принятие соответствующих мер;</a:t>
            </a:r>
          </a:p>
          <a:p>
            <a:pPr lvl="1"/>
            <a:r>
              <a:rPr lang="ru-RU" sz="1400" dirty="0"/>
              <a:t>применение в необходимых случаях средств межсетевого экранирования, обнаружения вторжений, анализа защищенности;</a:t>
            </a:r>
          </a:p>
          <a:p>
            <a:pPr lvl="1"/>
            <a:r>
              <a:rPr lang="ru-RU" sz="1400" dirty="0"/>
              <a:t>использование средств криптографической защиты информации.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4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</a:t>
            </a:r>
            <a:r>
              <a:rPr lang="ru-RU" dirty="0"/>
              <a:t>меры защиты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256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Технические меры реализуются с помощью физических аппаратных средств и мероприятий по поддержанию их работоспособности. Они могут включать следующие пункты:</a:t>
            </a:r>
          </a:p>
          <a:p>
            <a:pPr lvl="1"/>
            <a:r>
              <a:rPr lang="ru-RU" dirty="0"/>
              <a:t>Технические проверки аппаратных средств;</a:t>
            </a:r>
          </a:p>
          <a:p>
            <a:pPr lvl="1"/>
            <a:r>
              <a:rPr lang="ru-RU" dirty="0"/>
              <a:t>техническое обслуживание оборудования;</a:t>
            </a:r>
          </a:p>
          <a:p>
            <a:pPr lvl="1"/>
            <a:r>
              <a:rPr lang="ru-RU" dirty="0"/>
              <a:t>проведение контроля трафика сети на отдельных ее участках (сегментах);</a:t>
            </a:r>
          </a:p>
          <a:p>
            <a:pPr lvl="1"/>
            <a:r>
              <a:rPr lang="ru-RU" dirty="0"/>
              <a:t>проведение контроля состояния программного и информационного обеспечения компьютеров (состава и целостности программного обеспечения, корректности настроек и т.д.) и маршрутизаторов (маршрутных таблиц, фильтров, паролей);</a:t>
            </a:r>
          </a:p>
          <a:p>
            <a:pPr lvl="1"/>
            <a:r>
              <a:rPr lang="ru-RU" dirty="0"/>
              <a:t>обеспечение резервного копирования;</a:t>
            </a:r>
          </a:p>
          <a:p>
            <a:pPr lvl="1"/>
            <a:r>
              <a:rPr lang="ru-RU" dirty="0"/>
              <a:t>запрет несанкционированного доступа к оборудованию, различным средствам хранения данных и рабочие помещения.</a:t>
            </a:r>
          </a:p>
          <a:p>
            <a:pPr lvl="1"/>
            <a:r>
              <a:rPr lang="ru-RU" dirty="0"/>
              <a:t>проведение контроля за несанкционированными физическими подключениями системам.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61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режимные </a:t>
            </a:r>
            <a:r>
              <a:rPr lang="ru-RU" dirty="0"/>
              <a:t>меры защиты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25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Режимные меры подразумевают поддержание внутреннего распорядка и могут быть представлены следующими пунктами: </a:t>
            </a:r>
          </a:p>
          <a:p>
            <a:pPr lvl="1"/>
            <a:r>
              <a:rPr lang="ru-RU" dirty="0"/>
              <a:t>Организация режима обеспечения безопасности помещений;</a:t>
            </a:r>
          </a:p>
          <a:p>
            <a:pPr lvl="1"/>
            <a:r>
              <a:rPr lang="ru-RU" dirty="0"/>
              <a:t>обеспечение сохранности носителей персональных данных;</a:t>
            </a:r>
          </a:p>
          <a:p>
            <a:pPr lvl="1"/>
            <a:r>
              <a:rPr lang="ru-RU" dirty="0"/>
              <a:t>повышение ответственности сотрудников за выполнение требований установленных режимов;</a:t>
            </a:r>
          </a:p>
          <a:p>
            <a:pPr lvl="1"/>
            <a:r>
              <a:rPr lang="ru-RU" dirty="0"/>
              <a:t>разграничение доступа и контроль за доступом в выделенные помещения;</a:t>
            </a:r>
          </a:p>
          <a:p>
            <a:pPr lvl="1"/>
            <a:r>
              <a:rPr lang="ru-RU" dirty="0"/>
              <a:t>инструктаж и обучение персонала в учебном центре.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8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09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745673"/>
            <a:ext cx="9905999" cy="40455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Темпы развития современных информационных технологий значительно опережают темпы разработки рекомендательной и нормативно-правовой базы руководящих документов, действующих на территории Беларуси. Поэтому решение вопроса об разработке эффективной политики информационной безопасности на современном предприятии обязательно связано с проблемой выбора критериев и показателей защищенности, а также эффективности корпоративной системы защиты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48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даёт нам политика информационной безопасности?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поддержка непрерывности бизнеса;</a:t>
            </a:r>
          </a:p>
          <a:p>
            <a:pPr lvl="0"/>
            <a:r>
              <a:rPr lang="ru-RU" dirty="0"/>
              <a:t>повышение уровня доверия к компании;</a:t>
            </a:r>
          </a:p>
          <a:p>
            <a:pPr lvl="0"/>
            <a:r>
              <a:rPr lang="ru-RU" dirty="0"/>
              <a:t>привлечение инвесторов;</a:t>
            </a:r>
          </a:p>
          <a:p>
            <a:pPr lvl="0"/>
            <a:r>
              <a:rPr lang="ru-RU" dirty="0"/>
              <a:t>минимизация рисков бизнеса с помощью защиты своих интересов в информационной сфере;</a:t>
            </a:r>
          </a:p>
          <a:p>
            <a:pPr lvl="0"/>
            <a:r>
              <a:rPr lang="ru-RU" dirty="0"/>
              <a:t>повышение качества деятельности по обеспечению информационной безопасности;</a:t>
            </a:r>
          </a:p>
          <a:p>
            <a:pPr lvl="0"/>
            <a:r>
              <a:rPr lang="ru-RU" dirty="0"/>
              <a:t>снижение издержек.</a:t>
            </a:r>
          </a:p>
        </p:txBody>
      </p:sp>
    </p:spTree>
    <p:extLst>
      <p:ext uri="{BB962C8B-B14F-4D97-AF65-F5344CB8AC3E}">
        <p14:creationId xmlns:p14="http://schemas.microsoft.com/office/powerpoint/2010/main" val="20222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политики информационной безопасности должны в себе содержать?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3958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определение предмета задач и целей;</a:t>
            </a:r>
          </a:p>
          <a:p>
            <a:pPr lvl="0"/>
            <a:r>
              <a:rPr lang="ru-RU" dirty="0"/>
              <a:t>условия применения и их ограничения;</a:t>
            </a:r>
          </a:p>
          <a:p>
            <a:pPr lvl="0"/>
            <a:r>
              <a:rPr lang="ru-RU" dirty="0"/>
              <a:t>отражение позиции руководства в отношении выполнения политики информационной безопасности и создания комплексной системы информационной безопасности;</a:t>
            </a:r>
          </a:p>
          <a:p>
            <a:pPr lvl="0"/>
            <a:r>
              <a:rPr lang="ru-RU" dirty="0"/>
              <a:t>определение прав и обязанностей сотрудников;</a:t>
            </a:r>
          </a:p>
          <a:p>
            <a:pPr lvl="0"/>
            <a:r>
              <a:rPr lang="ru-RU" dirty="0"/>
              <a:t>определение границ ответственности сотрудников за выполнение политики информационной безопасности;</a:t>
            </a:r>
          </a:p>
          <a:p>
            <a:pPr lvl="0"/>
            <a:r>
              <a:rPr lang="ru-RU" dirty="0"/>
              <a:t>порядок действий в случае нарушения политики безопасности.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0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8449" y="249382"/>
            <a:ext cx="9914514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Структура политики информационной безопасности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303" y="1662545"/>
            <a:ext cx="7656806" cy="48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1577" y="-1"/>
            <a:ext cx="9582005" cy="14962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Политика информационной безопасности на примере </a:t>
            </a:r>
            <a:r>
              <a:rPr lang="ru-RU" dirty="0" err="1" smtClean="0"/>
              <a:t>ооо</a:t>
            </a:r>
            <a:r>
              <a:rPr lang="ru-RU" dirty="0" smtClean="0"/>
              <a:t> «</a:t>
            </a:r>
            <a:r>
              <a:rPr lang="ru-RU" dirty="0" err="1" smtClean="0"/>
              <a:t>Яринвестстрой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766" y="1662544"/>
            <a:ext cx="8579625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794761"/>
            <a:ext cx="9905998" cy="1454726"/>
          </a:xfrm>
        </p:spPr>
        <p:txBody>
          <a:bodyPr>
            <a:normAutofit fontScale="90000"/>
          </a:bodyPr>
          <a:lstStyle/>
          <a:p>
            <a:r>
              <a:rPr lang="ru-RU" dirty="0"/>
              <a:t>Организационная структура компании состоит из следующих отделов: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плановый отдел;</a:t>
            </a:r>
          </a:p>
          <a:p>
            <a:pPr lvl="0"/>
            <a:r>
              <a:rPr lang="ru-RU" dirty="0"/>
              <a:t>производственно-технический отдел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отдел труда и заработной платы;</a:t>
            </a:r>
          </a:p>
          <a:p>
            <a:pPr lvl="0"/>
            <a:r>
              <a:rPr lang="ru-RU" dirty="0"/>
              <a:t>сметно-договорной отдел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отдел снабжения;</a:t>
            </a:r>
          </a:p>
          <a:p>
            <a:pPr lvl="0"/>
            <a:r>
              <a:rPr lang="ru-RU" dirty="0"/>
              <a:t>отдел маркетинга;</a:t>
            </a:r>
          </a:p>
          <a:p>
            <a:pPr lvl="0"/>
            <a:r>
              <a:rPr lang="ru-RU" dirty="0"/>
              <a:t>бухгалтерия.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38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905998" cy="1930833"/>
          </a:xfrm>
        </p:spPr>
        <p:txBody>
          <a:bodyPr>
            <a:normAutofit fontScale="90000"/>
          </a:bodyPr>
          <a:lstStyle/>
          <a:p>
            <a:r>
              <a:rPr lang="ru-RU" dirty="0"/>
              <a:t>Все множество потенциальных угроз безопасности информации делится на три класса по природе их возникновения: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872942"/>
            <a:ext cx="9905999" cy="3541714"/>
          </a:xfrm>
        </p:spPr>
        <p:txBody>
          <a:bodyPr/>
          <a:lstStyle/>
          <a:p>
            <a:pPr lvl="0"/>
            <a:r>
              <a:rPr lang="ru-RU" dirty="0"/>
              <a:t>антропогенные; </a:t>
            </a:r>
          </a:p>
          <a:p>
            <a:pPr lvl="0"/>
            <a:r>
              <a:rPr lang="ru-RU" dirty="0"/>
              <a:t>техногенные; </a:t>
            </a:r>
          </a:p>
          <a:p>
            <a:pPr lvl="0"/>
            <a:r>
              <a:rPr lang="ru-RU" dirty="0"/>
              <a:t>естественные (природные).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73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2187027"/>
          </a:xfrm>
        </p:spPr>
        <p:txBody>
          <a:bodyPr>
            <a:normAutofit fontScale="90000"/>
          </a:bodyPr>
          <a:lstStyle/>
          <a:p>
            <a:r>
              <a:rPr lang="ru-RU" dirty="0"/>
              <a:t>На сегодняшний день для большинства предприятий и банковских систем самыми актуальными являются 3 угрозы: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805545"/>
            <a:ext cx="9905999" cy="2985656"/>
          </a:xfrm>
        </p:spPr>
        <p:txBody>
          <a:bodyPr/>
          <a:lstStyle/>
          <a:p>
            <a:pPr lvl="0"/>
            <a:r>
              <a:rPr lang="ru-RU" dirty="0"/>
              <a:t>угроза доступности;</a:t>
            </a:r>
          </a:p>
          <a:p>
            <a:pPr lvl="0"/>
            <a:r>
              <a:rPr lang="ru-RU" dirty="0"/>
              <a:t>угроза целостности;</a:t>
            </a:r>
          </a:p>
          <a:p>
            <a:pPr lvl="0"/>
            <a:r>
              <a:rPr lang="ru-RU" dirty="0"/>
              <a:t>угроза конфиденциальности.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86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9418" y="353291"/>
            <a:ext cx="9447211" cy="62345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100" dirty="0"/>
              <a:t>Источниками внутренних угроз являются:</a:t>
            </a:r>
          </a:p>
          <a:p>
            <a:pPr lvl="0"/>
            <a:r>
              <a:rPr lang="ru-RU" dirty="0"/>
              <a:t>сотрудники организации;</a:t>
            </a:r>
          </a:p>
          <a:p>
            <a:pPr lvl="0"/>
            <a:r>
              <a:rPr lang="ru-RU" dirty="0"/>
              <a:t>программное обеспечение;</a:t>
            </a:r>
          </a:p>
          <a:p>
            <a:pPr lvl="0"/>
            <a:r>
              <a:rPr lang="ru-RU" dirty="0"/>
              <a:t>аппаратные средства.</a:t>
            </a:r>
          </a:p>
          <a:p>
            <a:pPr marL="0" indent="0">
              <a:buNone/>
            </a:pPr>
            <a:r>
              <a:rPr lang="ru-RU" sz="3100" dirty="0"/>
              <a:t>К информационным угрозам относятся:</a:t>
            </a:r>
          </a:p>
          <a:p>
            <a:pPr lvl="0"/>
            <a:r>
              <a:rPr lang="ru-RU" dirty="0"/>
              <a:t>несанкционированный доступ к информационным ресурсам;</a:t>
            </a:r>
          </a:p>
          <a:p>
            <a:pPr lvl="0"/>
            <a:r>
              <a:rPr lang="ru-RU" dirty="0"/>
              <a:t>незаконное копирование данных в информационных системах;</a:t>
            </a:r>
          </a:p>
          <a:p>
            <a:pPr lvl="0"/>
            <a:r>
              <a:rPr lang="ru-RU" dirty="0"/>
              <a:t>противозаконный сбор и использование информации;</a:t>
            </a:r>
          </a:p>
          <a:p>
            <a:pPr marL="0" indent="0">
              <a:buNone/>
            </a:pPr>
            <a:r>
              <a:rPr lang="ru-RU" sz="3100" dirty="0" smtClean="0"/>
              <a:t>К </a:t>
            </a:r>
            <a:r>
              <a:rPr lang="ru-RU" sz="3100" dirty="0"/>
              <a:t>программным угрозам относятся:</a:t>
            </a:r>
          </a:p>
          <a:p>
            <a:pPr lvl="0"/>
            <a:r>
              <a:rPr lang="ru-RU" dirty="0"/>
              <a:t>использование ошибок и «дыр» в ПО;</a:t>
            </a:r>
          </a:p>
          <a:p>
            <a:pPr lvl="0"/>
            <a:r>
              <a:rPr lang="ru-RU" dirty="0"/>
              <a:t>компьютерные вирусы и вредоносные программы;</a:t>
            </a:r>
          </a:p>
          <a:p>
            <a:pPr marL="0" indent="0">
              <a:buNone/>
            </a:pPr>
            <a:r>
              <a:rPr lang="ru-RU" sz="3100" dirty="0"/>
              <a:t>К физическим угрозам относятся:</a:t>
            </a:r>
          </a:p>
          <a:p>
            <a:pPr lvl="0"/>
            <a:r>
              <a:rPr lang="ru-RU" dirty="0"/>
              <a:t>уничтожение или разрушение средств обработки информации и </a:t>
            </a:r>
            <a:r>
              <a:rPr lang="ru-RU" dirty="0" smtClean="0"/>
              <a:t>связи.</a:t>
            </a:r>
            <a:endParaRPr lang="ru-RU" dirty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521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433</TotalTime>
  <Words>535</Words>
  <Application>Microsoft Office PowerPoint</Application>
  <PresentationFormat>Широкоэкранный</PresentationFormat>
  <Paragraphs>80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Контур</vt:lpstr>
      <vt:lpstr>Тема «Разработка политики информационной безопасности бизнес-компании»</vt:lpstr>
      <vt:lpstr>Что даёт нам политика информационной безопасности?</vt:lpstr>
      <vt:lpstr>Что политики информационной безопасности должны в себе содержать?</vt:lpstr>
      <vt:lpstr>Структура политики информационной безопасности</vt:lpstr>
      <vt:lpstr>Политика информационной безопасности на примере ооо «Яринвестстрой»</vt:lpstr>
      <vt:lpstr>Организационная структура компании состоит из следующих отделов: </vt:lpstr>
      <vt:lpstr>Все множество потенциальных угроз безопасности информации делится на три класса по природе их возникновения: </vt:lpstr>
      <vt:lpstr>На сегодняшний день для большинства предприятий и банковских систем самыми актуальными являются 3 угрозы: </vt:lpstr>
      <vt:lpstr>Презентация PowerPoint</vt:lpstr>
      <vt:lpstr>Меры защиты</vt:lpstr>
      <vt:lpstr>Информационные меры защиты</vt:lpstr>
      <vt:lpstr>технические меры защиты</vt:lpstr>
      <vt:lpstr>режимные меры защиты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«Разработка политики информационной безопасности бизнес-компании»</dc:title>
  <dc:creator>Artyom Belski</dc:creator>
  <cp:lastModifiedBy>Artyom Belski</cp:lastModifiedBy>
  <cp:revision>30</cp:revision>
  <dcterms:created xsi:type="dcterms:W3CDTF">2020-09-11T14:15:13Z</dcterms:created>
  <dcterms:modified xsi:type="dcterms:W3CDTF">2020-09-12T10:11:29Z</dcterms:modified>
</cp:coreProperties>
</file>