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unito Sans" charset="1" panose="00000500000000000000"/>
      <p:regular r:id="rId14"/>
    </p:embeddedFont>
    <p:embeddedFont>
      <p:font typeface="Nunito Sans Bold" charset="1" panose="00000800000000000000"/>
      <p:regular r:id="rId15"/>
    </p:embeddedFont>
    <p:embeddedFont>
      <p:font typeface="Nunito Sans Italics" charset="1" panose="00000500000000000000"/>
      <p:regular r:id="rId16"/>
    </p:embeddedFont>
    <p:embeddedFont>
      <p:font typeface="Nunito Sans Bold Italics" charset="1" panose="00000800000000000000"/>
      <p:regular r:id="rId17"/>
    </p:embeddedFont>
    <p:embeddedFont>
      <p:font typeface="Nunito Sans Extra-Light" charset="1" panose="00000300000000000000"/>
      <p:regular r:id="rId18"/>
    </p:embeddedFont>
    <p:embeddedFont>
      <p:font typeface="Nunito Sans Extra-Light Italics" charset="1" panose="00000300000000000000"/>
      <p:regular r:id="rId19"/>
    </p:embeddedFont>
    <p:embeddedFont>
      <p:font typeface="Nunito Sans Light" charset="1" panose="00000400000000000000"/>
      <p:regular r:id="rId20"/>
    </p:embeddedFont>
    <p:embeddedFont>
      <p:font typeface="Nunito Sans Light Italics" charset="1" panose="00000400000000000000"/>
      <p:regular r:id="rId21"/>
    </p:embeddedFont>
    <p:embeddedFont>
      <p:font typeface="Nunito Sans Semi-Bold" charset="1" panose="00000700000000000000"/>
      <p:regular r:id="rId22"/>
    </p:embeddedFont>
    <p:embeddedFont>
      <p:font typeface="Nunito Sans Semi-Bold Italics" charset="1" panose="00000700000000000000"/>
      <p:regular r:id="rId23"/>
    </p:embeddedFont>
    <p:embeddedFont>
      <p:font typeface="Nunito Sans Ultra-Bold" charset="1" panose="00000900000000000000"/>
      <p:regular r:id="rId24"/>
    </p:embeddedFont>
    <p:embeddedFont>
      <p:font typeface="Nunito Sans Ultra-Bold Italics" charset="1" panose="00000900000000000000"/>
      <p:regular r:id="rId25"/>
    </p:embeddedFont>
    <p:embeddedFont>
      <p:font typeface="Nunito Sans Heavy" charset="1" panose="00000A00000000000000"/>
      <p:regular r:id="rId26"/>
    </p:embeddedFont>
    <p:embeddedFont>
      <p:font typeface="Nunito Sans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25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3456" y="698077"/>
            <a:ext cx="2261538" cy="2700000"/>
          </a:xfrm>
          <a:custGeom>
            <a:avLst/>
            <a:gdLst/>
            <a:ahLst/>
            <a:cxnLst/>
            <a:rect r="r" b="b" t="t" l="l"/>
            <a:pathLst>
              <a:path h="2700000" w="2261538">
                <a:moveTo>
                  <a:pt x="0" y="0"/>
                </a:moveTo>
                <a:lnTo>
                  <a:pt x="2261538" y="0"/>
                </a:lnTo>
                <a:lnTo>
                  <a:pt x="2261538" y="2700000"/>
                </a:lnTo>
                <a:lnTo>
                  <a:pt x="0" y="270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50780" y="698077"/>
            <a:ext cx="2608520" cy="2449286"/>
          </a:xfrm>
          <a:custGeom>
            <a:avLst/>
            <a:gdLst/>
            <a:ahLst/>
            <a:cxnLst/>
            <a:rect r="r" b="b" t="t" l="l"/>
            <a:pathLst>
              <a:path h="2449286" w="2608520">
                <a:moveTo>
                  <a:pt x="0" y="0"/>
                </a:moveTo>
                <a:lnTo>
                  <a:pt x="2608520" y="0"/>
                </a:lnTo>
                <a:lnTo>
                  <a:pt x="2608520" y="2449286"/>
                </a:lnTo>
                <a:lnTo>
                  <a:pt x="0" y="2449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01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78049" y="5945968"/>
            <a:ext cx="10309951" cy="4341032"/>
          </a:xfrm>
          <a:custGeom>
            <a:avLst/>
            <a:gdLst/>
            <a:ahLst/>
            <a:cxnLst/>
            <a:rect r="r" b="b" t="t" l="l"/>
            <a:pathLst>
              <a:path h="4341032" w="10309951">
                <a:moveTo>
                  <a:pt x="0" y="0"/>
                </a:moveTo>
                <a:lnTo>
                  <a:pt x="10309951" y="0"/>
                </a:lnTo>
                <a:lnTo>
                  <a:pt x="10309951" y="4341032"/>
                </a:lnTo>
                <a:lnTo>
                  <a:pt x="0" y="4341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3396" y="812377"/>
            <a:ext cx="10250973" cy="175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4"/>
              </a:lnSpc>
            </a:pPr>
            <a:r>
              <a:rPr lang="en-US" sz="6690">
                <a:solidFill>
                  <a:srgbClr val="000000"/>
                </a:solidFill>
                <a:latin typeface="DM Sans Bold"/>
              </a:rPr>
              <a:t>Sistema de visualizacion de datos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396" y="2797776"/>
            <a:ext cx="943454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M Sans"/>
              </a:rPr>
              <a:t>Convocatoria FONCYT 2023 C-22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M Sans"/>
              </a:rPr>
              <a:t>Modalidad F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M Sans"/>
              </a:rPr>
              <a:t>Prioridades Estales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3396" y="6754409"/>
            <a:ext cx="6577044" cy="265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Sistema de evaluacion inteligente de factores que afectan las competencias de conduccion vehicular para policias en formacion y convenio para su aplicacion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3396" y="5869768"/>
            <a:ext cx="26581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Proyecto: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7475" y="2147478"/>
            <a:ext cx="15836085" cy="7677846"/>
          </a:xfrm>
          <a:custGeom>
            <a:avLst/>
            <a:gdLst/>
            <a:ahLst/>
            <a:cxnLst/>
            <a:rect r="r" b="b" t="t" l="l"/>
            <a:pathLst>
              <a:path h="7677846" w="15836085">
                <a:moveTo>
                  <a:pt x="0" y="0"/>
                </a:moveTo>
                <a:lnTo>
                  <a:pt x="15836084" y="0"/>
                </a:lnTo>
                <a:lnTo>
                  <a:pt x="15836084" y="7677846"/>
                </a:lnTo>
                <a:lnTo>
                  <a:pt x="0" y="767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7475" y="384694"/>
            <a:ext cx="649352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Creación de usuarios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475" y="1240698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Este es un componente que solo el superadmin tiene, para el manejo y administración de los usuarios que pueden entrar a la plataforma junto con sus permisos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7475" y="2147478"/>
            <a:ext cx="16370053" cy="7877768"/>
          </a:xfrm>
          <a:custGeom>
            <a:avLst/>
            <a:gdLst/>
            <a:ahLst/>
            <a:cxnLst/>
            <a:rect r="r" b="b" t="t" l="l"/>
            <a:pathLst>
              <a:path h="7877768" w="16370053">
                <a:moveTo>
                  <a:pt x="0" y="0"/>
                </a:moveTo>
                <a:lnTo>
                  <a:pt x="16370052" y="0"/>
                </a:lnTo>
                <a:lnTo>
                  <a:pt x="16370052" y="7877768"/>
                </a:lnTo>
                <a:lnTo>
                  <a:pt x="0" y="787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7475" y="384694"/>
            <a:ext cx="752921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Cadete y su informacion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475" y="1240698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Aquí podemos ver gráficamente los datos que agregamos anteriormente, las graficas hacen que podamos visualizar y compara diferentes casos, logrando así comprender mejor el contexto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71695" y="2755626"/>
            <a:ext cx="8019129" cy="5911007"/>
          </a:xfrm>
          <a:custGeom>
            <a:avLst/>
            <a:gdLst/>
            <a:ahLst/>
            <a:cxnLst/>
            <a:rect r="r" b="b" t="t" l="l"/>
            <a:pathLst>
              <a:path h="5911007" w="8019129">
                <a:moveTo>
                  <a:pt x="0" y="0"/>
                </a:moveTo>
                <a:lnTo>
                  <a:pt x="8019129" y="0"/>
                </a:lnTo>
                <a:lnTo>
                  <a:pt x="8019129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08755" y="2693611"/>
            <a:ext cx="7450545" cy="6035037"/>
          </a:xfrm>
          <a:custGeom>
            <a:avLst/>
            <a:gdLst/>
            <a:ahLst/>
            <a:cxnLst/>
            <a:rect r="r" b="b" t="t" l="l"/>
            <a:pathLst>
              <a:path h="6035037" w="7450545">
                <a:moveTo>
                  <a:pt x="0" y="0"/>
                </a:moveTo>
                <a:lnTo>
                  <a:pt x="7450545" y="0"/>
                </a:lnTo>
                <a:lnTo>
                  <a:pt x="7450545" y="6035037"/>
                </a:lnTo>
                <a:lnTo>
                  <a:pt x="0" y="603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475" y="1076325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Y aquí es posible ver los archivos de imágenes/video en la plataforma al igual que en la tercer seccion podemos ver las notas hechas para cada cadete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08208" y="3850983"/>
            <a:ext cx="1552501" cy="1876121"/>
          </a:xfrm>
          <a:custGeom>
            <a:avLst/>
            <a:gdLst/>
            <a:ahLst/>
            <a:cxnLst/>
            <a:rect r="r" b="b" t="t" l="l"/>
            <a:pathLst>
              <a:path h="1876121" w="1552501">
                <a:moveTo>
                  <a:pt x="0" y="0"/>
                </a:moveTo>
                <a:lnTo>
                  <a:pt x="1552502" y="0"/>
                </a:lnTo>
                <a:lnTo>
                  <a:pt x="1552502" y="1876121"/>
                </a:lnTo>
                <a:lnTo>
                  <a:pt x="0" y="187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83868" y="3850983"/>
            <a:ext cx="1493021" cy="1939594"/>
          </a:xfrm>
          <a:custGeom>
            <a:avLst/>
            <a:gdLst/>
            <a:ahLst/>
            <a:cxnLst/>
            <a:rect r="r" b="b" t="t" l="l"/>
            <a:pathLst>
              <a:path h="1939594" w="1493021">
                <a:moveTo>
                  <a:pt x="0" y="0"/>
                </a:moveTo>
                <a:lnTo>
                  <a:pt x="1493021" y="0"/>
                </a:lnTo>
                <a:lnTo>
                  <a:pt x="1493021" y="1939594"/>
                </a:lnTo>
                <a:lnTo>
                  <a:pt x="0" y="1939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55912" y="4217428"/>
            <a:ext cx="3440517" cy="926072"/>
          </a:xfrm>
          <a:custGeom>
            <a:avLst/>
            <a:gdLst/>
            <a:ahLst/>
            <a:cxnLst/>
            <a:rect r="r" b="b" t="t" l="l"/>
            <a:pathLst>
              <a:path h="926072" w="3440517">
                <a:moveTo>
                  <a:pt x="0" y="0"/>
                </a:moveTo>
                <a:lnTo>
                  <a:pt x="3440516" y="0"/>
                </a:lnTo>
                <a:lnTo>
                  <a:pt x="3440516" y="926072"/>
                </a:lnTo>
                <a:lnTo>
                  <a:pt x="0" y="926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784966" y="79514"/>
            <a:ext cx="1374633" cy="750643"/>
            <a:chOff x="0" y="0"/>
            <a:chExt cx="1832844" cy="10008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5957" y="0"/>
              <a:ext cx="1026886" cy="964201"/>
            </a:xfrm>
            <a:custGeom>
              <a:avLst/>
              <a:gdLst/>
              <a:ahLst/>
              <a:cxnLst/>
              <a:rect r="r" b="b" t="t" l="l"/>
              <a:pathLst>
                <a:path h="964201" w="1026886">
                  <a:moveTo>
                    <a:pt x="0" y="0"/>
                  </a:moveTo>
                  <a:lnTo>
                    <a:pt x="1026887" y="0"/>
                  </a:lnTo>
                  <a:lnTo>
                    <a:pt x="1026887" y="964201"/>
                  </a:lnTo>
                  <a:lnTo>
                    <a:pt x="0" y="964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501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3482" cy="1000858"/>
            </a:xfrm>
            <a:custGeom>
              <a:avLst/>
              <a:gdLst/>
              <a:ahLst/>
              <a:cxnLst/>
              <a:rect r="r" b="b" t="t" l="l"/>
              <a:pathLst>
                <a:path h="1000858" w="833482">
                  <a:moveTo>
                    <a:pt x="0" y="0"/>
                  </a:moveTo>
                  <a:lnTo>
                    <a:pt x="833482" y="0"/>
                  </a:lnTo>
                  <a:lnTo>
                    <a:pt x="833482" y="1000858"/>
                  </a:lnTo>
                  <a:lnTo>
                    <a:pt x="0" y="1000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58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687675" y="637901"/>
            <a:ext cx="9477916" cy="95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  <a:spcBef>
                <a:spcPct val="0"/>
              </a:spcBef>
            </a:pPr>
            <a:r>
              <a:rPr lang="en-US" sz="6990">
                <a:solidFill>
                  <a:srgbClr val="000000"/>
                </a:solidFill>
                <a:latin typeface="DM Sans Bold"/>
              </a:rPr>
              <a:t>Tecnologias utilizadas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7637" y="2784182"/>
            <a:ext cx="2530971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</a:rPr>
              <a:t>Backend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91596" y="2784182"/>
            <a:ext cx="267756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</a:rPr>
              <a:t>Frontend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84986" y="2784182"/>
            <a:ext cx="418236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</a:rPr>
              <a:t>Base de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1916" y="6336852"/>
            <a:ext cx="4711518" cy="26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Con NestJS creamos una API RESTful la cual agrega una capa de seguridad al estar validando la informacion que recibe de parte de nuestra interfaz grafica (Frontend)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92307" y="6336852"/>
            <a:ext cx="4828959" cy="306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ReactJS ademas de ser una herramienta muy versatil y variada para la creacion de WebApps e interfaces gracias, es lo que mejor se adaptaba a nuestro tipo de necesidades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53748" y="6315075"/>
            <a:ext cx="4828959" cy="230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MongoDB al ser una base de datos no SQL fue la mejor opción para almacenar el tipo de datos y archivos que estamos almacenando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50189" y="3938160"/>
            <a:ext cx="2152773" cy="1780523"/>
          </a:xfrm>
          <a:custGeom>
            <a:avLst/>
            <a:gdLst/>
            <a:ahLst/>
            <a:cxnLst/>
            <a:rect r="r" b="b" t="t" l="l"/>
            <a:pathLst>
              <a:path h="1780523" w="2152773">
                <a:moveTo>
                  <a:pt x="0" y="0"/>
                </a:moveTo>
                <a:lnTo>
                  <a:pt x="2152773" y="0"/>
                </a:lnTo>
                <a:lnTo>
                  <a:pt x="2152773" y="1780522"/>
                </a:lnTo>
                <a:lnTo>
                  <a:pt x="0" y="1780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84966" y="79514"/>
            <a:ext cx="1374633" cy="750643"/>
            <a:chOff x="0" y="0"/>
            <a:chExt cx="1832844" cy="1000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5957" y="0"/>
              <a:ext cx="1026886" cy="964201"/>
            </a:xfrm>
            <a:custGeom>
              <a:avLst/>
              <a:gdLst/>
              <a:ahLst/>
              <a:cxnLst/>
              <a:rect r="r" b="b" t="t" l="l"/>
              <a:pathLst>
                <a:path h="964201" w="1026886">
                  <a:moveTo>
                    <a:pt x="0" y="0"/>
                  </a:moveTo>
                  <a:lnTo>
                    <a:pt x="1026887" y="0"/>
                  </a:lnTo>
                  <a:lnTo>
                    <a:pt x="1026887" y="964201"/>
                  </a:lnTo>
                  <a:lnTo>
                    <a:pt x="0" y="964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501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3482" cy="1000858"/>
            </a:xfrm>
            <a:custGeom>
              <a:avLst/>
              <a:gdLst/>
              <a:ahLst/>
              <a:cxnLst/>
              <a:rect r="r" b="b" t="t" l="l"/>
              <a:pathLst>
                <a:path h="1000858" w="833482">
                  <a:moveTo>
                    <a:pt x="0" y="0"/>
                  </a:moveTo>
                  <a:lnTo>
                    <a:pt x="833482" y="0"/>
                  </a:lnTo>
                  <a:lnTo>
                    <a:pt x="833482" y="1000858"/>
                  </a:lnTo>
                  <a:lnTo>
                    <a:pt x="0" y="1000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581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60826" y="4163455"/>
            <a:ext cx="3704188" cy="1126960"/>
          </a:xfrm>
          <a:custGeom>
            <a:avLst/>
            <a:gdLst/>
            <a:ahLst/>
            <a:cxnLst/>
            <a:rect r="r" b="b" t="t" l="l"/>
            <a:pathLst>
              <a:path h="1126960" w="3704188">
                <a:moveTo>
                  <a:pt x="0" y="0"/>
                </a:moveTo>
                <a:lnTo>
                  <a:pt x="3704188" y="0"/>
                </a:lnTo>
                <a:lnTo>
                  <a:pt x="3704188" y="1126960"/>
                </a:lnTo>
                <a:lnTo>
                  <a:pt x="0" y="1126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01734" y="3833456"/>
            <a:ext cx="1885227" cy="1885227"/>
          </a:xfrm>
          <a:custGeom>
            <a:avLst/>
            <a:gdLst/>
            <a:ahLst/>
            <a:cxnLst/>
            <a:rect r="r" b="b" t="t" l="l"/>
            <a:pathLst>
              <a:path h="1885227" w="1885227">
                <a:moveTo>
                  <a:pt x="0" y="0"/>
                </a:moveTo>
                <a:lnTo>
                  <a:pt x="1885227" y="0"/>
                </a:lnTo>
                <a:lnTo>
                  <a:pt x="1885227" y="1885226"/>
                </a:lnTo>
                <a:lnTo>
                  <a:pt x="0" y="18852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54039" y="3883593"/>
            <a:ext cx="1889655" cy="1889655"/>
          </a:xfrm>
          <a:custGeom>
            <a:avLst/>
            <a:gdLst/>
            <a:ahLst/>
            <a:cxnLst/>
            <a:rect r="r" b="b" t="t" l="l"/>
            <a:pathLst>
              <a:path h="1889655" w="1889655">
                <a:moveTo>
                  <a:pt x="0" y="0"/>
                </a:moveTo>
                <a:lnTo>
                  <a:pt x="1889655" y="0"/>
                </a:lnTo>
                <a:lnTo>
                  <a:pt x="1889655" y="1889655"/>
                </a:lnTo>
                <a:lnTo>
                  <a:pt x="0" y="18896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11313" y="4060339"/>
            <a:ext cx="2547987" cy="1585242"/>
          </a:xfrm>
          <a:custGeom>
            <a:avLst/>
            <a:gdLst/>
            <a:ahLst/>
            <a:cxnLst/>
            <a:rect r="r" b="b" t="t" l="l"/>
            <a:pathLst>
              <a:path h="1585242" w="2547987">
                <a:moveTo>
                  <a:pt x="0" y="0"/>
                </a:moveTo>
                <a:lnTo>
                  <a:pt x="2547987" y="0"/>
                </a:lnTo>
                <a:lnTo>
                  <a:pt x="2547987" y="1585242"/>
                </a:lnTo>
                <a:lnTo>
                  <a:pt x="0" y="1585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87675" y="637901"/>
            <a:ext cx="9477916" cy="95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  <a:spcBef>
                <a:spcPct val="0"/>
              </a:spcBef>
            </a:pPr>
            <a:r>
              <a:rPr lang="en-US" sz="6990">
                <a:solidFill>
                  <a:srgbClr val="000000"/>
                </a:solidFill>
                <a:latin typeface="DM Sans Bold"/>
              </a:rPr>
              <a:t>Tecnologias utilizadas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50189" y="1993414"/>
            <a:ext cx="703477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</a:rPr>
              <a:t>Automatizacion y despligue para testing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5934" y="2519510"/>
            <a:ext cx="781805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</a:rPr>
              <a:t>Seguridad y autenticacion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5934" y="6296185"/>
            <a:ext cx="7721066" cy="306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Para seguridad, bcrypt hashea la información como contraseñas y credenciales del usuario. Para acceder a la plataforma JWT junto con la contraseña generara un token el cual nos podrá dar acceso a consumir la API y la base de datos haciendo que que el sistema se mas seguro.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51216" y="6296185"/>
            <a:ext cx="7721066" cy="26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Para facilitar el lanzar y actualizar la aplicación remotamente usamos docker para generar contenedores y facilitar su movilidad  a la par de GitHub actions para automatizar el despliegue de la aplicación y Jenkins para el Testing al momento de desplegar.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37904" y="173973"/>
            <a:ext cx="2150096" cy="1174099"/>
            <a:chOff x="0" y="0"/>
            <a:chExt cx="2866794" cy="1565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60617" y="0"/>
              <a:ext cx="1606177" cy="1508130"/>
            </a:xfrm>
            <a:custGeom>
              <a:avLst/>
              <a:gdLst/>
              <a:ahLst/>
              <a:cxnLst/>
              <a:rect r="r" b="b" t="t" l="l"/>
              <a:pathLst>
                <a:path h="1508130" w="1606177">
                  <a:moveTo>
                    <a:pt x="0" y="0"/>
                  </a:moveTo>
                  <a:lnTo>
                    <a:pt x="1606177" y="0"/>
                  </a:lnTo>
                  <a:lnTo>
                    <a:pt x="1606177" y="1508130"/>
                  </a:lnTo>
                  <a:lnTo>
                    <a:pt x="0" y="150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3669" cy="1565465"/>
            </a:xfrm>
            <a:custGeom>
              <a:avLst/>
              <a:gdLst/>
              <a:ahLst/>
              <a:cxnLst/>
              <a:rect r="r" b="b" t="t" l="l"/>
              <a:pathLst>
                <a:path h="1565465" w="1303669">
                  <a:moveTo>
                    <a:pt x="0" y="0"/>
                  </a:moveTo>
                  <a:lnTo>
                    <a:pt x="1303669" y="0"/>
                  </a:lnTo>
                  <a:lnTo>
                    <a:pt x="1303669" y="1565465"/>
                  </a:lnTo>
                  <a:lnTo>
                    <a:pt x="0" y="15654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67186" y="4777135"/>
            <a:ext cx="4937842" cy="4937842"/>
          </a:xfrm>
          <a:custGeom>
            <a:avLst/>
            <a:gdLst/>
            <a:ahLst/>
            <a:cxnLst/>
            <a:rect r="r" b="b" t="t" l="l"/>
            <a:pathLst>
              <a:path h="4937842" w="4937842">
                <a:moveTo>
                  <a:pt x="0" y="0"/>
                </a:moveTo>
                <a:lnTo>
                  <a:pt x="4937842" y="0"/>
                </a:lnTo>
                <a:lnTo>
                  <a:pt x="4937842" y="4937842"/>
                </a:lnTo>
                <a:lnTo>
                  <a:pt x="0" y="4937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3396" y="612756"/>
            <a:ext cx="11793902" cy="735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9"/>
              </a:lnSpc>
            </a:pPr>
            <a:r>
              <a:rPr lang="en-US" sz="5499">
                <a:solidFill>
                  <a:srgbClr val="000000"/>
                </a:solidFill>
                <a:latin typeface="DM Sans Bold"/>
              </a:rPr>
              <a:t>Seguridad y proteccion de datos.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29109"/>
            <a:ext cx="15914600" cy="273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La seguridad de los datos es primordial. Nuestra aplicación utiliza medidas de encriptación y protocolos de seguridad rigurosos para proteger la información sensible de los cadetes, además de proteger el ingreso a la plataforma y dificultar el acceso a personas que no tienen las credenciales correctas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912112" y="6220458"/>
            <a:ext cx="5585747" cy="1699404"/>
          </a:xfrm>
          <a:custGeom>
            <a:avLst/>
            <a:gdLst/>
            <a:ahLst/>
            <a:cxnLst/>
            <a:rect r="r" b="b" t="t" l="l"/>
            <a:pathLst>
              <a:path h="1699404" w="5585747">
                <a:moveTo>
                  <a:pt x="0" y="0"/>
                </a:moveTo>
                <a:lnTo>
                  <a:pt x="5585747" y="0"/>
                </a:lnTo>
                <a:lnTo>
                  <a:pt x="5585747" y="1699404"/>
                </a:lnTo>
                <a:lnTo>
                  <a:pt x="0" y="1699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52738" y="5835288"/>
            <a:ext cx="2469745" cy="2469745"/>
          </a:xfrm>
          <a:custGeom>
            <a:avLst/>
            <a:gdLst/>
            <a:ahLst/>
            <a:cxnLst/>
            <a:rect r="r" b="b" t="t" l="l"/>
            <a:pathLst>
              <a:path h="2469745" w="2469745">
                <a:moveTo>
                  <a:pt x="0" y="0"/>
                </a:moveTo>
                <a:lnTo>
                  <a:pt x="2469745" y="0"/>
                </a:lnTo>
                <a:lnTo>
                  <a:pt x="2469745" y="2469745"/>
                </a:lnTo>
                <a:lnTo>
                  <a:pt x="0" y="24697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52005" y="80593"/>
            <a:ext cx="2093145" cy="1143000"/>
            <a:chOff x="0" y="0"/>
            <a:chExt cx="2790860" cy="152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7226" y="0"/>
              <a:ext cx="1563633" cy="1468183"/>
            </a:xfrm>
            <a:custGeom>
              <a:avLst/>
              <a:gdLst/>
              <a:ahLst/>
              <a:cxnLst/>
              <a:rect r="r" b="b" t="t" l="l"/>
              <a:pathLst>
                <a:path h="1468183" w="1563633">
                  <a:moveTo>
                    <a:pt x="0" y="0"/>
                  </a:moveTo>
                  <a:lnTo>
                    <a:pt x="1563634" y="0"/>
                  </a:lnTo>
                  <a:lnTo>
                    <a:pt x="1563634" y="1468183"/>
                  </a:lnTo>
                  <a:lnTo>
                    <a:pt x="0" y="1468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9138" cy="1524000"/>
            </a:xfrm>
            <a:custGeom>
              <a:avLst/>
              <a:gdLst/>
              <a:ahLst/>
              <a:cxnLst/>
              <a:rect r="r" b="b" t="t" l="l"/>
              <a:pathLst>
                <a:path h="1524000" w="1269138">
                  <a:moveTo>
                    <a:pt x="0" y="0"/>
                  </a:moveTo>
                  <a:lnTo>
                    <a:pt x="1269138" y="0"/>
                  </a:lnTo>
                  <a:lnTo>
                    <a:pt x="1269138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424219" y="4129167"/>
            <a:ext cx="4837750" cy="4815958"/>
          </a:xfrm>
          <a:custGeom>
            <a:avLst/>
            <a:gdLst/>
            <a:ahLst/>
            <a:cxnLst/>
            <a:rect r="r" b="b" t="t" l="l"/>
            <a:pathLst>
              <a:path h="4815958" w="4837750">
                <a:moveTo>
                  <a:pt x="0" y="0"/>
                </a:moveTo>
                <a:lnTo>
                  <a:pt x="4837750" y="0"/>
                </a:lnTo>
                <a:lnTo>
                  <a:pt x="4837750" y="4815958"/>
                </a:lnTo>
                <a:lnTo>
                  <a:pt x="0" y="4815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53242" y="637901"/>
            <a:ext cx="6813554" cy="8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6690">
                <a:solidFill>
                  <a:srgbClr val="000000"/>
                </a:solidFill>
                <a:latin typeface="DM Sans Bold"/>
              </a:rPr>
              <a:t>Futuras Mejoras: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164" y="2080933"/>
            <a:ext cx="14405711" cy="156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</a:rPr>
              <a:t>Estamos trabajando en futuras mejoras centradas en expandir las capacidades analíticas y mejorar la experiencia general del usuario.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32955" y="111058"/>
            <a:ext cx="2093145" cy="1143000"/>
            <a:chOff x="0" y="0"/>
            <a:chExt cx="2790860" cy="152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7226" y="0"/>
              <a:ext cx="1563633" cy="1468183"/>
            </a:xfrm>
            <a:custGeom>
              <a:avLst/>
              <a:gdLst/>
              <a:ahLst/>
              <a:cxnLst/>
              <a:rect r="r" b="b" t="t" l="l"/>
              <a:pathLst>
                <a:path h="1468183" w="1563633">
                  <a:moveTo>
                    <a:pt x="0" y="0"/>
                  </a:moveTo>
                  <a:lnTo>
                    <a:pt x="1563634" y="0"/>
                  </a:lnTo>
                  <a:lnTo>
                    <a:pt x="1563634" y="1468183"/>
                  </a:lnTo>
                  <a:lnTo>
                    <a:pt x="0" y="1468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9138" cy="1524000"/>
            </a:xfrm>
            <a:custGeom>
              <a:avLst/>
              <a:gdLst/>
              <a:ahLst/>
              <a:cxnLst/>
              <a:rect r="r" b="b" t="t" l="l"/>
              <a:pathLst>
                <a:path h="1524000" w="1269138">
                  <a:moveTo>
                    <a:pt x="0" y="0"/>
                  </a:moveTo>
                  <a:lnTo>
                    <a:pt x="1269138" y="0"/>
                  </a:lnTo>
                  <a:lnTo>
                    <a:pt x="1269138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321080" y="3719828"/>
            <a:ext cx="8211104" cy="5838767"/>
          </a:xfrm>
          <a:custGeom>
            <a:avLst/>
            <a:gdLst/>
            <a:ahLst/>
            <a:cxnLst/>
            <a:rect r="r" b="b" t="t" l="l"/>
            <a:pathLst>
              <a:path h="5838767" w="8211104">
                <a:moveTo>
                  <a:pt x="0" y="0"/>
                </a:moveTo>
                <a:lnTo>
                  <a:pt x="8211105" y="0"/>
                </a:lnTo>
                <a:lnTo>
                  <a:pt x="8211105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931941"/>
            <a:ext cx="15808818" cy="156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</a:rPr>
              <a:t>Nuestro plan de implementación incluye sesiones de capacitación personalizadas para el personal de la academia y cinvestav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21722" y="637901"/>
            <a:ext cx="10609821" cy="95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0"/>
              </a:lnSpc>
              <a:spcBef>
                <a:spcPct val="0"/>
              </a:spcBef>
            </a:pPr>
            <a:r>
              <a:rPr lang="en-US" sz="6990">
                <a:solidFill>
                  <a:srgbClr val="000000"/>
                </a:solidFill>
                <a:latin typeface="DM Sans Bold"/>
              </a:rPr>
              <a:t>Plan de Implementación: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0091" y="5999653"/>
            <a:ext cx="3817160" cy="3870176"/>
          </a:xfrm>
          <a:custGeom>
            <a:avLst/>
            <a:gdLst/>
            <a:ahLst/>
            <a:cxnLst/>
            <a:rect r="r" b="b" t="t" l="l"/>
            <a:pathLst>
              <a:path h="3870176" w="3817160">
                <a:moveTo>
                  <a:pt x="0" y="0"/>
                </a:moveTo>
                <a:lnTo>
                  <a:pt x="3817159" y="0"/>
                </a:lnTo>
                <a:lnTo>
                  <a:pt x="3817159" y="3870176"/>
                </a:lnTo>
                <a:lnTo>
                  <a:pt x="0" y="387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32955" y="111058"/>
            <a:ext cx="2093145" cy="1143000"/>
            <a:chOff x="0" y="0"/>
            <a:chExt cx="2790860" cy="1524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27226" y="0"/>
              <a:ext cx="1563633" cy="1468183"/>
            </a:xfrm>
            <a:custGeom>
              <a:avLst/>
              <a:gdLst/>
              <a:ahLst/>
              <a:cxnLst/>
              <a:rect r="r" b="b" t="t" l="l"/>
              <a:pathLst>
                <a:path h="1468183" w="1563633">
                  <a:moveTo>
                    <a:pt x="0" y="0"/>
                  </a:moveTo>
                  <a:lnTo>
                    <a:pt x="1563634" y="0"/>
                  </a:lnTo>
                  <a:lnTo>
                    <a:pt x="1563634" y="1468183"/>
                  </a:lnTo>
                  <a:lnTo>
                    <a:pt x="0" y="1468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501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9138" cy="1524000"/>
            </a:xfrm>
            <a:custGeom>
              <a:avLst/>
              <a:gdLst/>
              <a:ahLst/>
              <a:cxnLst/>
              <a:rect r="r" b="b" t="t" l="l"/>
              <a:pathLst>
                <a:path h="1524000" w="1269138">
                  <a:moveTo>
                    <a:pt x="0" y="0"/>
                  </a:moveTo>
                  <a:lnTo>
                    <a:pt x="1269138" y="0"/>
                  </a:lnTo>
                  <a:lnTo>
                    <a:pt x="1269138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581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019481" y="6226416"/>
            <a:ext cx="6520650" cy="3643413"/>
          </a:xfrm>
          <a:custGeom>
            <a:avLst/>
            <a:gdLst/>
            <a:ahLst/>
            <a:cxnLst/>
            <a:rect r="r" b="b" t="t" l="l"/>
            <a:pathLst>
              <a:path h="3643413" w="6520650">
                <a:moveTo>
                  <a:pt x="0" y="0"/>
                </a:moveTo>
                <a:lnTo>
                  <a:pt x="6520651" y="0"/>
                </a:lnTo>
                <a:lnTo>
                  <a:pt x="6520651" y="3643413"/>
                </a:lnTo>
                <a:lnTo>
                  <a:pt x="0" y="3643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1778" y="1714357"/>
            <a:ext cx="8537703" cy="278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6"/>
              </a:lnSpc>
              <a:spcBef>
                <a:spcPct val="0"/>
              </a:spcBef>
            </a:pPr>
            <a:r>
              <a:rPr lang="en-US" sz="4290">
                <a:solidFill>
                  <a:srgbClr val="000000"/>
                </a:solidFill>
                <a:latin typeface="DM Sans"/>
              </a:rPr>
              <a:t>La falta de un sistema eficiente para interpretar los datos de pruebas de los cadetes en la academia de policía generaba un obstáculo significativo.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7928"/>
            <a:ext cx="5576919" cy="8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4"/>
              </a:lnSpc>
            </a:pPr>
            <a:r>
              <a:rPr lang="en-US" sz="6690">
                <a:solidFill>
                  <a:srgbClr val="000000"/>
                </a:solidFill>
                <a:latin typeface="Nunito Sans Bold"/>
              </a:rPr>
              <a:t>Problematica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8367" y="2685146"/>
            <a:ext cx="8162431" cy="273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La inexistencia de un sistema fácilmente manejable y segura limitaba la capacidad de comprender y utilizar estos datos de manera efectiva.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94855" y="126348"/>
            <a:ext cx="2093145" cy="1143000"/>
            <a:chOff x="0" y="0"/>
            <a:chExt cx="2790860" cy="152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7226" y="0"/>
              <a:ext cx="1563633" cy="1468183"/>
            </a:xfrm>
            <a:custGeom>
              <a:avLst/>
              <a:gdLst/>
              <a:ahLst/>
              <a:cxnLst/>
              <a:rect r="r" b="b" t="t" l="l"/>
              <a:pathLst>
                <a:path h="1468183" w="1563633">
                  <a:moveTo>
                    <a:pt x="0" y="0"/>
                  </a:moveTo>
                  <a:lnTo>
                    <a:pt x="1563634" y="0"/>
                  </a:lnTo>
                  <a:lnTo>
                    <a:pt x="1563634" y="1468183"/>
                  </a:lnTo>
                  <a:lnTo>
                    <a:pt x="0" y="1468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9138" cy="1524000"/>
            </a:xfrm>
            <a:custGeom>
              <a:avLst/>
              <a:gdLst/>
              <a:ahLst/>
              <a:cxnLst/>
              <a:rect r="r" b="b" t="t" l="l"/>
              <a:pathLst>
                <a:path h="1524000" w="1269138">
                  <a:moveTo>
                    <a:pt x="0" y="0"/>
                  </a:moveTo>
                  <a:lnTo>
                    <a:pt x="1269138" y="0"/>
                  </a:lnTo>
                  <a:lnTo>
                    <a:pt x="1269138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617151" y="4662216"/>
            <a:ext cx="4786381" cy="4142561"/>
          </a:xfrm>
          <a:custGeom>
            <a:avLst/>
            <a:gdLst/>
            <a:ahLst/>
            <a:cxnLst/>
            <a:rect r="r" b="b" t="t" l="l"/>
            <a:pathLst>
              <a:path h="4142561" w="4786381">
                <a:moveTo>
                  <a:pt x="0" y="0"/>
                </a:moveTo>
                <a:lnTo>
                  <a:pt x="4786381" y="0"/>
                </a:lnTo>
                <a:lnTo>
                  <a:pt x="4786381" y="4142561"/>
                </a:lnTo>
                <a:lnTo>
                  <a:pt x="0" y="4142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87" t="-13745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4415" y="637901"/>
            <a:ext cx="8099585" cy="8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4"/>
              </a:lnSpc>
            </a:pPr>
            <a:r>
              <a:rPr lang="en-US" sz="6690">
                <a:solidFill>
                  <a:srgbClr val="000000"/>
                </a:solidFill>
                <a:latin typeface="DM Sans Bold"/>
              </a:rPr>
              <a:t>Solucion propuesta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104117"/>
            <a:ext cx="13856084" cy="110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Nuestra aplicación web fue diseñada como una solución integral para superar estas barreras.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4415" y="5037259"/>
            <a:ext cx="10436812" cy="259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</a:rPr>
              <a:t>Ofreciendo una plataforma segura, accesible y versátil, se enfoca en simplificar la interpretación de datos complejos, proporcionando herramientas claras y accesibles para todos los usuarios.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43594" y="116823"/>
            <a:ext cx="2263456" cy="1236002"/>
            <a:chOff x="0" y="0"/>
            <a:chExt cx="3017942" cy="1648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27081" y="0"/>
              <a:ext cx="1690861" cy="1587644"/>
            </a:xfrm>
            <a:custGeom>
              <a:avLst/>
              <a:gdLst/>
              <a:ahLst/>
              <a:cxnLst/>
              <a:rect r="r" b="b" t="t" l="l"/>
              <a:pathLst>
                <a:path h="1587644" w="1690861">
                  <a:moveTo>
                    <a:pt x="0" y="0"/>
                  </a:moveTo>
                  <a:lnTo>
                    <a:pt x="1690861" y="0"/>
                  </a:lnTo>
                  <a:lnTo>
                    <a:pt x="1690861" y="1587644"/>
                  </a:lnTo>
                  <a:lnTo>
                    <a:pt x="0" y="1587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2403" cy="1648002"/>
            </a:xfrm>
            <a:custGeom>
              <a:avLst/>
              <a:gdLst/>
              <a:ahLst/>
              <a:cxnLst/>
              <a:rect r="r" b="b" t="t" l="l"/>
              <a:pathLst>
                <a:path h="1648002" w="1372403">
                  <a:moveTo>
                    <a:pt x="0" y="0"/>
                  </a:moveTo>
                  <a:lnTo>
                    <a:pt x="1372403" y="0"/>
                  </a:lnTo>
                  <a:lnTo>
                    <a:pt x="1372403" y="1648002"/>
                  </a:lnTo>
                  <a:lnTo>
                    <a:pt x="0" y="1648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959333" y="3259223"/>
            <a:ext cx="5475729" cy="5258040"/>
          </a:xfrm>
          <a:custGeom>
            <a:avLst/>
            <a:gdLst/>
            <a:ahLst/>
            <a:cxnLst/>
            <a:rect r="r" b="b" t="t" l="l"/>
            <a:pathLst>
              <a:path h="5258040" w="5475729">
                <a:moveTo>
                  <a:pt x="0" y="0"/>
                </a:moveTo>
                <a:lnTo>
                  <a:pt x="5475729" y="0"/>
                </a:lnTo>
                <a:lnTo>
                  <a:pt x="5475729" y="5258039"/>
                </a:lnTo>
                <a:lnTo>
                  <a:pt x="0" y="5258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16338"/>
            <a:ext cx="9370231" cy="8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4"/>
              </a:lnSpc>
            </a:pPr>
            <a:r>
              <a:rPr lang="en-US" sz="6690">
                <a:solidFill>
                  <a:srgbClr val="000000"/>
                </a:solidFill>
                <a:latin typeface="DM Sans Bold"/>
              </a:rPr>
              <a:t>Funcionalidades Clave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0837" y="3894424"/>
            <a:ext cx="9555608" cy="354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10" indent="-421005" lvl="1">
              <a:lnSpc>
                <a:spcPts val="3978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</a:rPr>
              <a:t>Ingreso simplificado de datos.</a:t>
            </a:r>
          </a:p>
          <a:p>
            <a:pPr>
              <a:lnSpc>
                <a:spcPts val="3978"/>
              </a:lnSpc>
            </a:pPr>
          </a:p>
          <a:p>
            <a:pPr marL="842010" indent="-421005" lvl="1">
              <a:lnSpc>
                <a:spcPts val="3978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</a:rPr>
              <a:t>Herramientas de visualizacion intuitivas y personalizables.</a:t>
            </a:r>
          </a:p>
          <a:p>
            <a:pPr>
              <a:lnSpc>
                <a:spcPts val="3978"/>
              </a:lnSpc>
            </a:pPr>
          </a:p>
          <a:p>
            <a:pPr marL="842010" indent="-421005" lvl="1">
              <a:lnSpc>
                <a:spcPts val="3978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DM Sans"/>
              </a:rPr>
              <a:t>Capacidad de generar informes detallados con solo unos pocos clics.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111733" y="3411623"/>
            <a:ext cx="5475729" cy="5258040"/>
          </a:xfrm>
          <a:custGeom>
            <a:avLst/>
            <a:gdLst/>
            <a:ahLst/>
            <a:cxnLst/>
            <a:rect r="r" b="b" t="t" l="l"/>
            <a:pathLst>
              <a:path h="5258040" w="5475729">
                <a:moveTo>
                  <a:pt x="0" y="0"/>
                </a:moveTo>
                <a:lnTo>
                  <a:pt x="5475729" y="0"/>
                </a:lnTo>
                <a:lnTo>
                  <a:pt x="5475729" y="5258039"/>
                </a:lnTo>
                <a:lnTo>
                  <a:pt x="0" y="5258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65876" y="2712684"/>
            <a:ext cx="8007359" cy="89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24"/>
              </a:lnSpc>
            </a:pPr>
            <a:r>
              <a:rPr lang="en-US" sz="6690">
                <a:solidFill>
                  <a:srgbClr val="000000"/>
                </a:solidFill>
                <a:latin typeface="DM Sans Bold"/>
              </a:rPr>
              <a:t>Diseño y usabilidad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5341" y="4617928"/>
            <a:ext cx="13577317" cy="208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</a:rPr>
              <a:t>La interfaz de usuario fue meticulosamente diseñada para ser intuitiva, con un diseño limpio y elementos visuales que guían a los usuarios a través de la plataforma de manera eficiente y segura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58498"/>
            <a:ext cx="15661478" cy="7178177"/>
          </a:xfrm>
          <a:custGeom>
            <a:avLst/>
            <a:gdLst/>
            <a:ahLst/>
            <a:cxnLst/>
            <a:rect r="r" b="b" t="t" l="l"/>
            <a:pathLst>
              <a:path h="7178177" w="15661478">
                <a:moveTo>
                  <a:pt x="0" y="0"/>
                </a:moveTo>
                <a:lnTo>
                  <a:pt x="15661478" y="0"/>
                </a:lnTo>
                <a:lnTo>
                  <a:pt x="15661478" y="7178177"/>
                </a:lnTo>
                <a:lnTo>
                  <a:pt x="0" y="7178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7475" y="384694"/>
            <a:ext cx="474121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Inicio de sesion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475" y="1494568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El Inicio de sesión funciona con JWT lo cual hace que se genere un token que solo funciona con las credenciales de ingreso correctas y este token generado da acceso a la plataforma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77518" y="3834377"/>
            <a:ext cx="17493050" cy="5423923"/>
          </a:xfrm>
          <a:custGeom>
            <a:avLst/>
            <a:gdLst/>
            <a:ahLst/>
            <a:cxnLst/>
            <a:rect r="r" b="b" t="t" l="l"/>
            <a:pathLst>
              <a:path h="5423923" w="17493050">
                <a:moveTo>
                  <a:pt x="0" y="0"/>
                </a:moveTo>
                <a:lnTo>
                  <a:pt x="17493051" y="0"/>
                </a:lnTo>
                <a:lnTo>
                  <a:pt x="17493051" y="5423923"/>
                </a:lnTo>
                <a:lnTo>
                  <a:pt x="0" y="54239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7518" y="957365"/>
            <a:ext cx="732591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Términos y condiciones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7658" y="2107546"/>
            <a:ext cx="16230600" cy="154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En el primer ingreso de cualquier usuario esta pagina aparecerá mostrando los términos y condiciones ya que es importante que entienda lo importante la confidencialidad sobre los datos e información de los cadetes. Si estos no son aceptados, no podra ingresar a la plataforma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77518" y="2194816"/>
            <a:ext cx="14632016" cy="7662402"/>
          </a:xfrm>
          <a:custGeom>
            <a:avLst/>
            <a:gdLst/>
            <a:ahLst/>
            <a:cxnLst/>
            <a:rect r="r" b="b" t="t" l="l"/>
            <a:pathLst>
              <a:path h="7662402" w="14632016">
                <a:moveTo>
                  <a:pt x="0" y="0"/>
                </a:moveTo>
                <a:lnTo>
                  <a:pt x="14632016" y="0"/>
                </a:lnTo>
                <a:lnTo>
                  <a:pt x="14632016" y="7662402"/>
                </a:lnTo>
                <a:lnTo>
                  <a:pt x="0" y="7662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7518" y="384694"/>
            <a:ext cx="949940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Relacionar datos con el cadete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518" y="1309790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Aquí el las personas encargadas de ingresar los datos tiene 3 opciones, subir los archivos de datos , los archivos de imagen/video y notas de texto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767" y="116823"/>
            <a:ext cx="2097433" cy="1145342"/>
            <a:chOff x="0" y="0"/>
            <a:chExt cx="2796577" cy="152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29741" y="0"/>
              <a:ext cx="1566837" cy="1471191"/>
            </a:xfrm>
            <a:custGeom>
              <a:avLst/>
              <a:gdLst/>
              <a:ahLst/>
              <a:cxnLst/>
              <a:rect r="r" b="b" t="t" l="l"/>
              <a:pathLst>
                <a:path h="1471191" w="1566837">
                  <a:moveTo>
                    <a:pt x="0" y="0"/>
                  </a:moveTo>
                  <a:lnTo>
                    <a:pt x="1566836" y="0"/>
                  </a:lnTo>
                  <a:lnTo>
                    <a:pt x="1566836" y="1471191"/>
                  </a:lnTo>
                  <a:lnTo>
                    <a:pt x="0" y="147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01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1738" cy="1527122"/>
            </a:xfrm>
            <a:custGeom>
              <a:avLst/>
              <a:gdLst/>
              <a:ahLst/>
              <a:cxnLst/>
              <a:rect r="r" b="b" t="t" l="l"/>
              <a:pathLst>
                <a:path h="1527122" w="1271738">
                  <a:moveTo>
                    <a:pt x="0" y="0"/>
                  </a:moveTo>
                  <a:lnTo>
                    <a:pt x="1271738" y="0"/>
                  </a:lnTo>
                  <a:lnTo>
                    <a:pt x="1271738" y="1527122"/>
                  </a:lnTo>
                  <a:lnTo>
                    <a:pt x="0" y="1527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58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97475" y="2146231"/>
            <a:ext cx="15170688" cy="7726583"/>
          </a:xfrm>
          <a:custGeom>
            <a:avLst/>
            <a:gdLst/>
            <a:ahLst/>
            <a:cxnLst/>
            <a:rect r="r" b="b" t="t" l="l"/>
            <a:pathLst>
              <a:path h="7726583" w="15170688">
                <a:moveTo>
                  <a:pt x="0" y="0"/>
                </a:moveTo>
                <a:lnTo>
                  <a:pt x="15170688" y="0"/>
                </a:lnTo>
                <a:lnTo>
                  <a:pt x="15170688" y="7726583"/>
                </a:lnTo>
                <a:lnTo>
                  <a:pt x="0" y="7726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7475" y="384694"/>
            <a:ext cx="1337250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Agregar/visualizar cadetes en la plataforma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475" y="1240698"/>
            <a:ext cx="17493050" cy="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</a:rPr>
              <a:t>En esta vista es posible agregar a los cadetes con la información que mejor tiene relaciona con la prueba, además es posible visualizar la lista completa de cadetes y entrar a ver los datos de este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DAF0OIv1XZQ</dc:identifier>
  <dcterms:modified xsi:type="dcterms:W3CDTF">2011-08-01T06:04:30Z</dcterms:modified>
  <cp:revision>1</cp:revision>
  <dc:title>Sistema de visualizacion de datos</dc:title>
</cp:coreProperties>
</file>