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5:28.168"/>
    </inkml:context>
    <inkml:brush xml:id="br0">
      <inkml:brushProperty name="width" value="0.07938" units="cm"/>
      <inkml:brushProperty name="height" value="0.15875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1,'6287'0,"-6265"0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5:53.057"/>
    </inkml:context>
    <inkml:brush xml:id="br0">
      <inkml:brushProperty name="width" value="0.07938" units="cm"/>
      <inkml:brushProperty name="height" value="0.15875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0,'1110'0,"-1092"0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6:09.501"/>
    </inkml:context>
    <inkml:brush xml:id="br0">
      <inkml:brushProperty name="width" value="0.07938" units="cm"/>
      <inkml:brushProperty name="height" value="0.15875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1,'3367'0,"-3348"0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6:18.9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1,'1669'0,"-1647"0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6:27.6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0,'888'0,"-871"0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6:39.381"/>
    </inkml:context>
    <inkml:brush xml:id="br0">
      <inkml:brushProperty name="width" value="0.07938" units="cm"/>
      <inkml:brushProperty name="height" value="0.15875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0,'13608'0,"-13591"0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20:06:47.1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1,'745'0,"-724"0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8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4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5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4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C93D0B-3C69-4C57-80CF-B78AF5E96B4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AC7420-F788-4281-ADE4-55DF444437C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4.xml"/><Relationship Id="rId1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24.png"/><Relationship Id="rId17" Type="http://schemas.openxmlformats.org/officeDocument/2006/relationships/customXml" Target="../ink/ink6.xml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3.xml"/><Relationship Id="rId5" Type="http://schemas.openxmlformats.org/officeDocument/2006/relationships/image" Target="../media/image20.png"/><Relationship Id="rId15" Type="http://schemas.openxmlformats.org/officeDocument/2006/relationships/customXml" Target="../ink/ink5.xml"/><Relationship Id="rId10" Type="http://schemas.openxmlformats.org/officeDocument/2006/relationships/image" Target="../media/image23.png"/><Relationship Id="rId19" Type="http://schemas.openxmlformats.org/officeDocument/2006/relationships/customXml" Target="../ink/ink7.xml"/><Relationship Id="rId4" Type="http://schemas.openxmlformats.org/officeDocument/2006/relationships/image" Target="../media/image19.png"/><Relationship Id="rId9" Type="http://schemas.openxmlformats.org/officeDocument/2006/relationships/customXml" Target="../ink/ink2.xml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E9EF-93BF-2AB8-16EB-DE0ACC982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673" y="2402379"/>
            <a:ext cx="8192654" cy="1646299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/>
              <a:t>Etude du modèle ”Property Graph” </a:t>
            </a:r>
            <a:br>
              <a:rPr lang="fr-FR" sz="4400" b="1" dirty="0"/>
            </a:br>
            <a:r>
              <a:rPr lang="fr-FR" sz="4400" b="1" dirty="0"/>
              <a:t>et du language de requêtes</a:t>
            </a:r>
            <a:br>
              <a:rPr lang="fr-FR" sz="4400" b="1" dirty="0"/>
            </a:br>
            <a:r>
              <a:rPr lang="fr-FR" sz="4400" b="1" dirty="0"/>
              <a:t>”Cypher”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9C086C-B9B5-0364-847C-89C89B411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3368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Stéphane LOPES</a:t>
            </a:r>
          </a:p>
          <a:p>
            <a:r>
              <a:rPr lang="fr-FR" dirty="0"/>
              <a:t>Diogo PEREIRA</a:t>
            </a:r>
          </a:p>
          <a:p>
            <a:r>
              <a:rPr lang="fr-FR" dirty="0"/>
              <a:t>M1 - DATASCALE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2C6C0AF-246D-DCAF-A525-D2157B10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77" y="5126474"/>
            <a:ext cx="3045567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Intégration et gestion des données en temps réels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F63A3-CE33-5937-0626-D6E587B5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37" y="1959553"/>
            <a:ext cx="9890847" cy="2602434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64E97E3D-8212-8845-331C-CA7EEFB3F43D}"/>
              </a:ext>
            </a:extLst>
          </p:cNvPr>
          <p:cNvSpPr/>
          <p:nvPr/>
        </p:nvSpPr>
        <p:spPr>
          <a:xfrm rot="5400000">
            <a:off x="2715102" y="3458242"/>
            <a:ext cx="157796" cy="22074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AAB7F4-C22D-4CBC-3960-2A66B76C238E}"/>
              </a:ext>
            </a:extLst>
          </p:cNvPr>
          <p:cNvSpPr txBox="1"/>
          <p:nvPr/>
        </p:nvSpPr>
        <p:spPr>
          <a:xfrm>
            <a:off x="2572625" y="46559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C128BE-2FC5-A4F8-5927-0236C9A1FA3F}"/>
              </a:ext>
            </a:extLst>
          </p:cNvPr>
          <p:cNvSpPr txBox="1"/>
          <p:nvPr/>
        </p:nvSpPr>
        <p:spPr>
          <a:xfrm>
            <a:off x="1376218" y="5070232"/>
            <a:ext cx="2669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Module </a:t>
            </a:r>
            <a:r>
              <a:rPr lang="fr-FR" sz="1200" i="1" u="sng" dirty="0"/>
              <a:t>CDC</a:t>
            </a:r>
            <a:r>
              <a:rPr lang="fr-FR" sz="1200" u="sng" dirty="0"/>
              <a:t> NEO4j</a:t>
            </a:r>
          </a:p>
          <a:p>
            <a:r>
              <a:rPr lang="fr-FR" sz="1200" dirty="0"/>
              <a:t>- Format </a:t>
            </a:r>
            <a:r>
              <a:rPr lang="fr-FR" sz="1200" i="1" dirty="0"/>
              <a:t>Debezium</a:t>
            </a:r>
          </a:p>
          <a:p>
            <a:r>
              <a:rPr lang="fr-FR" sz="1200" dirty="0"/>
              <a:t>- Transformation en events.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4ED5A9-5C5D-2118-59C2-E3C4012E2B54}"/>
              </a:ext>
            </a:extLst>
          </p:cNvPr>
          <p:cNvSpPr txBox="1"/>
          <p:nvPr/>
        </p:nvSpPr>
        <p:spPr>
          <a:xfrm>
            <a:off x="3897746" y="5051094"/>
            <a:ext cx="299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Fonctionnement et Architecture de Apache Kafka</a:t>
            </a:r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9F8F103F-817C-AE8E-3629-80374A3E3FDB}"/>
              </a:ext>
            </a:extLst>
          </p:cNvPr>
          <p:cNvSpPr/>
          <p:nvPr/>
        </p:nvSpPr>
        <p:spPr>
          <a:xfrm rot="5400000">
            <a:off x="5209068" y="3181302"/>
            <a:ext cx="157797" cy="27613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8436E-08BB-264D-0FBE-383A9D68ED3A}"/>
              </a:ext>
            </a:extLst>
          </p:cNvPr>
          <p:cNvSpPr txBox="1"/>
          <p:nvPr/>
        </p:nvSpPr>
        <p:spPr>
          <a:xfrm>
            <a:off x="5066591" y="46613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A5F4CFC-795F-C0D3-0CE9-82FC4A185A32}"/>
              </a:ext>
            </a:extLst>
          </p:cNvPr>
          <p:cNvSpPr/>
          <p:nvPr/>
        </p:nvSpPr>
        <p:spPr>
          <a:xfrm rot="5400000">
            <a:off x="8561866" y="2596457"/>
            <a:ext cx="157799" cy="392515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825701-5148-6A63-32CA-00642BF9EAFD}"/>
              </a:ext>
            </a:extLst>
          </p:cNvPr>
          <p:cNvSpPr txBox="1"/>
          <p:nvPr/>
        </p:nvSpPr>
        <p:spPr>
          <a:xfrm>
            <a:off x="8419390" y="46559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(3)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A900B1-B19F-10A4-1C6F-E14560C917FB}"/>
              </a:ext>
            </a:extLst>
          </p:cNvPr>
          <p:cNvSpPr txBox="1"/>
          <p:nvPr/>
        </p:nvSpPr>
        <p:spPr>
          <a:xfrm>
            <a:off x="6890478" y="5070232"/>
            <a:ext cx="382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Traitement des données &amp; récupération des données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Schema-On-Read / Schema-on-Write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Libraire APOC de NEO4j</a:t>
            </a:r>
          </a:p>
          <a:p>
            <a:pPr marL="171450" indent="-171450">
              <a:buFontTx/>
              <a:buChar char="-"/>
            </a:pPr>
            <a:endParaRPr lang="fr-FR" sz="1200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06F916-BD6C-B64B-021F-D5A9D02B190B}"/>
              </a:ext>
            </a:extLst>
          </p:cNvPr>
          <p:cNvSpPr txBox="1"/>
          <p:nvPr/>
        </p:nvSpPr>
        <p:spPr>
          <a:xfrm>
            <a:off x="3772611" y="468176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42739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/>
          </a:bodyPr>
          <a:lstStyle/>
          <a:p>
            <a:r>
              <a:rPr lang="fr-FR" b="1" dirty="0"/>
              <a:t>Module CDC NEO4j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FC26F5-23FA-815B-7EA1-ACD6472A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57" y="3319502"/>
            <a:ext cx="1535983" cy="13473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C2706A-EDF1-9CC4-38EC-AF11F891531C}"/>
              </a:ext>
            </a:extLst>
          </p:cNvPr>
          <p:cNvSpPr txBox="1"/>
          <p:nvPr/>
        </p:nvSpPr>
        <p:spPr>
          <a:xfrm>
            <a:off x="268180" y="2148062"/>
            <a:ext cx="910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Capture &amp; permet streaming des modifications (transactions) directement sur </a:t>
            </a:r>
            <a:r>
              <a:rPr lang="fr-FR" b="1" dirty="0"/>
              <a:t>Apache Kafka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CFE86E-9E23-D9A9-2D74-25C29455B6C2}"/>
              </a:ext>
            </a:extLst>
          </p:cNvPr>
          <p:cNvSpPr txBox="1"/>
          <p:nvPr/>
        </p:nvSpPr>
        <p:spPr>
          <a:xfrm>
            <a:off x="517415" y="2733782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Basé sur le format </a:t>
            </a:r>
            <a:r>
              <a:rPr lang="fr-FR" b="1" dirty="0"/>
              <a:t>Debezium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8F0DB64-8862-F71E-CB38-D09655E9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39" y="2625743"/>
            <a:ext cx="6090628" cy="348184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8C32A6-59FB-3DF8-F1E4-750117CB9C8C}"/>
              </a:ext>
            </a:extLst>
          </p:cNvPr>
          <p:cNvCxnSpPr/>
          <p:nvPr/>
        </p:nvCxnSpPr>
        <p:spPr>
          <a:xfrm>
            <a:off x="4230255" y="2799835"/>
            <a:ext cx="0" cy="3231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608B4EF0-E571-94AB-6D9A-49FBF107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503" y="3026949"/>
            <a:ext cx="1906524" cy="327517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9802857-F969-8FC6-D38F-E68835DBA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09" y="3005117"/>
            <a:ext cx="1625598" cy="327517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A016502-18E5-F170-60AF-BC0426B20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989" y="3048780"/>
            <a:ext cx="1846578" cy="3231511"/>
          </a:xfrm>
          <a:prstGeom prst="rect">
            <a:avLst/>
          </a:prstGeom>
        </p:spPr>
      </p:pic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8A75E23D-D44E-1D31-C642-75C5B9F4FC6C}"/>
              </a:ext>
            </a:extLst>
          </p:cNvPr>
          <p:cNvCxnSpPr>
            <a:stCxn id="22" idx="1"/>
            <a:endCxn id="26" idx="1"/>
          </p:cNvCxnSpPr>
          <p:nvPr/>
        </p:nvCxnSpPr>
        <p:spPr>
          <a:xfrm rot="10800000" flipV="1">
            <a:off x="5214503" y="2799834"/>
            <a:ext cx="212436" cy="1864701"/>
          </a:xfrm>
          <a:prstGeom prst="curvedConnector3">
            <a:avLst>
              <a:gd name="adj1" fmla="val 281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ACA93AF2-9941-1612-2B08-5B23CF96738A}"/>
                  </a:ext>
                </a:extLst>
              </p14:cNvPr>
              <p14:cNvContentPartPr/>
              <p14:nvPr/>
            </p14:nvContentPartPr>
            <p14:xfrm>
              <a:off x="5985227" y="2733274"/>
              <a:ext cx="2271600" cy="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ACA93AF2-9941-1612-2B08-5B23CF9673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1187" y="2704834"/>
                <a:ext cx="2299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99EB116A-9544-FCD2-392F-F4E3C885C84F}"/>
                  </a:ext>
                </a:extLst>
              </p14:cNvPr>
              <p14:cNvContentPartPr/>
              <p14:nvPr/>
            </p14:nvContentPartPr>
            <p14:xfrm>
              <a:off x="6308255" y="5302022"/>
              <a:ext cx="40644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99EB116A-9544-FCD2-392F-F4E3C885C8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93855" y="5273582"/>
                <a:ext cx="434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62D25340-0DA2-4392-F6B3-EEF3F7F6A6B0}"/>
                  </a:ext>
                </a:extLst>
              </p14:cNvPr>
              <p14:cNvContentPartPr/>
              <p14:nvPr/>
            </p14:nvContentPartPr>
            <p14:xfrm>
              <a:off x="8598935" y="2734142"/>
              <a:ext cx="1219320" cy="36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62D25340-0DA2-4392-F6B3-EEF3F7F6A6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895" y="2706062"/>
                <a:ext cx="1247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36851982-6F2B-58DF-20A3-76384EE15A7A}"/>
                  </a:ext>
                </a:extLst>
              </p14:cNvPr>
              <p14:cNvContentPartPr/>
              <p14:nvPr/>
            </p14:nvContentPartPr>
            <p14:xfrm>
              <a:off x="5569175" y="2872742"/>
              <a:ext cx="609120" cy="3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36851982-6F2B-58DF-20A3-76384EE15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1175" y="2837102"/>
                <a:ext cx="644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6AD38A74-3AD0-C13C-D3C9-22AE547D937E}"/>
                  </a:ext>
                </a:extLst>
              </p14:cNvPr>
              <p14:cNvContentPartPr/>
              <p14:nvPr/>
            </p14:nvContentPartPr>
            <p14:xfrm>
              <a:off x="10353935" y="4692542"/>
              <a:ext cx="326160" cy="3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6AD38A74-3AD0-C13C-D3C9-22AE547D93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35935" y="4656542"/>
                <a:ext cx="361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66425187-D652-B352-A6AC-E6F80B9C7FF0}"/>
                  </a:ext>
                </a:extLst>
              </p14:cNvPr>
              <p14:cNvContentPartPr/>
              <p14:nvPr/>
            </p14:nvContentPartPr>
            <p14:xfrm>
              <a:off x="6446855" y="2863742"/>
              <a:ext cx="4905360" cy="36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66425187-D652-B352-A6AC-E6F80B9C7F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2455" y="2835302"/>
                <a:ext cx="4933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0175BF9A-0D6D-07A1-E7DE-0CFCA7A04192}"/>
                  </a:ext>
                </a:extLst>
              </p14:cNvPr>
              <p14:cNvContentPartPr/>
              <p14:nvPr/>
            </p14:nvContentPartPr>
            <p14:xfrm>
              <a:off x="8543495" y="5080262"/>
              <a:ext cx="276120" cy="36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0175BF9A-0D6D-07A1-E7DE-0CFCA7A041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25495" y="5044622"/>
                <a:ext cx="3117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51F23DE7-1DF9-5300-C832-23EAE75884B2}"/>
              </a:ext>
            </a:extLst>
          </p:cNvPr>
          <p:cNvSpPr txBox="1"/>
          <p:nvPr/>
        </p:nvSpPr>
        <p:spPr>
          <a:xfrm>
            <a:off x="4273681" y="4642704"/>
            <a:ext cx="9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 </a:t>
            </a:r>
          </a:p>
          <a:p>
            <a:pPr algn="ctr"/>
            <a:r>
              <a:rPr lang="fr-FR" dirty="0"/>
              <a:t>events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431464-EF30-50AF-5DD4-40CF2D7DCD11}"/>
              </a:ext>
            </a:extLst>
          </p:cNvPr>
          <p:cNvSpPr txBox="1"/>
          <p:nvPr/>
        </p:nvSpPr>
        <p:spPr>
          <a:xfrm>
            <a:off x="682468" y="4839937"/>
            <a:ext cx="3099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-&gt; </a:t>
            </a:r>
            <a:r>
              <a:rPr lang="fr-FR" sz="1100" b="1" dirty="0"/>
              <a:t>Métadonnées</a:t>
            </a:r>
            <a:r>
              <a:rPr lang="fr-FR" sz="1100" dirty="0"/>
              <a:t> sur la transaction;</a:t>
            </a:r>
          </a:p>
          <a:p>
            <a:r>
              <a:rPr lang="fr-FR" sz="1100" dirty="0"/>
              <a:t>-&gt; </a:t>
            </a:r>
            <a:r>
              <a:rPr lang="fr-FR" sz="1100" b="1" dirty="0" err="1"/>
              <a:t>Payload</a:t>
            </a:r>
            <a:r>
              <a:rPr lang="fr-FR" sz="1100" dirty="0"/>
              <a:t>, état données </a:t>
            </a:r>
            <a:r>
              <a:rPr lang="fr-FR" sz="1100" b="1" dirty="0"/>
              <a:t>avant</a:t>
            </a:r>
            <a:r>
              <a:rPr lang="fr-FR" sz="1100" dirty="0"/>
              <a:t>/</a:t>
            </a:r>
            <a:r>
              <a:rPr lang="fr-FR" sz="1100" b="1" dirty="0"/>
              <a:t>après</a:t>
            </a:r>
            <a:r>
              <a:rPr lang="fr-FR" sz="1100" dirty="0"/>
              <a:t> transaction</a:t>
            </a:r>
          </a:p>
        </p:txBody>
      </p:sp>
    </p:spTree>
    <p:extLst>
      <p:ext uri="{BB962C8B-B14F-4D97-AF65-F5344CB8AC3E}">
        <p14:creationId xmlns:p14="http://schemas.microsoft.com/office/powerpoint/2010/main" val="79038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/>
          </a:bodyPr>
          <a:lstStyle/>
          <a:p>
            <a:r>
              <a:rPr lang="fr-FR" b="1" dirty="0"/>
              <a:t>Architecture de Apache Kafka</a:t>
            </a:r>
          </a:p>
        </p:txBody>
      </p:sp>
      <p:pic>
        <p:nvPicPr>
          <p:cNvPr id="7" name="Image 6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6CE94FAA-1CDC-E14B-DE2B-F994FA5B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46" y="1754910"/>
            <a:ext cx="7902588" cy="4445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584A43-3A02-FD95-F50D-CC619F358550}"/>
              </a:ext>
            </a:extLst>
          </p:cNvPr>
          <p:cNvSpPr/>
          <p:nvPr/>
        </p:nvSpPr>
        <p:spPr>
          <a:xfrm>
            <a:off x="2255547" y="1754910"/>
            <a:ext cx="7902588" cy="775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/>
          </a:bodyPr>
          <a:lstStyle/>
          <a:p>
            <a:r>
              <a:rPr lang="fr-FR" b="1" dirty="0"/>
              <a:t>Schema-On-Read vs Schema-On-Write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85F07-8F03-0618-4FF5-E85877345E04}"/>
              </a:ext>
            </a:extLst>
          </p:cNvPr>
          <p:cNvSpPr txBox="1"/>
          <p:nvPr/>
        </p:nvSpPr>
        <p:spPr>
          <a:xfrm>
            <a:off x="711199" y="2760475"/>
            <a:ext cx="484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Définition d’un schéma de donnée, </a:t>
            </a:r>
            <a:r>
              <a:rPr lang="fr-FR" sz="1600" b="1" dirty="0"/>
              <a:t>avant</a:t>
            </a:r>
            <a:r>
              <a:rPr lang="fr-FR" sz="1600" dirty="0"/>
              <a:t> l’écriture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9C6907-4FF4-6E81-9C77-A21C1E6BA261}"/>
              </a:ext>
            </a:extLst>
          </p:cNvPr>
          <p:cNvSpPr txBox="1"/>
          <p:nvPr/>
        </p:nvSpPr>
        <p:spPr>
          <a:xfrm>
            <a:off x="1477438" y="4122351"/>
            <a:ext cx="331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VALIDATION STRICTE </a:t>
            </a:r>
            <a:r>
              <a:rPr lang="fr-FR" sz="1600" dirty="0"/>
              <a:t>des données</a:t>
            </a:r>
          </a:p>
          <a:p>
            <a:r>
              <a:rPr lang="fr-FR" sz="1600" i="1" dirty="0"/>
              <a:t>Rigide</a:t>
            </a:r>
            <a:r>
              <a:rPr lang="fr-FR" sz="1600" dirty="0"/>
              <a:t> et </a:t>
            </a:r>
            <a:r>
              <a:rPr lang="fr-FR" sz="1600" i="1" dirty="0"/>
              <a:t>coûteux</a:t>
            </a:r>
            <a:r>
              <a:rPr lang="fr-FR" sz="1600" dirty="0"/>
              <a:t> en maintenance…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604ED5A9-5C5D-2118-59C2-E3C4012E2B54}"/>
              </a:ext>
            </a:extLst>
          </p:cNvPr>
          <p:cNvSpPr txBox="1"/>
          <p:nvPr/>
        </p:nvSpPr>
        <p:spPr>
          <a:xfrm>
            <a:off x="1316144" y="2069754"/>
            <a:ext cx="363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/>
              <a:t>SCHEMA-ON-WRITE</a:t>
            </a:r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DDD60E19-0B5B-5798-3D07-CA8CAF4CD3CC}"/>
              </a:ext>
            </a:extLst>
          </p:cNvPr>
          <p:cNvSpPr txBox="1"/>
          <p:nvPr/>
        </p:nvSpPr>
        <p:spPr>
          <a:xfrm>
            <a:off x="6779452" y="2069754"/>
            <a:ext cx="363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/>
              <a:t>SCHEMA-ON-READ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0C537-304E-1C37-A509-38424D3FC4FF}"/>
              </a:ext>
            </a:extLst>
          </p:cNvPr>
          <p:cNvSpPr txBox="1"/>
          <p:nvPr/>
        </p:nvSpPr>
        <p:spPr>
          <a:xfrm>
            <a:off x="5812120" y="3648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≠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9439DC-65A0-AF6C-BAFD-593B186E73E1}"/>
              </a:ext>
            </a:extLst>
          </p:cNvPr>
          <p:cNvCxnSpPr/>
          <p:nvPr/>
        </p:nvCxnSpPr>
        <p:spPr>
          <a:xfrm>
            <a:off x="5943688" y="2069754"/>
            <a:ext cx="16202" cy="1495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C78303-7B0C-E9D3-C0A8-277DC910AF84}"/>
              </a:ext>
            </a:extLst>
          </p:cNvPr>
          <p:cNvCxnSpPr/>
          <p:nvPr/>
        </p:nvCxnSpPr>
        <p:spPr>
          <a:xfrm>
            <a:off x="5958755" y="4138699"/>
            <a:ext cx="16202" cy="1495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38FC192-DA76-1814-87A2-0CD93B83F1F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35745" y="3345250"/>
            <a:ext cx="0" cy="777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65FE7-82B5-346A-0880-83A5E6EEE0AA}"/>
              </a:ext>
            </a:extLst>
          </p:cNvPr>
          <p:cNvSpPr txBox="1"/>
          <p:nvPr/>
        </p:nvSpPr>
        <p:spPr>
          <a:xfrm>
            <a:off x="6557816" y="2760474"/>
            <a:ext cx="484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Définie le schéma </a:t>
            </a:r>
            <a:r>
              <a:rPr lang="fr-FR" sz="1600" b="1" dirty="0"/>
              <a:t>à la lecture</a:t>
            </a:r>
            <a:r>
              <a:rPr lang="fr-FR" sz="1600" dirty="0"/>
              <a:t>; les données peuvent être stockées sous forme brute.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D8EECDA-6709-3C27-7D21-7F237CE44030}"/>
              </a:ext>
            </a:extLst>
          </p:cNvPr>
          <p:cNvCxnSpPr>
            <a:stCxn id="13" idx="2"/>
          </p:cNvCxnSpPr>
          <p:nvPr/>
        </p:nvCxnSpPr>
        <p:spPr>
          <a:xfrm>
            <a:off x="8982362" y="3345249"/>
            <a:ext cx="0" cy="793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4886275-CEAF-9146-F9E7-C2D9529222EB}"/>
              </a:ext>
            </a:extLst>
          </p:cNvPr>
          <p:cNvSpPr txBox="1"/>
          <p:nvPr/>
        </p:nvSpPr>
        <p:spPr>
          <a:xfrm>
            <a:off x="7280914" y="4122350"/>
            <a:ext cx="3402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GRANDE FLEXIBILITE</a:t>
            </a:r>
          </a:p>
          <a:p>
            <a:pPr algn="ctr"/>
            <a:r>
              <a:rPr lang="fr-FR" sz="1600" dirty="0"/>
              <a:t>Les données peuvent être interprétés </a:t>
            </a:r>
          </a:p>
          <a:p>
            <a:pPr algn="ctr"/>
            <a:r>
              <a:rPr lang="fr-FR" sz="1600" dirty="0"/>
              <a:t>selon le contexte de la requête</a:t>
            </a:r>
          </a:p>
        </p:txBody>
      </p:sp>
    </p:spTree>
    <p:extLst>
      <p:ext uri="{BB962C8B-B14F-4D97-AF65-F5344CB8AC3E}">
        <p14:creationId xmlns:p14="http://schemas.microsoft.com/office/powerpoint/2010/main" val="324348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/>
          </a:bodyPr>
          <a:lstStyle/>
          <a:p>
            <a:r>
              <a:rPr lang="fr-FR" b="1" dirty="0"/>
              <a:t>Librairie APOC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9CA7B-EF75-92A4-14FF-9CA9376311D9}"/>
              </a:ext>
            </a:extLst>
          </p:cNvPr>
          <p:cNvSpPr txBox="1"/>
          <p:nvPr/>
        </p:nvSpPr>
        <p:spPr>
          <a:xfrm>
            <a:off x="517415" y="2133600"/>
            <a:ext cx="435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APOC – « Awesome Procedures On Cypher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4D9475-6720-1FFF-F4EA-90468A14693F}"/>
              </a:ext>
            </a:extLst>
          </p:cNvPr>
          <p:cNvSpPr txBox="1"/>
          <p:nvPr/>
        </p:nvSpPr>
        <p:spPr>
          <a:xfrm>
            <a:off x="766619" y="2502932"/>
            <a:ext cx="5329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-&gt; Procédures utiles pour manipulation et analyse de graphes..</a:t>
            </a:r>
          </a:p>
          <a:p>
            <a:r>
              <a:rPr lang="fr-FR" sz="1400" dirty="0"/>
              <a:t>	traitement de chaînes, transformation des donnée, gestion des transactions…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4DB3FB-4913-B533-1F2D-14C95FB0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33" y="2742768"/>
            <a:ext cx="5431458" cy="25496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DB675B5-9646-17FF-7105-A16456457876}"/>
              </a:ext>
            </a:extLst>
          </p:cNvPr>
          <p:cNvSpPr txBox="1"/>
          <p:nvPr/>
        </p:nvSpPr>
        <p:spPr>
          <a:xfrm>
            <a:off x="919899" y="3555152"/>
            <a:ext cx="443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Simulation d’ajout de projet d’un enseignant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FED269B-F2C5-4CB9-D153-3245BCD0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62" y="5338617"/>
            <a:ext cx="4419600" cy="638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C5F0A7-8275-BA7E-1C05-FE27F242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56" y="4149750"/>
            <a:ext cx="3739767" cy="19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9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5" y="721277"/>
            <a:ext cx="10889493" cy="775014"/>
          </a:xfrm>
        </p:spPr>
        <p:txBody>
          <a:bodyPr>
            <a:normAutofit/>
          </a:bodyPr>
          <a:lstStyle/>
          <a:p>
            <a:r>
              <a:rPr lang="fr-FR" sz="4000" b="1" dirty="0"/>
              <a:t>Récupération – Lecture des events. avec Apache Spark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ED0ECF-6FCD-B6FC-2C0E-20A065DB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3" y="1833741"/>
            <a:ext cx="5402707" cy="43791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92BD12-2313-EBE2-6184-08CD292A5389}"/>
              </a:ext>
            </a:extLst>
          </p:cNvPr>
          <p:cNvSpPr txBox="1"/>
          <p:nvPr/>
        </p:nvSpPr>
        <p:spPr>
          <a:xfrm>
            <a:off x="5962161" y="2210545"/>
            <a:ext cx="488308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Apache Spark API utilise un modèle de traitement incrémental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275269-40C3-553A-D304-ED0C7556567E}"/>
              </a:ext>
            </a:extLst>
          </p:cNvPr>
          <p:cNvSpPr txBox="1"/>
          <p:nvPr/>
        </p:nvSpPr>
        <p:spPr>
          <a:xfrm>
            <a:off x="7728342" y="3005902"/>
            <a:ext cx="378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Faible latence et une consistance </a:t>
            </a:r>
          </a:p>
          <a:p>
            <a:pPr algn="ctr"/>
            <a:r>
              <a:rPr lang="fr-FR" b="1" dirty="0"/>
              <a:t>des données – CRUCIAL pour le projet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AD22875A-868E-485A-0D06-9CA5C16A279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7258294" y="2859020"/>
            <a:ext cx="621220" cy="3188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6BD88-A163-AE8E-E035-6AE1E72F321C}"/>
              </a:ext>
            </a:extLst>
          </p:cNvPr>
          <p:cNvSpPr txBox="1"/>
          <p:nvPr/>
        </p:nvSpPr>
        <p:spPr>
          <a:xfrm>
            <a:off x="6212264" y="4628560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Place à la démonstration…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144455-1129-54AE-A9B5-978D66A27D9C}"/>
              </a:ext>
            </a:extLst>
          </p:cNvPr>
          <p:cNvSpPr txBox="1"/>
          <p:nvPr/>
        </p:nvSpPr>
        <p:spPr>
          <a:xfrm>
            <a:off x="7568904" y="499789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&gt; Docker compose-up /d</a:t>
            </a:r>
          </a:p>
        </p:txBody>
      </p:sp>
    </p:spTree>
    <p:extLst>
      <p:ext uri="{BB962C8B-B14F-4D97-AF65-F5344CB8AC3E}">
        <p14:creationId xmlns:p14="http://schemas.microsoft.com/office/powerpoint/2010/main" val="26303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733E45-5A0A-FA81-A27B-5F596A33430D}"/>
              </a:ext>
            </a:extLst>
          </p:cNvPr>
          <p:cNvSpPr txBox="1"/>
          <p:nvPr/>
        </p:nvSpPr>
        <p:spPr>
          <a:xfrm>
            <a:off x="1874312" y="2023036"/>
            <a:ext cx="494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« PROPERTY GRAPH »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25B0DBF-43AD-9D08-8E64-0C6361A867AB}"/>
              </a:ext>
            </a:extLst>
          </p:cNvPr>
          <p:cNvSpPr/>
          <p:nvPr/>
        </p:nvSpPr>
        <p:spPr>
          <a:xfrm>
            <a:off x="855323" y="2933505"/>
            <a:ext cx="1644073" cy="11453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Proprieties..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CDC505-8084-ECEA-77C8-1F3018DF7273}"/>
              </a:ext>
            </a:extLst>
          </p:cNvPr>
          <p:cNvSpPr/>
          <p:nvPr/>
        </p:nvSpPr>
        <p:spPr>
          <a:xfrm>
            <a:off x="3069168" y="4306677"/>
            <a:ext cx="1644073" cy="11453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Proprieties…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1F78BE3-1C22-3138-E719-94DD958FBC49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258627" y="3911087"/>
            <a:ext cx="1051310" cy="563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8F38E49-9A12-0D20-8FD2-B48277C68657}"/>
              </a:ext>
            </a:extLst>
          </p:cNvPr>
          <p:cNvSpPr txBox="1"/>
          <p:nvPr/>
        </p:nvSpPr>
        <p:spPr>
          <a:xfrm>
            <a:off x="2038629" y="4127413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:prop_1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81EC96-B4DA-032F-CCFE-58EC0ABD7A01}"/>
              </a:ext>
            </a:extLst>
          </p:cNvPr>
          <p:cNvSpPr txBox="1"/>
          <p:nvPr/>
        </p:nvSpPr>
        <p:spPr>
          <a:xfrm>
            <a:off x="1287818" y="2624864"/>
            <a:ext cx="9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Entité1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B7351A-35D5-1DB8-E77A-56A058773EC5}"/>
              </a:ext>
            </a:extLst>
          </p:cNvPr>
          <p:cNvSpPr txBox="1"/>
          <p:nvPr/>
        </p:nvSpPr>
        <p:spPr>
          <a:xfrm>
            <a:off x="3454360" y="3937345"/>
            <a:ext cx="90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Entité2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CA0AA9-2ADA-6454-0A97-433E57DC1720}"/>
              </a:ext>
            </a:extLst>
          </p:cNvPr>
          <p:cNvSpPr txBox="1"/>
          <p:nvPr/>
        </p:nvSpPr>
        <p:spPr>
          <a:xfrm>
            <a:off x="2145648" y="4397785"/>
            <a:ext cx="12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key: value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16E7C2-96CC-05E2-05D9-027B825C1C62}"/>
              </a:ext>
            </a:extLst>
          </p:cNvPr>
          <p:cNvSpPr txBox="1"/>
          <p:nvPr/>
        </p:nvSpPr>
        <p:spPr>
          <a:xfrm>
            <a:off x="2145648" y="4559850"/>
            <a:ext cx="12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key: value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73C648-6746-D7C7-0223-67CF77730AC6}"/>
              </a:ext>
            </a:extLst>
          </p:cNvPr>
          <p:cNvSpPr txBox="1"/>
          <p:nvPr/>
        </p:nvSpPr>
        <p:spPr>
          <a:xfrm>
            <a:off x="886857" y="5557404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flexible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AED727-9982-ECBD-2D8B-A32B3E5CD3B8}"/>
              </a:ext>
            </a:extLst>
          </p:cNvPr>
          <p:cNvSpPr txBox="1"/>
          <p:nvPr/>
        </p:nvSpPr>
        <p:spPr>
          <a:xfrm>
            <a:off x="3309937" y="5557404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performant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BFEF45-2271-DEDF-DC6E-9F78689038A9}"/>
              </a:ext>
            </a:extLst>
          </p:cNvPr>
          <p:cNvSpPr txBox="1"/>
          <p:nvPr/>
        </p:nvSpPr>
        <p:spPr>
          <a:xfrm>
            <a:off x="2131603" y="5557404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intuitif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7C19AE9-4528-26AB-532D-8CEFBC982655}"/>
              </a:ext>
            </a:extLst>
          </p:cNvPr>
          <p:cNvSpPr txBox="1"/>
          <p:nvPr/>
        </p:nvSpPr>
        <p:spPr>
          <a:xfrm>
            <a:off x="7743484" y="3705970"/>
            <a:ext cx="29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DQL </a:t>
            </a:r>
            <a:r>
              <a:rPr lang="fr-FR" sz="4000" b="1" i="1" dirty="0"/>
              <a:t>CYPHER</a:t>
            </a:r>
          </a:p>
        </p:txBody>
      </p:sp>
      <p:pic>
        <p:nvPicPr>
          <p:cNvPr id="19" name="Image 1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AAE0032-73ED-CFB8-D249-A351937F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51" y="669318"/>
            <a:ext cx="2553518" cy="9583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2BB10A3-FDEA-2F89-E670-1AFF69470E18}"/>
              </a:ext>
            </a:extLst>
          </p:cNvPr>
          <p:cNvSpPr txBox="1"/>
          <p:nvPr/>
        </p:nvSpPr>
        <p:spPr>
          <a:xfrm>
            <a:off x="8498771" y="856665"/>
            <a:ext cx="47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7B9CC15-B492-B8BA-08BD-02A3AF38A569}"/>
              </a:ext>
            </a:extLst>
          </p:cNvPr>
          <p:cNvCxnSpPr>
            <a:cxnSpLocks/>
          </p:cNvCxnSpPr>
          <p:nvPr/>
        </p:nvCxnSpPr>
        <p:spPr>
          <a:xfrm flipH="1">
            <a:off x="5726546" y="4113705"/>
            <a:ext cx="1571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BAE70A4-F634-9CBD-E0F2-28F8433186A0}"/>
              </a:ext>
            </a:extLst>
          </p:cNvPr>
          <p:cNvSpPr txBox="1"/>
          <p:nvPr/>
        </p:nvSpPr>
        <p:spPr>
          <a:xfrm>
            <a:off x="6010043" y="4121469"/>
            <a:ext cx="1034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:interagit</a:t>
            </a:r>
          </a:p>
          <a:p>
            <a:pPr algn="r"/>
            <a:r>
              <a:rPr lang="fr-FR" sz="1400" dirty="0" err="1"/>
              <a:t>dep</a:t>
            </a:r>
            <a:r>
              <a:rPr lang="fr-FR" sz="1400" dirty="0"/>
              <a:t>: ‘’</a:t>
            </a:r>
          </a:p>
        </p:txBody>
      </p:sp>
    </p:spTree>
    <p:extLst>
      <p:ext uri="{BB962C8B-B14F-4D97-AF65-F5344CB8AC3E}">
        <p14:creationId xmlns:p14="http://schemas.microsoft.com/office/powerpoint/2010/main" val="32454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Définition formelle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733E45-5A0A-FA81-A27B-5F596A33430D}"/>
              </a:ext>
            </a:extLst>
          </p:cNvPr>
          <p:cNvSpPr txBox="1"/>
          <p:nvPr/>
        </p:nvSpPr>
        <p:spPr>
          <a:xfrm>
            <a:off x="3385305" y="2274710"/>
            <a:ext cx="432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/>
                <a:latin typeface="Arial" panose="020B0604020202020204" pitchFamily="34" charset="0"/>
              </a:rPr>
              <a:t>G = (N, E, ρ, λ, σ)</a:t>
            </a:r>
            <a:endParaRPr lang="fr-FR" sz="4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6979A8-2E8C-FB40-6ED7-0D1F365ECF7F}"/>
              </a:ext>
            </a:extLst>
          </p:cNvPr>
          <p:cNvSpPr txBox="1"/>
          <p:nvPr/>
        </p:nvSpPr>
        <p:spPr>
          <a:xfrm>
            <a:off x="1423644" y="4028552"/>
            <a:ext cx="1902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ens. fini de nœuds</a:t>
            </a:r>
          </a:p>
          <a:p>
            <a:pPr algn="ctr"/>
            <a:endParaRPr lang="fr-FR" baseline="-250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4EB8A3D-6ED8-36BC-AEF8-D181A98B8B2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374990" y="2982596"/>
            <a:ext cx="2347548" cy="1045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F4EA7-E000-2EDC-F3C9-F9B85BE64B89}"/>
              </a:ext>
            </a:extLst>
          </p:cNvPr>
          <p:cNvSpPr txBox="1"/>
          <p:nvPr/>
        </p:nvSpPr>
        <p:spPr>
          <a:xfrm>
            <a:off x="3173399" y="4469991"/>
            <a:ext cx="19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ens. fini d’arêtes</a:t>
            </a:r>
          </a:p>
          <a:p>
            <a:pPr algn="ctr"/>
            <a:r>
              <a:rPr lang="fr-FR" dirty="0"/>
              <a:t>tq. E ∩ </a:t>
            </a:r>
            <a:r>
              <a:rPr lang="fr-FR" dirty="0">
                <a:effectLst/>
              </a:rPr>
              <a:t>N</a:t>
            </a:r>
            <a:r>
              <a:rPr lang="fr-FR" dirty="0"/>
              <a:t>=∅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DD66A21-A5FE-3E0A-8B3E-C026C61A529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124745" y="2966777"/>
            <a:ext cx="1299037" cy="1503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474394F-43EA-CD79-FFC1-49AB19DE084B}"/>
              </a:ext>
            </a:extLst>
          </p:cNvPr>
          <p:cNvSpPr txBox="1"/>
          <p:nvPr/>
        </p:nvSpPr>
        <p:spPr>
          <a:xfrm>
            <a:off x="5287363" y="4481696"/>
            <a:ext cx="1496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ρ</a:t>
            </a:r>
            <a:r>
              <a:rPr lang="fr-FR" dirty="0"/>
              <a:t> </a:t>
            </a:r>
            <a:r>
              <a:rPr lang="el-GR" dirty="0"/>
              <a:t>:</a:t>
            </a:r>
            <a:r>
              <a:rPr lang="fr-FR" dirty="0"/>
              <a:t> </a:t>
            </a:r>
            <a:r>
              <a:rPr lang="fr-FR" dirty="0">
                <a:effectLst/>
              </a:rPr>
              <a:t>E </a:t>
            </a:r>
            <a:r>
              <a:rPr lang="fr-FR" dirty="0"/>
              <a:t>→ </a:t>
            </a:r>
            <a:r>
              <a:rPr lang="fr-FR" dirty="0">
                <a:effectLst/>
              </a:rPr>
              <a:t>N </a:t>
            </a:r>
            <a:r>
              <a:rPr lang="fr-FR" dirty="0"/>
              <a:t>× </a:t>
            </a:r>
            <a:r>
              <a:rPr lang="fr-FR" dirty="0">
                <a:effectLst/>
              </a:rPr>
              <a:t>N</a:t>
            </a:r>
          </a:p>
          <a:p>
            <a:pPr algn="ctr"/>
            <a:r>
              <a:rPr lang="fr-FR" sz="1200" dirty="0"/>
              <a:t>(fonct° d’incidence)</a:t>
            </a:r>
            <a:br>
              <a:rPr lang="fr-FR" sz="1200" dirty="0"/>
            </a:br>
            <a:endParaRPr lang="fr-FR" sz="12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BD0A8A4-B980-1E3D-46CE-EA6BCA06C48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035506" y="2983626"/>
            <a:ext cx="1" cy="1498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67C8E61-6DFA-9959-2EA0-195F91797894}"/>
              </a:ext>
            </a:extLst>
          </p:cNvPr>
          <p:cNvSpPr txBox="1"/>
          <p:nvPr/>
        </p:nvSpPr>
        <p:spPr>
          <a:xfrm>
            <a:off x="7083322" y="4469991"/>
            <a:ext cx="217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r>
              <a:rPr lang="fr-FR" dirty="0"/>
              <a:t> </a:t>
            </a:r>
            <a:r>
              <a:rPr lang="el-GR" dirty="0"/>
              <a:t>:</a:t>
            </a:r>
            <a:r>
              <a:rPr lang="fr-FR" dirty="0"/>
              <a:t> </a:t>
            </a:r>
            <a:r>
              <a:rPr lang="el-GR" dirty="0"/>
              <a:t>(</a:t>
            </a:r>
            <a:r>
              <a:rPr lang="fr-FR" dirty="0">
                <a:effectLst/>
              </a:rPr>
              <a:t>N </a:t>
            </a:r>
            <a:r>
              <a:rPr lang="fr-FR" dirty="0"/>
              <a:t>∪ </a:t>
            </a:r>
            <a:r>
              <a:rPr lang="fr-FR" dirty="0">
                <a:effectLst/>
              </a:rPr>
              <a:t>E</a:t>
            </a:r>
            <a:r>
              <a:rPr lang="fr-FR" dirty="0"/>
              <a:t>)→ SET</a:t>
            </a:r>
            <a:r>
              <a:rPr lang="fr-FR" dirty="0">
                <a:effectLst/>
              </a:rPr>
              <a:t>+ </a:t>
            </a:r>
            <a:r>
              <a:rPr lang="fr-FR" dirty="0"/>
              <a:t>(L)</a:t>
            </a:r>
          </a:p>
          <a:p>
            <a:pPr algn="ctr"/>
            <a:r>
              <a:rPr lang="fr-FR" sz="1200" dirty="0"/>
              <a:t>(foncti° d’étiquetage) </a:t>
            </a:r>
            <a:br>
              <a:rPr lang="fr-FR" sz="1200" dirty="0"/>
            </a:br>
            <a:endParaRPr lang="fr-FR" sz="12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3D23C86-5D6A-DFD0-1C86-E629826A29D7}"/>
              </a:ext>
            </a:extLst>
          </p:cNvPr>
          <p:cNvCxnSpPr>
            <a:cxnSpLocks/>
          </p:cNvCxnSpPr>
          <p:nvPr/>
        </p:nvCxnSpPr>
        <p:spPr>
          <a:xfrm>
            <a:off x="6676904" y="2877231"/>
            <a:ext cx="939803" cy="1592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1FAD8B3-3043-AC83-DF83-99F02E3E59FC}"/>
              </a:ext>
            </a:extLst>
          </p:cNvPr>
          <p:cNvSpPr txBox="1"/>
          <p:nvPr/>
        </p:nvSpPr>
        <p:spPr>
          <a:xfrm>
            <a:off x="8772420" y="3967858"/>
            <a:ext cx="256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effectLst/>
              </a:rPr>
              <a:t>σ</a:t>
            </a:r>
            <a:r>
              <a:rPr lang="fr-FR" dirty="0">
                <a:effectLst/>
              </a:rPr>
              <a:t> </a:t>
            </a:r>
            <a:r>
              <a:rPr lang="el-GR" dirty="0"/>
              <a:t>:</a:t>
            </a:r>
            <a:r>
              <a:rPr lang="fr-FR" dirty="0"/>
              <a:t> </a:t>
            </a:r>
            <a:r>
              <a:rPr lang="el-GR" dirty="0"/>
              <a:t>(</a:t>
            </a:r>
            <a:r>
              <a:rPr lang="el-GR" dirty="0">
                <a:effectLst/>
              </a:rPr>
              <a:t>N</a:t>
            </a:r>
            <a:r>
              <a:rPr lang="fr-FR" dirty="0">
                <a:effectLst/>
              </a:rPr>
              <a:t> </a:t>
            </a:r>
            <a:r>
              <a:rPr lang="el-GR" dirty="0"/>
              <a:t>∪</a:t>
            </a:r>
            <a:r>
              <a:rPr lang="fr-FR" dirty="0"/>
              <a:t> </a:t>
            </a:r>
            <a:r>
              <a:rPr lang="el-GR" dirty="0">
                <a:effectLst/>
              </a:rPr>
              <a:t>E</a:t>
            </a:r>
            <a:r>
              <a:rPr lang="el-GR" dirty="0"/>
              <a:t>)</a:t>
            </a:r>
            <a:r>
              <a:rPr lang="fr-FR" dirty="0"/>
              <a:t> </a:t>
            </a:r>
            <a:r>
              <a:rPr lang="el-GR" dirty="0"/>
              <a:t>×</a:t>
            </a:r>
            <a:r>
              <a:rPr lang="fr-FR" dirty="0"/>
              <a:t> </a:t>
            </a:r>
            <a:r>
              <a:rPr lang="el-GR" dirty="0">
                <a:effectLst/>
              </a:rPr>
              <a:t>P</a:t>
            </a:r>
            <a:r>
              <a:rPr lang="fr-FR" dirty="0">
                <a:effectLst/>
              </a:rPr>
              <a:t> </a:t>
            </a:r>
            <a:r>
              <a:rPr lang="el-GR" dirty="0"/>
              <a:t>→</a:t>
            </a:r>
            <a:r>
              <a:rPr lang="fr-FR" dirty="0"/>
              <a:t> </a:t>
            </a:r>
            <a:r>
              <a:rPr lang="el-GR" dirty="0"/>
              <a:t>SET</a:t>
            </a:r>
            <a:r>
              <a:rPr lang="el-GR" dirty="0">
                <a:effectLst/>
              </a:rPr>
              <a:t>+</a:t>
            </a:r>
            <a:r>
              <a:rPr lang="fr-FR" dirty="0">
                <a:effectLst/>
              </a:rPr>
              <a:t> </a:t>
            </a:r>
            <a:r>
              <a:rPr lang="el-GR" dirty="0"/>
              <a:t>(</a:t>
            </a:r>
            <a:r>
              <a:rPr lang="el-GR" dirty="0">
                <a:effectLst/>
              </a:rPr>
              <a:t>V</a:t>
            </a:r>
            <a:r>
              <a:rPr lang="el-GR" dirty="0"/>
              <a:t>)</a:t>
            </a:r>
            <a:endParaRPr lang="fr-FR" dirty="0"/>
          </a:p>
          <a:p>
            <a:pPr algn="ctr"/>
            <a:r>
              <a:rPr lang="fr-FR" sz="1200" dirty="0"/>
              <a:t>(foncti° propriété) </a:t>
            </a:r>
            <a:br>
              <a:rPr lang="fr-FR" sz="1200" dirty="0"/>
            </a:br>
            <a:endParaRPr lang="fr-FR" sz="1200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578E94F-DC38-8271-D7F4-A4CE392D182F}"/>
              </a:ext>
            </a:extLst>
          </p:cNvPr>
          <p:cNvCxnSpPr>
            <a:cxnSpLocks/>
          </p:cNvCxnSpPr>
          <p:nvPr/>
        </p:nvCxnSpPr>
        <p:spPr>
          <a:xfrm>
            <a:off x="7241305" y="2877231"/>
            <a:ext cx="1916729" cy="105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Définition formelle: un exemple…</a:t>
            </a:r>
          </a:p>
        </p:txBody>
      </p:sp>
      <p:pic>
        <p:nvPicPr>
          <p:cNvPr id="13" name="Image 12" descr="Une image contenant texte, cercle, diagramme, Police&#10;&#10;Description générée automatiquement">
            <a:extLst>
              <a:ext uri="{FF2B5EF4-FFF2-40B4-BE49-F238E27FC236}">
                <a16:creationId xmlns:a16="http://schemas.microsoft.com/office/drawing/2014/main" id="{9175F0C7-286B-A692-1DA9-64CD51EED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1" b="-76"/>
          <a:stretch/>
        </p:blipFill>
        <p:spPr>
          <a:xfrm>
            <a:off x="8002" y="1866848"/>
            <a:ext cx="7415861" cy="3760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0FD6945-2F27-A30A-EF79-80F83E752E24}"/>
              </a:ext>
            </a:extLst>
          </p:cNvPr>
          <p:cNvSpPr txBox="1"/>
          <p:nvPr/>
        </p:nvSpPr>
        <p:spPr>
          <a:xfrm>
            <a:off x="231061" y="5737362"/>
            <a:ext cx="1441218" cy="28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</a:rPr>
              <a:t>G = (N, E, ρ, λ, σ)</a:t>
            </a:r>
            <a:endParaRPr lang="fr-FR" sz="1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3590F9-156F-627E-65B0-1D9ADB007CB7}"/>
              </a:ext>
            </a:extLst>
          </p:cNvPr>
          <p:cNvSpPr txBox="1"/>
          <p:nvPr/>
        </p:nvSpPr>
        <p:spPr>
          <a:xfrm>
            <a:off x="5365406" y="2070299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N</a:t>
            </a:r>
            <a:r>
              <a:rPr lang="fr-FR" sz="1200" dirty="0"/>
              <a:t> : ens. fini de nœuds</a:t>
            </a:r>
          </a:p>
          <a:p>
            <a:pPr algn="ctr"/>
            <a:endParaRPr lang="fr-FR" baseline="-25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F3E002-0121-7E9B-7688-3CF6FE18A385}"/>
              </a:ext>
            </a:extLst>
          </p:cNvPr>
          <p:cNvSpPr txBox="1"/>
          <p:nvPr/>
        </p:nvSpPr>
        <p:spPr>
          <a:xfrm>
            <a:off x="6633775" y="2301132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E</a:t>
            </a:r>
            <a:r>
              <a:rPr lang="fr-FR" sz="1200" dirty="0"/>
              <a:t> : ens. fini d’arêtes</a:t>
            </a:r>
          </a:p>
          <a:p>
            <a:pPr algn="ctr"/>
            <a:r>
              <a:rPr lang="fr-FR" sz="1200" dirty="0"/>
              <a:t>tq. E ∩ </a:t>
            </a:r>
            <a:r>
              <a:rPr lang="fr-FR" sz="1200" dirty="0">
                <a:effectLst/>
              </a:rPr>
              <a:t>N</a:t>
            </a:r>
            <a:r>
              <a:rPr lang="fr-FR" sz="1200" dirty="0"/>
              <a:t>=∅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75C811-1D34-6318-AB03-30F232EF592D}"/>
              </a:ext>
            </a:extLst>
          </p:cNvPr>
          <p:cNvSpPr txBox="1"/>
          <p:nvPr/>
        </p:nvSpPr>
        <p:spPr>
          <a:xfrm>
            <a:off x="7761983" y="2641525"/>
            <a:ext cx="149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b="1" dirty="0"/>
              <a:t>ρ</a:t>
            </a:r>
            <a:r>
              <a:rPr lang="fr-FR" sz="1200" dirty="0"/>
              <a:t> </a:t>
            </a:r>
            <a:r>
              <a:rPr lang="el-GR" sz="1200" dirty="0"/>
              <a:t>:</a:t>
            </a:r>
            <a:r>
              <a:rPr lang="fr-FR" sz="1200" dirty="0"/>
              <a:t> </a:t>
            </a:r>
            <a:r>
              <a:rPr lang="fr-FR" sz="1200" dirty="0">
                <a:effectLst/>
              </a:rPr>
              <a:t>E </a:t>
            </a:r>
            <a:r>
              <a:rPr lang="fr-FR" sz="1200" dirty="0"/>
              <a:t>→ </a:t>
            </a:r>
            <a:r>
              <a:rPr lang="fr-FR" sz="1200" dirty="0">
                <a:effectLst/>
              </a:rPr>
              <a:t>N </a:t>
            </a:r>
            <a:r>
              <a:rPr lang="fr-FR" sz="1200" dirty="0"/>
              <a:t>× </a:t>
            </a:r>
            <a:r>
              <a:rPr lang="fr-FR" sz="1200" dirty="0">
                <a:effectLst/>
              </a:rPr>
              <a:t>N</a:t>
            </a:r>
          </a:p>
          <a:p>
            <a:pPr algn="ctr"/>
            <a:r>
              <a:rPr lang="fr-FR" sz="1200" dirty="0"/>
              <a:t>(fonct° d’incidence)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D28A76-736C-802B-A891-3CF4629C2243}"/>
              </a:ext>
            </a:extLst>
          </p:cNvPr>
          <p:cNvSpPr txBox="1"/>
          <p:nvPr/>
        </p:nvSpPr>
        <p:spPr>
          <a:xfrm>
            <a:off x="8931898" y="3048855"/>
            <a:ext cx="156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b="1" dirty="0"/>
              <a:t>λ</a:t>
            </a:r>
            <a:r>
              <a:rPr lang="fr-FR" sz="1200" dirty="0"/>
              <a:t> </a:t>
            </a:r>
            <a:r>
              <a:rPr lang="el-GR" sz="1200" dirty="0"/>
              <a:t>:</a:t>
            </a:r>
            <a:r>
              <a:rPr lang="fr-FR" sz="1200" dirty="0"/>
              <a:t> </a:t>
            </a:r>
            <a:r>
              <a:rPr lang="el-GR" sz="1200" dirty="0"/>
              <a:t>(</a:t>
            </a:r>
            <a:r>
              <a:rPr lang="fr-FR" sz="1200" dirty="0">
                <a:effectLst/>
              </a:rPr>
              <a:t>N </a:t>
            </a:r>
            <a:r>
              <a:rPr lang="fr-FR" sz="1200" dirty="0"/>
              <a:t>∪ </a:t>
            </a:r>
            <a:r>
              <a:rPr lang="fr-FR" sz="1200" dirty="0">
                <a:effectLst/>
              </a:rPr>
              <a:t>E</a:t>
            </a:r>
            <a:r>
              <a:rPr lang="fr-FR" sz="1200" dirty="0"/>
              <a:t>)→ SET</a:t>
            </a:r>
            <a:r>
              <a:rPr lang="fr-FR" sz="1200" dirty="0">
                <a:effectLst/>
              </a:rPr>
              <a:t>+ </a:t>
            </a:r>
            <a:r>
              <a:rPr lang="fr-FR" sz="1200" dirty="0"/>
              <a:t>(L)</a:t>
            </a:r>
          </a:p>
          <a:p>
            <a:pPr algn="ctr"/>
            <a:r>
              <a:rPr lang="fr-FR" sz="1200" dirty="0"/>
              <a:t>(foncti° d’étiquetage) 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D8DF9E-8E2D-4FF5-903F-B096B0A3F87D}"/>
              </a:ext>
            </a:extLst>
          </p:cNvPr>
          <p:cNvSpPr txBox="1"/>
          <p:nvPr/>
        </p:nvSpPr>
        <p:spPr>
          <a:xfrm>
            <a:off x="9783808" y="3429000"/>
            <a:ext cx="25609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b="1" dirty="0">
                <a:effectLst/>
              </a:rPr>
              <a:t>σ</a:t>
            </a:r>
            <a:r>
              <a:rPr lang="fr-FR" sz="1100" dirty="0">
                <a:effectLst/>
              </a:rPr>
              <a:t> </a:t>
            </a:r>
            <a:r>
              <a:rPr lang="el-GR" sz="1100" dirty="0"/>
              <a:t>:</a:t>
            </a:r>
            <a:r>
              <a:rPr lang="fr-FR" sz="1100" dirty="0"/>
              <a:t> </a:t>
            </a:r>
            <a:r>
              <a:rPr lang="el-GR" sz="1100" dirty="0"/>
              <a:t>(</a:t>
            </a:r>
            <a:r>
              <a:rPr lang="el-GR" sz="1100" dirty="0">
                <a:effectLst/>
              </a:rPr>
              <a:t>N</a:t>
            </a:r>
            <a:r>
              <a:rPr lang="fr-FR" sz="1100" dirty="0">
                <a:effectLst/>
              </a:rPr>
              <a:t> </a:t>
            </a:r>
            <a:r>
              <a:rPr lang="el-GR" sz="1100" dirty="0"/>
              <a:t>∪</a:t>
            </a:r>
            <a:r>
              <a:rPr lang="fr-FR" sz="1100" dirty="0"/>
              <a:t> </a:t>
            </a:r>
            <a:r>
              <a:rPr lang="el-GR" sz="1100" dirty="0">
                <a:effectLst/>
              </a:rPr>
              <a:t>E</a:t>
            </a:r>
            <a:r>
              <a:rPr lang="el-GR" sz="1100" dirty="0"/>
              <a:t>)</a:t>
            </a:r>
            <a:r>
              <a:rPr lang="fr-FR" sz="1100" dirty="0"/>
              <a:t> </a:t>
            </a:r>
            <a:r>
              <a:rPr lang="el-GR" sz="1100" dirty="0"/>
              <a:t>×</a:t>
            </a:r>
            <a:r>
              <a:rPr lang="fr-FR" sz="1100" dirty="0"/>
              <a:t> </a:t>
            </a:r>
            <a:r>
              <a:rPr lang="el-GR" sz="1100" dirty="0">
                <a:effectLst/>
              </a:rPr>
              <a:t>P</a:t>
            </a:r>
            <a:r>
              <a:rPr lang="fr-FR" sz="1100" dirty="0">
                <a:effectLst/>
              </a:rPr>
              <a:t> </a:t>
            </a:r>
            <a:r>
              <a:rPr lang="el-GR" sz="1100" dirty="0"/>
              <a:t>→</a:t>
            </a:r>
            <a:r>
              <a:rPr lang="fr-FR" sz="1100" dirty="0"/>
              <a:t> </a:t>
            </a:r>
            <a:r>
              <a:rPr lang="el-GR" sz="1100" dirty="0"/>
              <a:t>SET</a:t>
            </a:r>
            <a:r>
              <a:rPr lang="el-GR" sz="1100" dirty="0">
                <a:effectLst/>
              </a:rPr>
              <a:t>+</a:t>
            </a:r>
            <a:r>
              <a:rPr lang="fr-FR" sz="1100" dirty="0">
                <a:effectLst/>
              </a:rPr>
              <a:t> </a:t>
            </a:r>
            <a:r>
              <a:rPr lang="el-GR" sz="1100" dirty="0"/>
              <a:t>(</a:t>
            </a:r>
            <a:r>
              <a:rPr lang="el-GR" sz="1100" dirty="0">
                <a:effectLst/>
              </a:rPr>
              <a:t>V</a:t>
            </a:r>
            <a:r>
              <a:rPr lang="el-GR" sz="1100" dirty="0"/>
              <a:t>)</a:t>
            </a:r>
            <a:endParaRPr lang="fr-FR" sz="1100" dirty="0"/>
          </a:p>
          <a:p>
            <a:pPr algn="ctr"/>
            <a:r>
              <a:rPr lang="fr-FR" sz="1100" dirty="0"/>
              <a:t>(foncti° propriété) </a:t>
            </a:r>
            <a:br>
              <a:rPr lang="fr-FR" sz="1100" dirty="0"/>
            </a:br>
            <a:endParaRPr lang="fr-FR" sz="11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38055A7-2FB9-8AE4-7202-415B1861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09" y="4251760"/>
            <a:ext cx="6810664" cy="16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/>
              <a:t>Schéma d’un graphe de propriété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3C57C0-B2A6-30A7-7BCE-84D5C6B0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4" y="2649702"/>
            <a:ext cx="5777218" cy="26546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E0444A-2851-EDFD-EFC0-43EE6DC6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4" y="2247082"/>
            <a:ext cx="5966690" cy="17299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2125787-CC2C-9190-EC4C-31D2B13B0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9" y="4515915"/>
            <a:ext cx="4555547" cy="8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Conception de la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A5A27E-8390-85FD-2013-D55C957F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9" y="1802143"/>
            <a:ext cx="4158387" cy="45247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2F70166-77D6-3954-9B31-704CDF290E4C}"/>
              </a:ext>
            </a:extLst>
          </p:cNvPr>
          <p:cNvSpPr txBox="1"/>
          <p:nvPr/>
        </p:nvSpPr>
        <p:spPr>
          <a:xfrm>
            <a:off x="5009847" y="2133601"/>
            <a:ext cx="47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Suivre sélection de projets par les étudiants;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F9B28D-EB2E-3991-8FC1-114E2883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621" y="2502933"/>
            <a:ext cx="6865792" cy="23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Traduction en graphe de propriétés…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64F6AB-9EE5-3CCB-58F8-D5508374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5" y="1867418"/>
            <a:ext cx="7038631" cy="40702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FD134C-6850-BFCE-E6AF-D05C8E85926B}"/>
              </a:ext>
            </a:extLst>
          </p:cNvPr>
          <p:cNvSpPr txBox="1"/>
          <p:nvPr/>
        </p:nvSpPr>
        <p:spPr>
          <a:xfrm>
            <a:off x="8229779" y="2264536"/>
            <a:ext cx="227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L’attribut multivalué se transforme en une </a:t>
            </a:r>
            <a:r>
              <a:rPr lang="fr-FR" sz="1400" b="1" i="1" dirty="0"/>
              <a:t>entité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B33A6AA-4D38-7BD5-488D-D59B502A04C1}"/>
              </a:ext>
            </a:extLst>
          </p:cNvPr>
          <p:cNvCxnSpPr>
            <a:cxnSpLocks/>
          </p:cNvCxnSpPr>
          <p:nvPr/>
        </p:nvCxnSpPr>
        <p:spPr>
          <a:xfrm flipH="1" flipV="1">
            <a:off x="7463674" y="2327564"/>
            <a:ext cx="950653" cy="101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C64D315-76A3-C47D-EDD0-C074A615EC05}"/>
              </a:ext>
            </a:extLst>
          </p:cNvPr>
          <p:cNvSpPr txBox="1"/>
          <p:nvPr/>
        </p:nvSpPr>
        <p:spPr>
          <a:xfrm>
            <a:off x="8146650" y="3346970"/>
            <a:ext cx="3223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Quelques règles</a:t>
            </a:r>
            <a:r>
              <a:rPr lang="fr-FR" sz="1400" dirty="0"/>
              <a:t>:</a:t>
            </a:r>
          </a:p>
          <a:p>
            <a:pPr algn="ctr"/>
            <a:endParaRPr lang="fr-FR" sz="1400" dirty="0"/>
          </a:p>
          <a:p>
            <a:pPr algn="ctr"/>
            <a:r>
              <a:rPr lang="fr-FR" sz="1200" dirty="0"/>
              <a:t>- Entité ERD -&gt; Nœud </a:t>
            </a:r>
          </a:p>
          <a:p>
            <a:pPr algn="ctr"/>
            <a:r>
              <a:rPr lang="fr-FR" sz="1200" dirty="0"/>
              <a:t>(</a:t>
            </a:r>
            <a:r>
              <a:rPr lang="fr-FR" sz="1200" i="1" dirty="0"/>
              <a:t>Etudiant, Projet, Enseignant</a:t>
            </a:r>
            <a:r>
              <a:rPr lang="fr-FR" sz="1200" dirty="0"/>
              <a:t>)</a:t>
            </a:r>
          </a:p>
          <a:p>
            <a:pPr algn="ctr"/>
            <a:r>
              <a:rPr lang="fr-FR" sz="1200" dirty="0"/>
              <a:t>	- FK (rel. 1-N || 1-1) &amp; relations -&gt; arêtes</a:t>
            </a:r>
          </a:p>
          <a:p>
            <a:pPr algn="ctr"/>
            <a:r>
              <a:rPr lang="fr-FR" sz="1200" dirty="0"/>
              <a:t>(</a:t>
            </a:r>
            <a:r>
              <a:rPr lang="fr-FR" sz="1200" i="1" dirty="0"/>
              <a:t>propose_1, possède, choisi</a:t>
            </a:r>
            <a:r>
              <a:rPr lang="fr-FR" sz="1200" dirty="0"/>
              <a:t>)</a:t>
            </a:r>
          </a:p>
          <a:p>
            <a:pPr algn="ctr"/>
            <a:endParaRPr lang="fr-FR" sz="1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33AD26D-368F-4C0A-17C5-DED3AC2B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75" y="5523402"/>
            <a:ext cx="4728326" cy="6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1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Implémentation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BAD867-45BC-D85C-6775-8CA6DA58E2FC}"/>
              </a:ext>
            </a:extLst>
          </p:cNvPr>
          <p:cNvSpPr txBox="1"/>
          <p:nvPr/>
        </p:nvSpPr>
        <p:spPr>
          <a:xfrm>
            <a:off x="386502" y="2764709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 Syntaxes déclarative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8096F3-316A-0C5C-6BD4-891062C9D216}"/>
              </a:ext>
            </a:extLst>
          </p:cNvPr>
          <p:cNvSpPr txBox="1"/>
          <p:nvPr/>
        </p:nvSpPr>
        <p:spPr>
          <a:xfrm>
            <a:off x="535072" y="3024072"/>
            <a:ext cx="176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 Opérations d’agrégation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65BA33E8-EED6-D715-B252-D36B2C55566C}"/>
              </a:ext>
            </a:extLst>
          </p:cNvPr>
          <p:cNvSpPr/>
          <p:nvPr/>
        </p:nvSpPr>
        <p:spPr>
          <a:xfrm>
            <a:off x="2352838" y="2802896"/>
            <a:ext cx="118156" cy="4981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D3C952-87A9-404E-96D9-A7872025D8B4}"/>
              </a:ext>
            </a:extLst>
          </p:cNvPr>
          <p:cNvSpPr txBox="1"/>
          <p:nvPr/>
        </p:nvSpPr>
        <p:spPr>
          <a:xfrm>
            <a:off x="2470994" y="2903208"/>
            <a:ext cx="131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Comme le SQL!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72F63C-774E-3643-2DA7-A09914966FF3}"/>
              </a:ext>
            </a:extLst>
          </p:cNvPr>
          <p:cNvSpPr txBox="1"/>
          <p:nvPr/>
        </p:nvSpPr>
        <p:spPr>
          <a:xfrm>
            <a:off x="459823" y="1858443"/>
            <a:ext cx="274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Création des nœuds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1F9C3C8-B790-6413-BEE5-9C4B70D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69" y="2031841"/>
            <a:ext cx="7685025" cy="18614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27FCA75-A785-599C-CB62-893C6E90E4B4}"/>
              </a:ext>
            </a:extLst>
          </p:cNvPr>
          <p:cNvSpPr txBox="1"/>
          <p:nvPr/>
        </p:nvSpPr>
        <p:spPr>
          <a:xfrm>
            <a:off x="8713550" y="741561"/>
            <a:ext cx="29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DQL </a:t>
            </a:r>
            <a:r>
              <a:rPr lang="fr-FR" sz="4000" b="1" i="1" dirty="0"/>
              <a:t>CYPHER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982F8A-8B5F-2A25-7E15-6563060102F5}"/>
              </a:ext>
            </a:extLst>
          </p:cNvPr>
          <p:cNvSpPr txBox="1"/>
          <p:nvPr/>
        </p:nvSpPr>
        <p:spPr>
          <a:xfrm>
            <a:off x="142973" y="2541285"/>
            <a:ext cx="3376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- Requêtes sur les chemins (algorithmique des graphes)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8C5D57-1D2B-7F0A-D0AA-1548DA83A301}"/>
              </a:ext>
            </a:extLst>
          </p:cNvPr>
          <p:cNvSpPr txBox="1"/>
          <p:nvPr/>
        </p:nvSpPr>
        <p:spPr>
          <a:xfrm>
            <a:off x="459823" y="4036451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Création des relations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EE820E4-E18A-3AD3-D708-038C97C5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49" y="3846567"/>
            <a:ext cx="2569766" cy="229015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CE6297-D56E-BFB5-54C7-46996AEF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7" y="4578931"/>
            <a:ext cx="3913226" cy="14625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466970-B80A-ECFB-0243-9630A31A06AD}"/>
              </a:ext>
            </a:extLst>
          </p:cNvPr>
          <p:cNvSpPr/>
          <p:nvPr/>
        </p:nvSpPr>
        <p:spPr>
          <a:xfrm>
            <a:off x="4485133" y="5784069"/>
            <a:ext cx="264496" cy="307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A7FB822B-89C9-A23A-C83E-EBADD665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791" y="4173965"/>
            <a:ext cx="4183382" cy="11362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58E52E-05C9-933D-FB69-9578AA966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965" y="5342977"/>
            <a:ext cx="5065035" cy="4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0C538-EEDF-99FA-454A-904FEECB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16" y="721277"/>
            <a:ext cx="10058400" cy="748454"/>
          </a:xfrm>
        </p:spPr>
        <p:txBody>
          <a:bodyPr/>
          <a:lstStyle/>
          <a:p>
            <a:r>
              <a:rPr lang="fr-FR" b="1" dirty="0"/>
              <a:t>Problématique…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0A44FF-B20D-4758-0696-809915262469}"/>
              </a:ext>
            </a:extLst>
          </p:cNvPr>
          <p:cNvSpPr txBox="1"/>
          <p:nvPr/>
        </p:nvSpPr>
        <p:spPr>
          <a:xfrm>
            <a:off x="979054" y="2967335"/>
            <a:ext cx="102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tenant compte de notre BD en graphe de sélection, les professeurs souhaitent avoir un </a:t>
            </a:r>
            <a:r>
              <a:rPr lang="fr-FR" b="1" dirty="0"/>
              <a:t>entrepôt de données </a:t>
            </a:r>
            <a:r>
              <a:rPr lang="fr-FR" dirty="0"/>
              <a:t>qui puissent stockés les données, en </a:t>
            </a:r>
            <a:r>
              <a:rPr lang="fr-FR" b="1" dirty="0"/>
              <a:t>flux</a:t>
            </a:r>
            <a:r>
              <a:rPr lang="fr-FR" dirty="0"/>
              <a:t>, permettant une analyse </a:t>
            </a:r>
            <a:r>
              <a:rPr lang="fr-FR" i="1" dirty="0"/>
              <a:t>directe</a:t>
            </a:r>
            <a:r>
              <a:rPr lang="fr-FR" dirty="0"/>
              <a:t> des projets qui ont été choisis, proposés,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B11ABC-C2A2-CAFB-5896-1B081C7C4D7B}"/>
              </a:ext>
            </a:extLst>
          </p:cNvPr>
          <p:cNvSpPr txBox="1"/>
          <p:nvPr/>
        </p:nvSpPr>
        <p:spPr>
          <a:xfrm>
            <a:off x="5158509" y="4865049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00053E-AEDE-9B41-47EA-131BC08AEB4E}"/>
              </a:ext>
            </a:extLst>
          </p:cNvPr>
          <p:cNvCxnSpPr/>
          <p:nvPr/>
        </p:nvCxnSpPr>
        <p:spPr>
          <a:xfrm>
            <a:off x="5994399" y="5388269"/>
            <a:ext cx="0" cy="60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0073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18BFF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601</Words>
  <Application>Microsoft Office PowerPoint</Application>
  <PresentationFormat>Grand écran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Rétrospective</vt:lpstr>
      <vt:lpstr>Etude du modèle ”Property Graph”  et du language de requêtes ”Cypher”</vt:lpstr>
      <vt:lpstr>Introduction</vt:lpstr>
      <vt:lpstr>Définition formelle</vt:lpstr>
      <vt:lpstr>Définition formelle: un exemple…</vt:lpstr>
      <vt:lpstr>Schéma d’un graphe de propriété</vt:lpstr>
      <vt:lpstr>Conception de la base de données</vt:lpstr>
      <vt:lpstr>Traduction en graphe de propriétés…</vt:lpstr>
      <vt:lpstr>Implémentation</vt:lpstr>
      <vt:lpstr>Problématique…</vt:lpstr>
      <vt:lpstr>Intégration et gestion des données en temps réels</vt:lpstr>
      <vt:lpstr>Module CDC NEO4j</vt:lpstr>
      <vt:lpstr>Architecture de Apache Kafka</vt:lpstr>
      <vt:lpstr>Schema-On-Read vs Schema-On-Write</vt:lpstr>
      <vt:lpstr>Librairie APOC</vt:lpstr>
      <vt:lpstr>Récupération – Lecture des events. avec Apache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du modèle ”Property Graph”  et du language de requêtes ”Cypher”</dc:title>
  <dc:creator>al73550@utad.eu</dc:creator>
  <cp:lastModifiedBy>al73550@utad.eu</cp:lastModifiedBy>
  <cp:revision>2</cp:revision>
  <dcterms:created xsi:type="dcterms:W3CDTF">2024-05-20T16:36:29Z</dcterms:created>
  <dcterms:modified xsi:type="dcterms:W3CDTF">2024-05-20T20:43:47Z</dcterms:modified>
</cp:coreProperties>
</file>