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5"/>
  </p:notesMasterIdLst>
  <p:handoutMasterIdLst>
    <p:handoutMasterId r:id="rId26"/>
  </p:handoutMasterIdLst>
  <p:sldIdLst>
    <p:sldId id="257" r:id="rId5"/>
    <p:sldId id="389" r:id="rId6"/>
    <p:sldId id="384" r:id="rId7"/>
    <p:sldId id="317" r:id="rId8"/>
    <p:sldId id="392" r:id="rId9"/>
    <p:sldId id="397" r:id="rId10"/>
    <p:sldId id="400" r:id="rId11"/>
    <p:sldId id="394" r:id="rId12"/>
    <p:sldId id="395" r:id="rId13"/>
    <p:sldId id="399" r:id="rId14"/>
    <p:sldId id="270" r:id="rId15"/>
    <p:sldId id="393" r:id="rId16"/>
    <p:sldId id="396" r:id="rId17"/>
    <p:sldId id="398" r:id="rId18"/>
    <p:sldId id="401" r:id="rId19"/>
    <p:sldId id="402" r:id="rId20"/>
    <p:sldId id="279" r:id="rId21"/>
    <p:sldId id="321" r:id="rId22"/>
    <p:sldId id="403" r:id="rId23"/>
    <p:sldId id="39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68" autoAdjust="0"/>
    <p:restoredTop sz="93747" autoAdjust="0"/>
  </p:normalViewPr>
  <p:slideViewPr>
    <p:cSldViewPr snapToGrid="0">
      <p:cViewPr varScale="1">
        <p:scale>
          <a:sx n="188" d="100"/>
          <a:sy n="188" d="100"/>
        </p:scale>
        <p:origin x="1190" y="125"/>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Mon 28-Nov-2022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Mon 28-Nov-2022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195234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4058885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3396808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559790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2796317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396521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430020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141654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149973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764110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2238692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hyperlink" Target="https://learn.microsoft.com/en-us/ef/core/testing/choosing-a-testing-strategy" TargetMode="External"/><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hyperlink" Target="https://enterprisecraftsmanship.com/posts/unit-testing-dependencies/" TargetMode="External"/><Relationship Id="rId2" Type="http://schemas.openxmlformats.org/officeDocument/2006/relationships/hyperlink" Target="https://haacked.com/archive/2012/01/02/structuring-unit-tests.aspx/" TargetMode="External"/><Relationship Id="rId1" Type="http://schemas.openxmlformats.org/officeDocument/2006/relationships/slideLayout" Target="../slideLayouts/slideLayout6.xml"/><Relationship Id="rId6" Type="http://schemas.openxmlformats.org/officeDocument/2006/relationships/hyperlink" Target="https://learn.microsoft.com/en-us/search/?terms=unit%20testing%20c%23" TargetMode="External"/><Relationship Id="rId5" Type="http://schemas.openxmlformats.org/officeDocument/2006/relationships/hyperlink" Target="https://a.co/bWqis6B" TargetMode="External"/><Relationship Id="rId4" Type="http://schemas.openxmlformats.org/officeDocument/2006/relationships/hyperlink" Target="https://methodpoet.com/unit-testing-in-c/"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733792" y="1051551"/>
            <a:ext cx="3966464" cy="2384898"/>
          </a:xfrm>
        </p:spPr>
        <p:txBody>
          <a:bodyPr anchor="b" anchorCtr="0">
            <a:normAutofit fontScale="90000"/>
          </a:bodyPr>
          <a:lstStyle/>
          <a:p>
            <a:r>
              <a:rPr lang="en-US" dirty="0"/>
              <a:t>An Introduction to Unit Testing in C#</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Jason Fedler</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Characteristics and Benefits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What makes up a (good) unit test?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10</a:t>
            </a:fld>
            <a:endParaRPr lang="en-US"/>
          </a:p>
        </p:txBody>
      </p:sp>
    </p:spTree>
    <p:extLst>
      <p:ext uri="{BB962C8B-B14F-4D97-AF65-F5344CB8AC3E}">
        <p14:creationId xmlns:p14="http://schemas.microsoft.com/office/powerpoint/2010/main" val="1394119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946239"/>
          </a:xfrm>
        </p:spPr>
        <p:txBody>
          <a:bodyPr>
            <a:normAutofit/>
          </a:bodyPr>
          <a:lstStyle/>
          <a:p>
            <a:r>
              <a:rPr lang="en-US" dirty="0"/>
              <a:t>Characteristics and Benefits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589518"/>
            <a:ext cx="10941155" cy="4719207"/>
          </a:xfrm>
        </p:spPr>
        <p:txBody>
          <a:bodyPr/>
          <a:lstStyle/>
          <a:p>
            <a:pPr>
              <a:defRPr sz="2000"/>
            </a:pPr>
            <a:r>
              <a:rPr lang="en-US" dirty="0"/>
              <a:t>Isolated from other code</a:t>
            </a:r>
          </a:p>
          <a:p>
            <a:pPr>
              <a:defRPr sz="2000"/>
            </a:pPr>
            <a:r>
              <a:rPr lang="en-US" dirty="0"/>
              <a:t>Targeted</a:t>
            </a:r>
          </a:p>
          <a:p>
            <a:pPr>
              <a:defRPr sz="2000"/>
            </a:pPr>
            <a:r>
              <a:rPr lang="en-US" dirty="0"/>
              <a:t>Repeatable</a:t>
            </a:r>
          </a:p>
          <a:p>
            <a:pPr>
              <a:defRPr sz="2000"/>
            </a:pPr>
            <a:r>
              <a:rPr lang="en-US" dirty="0"/>
              <a:t>Predictable</a:t>
            </a:r>
          </a:p>
          <a:p>
            <a:pPr>
              <a:defRPr sz="2000"/>
            </a:pPr>
            <a:r>
              <a:rPr lang="en-US" dirty="0"/>
              <a:t>Fast</a:t>
            </a:r>
          </a:p>
          <a:p>
            <a:pPr marL="0" indent="0">
              <a:buNone/>
              <a:defRPr sz="2000"/>
            </a:pPr>
            <a:r>
              <a:rPr lang="en-US" i="1" dirty="0"/>
              <a:t>Professional Test Driven Development with C#, p 20</a:t>
            </a:r>
          </a:p>
          <a:p>
            <a:pPr>
              <a:defRPr sz="2000"/>
            </a:pP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912056"/>
          </a:xfrm>
        </p:spPr>
        <p:txBody>
          <a:bodyPr>
            <a:normAutofit/>
          </a:bodyPr>
          <a:lstStyle/>
          <a:p>
            <a:r>
              <a:rPr lang="en-US" dirty="0"/>
              <a:t>Benefits of Unit Tests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589518"/>
            <a:ext cx="10941155" cy="4719207"/>
          </a:xfrm>
        </p:spPr>
        <p:txBody>
          <a:bodyPr/>
          <a:lstStyle/>
          <a:p>
            <a:pPr>
              <a:defRPr sz="2000"/>
            </a:pPr>
            <a:r>
              <a:rPr lang="en-US" dirty="0"/>
              <a:t>Implicit documentation of how to setup classes and objects</a:t>
            </a:r>
          </a:p>
          <a:p>
            <a:pPr>
              <a:defRPr sz="2000"/>
            </a:pPr>
            <a:r>
              <a:rPr lang="en-US" dirty="0"/>
              <a:t>Passing tests show compliance with requirements </a:t>
            </a:r>
            <a:r>
              <a:rPr lang="en-US" dirty="0">
                <a:solidFill>
                  <a:srgbClr val="FF0000">
                    <a:alpha val="60000"/>
                  </a:srgbClr>
                </a:solidFill>
              </a:rPr>
              <a:t>*</a:t>
            </a:r>
          </a:p>
          <a:p>
            <a:pPr>
              <a:defRPr sz="2000"/>
            </a:pPr>
            <a:r>
              <a:rPr lang="en-US" dirty="0"/>
              <a:t>Failing tests show where requirements are not being met </a:t>
            </a:r>
            <a:r>
              <a:rPr lang="en-US" dirty="0">
                <a:solidFill>
                  <a:srgbClr val="FF0000">
                    <a:alpha val="60000"/>
                  </a:srgbClr>
                </a:solidFill>
              </a:rPr>
              <a:t>*</a:t>
            </a:r>
          </a:p>
          <a:p>
            <a:pPr>
              <a:defRPr sz="2000"/>
            </a:pPr>
            <a:r>
              <a:rPr lang="en-US" dirty="0"/>
              <a:t>Documents business rules by showing “correctness”</a:t>
            </a:r>
          </a:p>
          <a:p>
            <a:pPr>
              <a:defRPr sz="2000"/>
            </a:pPr>
            <a:r>
              <a:rPr lang="en-US" dirty="0"/>
              <a:t>Helps guide the shape of classes that make them testable / flexible</a:t>
            </a:r>
          </a:p>
          <a:p>
            <a:pPr>
              <a:defRPr sz="2000"/>
            </a:pPr>
            <a:r>
              <a:rPr lang="en-US" dirty="0"/>
              <a:t>Helps create a safety net for mild refactoring</a:t>
            </a:r>
          </a:p>
          <a:p>
            <a:pPr>
              <a:defRPr sz="2000"/>
            </a:pPr>
            <a:r>
              <a:rPr lang="en-US" dirty="0"/>
              <a:t>Bugs found can be recreated in a test and then offending code updated to correct</a:t>
            </a:r>
          </a:p>
          <a:p>
            <a:pPr>
              <a:defRPr sz="2000"/>
            </a:pPr>
            <a:r>
              <a:rPr lang="en-US" dirty="0"/>
              <a:t>Unit tests prove correctness</a:t>
            </a:r>
          </a:p>
          <a:p>
            <a:pPr>
              <a:defRPr sz="2000"/>
            </a:pP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a:extLst>
              <a:ext uri="{FF2B5EF4-FFF2-40B4-BE49-F238E27FC236}">
                <a16:creationId xmlns:a16="http://schemas.microsoft.com/office/drawing/2014/main" id="{A7D83959-FEE7-4FDB-F0F5-FA479ED2552E}"/>
              </a:ext>
            </a:extLst>
          </p:cNvPr>
          <p:cNvSpPr txBox="1"/>
          <p:nvPr/>
        </p:nvSpPr>
        <p:spPr>
          <a:xfrm>
            <a:off x="6909936" y="6000948"/>
            <a:ext cx="4264925" cy="307777"/>
          </a:xfrm>
          <a:prstGeom prst="rect">
            <a:avLst/>
          </a:prstGeom>
          <a:noFill/>
        </p:spPr>
        <p:txBody>
          <a:bodyPr wrap="square" rtlCol="0">
            <a:spAutoFit/>
          </a:bodyPr>
          <a:lstStyle/>
          <a:p>
            <a:pPr algn="r"/>
            <a:r>
              <a:rPr lang="en-US" sz="1400" dirty="0">
                <a:solidFill>
                  <a:srgbClr val="FF0000"/>
                </a:solidFill>
              </a:rPr>
              <a:t>*</a:t>
            </a:r>
            <a:r>
              <a:rPr lang="en-US" sz="1400" dirty="0"/>
              <a:t> False positives/negatives notwithstanding</a:t>
            </a:r>
          </a:p>
        </p:txBody>
      </p:sp>
    </p:spTree>
    <p:extLst>
      <p:ext uri="{BB962C8B-B14F-4D97-AF65-F5344CB8AC3E}">
        <p14:creationId xmlns:p14="http://schemas.microsoft.com/office/powerpoint/2010/main" val="2997845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What Should I Unit Test</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Hint: don’t test all the things</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13</a:t>
            </a:fld>
            <a:endParaRPr lang="en-US"/>
          </a:p>
        </p:txBody>
      </p:sp>
      <p:pic>
        <p:nvPicPr>
          <p:cNvPr id="3" name="Picture 2">
            <a:extLst>
              <a:ext uri="{FF2B5EF4-FFF2-40B4-BE49-F238E27FC236}">
                <a16:creationId xmlns:a16="http://schemas.microsoft.com/office/drawing/2014/main" id="{A9B2E65F-CF64-24D5-D6E0-7EA33ADF3688}"/>
              </a:ext>
            </a:extLst>
          </p:cNvPr>
          <p:cNvPicPr>
            <a:picLocks noChangeAspect="1"/>
          </p:cNvPicPr>
          <p:nvPr/>
        </p:nvPicPr>
        <p:blipFill>
          <a:blip r:embed="rId4"/>
          <a:stretch>
            <a:fillRect/>
          </a:stretch>
        </p:blipFill>
        <p:spPr>
          <a:xfrm>
            <a:off x="8815623" y="2832855"/>
            <a:ext cx="2616200" cy="3390900"/>
          </a:xfrm>
          <a:prstGeom prst="rect">
            <a:avLst/>
          </a:prstGeom>
        </p:spPr>
      </p:pic>
    </p:spTree>
    <p:extLst>
      <p:ext uri="{BB962C8B-B14F-4D97-AF65-F5344CB8AC3E}">
        <p14:creationId xmlns:p14="http://schemas.microsoft.com/office/powerpoint/2010/main" val="1118041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912056"/>
          </a:xfrm>
        </p:spPr>
        <p:txBody>
          <a:bodyPr>
            <a:normAutofit/>
          </a:bodyPr>
          <a:lstStyle/>
          <a:p>
            <a:r>
              <a:rPr lang="en-US" dirty="0"/>
              <a:t>What Should I Unit Test?</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589518"/>
            <a:ext cx="10941155" cy="4719207"/>
          </a:xfrm>
        </p:spPr>
        <p:txBody>
          <a:bodyPr/>
          <a:lstStyle/>
          <a:p>
            <a:pPr>
              <a:defRPr sz="2000"/>
            </a:pPr>
            <a:r>
              <a:rPr lang="en-US" dirty="0"/>
              <a:t>Complex business logic</a:t>
            </a:r>
          </a:p>
          <a:p>
            <a:pPr lvl="1">
              <a:defRPr sz="2000"/>
            </a:pPr>
            <a:r>
              <a:rPr lang="en-US" dirty="0"/>
              <a:t>Find those edge cases before they make their way to production!</a:t>
            </a:r>
          </a:p>
          <a:p>
            <a:pPr>
              <a:defRPr sz="2000"/>
            </a:pPr>
            <a:r>
              <a:rPr lang="en-US" dirty="0"/>
              <a:t>Should I unit test my repository layer?</a:t>
            </a:r>
          </a:p>
          <a:p>
            <a:pPr lvl="1">
              <a:defRPr sz="2000"/>
            </a:pPr>
            <a:r>
              <a:rPr lang="en-US" dirty="0"/>
              <a:t>A bit of a grey area here, but generally speaking we are treading into integration testing when we start introducing out-of-process services</a:t>
            </a:r>
          </a:p>
          <a:p>
            <a:pPr lvl="1">
              <a:defRPr sz="2000"/>
            </a:pPr>
            <a:r>
              <a:rPr lang="en-US" dirty="0"/>
              <a:t>Microsoft recommends NOT mocking EF context </a:t>
            </a:r>
            <a:r>
              <a:rPr lang="en-US" dirty="0">
                <a:hlinkClick r:id="rId3"/>
              </a:rPr>
              <a:t>https://learn.microsoft.com/en-us/ef/core/testing/choosing-a-testing-strategy</a:t>
            </a:r>
            <a:r>
              <a:rPr lang="en-US" dirty="0"/>
              <a:t> for unit tests</a:t>
            </a:r>
          </a:p>
          <a:p>
            <a:pPr>
              <a:defRPr sz="2000"/>
            </a:pPr>
            <a:r>
              <a:rPr lang="en-US" dirty="0"/>
              <a:t>Choosing what to test and what not to test is a balancing act – an art form</a:t>
            </a:r>
          </a:p>
          <a:p>
            <a:pPr>
              <a:defRPr sz="2000"/>
            </a:pPr>
            <a:r>
              <a:rPr lang="en-US" dirty="0"/>
              <a:t>Not all unit tests are created equal and figuring that out is where the art lives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38868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Code Coverage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Code coverage is a metric of how well unit tests exercise production code, but it is not a be-all, end-all metric.</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15</a:t>
            </a:fld>
            <a:endParaRPr lang="en-US"/>
          </a:p>
        </p:txBody>
      </p:sp>
    </p:spTree>
    <p:extLst>
      <p:ext uri="{BB962C8B-B14F-4D97-AF65-F5344CB8AC3E}">
        <p14:creationId xmlns:p14="http://schemas.microsoft.com/office/powerpoint/2010/main" val="3358254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946239"/>
          </a:xfrm>
        </p:spPr>
        <p:txBody>
          <a:bodyPr>
            <a:normAutofit/>
          </a:bodyPr>
          <a:lstStyle/>
          <a:p>
            <a:r>
              <a:rPr lang="en-US" dirty="0"/>
              <a:t>Code Coverage</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589518"/>
            <a:ext cx="10941155" cy="4719207"/>
          </a:xfrm>
        </p:spPr>
        <p:txBody>
          <a:bodyPr/>
          <a:lstStyle/>
          <a:p>
            <a:pPr>
              <a:defRPr sz="2000"/>
            </a:pPr>
            <a:r>
              <a:rPr lang="en-US" dirty="0"/>
              <a:t>Code coverage is a metric that shows how many tests “cover” production code</a:t>
            </a:r>
          </a:p>
          <a:p>
            <a:pPr>
              <a:defRPr sz="2000"/>
            </a:pPr>
            <a:r>
              <a:rPr lang="en-US" dirty="0"/>
              <a:t>It is based on line count and not a lot more</a:t>
            </a:r>
          </a:p>
          <a:p>
            <a:pPr>
              <a:defRPr sz="2000"/>
            </a:pPr>
            <a:r>
              <a:rPr lang="en-US" dirty="0"/>
              <a:t>Low code coverage metric means more than high code coverage</a:t>
            </a:r>
          </a:p>
          <a:p>
            <a:pPr lvl="1">
              <a:defRPr sz="2000"/>
            </a:pPr>
            <a:r>
              <a:rPr lang="en-US" dirty="0"/>
              <a:t>High code coverage is important, but not a true representation </a:t>
            </a:r>
          </a:p>
          <a:p>
            <a:pPr lvl="1">
              <a:defRPr sz="2000"/>
            </a:pPr>
            <a:r>
              <a:rPr lang="en-US" dirty="0"/>
              <a:t>Low code coverage means more</a:t>
            </a:r>
          </a:p>
          <a:p>
            <a:pPr lvl="1">
              <a:defRPr sz="2000"/>
            </a:pPr>
            <a:r>
              <a:rPr lang="en-US" dirty="0"/>
              <a:t>Setting a code coverage goal is nonsensical</a:t>
            </a:r>
          </a:p>
          <a:p>
            <a:pPr lvl="2">
              <a:defRPr sz="2000"/>
            </a:pPr>
            <a:r>
              <a:rPr lang="en-US" dirty="0"/>
              <a:t>Why?</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97577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sz="6600" dirty="0"/>
              <a:t>Demo</a:t>
            </a:r>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Tree>
    <p:extLst>
      <p:ext uri="{BB962C8B-B14F-4D97-AF65-F5344CB8AC3E}">
        <p14:creationId xmlns:p14="http://schemas.microsoft.com/office/powerpoint/2010/main" val="395518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a:bodyPr>
          <a:lstStyle/>
          <a:p>
            <a:r>
              <a:rPr lang="en-US" dirty="0"/>
              <a:t>Unit tests are another tool in our collective toolbelt that can help us write better code and maintain the validity of the codebase, but it takes time and effort – and art – to do it properly.</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Tree>
    <p:extLst>
      <p:ext uri="{BB962C8B-B14F-4D97-AF65-F5344CB8AC3E}">
        <p14:creationId xmlns:p14="http://schemas.microsoft.com/office/powerpoint/2010/main" val="3521561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679AD-D6CC-8AF6-89D4-3F79C28DCBF2}"/>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6BA7CBAB-91F6-F9A0-D13A-D90D4D16361C}"/>
              </a:ext>
            </a:extLst>
          </p:cNvPr>
          <p:cNvSpPr>
            <a:spLocks noGrp="1"/>
          </p:cNvSpPr>
          <p:nvPr>
            <p:ph idx="1"/>
          </p:nvPr>
        </p:nvSpPr>
        <p:spPr/>
        <p:txBody>
          <a:bodyPr/>
          <a:lstStyle/>
          <a:p>
            <a:r>
              <a:rPr lang="en-US" b="0" dirty="0">
                <a:solidFill>
                  <a:srgbClr val="D4D4D4"/>
                </a:solidFill>
                <a:effectLst/>
              </a:rPr>
              <a:t>Structuring Unit Tests </a:t>
            </a:r>
            <a:r>
              <a:rPr lang="en-US" b="0" dirty="0">
                <a:solidFill>
                  <a:srgbClr val="D4D4D4"/>
                </a:solidFill>
                <a:effectLst/>
                <a:hlinkClick r:id="rId2"/>
              </a:rPr>
              <a:t>https://haacked.com/archive/2012/01/02/structuring-unit-tests.aspx/</a:t>
            </a:r>
            <a:r>
              <a:rPr lang="en-US" b="0" dirty="0">
                <a:solidFill>
                  <a:srgbClr val="D4D4D4"/>
                </a:solidFill>
                <a:effectLst/>
              </a:rPr>
              <a:t> </a:t>
            </a:r>
          </a:p>
          <a:p>
            <a:r>
              <a:rPr lang="en-US" b="0" dirty="0">
                <a:solidFill>
                  <a:srgbClr val="D4D4D4"/>
                </a:solidFill>
                <a:effectLst/>
              </a:rPr>
              <a:t>Unit Testing Dependencies </a:t>
            </a:r>
            <a:r>
              <a:rPr lang="en-US" b="0" dirty="0">
                <a:solidFill>
                  <a:srgbClr val="D4D4D4"/>
                </a:solidFill>
                <a:effectLst/>
                <a:hlinkClick r:id="rId3"/>
              </a:rPr>
              <a:t>https://enterprisecraftsmanship.com/posts/unit-testing-dependencies/</a:t>
            </a:r>
            <a:r>
              <a:rPr lang="en-US" b="0" dirty="0">
                <a:solidFill>
                  <a:srgbClr val="D4D4D4"/>
                </a:solidFill>
                <a:effectLst/>
              </a:rPr>
              <a:t> </a:t>
            </a:r>
          </a:p>
          <a:p>
            <a:r>
              <a:rPr lang="en-US" b="0" dirty="0">
                <a:solidFill>
                  <a:srgbClr val="D4D4D4"/>
                </a:solidFill>
                <a:effectLst/>
              </a:rPr>
              <a:t>Unit Testing in C# </a:t>
            </a:r>
            <a:r>
              <a:rPr lang="en-US" b="0" dirty="0">
                <a:solidFill>
                  <a:srgbClr val="D4D4D4"/>
                </a:solidFill>
                <a:effectLst/>
                <a:hlinkClick r:id="rId4"/>
              </a:rPr>
              <a:t>https://methodpoet.com/unit-testing-in-c/</a:t>
            </a:r>
            <a:r>
              <a:rPr lang="en-US" b="0" dirty="0">
                <a:solidFill>
                  <a:srgbClr val="D4D4D4"/>
                </a:solidFill>
                <a:effectLst/>
              </a:rPr>
              <a:t> </a:t>
            </a:r>
          </a:p>
          <a:p>
            <a:r>
              <a:rPr lang="en-US" b="0" dirty="0">
                <a:solidFill>
                  <a:srgbClr val="D4D4D4"/>
                </a:solidFill>
                <a:effectLst/>
              </a:rPr>
              <a:t>Unit Testing Principles, Practices, and Patterns: Effective testing styles, patterns, and reliable automation for unit testing, mocking, and integration testing with examples in C# </a:t>
            </a:r>
            <a:r>
              <a:rPr lang="en-US" b="0" dirty="0">
                <a:solidFill>
                  <a:srgbClr val="D4D4D4"/>
                </a:solidFill>
                <a:effectLst/>
                <a:hlinkClick r:id="rId5"/>
              </a:rPr>
              <a:t>https://a.co/bWqis6B</a:t>
            </a:r>
            <a:r>
              <a:rPr lang="en-US" b="0" dirty="0">
                <a:solidFill>
                  <a:srgbClr val="D4D4D4"/>
                </a:solidFill>
                <a:effectLst/>
              </a:rPr>
              <a:t> </a:t>
            </a:r>
          </a:p>
          <a:p>
            <a:pPr lvl="1"/>
            <a:r>
              <a:rPr lang="en-US" dirty="0">
                <a:solidFill>
                  <a:srgbClr val="D4D4D4"/>
                </a:solidFill>
              </a:rPr>
              <a:t>This book has changed the way I think about unit testing for </a:t>
            </a:r>
            <a:r>
              <a:rPr lang="en-US">
                <a:solidFill>
                  <a:srgbClr val="D4D4D4"/>
                </a:solidFill>
              </a:rPr>
              <a:t>the better</a:t>
            </a:r>
            <a:endParaRPr lang="en-US" b="0" dirty="0">
              <a:solidFill>
                <a:srgbClr val="D4D4D4"/>
              </a:solidFill>
              <a:effectLst/>
            </a:endParaRPr>
          </a:p>
          <a:p>
            <a:r>
              <a:rPr lang="en-US" dirty="0">
                <a:solidFill>
                  <a:srgbClr val="D4D4D4"/>
                </a:solidFill>
              </a:rPr>
              <a:t>Microsoft Docs </a:t>
            </a:r>
            <a:r>
              <a:rPr lang="en-US" dirty="0">
                <a:solidFill>
                  <a:srgbClr val="D4D4D4"/>
                </a:solidFill>
                <a:hlinkClick r:id="rId6"/>
              </a:rPr>
              <a:t>https://learn.microsoft.com/en-us/search/?terms=unit%20testing%20c%23</a:t>
            </a:r>
            <a:r>
              <a:rPr lang="en-US" dirty="0">
                <a:solidFill>
                  <a:srgbClr val="D4D4D4"/>
                </a:solidFill>
              </a:rPr>
              <a:t> </a:t>
            </a:r>
          </a:p>
          <a:p>
            <a:endParaRPr lang="en-US" b="0" dirty="0">
              <a:solidFill>
                <a:srgbClr val="D4D4D4"/>
              </a:solidFill>
              <a:effectLst/>
            </a:endParaRPr>
          </a:p>
          <a:p>
            <a:endParaRPr lang="en-US" b="0" dirty="0">
              <a:solidFill>
                <a:srgbClr val="D4D4D4"/>
              </a:solidFill>
              <a:effectLst/>
              <a:latin typeface="Menlo" panose="020B0609030804020204" pitchFamily="49" charset="0"/>
            </a:endParaRPr>
          </a:p>
        </p:txBody>
      </p:sp>
      <p:sp>
        <p:nvSpPr>
          <p:cNvPr id="6" name="Slide Number Placeholder 5">
            <a:extLst>
              <a:ext uri="{FF2B5EF4-FFF2-40B4-BE49-F238E27FC236}">
                <a16:creationId xmlns:a16="http://schemas.microsoft.com/office/drawing/2014/main" id="{13E14DE2-B352-017A-A5E9-9D1718AFEB7E}"/>
              </a:ext>
            </a:extLst>
          </p:cNvPr>
          <p:cNvSpPr>
            <a:spLocks noGrp="1"/>
          </p:cNvSpPr>
          <p:nvPr>
            <p:ph type="sldNum" sz="quarter" idx="12"/>
          </p:nvPr>
        </p:nvSpPr>
        <p:spPr/>
        <p:txBody>
          <a:bodyPr/>
          <a:lstStyle/>
          <a:p>
            <a:fld id="{DBA1B0FB-D917-4C8C-928F-313BD683BF39}" type="slidenum">
              <a:rPr lang="en-US" smtClean="0"/>
              <a:t>19</a:t>
            </a:fld>
            <a:endParaRPr lang="en-US"/>
          </a:p>
        </p:txBody>
      </p:sp>
    </p:spTree>
    <p:extLst>
      <p:ext uri="{BB962C8B-B14F-4D97-AF65-F5344CB8AC3E}">
        <p14:creationId xmlns:p14="http://schemas.microsoft.com/office/powerpoint/2010/main" val="4124815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4396976" cy="3709744"/>
          </a:xfrm>
        </p:spPr>
        <p:txBody>
          <a:bodyPr/>
          <a:lstStyle/>
          <a:p>
            <a:pPr>
              <a:lnSpc>
                <a:spcPct val="100000"/>
              </a:lnSpc>
            </a:pPr>
            <a:r>
              <a:rPr lang="en-US" dirty="0"/>
              <a:t>What Unit Testing Is and Is Not</a:t>
            </a:r>
          </a:p>
          <a:p>
            <a:pPr>
              <a:lnSpc>
                <a:spcPct val="100000"/>
              </a:lnSpc>
            </a:pPr>
            <a:r>
              <a:rPr lang="en-US" dirty="0"/>
              <a:t>Things Not Covered in this Presentation</a:t>
            </a:r>
          </a:p>
          <a:p>
            <a:pPr>
              <a:lnSpc>
                <a:spcPct val="100000"/>
              </a:lnSpc>
            </a:pPr>
            <a:r>
              <a:rPr lang="en-US" dirty="0"/>
              <a:t>Goals of Unit Testing</a:t>
            </a:r>
          </a:p>
          <a:p>
            <a:pPr>
              <a:lnSpc>
                <a:spcPct val="100000"/>
              </a:lnSpc>
            </a:pPr>
            <a:r>
              <a:rPr lang="en-US" dirty="0"/>
              <a:t>Unit Test Benefits and Characteristics</a:t>
            </a:r>
          </a:p>
          <a:p>
            <a:pPr>
              <a:lnSpc>
                <a:spcPct val="100000"/>
              </a:lnSpc>
            </a:pPr>
            <a:r>
              <a:rPr lang="en-US" dirty="0"/>
              <a:t>What Should I Unit Test?</a:t>
            </a:r>
          </a:p>
          <a:p>
            <a:pPr>
              <a:lnSpc>
                <a:spcPct val="100000"/>
              </a:lnSpc>
            </a:pPr>
            <a:r>
              <a:rPr lang="en-US" dirty="0"/>
              <a:t>Code Coverage &amp; Demo</a:t>
            </a:r>
          </a:p>
          <a:p>
            <a:pPr>
              <a:lnSpc>
                <a:spcPct val="100000"/>
              </a:lnSpc>
            </a:pPr>
            <a:r>
              <a:rPr lang="en-US" dirty="0"/>
              <a:t>Resources</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Jason Fedler</a:t>
            </a:r>
          </a:p>
          <a:p>
            <a:r>
              <a:rPr lang="en-US" dirty="0"/>
              <a:t>Cary Office</a:t>
            </a:r>
          </a:p>
          <a:p>
            <a:r>
              <a:rPr lang="en-US" dirty="0"/>
              <a:t>SRE Team</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a:bodyPr>
          <a:lstStyle/>
          <a:p>
            <a:pPr marL="0" indent="0">
              <a:buNone/>
            </a:pPr>
            <a:r>
              <a:rPr lang="en-US" dirty="0"/>
              <a:t>Unit testing is an important part of delivering high quality software consistently over a long period of time. Like any engineering tool, though, there are trade-offs, and it becomes more of an art form rather than science.</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549275"/>
            <a:ext cx="6610513"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What Unit Testing Is and Is Not</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Unit testing is not a panacea for better code</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What is Unit Testing?</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218628"/>
            <a:ext cx="5437186" cy="535354"/>
          </a:xfrm>
        </p:spPr>
        <p:txBody>
          <a:bodyPr/>
          <a:lstStyle/>
          <a:p>
            <a:r>
              <a:rPr lang="en-US" dirty="0"/>
              <a:t>What it is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833151"/>
            <a:ext cx="5429114" cy="2179291"/>
          </a:xfrm>
        </p:spPr>
        <p:txBody>
          <a:bodyPr/>
          <a:lstStyle/>
          <a:p>
            <a:pPr>
              <a:defRPr sz="2000"/>
            </a:pPr>
            <a:r>
              <a:rPr lang="en-US" dirty="0"/>
              <a:t>Verifies a small piece of code (aka ”unit”)</a:t>
            </a:r>
          </a:p>
          <a:p>
            <a:pPr>
              <a:defRPr sz="2000"/>
            </a:pPr>
            <a:r>
              <a:rPr lang="en-US" dirty="0"/>
              <a:t>Does it quickly</a:t>
            </a:r>
          </a:p>
          <a:p>
            <a:pPr>
              <a:defRPr sz="2000"/>
            </a:pPr>
            <a:r>
              <a:rPr lang="en-US" dirty="0"/>
              <a:t>Does so in an isolated manner</a:t>
            </a:r>
          </a:p>
          <a:p>
            <a:pPr marL="0" indent="0">
              <a:buNone/>
              <a:defRPr sz="2000"/>
            </a:pPr>
            <a:endParaRPr lang="en-US" dirty="0"/>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218628"/>
            <a:ext cx="5436392" cy="535354"/>
          </a:xfrm>
        </p:spPr>
        <p:txBody>
          <a:bodyPr/>
          <a:lstStyle/>
          <a:p>
            <a:r>
              <a:rPr lang="en-US" dirty="0"/>
              <a:t>What it is NOT</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1833152"/>
            <a:ext cx="5436391" cy="2179290"/>
          </a:xfrm>
        </p:spPr>
        <p:txBody>
          <a:bodyPr/>
          <a:lstStyle/>
          <a:p>
            <a:pPr>
              <a:defRPr sz="2000"/>
            </a:pPr>
            <a:r>
              <a:rPr lang="en-US" dirty="0"/>
              <a:t>Unit tests are NOT the same as automated tests</a:t>
            </a:r>
          </a:p>
          <a:p>
            <a:pPr>
              <a:defRPr sz="2000"/>
            </a:pPr>
            <a:r>
              <a:rPr lang="en-US" dirty="0"/>
              <a:t>Unit tests are NOT integration tests</a:t>
            </a:r>
          </a:p>
          <a:p>
            <a:pPr>
              <a:defRPr sz="2000"/>
            </a:pPr>
            <a:r>
              <a:rPr lang="en-US" dirty="0"/>
              <a:t>Unit tests are NOT silver bullets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a:extLst>
              <a:ext uri="{FF2B5EF4-FFF2-40B4-BE49-F238E27FC236}">
                <a16:creationId xmlns:a16="http://schemas.microsoft.com/office/drawing/2014/main" id="{91F7BB18-50D8-D152-18A5-3F8C9EACF243}"/>
              </a:ext>
            </a:extLst>
          </p:cNvPr>
          <p:cNvSpPr txBox="1"/>
          <p:nvPr/>
        </p:nvSpPr>
        <p:spPr>
          <a:xfrm>
            <a:off x="625422" y="4450948"/>
            <a:ext cx="10941156" cy="1015663"/>
          </a:xfrm>
          <a:prstGeom prst="rect">
            <a:avLst/>
          </a:prstGeom>
          <a:noFill/>
        </p:spPr>
        <p:txBody>
          <a:bodyPr wrap="square" rtlCol="0">
            <a:spAutoFit/>
          </a:bodyPr>
          <a:lstStyle/>
          <a:p>
            <a:pPr marL="0" indent="0">
              <a:buNone/>
              <a:defRPr sz="2000"/>
            </a:pPr>
            <a:r>
              <a:rPr lang="en-US" dirty="0"/>
              <a:t>A </a:t>
            </a:r>
            <a:r>
              <a:rPr lang="en-US" i="1" dirty="0"/>
              <a:t>unit test</a:t>
            </a:r>
            <a:r>
              <a:rPr lang="en-US" dirty="0"/>
              <a:t> is a piece of code (usually a method) that invokes another piece of code and checks the correctness of some assumptions afterward. If the assumptions turn out to be wrong, the unit test has failed. A “unit” is a method or function. ~ </a:t>
            </a:r>
            <a:r>
              <a:rPr lang="en-US" i="1" dirty="0"/>
              <a:t>The Art of Unit Testing, p. 4</a:t>
            </a:r>
          </a:p>
        </p:txBody>
      </p:sp>
    </p:spTree>
    <p:extLst>
      <p:ext uri="{BB962C8B-B14F-4D97-AF65-F5344CB8AC3E}">
        <p14:creationId xmlns:p14="http://schemas.microsoft.com/office/powerpoint/2010/main" val="3865691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fontScale="90000"/>
          </a:bodyPr>
          <a:lstStyle/>
          <a:p>
            <a:pPr>
              <a:lnSpc>
                <a:spcPct val="100000"/>
              </a:lnSpc>
            </a:pPr>
            <a:r>
              <a:rPr lang="en-US" sz="6400" kern="1200" dirty="0">
                <a:solidFill>
                  <a:schemeClr val="tx1"/>
                </a:solidFill>
                <a:latin typeface="+mj-lt"/>
                <a:ea typeface="+mj-ea"/>
                <a:cs typeface="+mj-cs"/>
              </a:rPr>
              <a:t>Things Not Covered In This Presentation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There is a lot to the subject of unit testing, and this is a very basic introduction.</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221415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Not Covered</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47674"/>
            <a:ext cx="5429114" cy="3806221"/>
          </a:xfrm>
        </p:spPr>
        <p:txBody>
          <a:bodyPr/>
          <a:lstStyle/>
          <a:p>
            <a:pPr>
              <a:defRPr sz="2000"/>
            </a:pPr>
            <a:r>
              <a:rPr lang="en-US" dirty="0"/>
              <a:t>How to write unit tests</a:t>
            </a:r>
          </a:p>
          <a:p>
            <a:pPr>
              <a:defRPr sz="2000"/>
            </a:pPr>
            <a:r>
              <a:rPr lang="en-US" dirty="0"/>
              <a:t>How to structure unit tests</a:t>
            </a:r>
          </a:p>
          <a:p>
            <a:pPr>
              <a:defRPr sz="2000"/>
            </a:pPr>
            <a:r>
              <a:rPr lang="en-US" dirty="0"/>
              <a:t>How to name unit tests</a:t>
            </a:r>
          </a:p>
          <a:p>
            <a:pPr>
              <a:defRPr sz="2000"/>
            </a:pPr>
            <a:r>
              <a:rPr lang="en-US" dirty="0"/>
              <a:t>How to write code to handle unit tests</a:t>
            </a:r>
          </a:p>
          <a:p>
            <a:pPr>
              <a:defRPr sz="2000"/>
            </a:pPr>
            <a:r>
              <a:rPr lang="en-US" dirty="0"/>
              <a:t>Examples of how to do any of the above</a:t>
            </a:r>
          </a:p>
          <a:p>
            <a:pPr marL="0" indent="0">
              <a:buNone/>
              <a:defRPr sz="2000"/>
            </a:pP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10731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Goals of</a:t>
            </a:r>
            <a:br>
              <a:rPr lang="en-US" sz="6400" kern="1200" dirty="0">
                <a:solidFill>
                  <a:schemeClr val="tx1"/>
                </a:solidFill>
                <a:latin typeface="+mj-lt"/>
                <a:ea typeface="+mj-ea"/>
                <a:cs typeface="+mj-cs"/>
              </a:rPr>
            </a:br>
            <a:r>
              <a:rPr lang="en-US" sz="6400" kern="1200" dirty="0">
                <a:solidFill>
                  <a:schemeClr val="tx1"/>
                </a:solidFill>
                <a:latin typeface="+mj-lt"/>
                <a:ea typeface="+mj-ea"/>
                <a:cs typeface="+mj-cs"/>
              </a:rPr>
              <a:t>Unit Testing</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It is good to have goals</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8</a:t>
            </a:fld>
            <a:endParaRPr lang="en-US"/>
          </a:p>
        </p:txBody>
      </p:sp>
    </p:spTree>
    <p:extLst>
      <p:ext uri="{BB962C8B-B14F-4D97-AF65-F5344CB8AC3E}">
        <p14:creationId xmlns:p14="http://schemas.microsoft.com/office/powerpoint/2010/main" val="2130701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Goals of Unit Testing</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833151"/>
            <a:ext cx="5437186" cy="535354"/>
          </a:xfrm>
        </p:spPr>
        <p:txBody>
          <a:bodyPr/>
          <a:lstStyle/>
          <a:p>
            <a:r>
              <a:rPr lang="en-US" dirty="0"/>
              <a:t>Goals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47674"/>
            <a:ext cx="5429114" cy="3806221"/>
          </a:xfrm>
        </p:spPr>
        <p:txBody>
          <a:bodyPr/>
          <a:lstStyle/>
          <a:p>
            <a:pPr marL="0" indent="0">
              <a:buNone/>
              <a:defRPr sz="2000"/>
            </a:pPr>
            <a:r>
              <a:rPr lang="en-US" dirty="0"/>
              <a:t>The primary goal of unit testing is to take the smallest piece of testable software in the application, isolate it from the remainder of the code, and determine whether it behaves exactly as you expect. Each unit is tested separately before integrating them into modules to test the interfaces between modules. Unit testing has proven its value in that a large percentage of defects are identified during its use. ~ </a:t>
            </a:r>
            <a:r>
              <a:rPr lang="en-US" i="1" dirty="0"/>
              <a:t>MSDN</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833151"/>
            <a:ext cx="5436392" cy="535354"/>
          </a:xfrm>
        </p:spPr>
        <p:txBody>
          <a:bodyPr/>
          <a:lstStyle/>
          <a:p>
            <a:r>
              <a:rPr lang="en-US" dirty="0"/>
              <a:t>Overview</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47674"/>
            <a:ext cx="5436391" cy="3806221"/>
          </a:xfrm>
        </p:spPr>
        <p:txBody>
          <a:bodyPr/>
          <a:lstStyle/>
          <a:p>
            <a:pPr marL="0" indent="0">
              <a:buNone/>
              <a:defRPr sz="2000"/>
            </a:pPr>
            <a:r>
              <a:rPr lang="en-US" dirty="0"/>
              <a:t>At a high-level, unit testing refers to the practice of testing certain functions and areas – or units – of our code. This gives us the ability to verify that our functions work as expected… ~ </a:t>
            </a:r>
            <a:r>
              <a:rPr lang="en-US" i="1" dirty="0"/>
              <a:t>http://wp.tutsplus.com</a:t>
            </a:r>
          </a:p>
          <a:p>
            <a:pPr marL="0" indent="0">
              <a:buNone/>
            </a:pP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8300835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71af3243-3dd4-4a8d-8c0d-dd76da1f02a5"/>
    <ds:schemaRef ds:uri="http://purl.org/dc/terms/"/>
    <ds:schemaRef ds:uri="http://schemas.microsoft.com/sharepoint/v3"/>
    <ds:schemaRef ds:uri="230e9df3-be65-4c73-a93b-d1236ebd677e"/>
    <ds:schemaRef ds:uri="http://purl.org/dc/dcmitype/"/>
    <ds:schemaRef ds:uri="http://schemas.openxmlformats.org/package/2006/metadata/core-properties"/>
    <ds:schemaRef ds:uri="16c05727-aa75-4e4a-9b5f-8a80a1165891"/>
    <ds:schemaRef ds:uri="http://purl.org/dc/elements/1.1/"/>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{460405D0-658F-498E-89E1-8A7BCF7249FB}tf33713516_win32</Template>
  <TotalTime>252</TotalTime>
  <Words>949</Words>
  <Application>Microsoft Office PowerPoint</Application>
  <PresentationFormat>Widescreen</PresentationFormat>
  <Paragraphs>127</Paragraphs>
  <Slides>20</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Gill Sans MT</vt:lpstr>
      <vt:lpstr>Menlo</vt:lpstr>
      <vt:lpstr>Walbaum Display</vt:lpstr>
      <vt:lpstr>3DFloatVTI</vt:lpstr>
      <vt:lpstr>An Introduction to Unit Testing in C#</vt:lpstr>
      <vt:lpstr>Agenda</vt:lpstr>
      <vt:lpstr>Introduction</vt:lpstr>
      <vt:lpstr>What Unit Testing Is and Is Not</vt:lpstr>
      <vt:lpstr>What is Unit Testing?</vt:lpstr>
      <vt:lpstr>Things Not Covered In This Presentation</vt:lpstr>
      <vt:lpstr>Not Covered</vt:lpstr>
      <vt:lpstr>Goals of Unit Testing</vt:lpstr>
      <vt:lpstr>Goals of Unit Testing</vt:lpstr>
      <vt:lpstr>Characteristics and Benefits</vt:lpstr>
      <vt:lpstr>Characteristics and Benefits</vt:lpstr>
      <vt:lpstr>Benefits of Unit Tests</vt:lpstr>
      <vt:lpstr>What Should I Unit Test</vt:lpstr>
      <vt:lpstr>What Should I Unit Test?</vt:lpstr>
      <vt:lpstr>Code Coverage</vt:lpstr>
      <vt:lpstr>Code Coverage</vt:lpstr>
      <vt:lpstr>Demo</vt:lpstr>
      <vt:lpstr>Summary</vt:lpstr>
      <vt:lpstr>Resources</vt:lpstr>
      <vt:lpstr>Thank You</vt:lpstr>
    </vt:vector>
  </TitlesOfParts>
  <Company>Garmin Intl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in C#</dc:title>
  <dc:creator>Fedler, Jason</dc:creator>
  <cp:lastModifiedBy>Fedler, Jason</cp:lastModifiedBy>
  <cp:revision>19</cp:revision>
  <dcterms:created xsi:type="dcterms:W3CDTF">2022-10-20T14:37:06Z</dcterms:created>
  <dcterms:modified xsi:type="dcterms:W3CDTF">2022-11-28T14:52:15Z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