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397" r:id="rId10"/>
    <p:sldId id="400" r:id="rId11"/>
    <p:sldId id="394" r:id="rId12"/>
    <p:sldId id="395" r:id="rId13"/>
    <p:sldId id="399" r:id="rId14"/>
    <p:sldId id="270" r:id="rId15"/>
    <p:sldId id="393" r:id="rId16"/>
    <p:sldId id="396" r:id="rId17"/>
    <p:sldId id="398" r:id="rId18"/>
    <p:sldId id="401" r:id="rId19"/>
    <p:sldId id="402" r:id="rId20"/>
    <p:sldId id="279" r:id="rId21"/>
    <p:sldId id="321" r:id="rId22"/>
    <p:sldId id="403"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3" autoAdjust="0"/>
    <p:restoredTop sz="93747" autoAdjust="0"/>
  </p:normalViewPr>
  <p:slideViewPr>
    <p:cSldViewPr snapToGrid="0">
      <p:cViewPr varScale="1">
        <p:scale>
          <a:sx n="188" d="100"/>
          <a:sy n="188" d="100"/>
        </p:scale>
        <p:origin x="538" y="12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Tue 29-Nov-2022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Tue 29-Nov-2022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52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5979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963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165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3869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ef/core/testing/choosing-a-testing-strategy"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enterprisecraftsmanship.com/posts/unit-testing-dependencies/" TargetMode="External"/><Relationship Id="rId7" Type="http://schemas.openxmlformats.org/officeDocument/2006/relationships/hyperlink" Target="https://confluence.garmin.com/display/GENINREACH/Yarmouth+Web+-+Fall+Technical+Review+Series" TargetMode="External"/><Relationship Id="rId2" Type="http://schemas.openxmlformats.org/officeDocument/2006/relationships/hyperlink" Target="https://haacked.com/archive/2012/01/02/structuring-unit-tests.aspx/" TargetMode="External"/><Relationship Id="rId1" Type="http://schemas.openxmlformats.org/officeDocument/2006/relationships/slideLayout" Target="../slideLayouts/slideLayout6.xml"/><Relationship Id="rId6" Type="http://schemas.openxmlformats.org/officeDocument/2006/relationships/hyperlink" Target="https://learn.microsoft.com/en-us/search/?terms=unit%20testing%20c%23" TargetMode="External"/><Relationship Id="rId5" Type="http://schemas.openxmlformats.org/officeDocument/2006/relationships/hyperlink" Target="https://a.co/bWqis6B" TargetMode="External"/><Relationship Id="rId4" Type="http://schemas.openxmlformats.org/officeDocument/2006/relationships/hyperlink" Target="https://methodpoet.com/unit-testing-in-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733792" y="1051551"/>
            <a:ext cx="4157472" cy="2384898"/>
          </a:xfrm>
        </p:spPr>
        <p:txBody>
          <a:bodyPr anchor="b" anchorCtr="0">
            <a:normAutofit/>
          </a:bodyPr>
          <a:lstStyle/>
          <a:p>
            <a:r>
              <a:rPr lang="en-US" sz="4400" dirty="0"/>
              <a:t>An Introduction to Unit Testing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06939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What makes up a (good) unit test?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3941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and Benefits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 </a:t>
            </a:r>
            <a:r>
              <a:rPr lang="en-US" dirty="0">
                <a:solidFill>
                  <a:srgbClr val="FF0000">
                    <a:alpha val="60000"/>
                  </a:srgbClr>
                </a:solidFill>
              </a:rPr>
              <a:t>*</a:t>
            </a:r>
          </a:p>
          <a:p>
            <a:pPr>
              <a:defRPr sz="2000"/>
            </a:pPr>
            <a:r>
              <a:rPr lang="en-US" dirty="0"/>
              <a:t>Failing tests show where requirements are not being met </a:t>
            </a:r>
            <a:r>
              <a:rPr lang="en-US" dirty="0">
                <a:solidFill>
                  <a:srgbClr val="FF0000">
                    <a:alpha val="60000"/>
                  </a:srgbClr>
                </a:solidFill>
              </a:rPr>
              <a: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A7D83959-FEE7-4FDB-F0F5-FA479ED2552E}"/>
              </a:ext>
            </a:extLst>
          </p:cNvPr>
          <p:cNvSpPr txBox="1"/>
          <p:nvPr/>
        </p:nvSpPr>
        <p:spPr>
          <a:xfrm>
            <a:off x="6909936" y="6000948"/>
            <a:ext cx="4264925" cy="307777"/>
          </a:xfrm>
          <a:prstGeom prst="rect">
            <a:avLst/>
          </a:prstGeom>
          <a:noFill/>
        </p:spPr>
        <p:txBody>
          <a:bodyPr wrap="square" rtlCol="0">
            <a:spAutoFit/>
          </a:bodyPr>
          <a:lstStyle/>
          <a:p>
            <a:pPr algn="r"/>
            <a:r>
              <a:rPr lang="en-US" sz="1400" dirty="0">
                <a:solidFill>
                  <a:srgbClr val="FF0000"/>
                </a:solidFill>
              </a:rPr>
              <a:t>*</a:t>
            </a:r>
            <a:r>
              <a:rPr lang="en-US" sz="1400" dirty="0"/>
              <a:t> False positives/negatives notwithstanding</a:t>
            </a:r>
          </a:p>
        </p:txBody>
      </p:sp>
    </p:spTree>
    <p:extLst>
      <p:ext uri="{BB962C8B-B14F-4D97-AF65-F5344CB8AC3E}">
        <p14:creationId xmlns:p14="http://schemas.microsoft.com/office/powerpoint/2010/main" val="29978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Hint: don’t test all the things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3" name="Picture 2">
            <a:extLst>
              <a:ext uri="{FF2B5EF4-FFF2-40B4-BE49-F238E27FC236}">
                <a16:creationId xmlns:a16="http://schemas.microsoft.com/office/drawing/2014/main" id="{A9B2E65F-CF64-24D5-D6E0-7EA33ADF3688}"/>
              </a:ext>
            </a:extLst>
          </p:cNvPr>
          <p:cNvPicPr>
            <a:picLocks noChangeAspect="1"/>
          </p:cNvPicPr>
          <p:nvPr/>
        </p:nvPicPr>
        <p:blipFill>
          <a:blip r:embed="rId4"/>
          <a:stretch>
            <a:fillRect/>
          </a:stretch>
        </p:blipFill>
        <p:spPr>
          <a:xfrm>
            <a:off x="8815623" y="2832855"/>
            <a:ext cx="2616200" cy="3390900"/>
          </a:xfrm>
          <a:prstGeom prst="rect">
            <a:avLst/>
          </a:prstGeom>
        </p:spPr>
      </p:pic>
    </p:spTree>
    <p:extLst>
      <p:ext uri="{BB962C8B-B14F-4D97-AF65-F5344CB8AC3E}">
        <p14:creationId xmlns:p14="http://schemas.microsoft.com/office/powerpoint/2010/main" val="11180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we are treading into integration testing when we start introducing out-of-process services</a:t>
            </a:r>
          </a:p>
          <a:p>
            <a:pPr lvl="1">
              <a:defRPr sz="2000"/>
            </a:pPr>
            <a:r>
              <a:rPr lang="en-US" dirty="0"/>
              <a:t>Microsoft recommends NOT mocking EF context </a:t>
            </a:r>
            <a:r>
              <a:rPr lang="en-US" dirty="0">
                <a:hlinkClick r:id="rId3"/>
              </a:rPr>
              <a:t>https://learn.microsoft.com/en-us/ef/core/testing/choosing-a-testing-strategy</a:t>
            </a:r>
            <a:r>
              <a:rPr lang="en-US" dirty="0"/>
              <a:t> for unit tests</a:t>
            </a:r>
          </a:p>
          <a:p>
            <a:pPr>
              <a:defRPr sz="2000"/>
            </a:pPr>
            <a:r>
              <a:rPr lang="en-US" dirty="0"/>
              <a:t>Choosing what to test and what not to test is a balancing act – an art form</a:t>
            </a:r>
          </a:p>
          <a:p>
            <a:pPr>
              <a:defRPr sz="2000"/>
            </a:pPr>
            <a:r>
              <a:rPr lang="en-US" dirty="0"/>
              <a:t>Not all unit tests are created equal and figuring that out is where the art lives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Code Coverage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Code coverage is a metric of how well unit tests exercise production code, but it is not a be-all, end-all metric.</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3582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Code Coverage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Code coverage is a metric that shows how many tests “cover” production code</a:t>
            </a:r>
          </a:p>
          <a:p>
            <a:pPr>
              <a:defRPr sz="2000"/>
            </a:pPr>
            <a:r>
              <a:rPr lang="en-US" dirty="0"/>
              <a:t>It is based on line count and not a lot more</a:t>
            </a:r>
          </a:p>
          <a:p>
            <a:pPr>
              <a:defRPr sz="2000"/>
            </a:pPr>
            <a:r>
              <a:rPr lang="en-US" dirty="0"/>
              <a:t>Low code coverage metric means more than high code coverage</a:t>
            </a:r>
          </a:p>
          <a:p>
            <a:pPr lvl="1">
              <a:defRPr sz="2000"/>
            </a:pPr>
            <a:r>
              <a:rPr lang="en-US" dirty="0"/>
              <a:t>High code coverage is important, but not a true representation </a:t>
            </a:r>
          </a:p>
          <a:p>
            <a:pPr lvl="1">
              <a:defRPr sz="2000"/>
            </a:pPr>
            <a:r>
              <a:rPr lang="en-US" dirty="0"/>
              <a:t>Low code coverage means more</a:t>
            </a:r>
          </a:p>
          <a:p>
            <a:pPr lvl="1">
              <a:defRPr sz="2000"/>
            </a:pPr>
            <a:r>
              <a:rPr lang="en-US" dirty="0"/>
              <a:t>Setting a code coverage goal is nonsensical</a:t>
            </a:r>
          </a:p>
          <a:p>
            <a:pPr lvl="2">
              <a:defRPr sz="2000"/>
            </a:pPr>
            <a:r>
              <a:rPr lang="en-US" dirty="0"/>
              <a:t>Why?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57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sz="6600" dirty="0"/>
              <a:t>Demo</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Unit tests are another tool in our collective toolbelt that can help us write better code and maintain the validity of the codebase, but it takes time and effort – and art – to do it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79AD-D6CC-8AF6-89D4-3F79C28DCB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A7CBAB-91F6-F9A0-D13A-D90D4D16361C}"/>
              </a:ext>
            </a:extLst>
          </p:cNvPr>
          <p:cNvSpPr>
            <a:spLocks noGrp="1"/>
          </p:cNvSpPr>
          <p:nvPr>
            <p:ph idx="1"/>
          </p:nvPr>
        </p:nvSpPr>
        <p:spPr/>
        <p:txBody>
          <a:bodyPr/>
          <a:lstStyle/>
          <a:p>
            <a:r>
              <a:rPr lang="en-US" b="0" dirty="0">
                <a:solidFill>
                  <a:srgbClr val="D4D4D4"/>
                </a:solidFill>
                <a:effectLst/>
              </a:rPr>
              <a:t>Structuring Unit Tests </a:t>
            </a:r>
            <a:r>
              <a:rPr lang="en-US" b="0" dirty="0">
                <a:solidFill>
                  <a:srgbClr val="D4D4D4"/>
                </a:solidFill>
                <a:effectLst/>
                <a:hlinkClick r:id="rId2"/>
              </a:rPr>
              <a:t>https://haacked.com/archive/2012/01/02/structuring-unit-tests.aspx/</a:t>
            </a:r>
            <a:r>
              <a:rPr lang="en-US" b="0" dirty="0">
                <a:solidFill>
                  <a:srgbClr val="D4D4D4"/>
                </a:solidFill>
                <a:effectLst/>
              </a:rPr>
              <a:t> </a:t>
            </a:r>
          </a:p>
          <a:p>
            <a:r>
              <a:rPr lang="en-US" b="0" dirty="0">
                <a:solidFill>
                  <a:srgbClr val="D4D4D4"/>
                </a:solidFill>
                <a:effectLst/>
              </a:rPr>
              <a:t>Unit Testing Dependencies </a:t>
            </a:r>
            <a:r>
              <a:rPr lang="en-US" b="0" dirty="0">
                <a:solidFill>
                  <a:srgbClr val="D4D4D4"/>
                </a:solidFill>
                <a:effectLst/>
                <a:hlinkClick r:id="rId3"/>
              </a:rPr>
              <a:t>https://enterprisecraftsmanship.com/posts/unit-testing-dependencies/</a:t>
            </a:r>
            <a:r>
              <a:rPr lang="en-US" b="0" dirty="0">
                <a:solidFill>
                  <a:srgbClr val="D4D4D4"/>
                </a:solidFill>
                <a:effectLst/>
              </a:rPr>
              <a:t> </a:t>
            </a:r>
          </a:p>
          <a:p>
            <a:r>
              <a:rPr lang="en-US" b="0" dirty="0">
                <a:solidFill>
                  <a:srgbClr val="D4D4D4"/>
                </a:solidFill>
                <a:effectLst/>
              </a:rPr>
              <a:t>Unit Testing in C# </a:t>
            </a:r>
            <a:r>
              <a:rPr lang="en-US" b="0" dirty="0">
                <a:solidFill>
                  <a:srgbClr val="D4D4D4"/>
                </a:solidFill>
                <a:effectLst/>
                <a:hlinkClick r:id="rId4"/>
              </a:rPr>
              <a:t>https://methodpoet.com/unit-testing-in-c/</a:t>
            </a:r>
            <a:r>
              <a:rPr lang="en-US" b="0" dirty="0">
                <a:solidFill>
                  <a:srgbClr val="D4D4D4"/>
                </a:solidFill>
                <a:effectLst/>
              </a:rPr>
              <a:t> </a:t>
            </a:r>
          </a:p>
          <a:p>
            <a:r>
              <a:rPr lang="en-US" b="0" dirty="0">
                <a:solidFill>
                  <a:srgbClr val="D4D4D4"/>
                </a:solidFill>
                <a:effectLst/>
              </a:rPr>
              <a:t>Unit Testing Principles, Practices, and Patterns: Effective testing styles, patterns, and reliable automation for unit testing, mocking, and integration testing with examples in C# </a:t>
            </a:r>
            <a:r>
              <a:rPr lang="en-US" b="0" dirty="0">
                <a:solidFill>
                  <a:srgbClr val="D4D4D4"/>
                </a:solidFill>
                <a:effectLst/>
                <a:hlinkClick r:id="rId5"/>
              </a:rPr>
              <a:t>https://a.co/bWqis6B</a:t>
            </a:r>
            <a:r>
              <a:rPr lang="en-US" b="0" dirty="0">
                <a:solidFill>
                  <a:srgbClr val="D4D4D4"/>
                </a:solidFill>
                <a:effectLst/>
              </a:rPr>
              <a:t> </a:t>
            </a:r>
          </a:p>
          <a:p>
            <a:pPr lvl="1"/>
            <a:r>
              <a:rPr lang="en-US" dirty="0">
                <a:solidFill>
                  <a:srgbClr val="D4D4D4"/>
                </a:solidFill>
              </a:rPr>
              <a:t>This book has changed the way I think about unit testing for the better</a:t>
            </a:r>
            <a:endParaRPr lang="en-US" b="0" dirty="0">
              <a:solidFill>
                <a:srgbClr val="D4D4D4"/>
              </a:solidFill>
              <a:effectLst/>
            </a:endParaRPr>
          </a:p>
          <a:p>
            <a:r>
              <a:rPr lang="en-US" dirty="0">
                <a:solidFill>
                  <a:srgbClr val="D4D4D4"/>
                </a:solidFill>
              </a:rPr>
              <a:t>Microsoft Docs </a:t>
            </a:r>
            <a:r>
              <a:rPr lang="en-US" dirty="0">
                <a:solidFill>
                  <a:srgbClr val="D4D4D4"/>
                </a:solidFill>
                <a:hlinkClick r:id="rId6"/>
              </a:rPr>
              <a:t>https://learn.microsoft.com/en-us/search/?terms=unit%20testing%20c%23</a:t>
            </a:r>
            <a:r>
              <a:rPr lang="en-US" dirty="0">
                <a:solidFill>
                  <a:srgbClr val="D4D4D4"/>
                </a:solidFill>
              </a:rPr>
              <a:t> </a:t>
            </a:r>
          </a:p>
          <a:p>
            <a:r>
              <a:rPr lang="en-US" b="0" dirty="0">
                <a:solidFill>
                  <a:srgbClr val="D4D4D4"/>
                </a:solidFill>
                <a:effectLst/>
              </a:rPr>
              <a:t>John Gass</a:t>
            </a:r>
            <a:r>
              <a:rPr lang="en-US" b="0">
                <a:solidFill>
                  <a:srgbClr val="D4D4D4"/>
                </a:solidFill>
                <a:effectLst/>
              </a:rPr>
              <a:t>’ “Automated Testing” presentation </a:t>
            </a:r>
            <a:r>
              <a:rPr lang="en-US" b="0" dirty="0">
                <a:solidFill>
                  <a:srgbClr val="D4D4D4"/>
                </a:solidFill>
                <a:effectLst/>
              </a:rPr>
              <a:t>in Feb 2022 </a:t>
            </a:r>
            <a:r>
              <a:rPr lang="en-US" b="0" dirty="0">
                <a:solidFill>
                  <a:srgbClr val="D4D4D4"/>
                </a:solidFill>
                <a:effectLst/>
                <a:hlinkClick r:id="rId7"/>
              </a:rPr>
              <a:t>https://confluence.garmin.com/display/GENINREACH/Yarmouth+Web+-+Fall+Technical+Review+Series</a:t>
            </a:r>
            <a:r>
              <a:rPr lang="en-US" b="0" dirty="0">
                <a:solidFill>
                  <a:srgbClr val="D4D4D4"/>
                </a:solidFill>
                <a:effectLst/>
              </a:rPr>
              <a:t> </a:t>
            </a:r>
          </a:p>
          <a:p>
            <a:endParaRPr lang="en-US" b="0" dirty="0">
              <a:solidFill>
                <a:srgbClr val="D4D4D4"/>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13E14DE2-B352-017A-A5E9-9D1718AFEB7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412481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709744"/>
          </a:xfrm>
        </p:spPr>
        <p:txBody>
          <a:bodyPr/>
          <a:lstStyle/>
          <a:p>
            <a:pPr>
              <a:lnSpc>
                <a:spcPct val="100000"/>
              </a:lnSpc>
            </a:pPr>
            <a:r>
              <a:rPr lang="en-US" dirty="0"/>
              <a:t>What Unit Testing Is and Is Not</a:t>
            </a:r>
          </a:p>
          <a:p>
            <a:pPr>
              <a:lnSpc>
                <a:spcPct val="100000"/>
              </a:lnSpc>
            </a:pPr>
            <a:r>
              <a:rPr lang="en-US" dirty="0"/>
              <a:t>Things Not Covered in this Presentation</a:t>
            </a:r>
          </a:p>
          <a:p>
            <a:pPr>
              <a:lnSpc>
                <a:spcPct val="100000"/>
              </a:lnSpc>
            </a:pPr>
            <a:r>
              <a:rPr lang="en-US" dirty="0"/>
              <a:t>Goals of Unit Testing</a:t>
            </a:r>
          </a:p>
          <a:p>
            <a:pPr>
              <a:lnSpc>
                <a:spcPct val="100000"/>
              </a:lnSpc>
            </a:pPr>
            <a:r>
              <a:rPr lang="en-US" dirty="0"/>
              <a:t>Unit Test Benefits and Characteristics</a:t>
            </a:r>
          </a:p>
          <a:p>
            <a:pPr>
              <a:lnSpc>
                <a:spcPct val="100000"/>
              </a:lnSpc>
            </a:pPr>
            <a:r>
              <a:rPr lang="en-US" dirty="0"/>
              <a:t>What Should I Unit Test?</a:t>
            </a:r>
          </a:p>
          <a:p>
            <a:pPr>
              <a:lnSpc>
                <a:spcPct val="100000"/>
              </a:lnSpc>
            </a:pPr>
            <a:r>
              <a:rPr lang="en-US" dirty="0"/>
              <a:t>Code Coverage &amp; Demo</a:t>
            </a:r>
          </a:p>
          <a:p>
            <a:pPr>
              <a:lnSpc>
                <a:spcPct val="100000"/>
              </a:lnSpc>
            </a:pPr>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Jason Fedler</a:t>
            </a:r>
          </a:p>
          <a:p>
            <a:r>
              <a:rPr lang="en-US" dirty="0"/>
              <a:t>Cary Office</a:t>
            </a:r>
          </a:p>
          <a:p>
            <a:r>
              <a:rPr lang="en-US" dirty="0"/>
              <a:t>SRE Team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089713"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Unit testing is not a panacea for better code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2179291"/>
          </a:xfrm>
        </p:spPr>
        <p:txBody>
          <a:bodyPr/>
          <a:lstStyle/>
          <a:p>
            <a:pPr>
              <a:defRPr sz="2000"/>
            </a:pPr>
            <a:r>
              <a:rPr lang="en-US" dirty="0"/>
              <a:t>Verifies a small piece of code (aka ”unit”)</a:t>
            </a:r>
          </a:p>
          <a:p>
            <a:pPr>
              <a:defRPr sz="2000"/>
            </a:pPr>
            <a:r>
              <a:rPr lang="en-US" dirty="0"/>
              <a:t>Does it quickly</a:t>
            </a:r>
          </a:p>
          <a:p>
            <a:pPr>
              <a:defRPr sz="2000"/>
            </a:pPr>
            <a:r>
              <a:rPr lang="en-US" dirty="0"/>
              <a:t>Does so in an isolated manner</a:t>
            </a:r>
          </a:p>
          <a:p>
            <a:pPr marL="0" indent="0">
              <a:buNone/>
              <a:defRPr sz="2000"/>
            </a:pP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2"/>
            <a:ext cx="5436391" cy="2179290"/>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91F7BB18-50D8-D152-18A5-3F8C9EACF243}"/>
              </a:ext>
            </a:extLst>
          </p:cNvPr>
          <p:cNvSpPr txBox="1"/>
          <p:nvPr/>
        </p:nvSpPr>
        <p:spPr>
          <a:xfrm>
            <a:off x="625422" y="4450948"/>
            <a:ext cx="10941156" cy="1015663"/>
          </a:xfrm>
          <a:prstGeom prst="rect">
            <a:avLst/>
          </a:prstGeom>
          <a:noFill/>
        </p:spPr>
        <p:txBody>
          <a:bodyPr wrap="square" rtlCol="0">
            <a:spAutoFit/>
          </a:bodyPr>
          <a:lstStyle/>
          <a:p>
            <a:pPr marL="0" indent="0">
              <a:buNone/>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Things Not Covered In This Presentation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There is a lot to the subject of unit testing, and this is a very basic 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214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Not Covered</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How to write unit tests</a:t>
            </a:r>
          </a:p>
          <a:p>
            <a:pPr>
              <a:defRPr sz="2000"/>
            </a:pPr>
            <a:r>
              <a:rPr lang="en-US" dirty="0"/>
              <a:t>How to structure unit tests</a:t>
            </a:r>
          </a:p>
          <a:p>
            <a:pPr>
              <a:defRPr sz="2000"/>
            </a:pPr>
            <a:r>
              <a:rPr lang="en-US" dirty="0"/>
              <a:t>How to name unit tests</a:t>
            </a:r>
          </a:p>
          <a:p>
            <a:pPr>
              <a:defRPr sz="2000"/>
            </a:pPr>
            <a:r>
              <a:rPr lang="en-US" dirty="0"/>
              <a:t>How to write code to handle unit tests</a:t>
            </a:r>
          </a:p>
          <a:p>
            <a:pPr>
              <a:defRPr sz="2000"/>
            </a:pPr>
            <a:r>
              <a:rPr lang="en-US" dirty="0"/>
              <a:t>Examples of how to do any of the above</a:t>
            </a:r>
          </a:p>
          <a:p>
            <a:pPr marL="0" indent="0">
              <a:buNone/>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07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Goals of</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Unit Testing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It is good to have goals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1307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Goals of 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marL="0" indent="0">
              <a:buNone/>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marL="0" indent="0">
              <a:buNone/>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71af3243-3dd4-4a8d-8c0d-dd76da1f02a5"/>
    <ds:schemaRef ds:uri="http://purl.org/dc/terms/"/>
    <ds:schemaRef ds:uri="http://schemas.microsoft.com/sharepoint/v3"/>
    <ds:schemaRef ds:uri="230e9df3-be65-4c73-a93b-d1236ebd677e"/>
    <ds:schemaRef ds:uri="http://purl.org/dc/dcmitype/"/>
    <ds:schemaRef ds:uri="http://schemas.openxmlformats.org/package/2006/metadata/core-properties"/>
    <ds:schemaRef ds:uri="16c05727-aa75-4e4a-9b5f-8a80a1165891"/>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464</TotalTime>
  <Words>978</Words>
  <Application>Microsoft Office PowerPoint</Application>
  <PresentationFormat>Widescreen</PresentationFormat>
  <Paragraphs>128</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Menlo</vt:lpstr>
      <vt:lpstr>Walbaum Display</vt:lpstr>
      <vt:lpstr>3DFloatVTI</vt:lpstr>
      <vt:lpstr>An Introduction to Unit Testing</vt:lpstr>
      <vt:lpstr>Agenda</vt:lpstr>
      <vt:lpstr>Introduction</vt:lpstr>
      <vt:lpstr>What Unit Testing Is and Is Not</vt:lpstr>
      <vt:lpstr>What is Unit Testing?</vt:lpstr>
      <vt:lpstr>Things Not Covered In This Presentation</vt:lpstr>
      <vt:lpstr>Not Covered</vt:lpstr>
      <vt:lpstr>Goals of Unit Testing</vt:lpstr>
      <vt:lpstr>Goals of Unit Testing</vt:lpstr>
      <vt:lpstr>Characteristics and Benefits</vt:lpstr>
      <vt:lpstr>Characteristics and Benefits</vt:lpstr>
      <vt:lpstr>Benefits of Unit Tests</vt:lpstr>
      <vt:lpstr>What Should I Unit Test</vt:lpstr>
      <vt:lpstr>What Should I Unit Test?</vt:lpstr>
      <vt:lpstr>Code Coverage</vt:lpstr>
      <vt:lpstr>Code Coverage</vt:lpstr>
      <vt:lpstr>Demo</vt:lpstr>
      <vt:lpstr>Summary</vt:lpstr>
      <vt:lpstr>Resources</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Fedler, Jason</cp:lastModifiedBy>
  <cp:revision>22</cp:revision>
  <dcterms:created xsi:type="dcterms:W3CDTF">2022-10-20T14:37:06Z</dcterms:created>
  <dcterms:modified xsi:type="dcterms:W3CDTF">2022-11-29T15:03:24Z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