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3"/>
  </p:notesMasterIdLst>
  <p:handoutMasterIdLst>
    <p:handoutMasterId r:id="rId24"/>
  </p:handoutMasterIdLst>
  <p:sldIdLst>
    <p:sldId id="257" r:id="rId5"/>
    <p:sldId id="389" r:id="rId6"/>
    <p:sldId id="384" r:id="rId7"/>
    <p:sldId id="317" r:id="rId8"/>
    <p:sldId id="392" r:id="rId9"/>
    <p:sldId id="394" r:id="rId10"/>
    <p:sldId id="395" r:id="rId11"/>
    <p:sldId id="397" r:id="rId12"/>
    <p:sldId id="270" r:id="rId13"/>
    <p:sldId id="393" r:id="rId14"/>
    <p:sldId id="396" r:id="rId15"/>
    <p:sldId id="398" r:id="rId16"/>
    <p:sldId id="279" r:id="rId17"/>
    <p:sldId id="268" r:id="rId18"/>
    <p:sldId id="272" r:id="rId19"/>
    <p:sldId id="281" r:id="rId20"/>
    <p:sldId id="321" r:id="rId21"/>
    <p:sldId id="39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36" autoAdjust="0"/>
    <p:restoredTop sz="93725" autoAdjust="0"/>
  </p:normalViewPr>
  <p:slideViewPr>
    <p:cSldViewPr snapToGrid="0">
      <p:cViewPr varScale="1">
        <p:scale>
          <a:sx n="112" d="100"/>
          <a:sy n="112" d="100"/>
        </p:scale>
        <p:origin x="828"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Thu 20-Oct-2022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Thu 20-Oct-2022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05888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396808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39652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149973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76411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43002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9523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Unit Testing in C#</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Jason Fedler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Benefits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Implicit documentation of how to setup classes and objects</a:t>
            </a:r>
          </a:p>
          <a:p>
            <a:pPr>
              <a:defRPr sz="2000"/>
            </a:pPr>
            <a:r>
              <a:rPr lang="en-US" dirty="0"/>
              <a:t>Passing tests show compliance with requirements</a:t>
            </a:r>
          </a:p>
          <a:p>
            <a:pPr>
              <a:defRPr sz="2000"/>
            </a:pPr>
            <a:r>
              <a:rPr lang="en-US" dirty="0"/>
              <a:t>Failing tests show where requirements are not being met</a:t>
            </a:r>
          </a:p>
          <a:p>
            <a:pPr>
              <a:defRPr sz="2000"/>
            </a:pPr>
            <a:r>
              <a:rPr lang="en-US" dirty="0"/>
              <a:t>Documents business rules by showing “correctness”</a:t>
            </a:r>
          </a:p>
          <a:p>
            <a:pPr>
              <a:defRPr sz="2000"/>
            </a:pPr>
            <a:r>
              <a:rPr lang="en-US" dirty="0"/>
              <a:t>Helps guide the shape of classes that make them testable / flexible</a:t>
            </a:r>
          </a:p>
          <a:p>
            <a:pPr>
              <a:defRPr sz="2000"/>
            </a:pPr>
            <a:r>
              <a:rPr lang="en-US" dirty="0"/>
              <a:t>Helps create a safety net for mild refactoring</a:t>
            </a:r>
          </a:p>
          <a:p>
            <a:pPr>
              <a:defRPr sz="2000"/>
            </a:pPr>
            <a:r>
              <a:rPr lang="en-US" dirty="0"/>
              <a:t>Bugs found can be recreated in a test and then offending code updated to correct</a:t>
            </a:r>
          </a:p>
          <a:p>
            <a:pPr>
              <a:defRPr sz="2000"/>
            </a:pPr>
            <a:r>
              <a:rPr lang="en-US" dirty="0"/>
              <a:t>Unit tests prove correctness</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9784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Should I Unit Test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111804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12056"/>
          </a:xfrm>
        </p:spPr>
        <p:txBody>
          <a:bodyPr>
            <a:normAutofit/>
          </a:bodyPr>
          <a:lstStyle/>
          <a:p>
            <a:r>
              <a:rPr lang="en-US" dirty="0"/>
              <a:t>What Should I Unit Test?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Complex business logic</a:t>
            </a:r>
          </a:p>
          <a:p>
            <a:pPr lvl="1">
              <a:defRPr sz="2000"/>
            </a:pPr>
            <a:r>
              <a:rPr lang="en-US" dirty="0"/>
              <a:t>Find those edge cases before they make their way to production!</a:t>
            </a:r>
          </a:p>
          <a:p>
            <a:pPr>
              <a:defRPr sz="2000"/>
            </a:pPr>
            <a:r>
              <a:rPr lang="en-US" dirty="0"/>
              <a:t>Should I unit test my repository layer?</a:t>
            </a:r>
          </a:p>
          <a:p>
            <a:pPr lvl="1">
              <a:defRPr sz="2000"/>
            </a:pPr>
            <a:r>
              <a:rPr lang="en-US" dirty="0"/>
              <a:t>A bit of a grey area here, but we are treading into integration testing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3886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97987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26246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52156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4396976" cy="3415519"/>
          </a:xfrm>
        </p:spPr>
        <p:txBody>
          <a:bodyPr/>
          <a:lstStyle/>
          <a:p>
            <a:r>
              <a:rPr lang="en-US" dirty="0"/>
              <a:t>What Unit Testing Is &amp; Is Not</a:t>
            </a:r>
          </a:p>
          <a:p>
            <a:r>
              <a:rPr lang="en-US" dirty="0"/>
              <a:t>Unit Test Benefits and Characteristics</a:t>
            </a:r>
          </a:p>
          <a:p>
            <a:r>
              <a:rPr lang="en-US" dirty="0"/>
              <a:t>What Should I Unit Test?</a:t>
            </a:r>
          </a:p>
          <a:p>
            <a:r>
              <a:rPr lang="en-US" dirty="0"/>
              <a:t>Why Do It?</a:t>
            </a:r>
          </a:p>
          <a:p>
            <a:r>
              <a:rPr lang="en-US" dirty="0"/>
              <a:t>Code Coverage &amp; Demo</a:t>
            </a:r>
          </a:p>
          <a:p>
            <a:r>
              <a:rPr lang="en-US" dirty="0"/>
              <a:t>Resources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Unit testing is an important part of delivering high quality software consistently over a long period of time. Like any engineering tool, though, there are trade-offs, and it becomes more of an art form rather than science.</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549275"/>
            <a:ext cx="6610513"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What Unit Testing Is and Is Not</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218628"/>
            <a:ext cx="5437186" cy="535354"/>
          </a:xfrm>
        </p:spPr>
        <p:txBody>
          <a:bodyPr/>
          <a:lstStyle/>
          <a:p>
            <a:r>
              <a:rPr lang="en-US" dirty="0"/>
              <a:t>What it is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833151"/>
            <a:ext cx="5429114" cy="4413825"/>
          </a:xfrm>
        </p:spPr>
        <p:txBody>
          <a:bodyPr/>
          <a:lstStyle/>
          <a:p>
            <a:pPr>
              <a:defRPr sz="2000"/>
            </a:pPr>
            <a:r>
              <a:rPr lang="en-US" dirty="0"/>
              <a:t>A </a:t>
            </a:r>
            <a:r>
              <a:rPr lang="en-US" i="1" dirty="0"/>
              <a:t>unit test</a:t>
            </a:r>
            <a:r>
              <a:rPr lang="en-US" dirty="0"/>
              <a:t> is a piece of code (usually a method) that invokes another piece of code and checks the correctness of some assumptions afterward. If the assumptions turn out to be wrong, the unit test has failed. A “unit” is a method or function. ~ </a:t>
            </a:r>
            <a:r>
              <a:rPr lang="en-US" i="1" dirty="0"/>
              <a:t>The Art of Unit Testing, p. 4</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218628"/>
            <a:ext cx="5436392" cy="535354"/>
          </a:xfrm>
        </p:spPr>
        <p:txBody>
          <a:bodyPr/>
          <a:lstStyle/>
          <a:p>
            <a:r>
              <a:rPr lang="en-US" dirty="0"/>
              <a:t>What it is NOT</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1833151"/>
            <a:ext cx="5436391" cy="4413825"/>
          </a:xfrm>
        </p:spPr>
        <p:txBody>
          <a:bodyPr/>
          <a:lstStyle/>
          <a:p>
            <a:pPr>
              <a:defRPr sz="2000"/>
            </a:pPr>
            <a:r>
              <a:rPr lang="en-US" dirty="0"/>
              <a:t>Unit tests are NOT the same as automated tests</a:t>
            </a:r>
          </a:p>
          <a:p>
            <a:pPr>
              <a:defRPr sz="2000"/>
            </a:pPr>
            <a:r>
              <a:rPr lang="en-US" dirty="0"/>
              <a:t>Unit tests are NOT integration tests</a:t>
            </a:r>
          </a:p>
          <a:p>
            <a:pPr>
              <a:defRPr sz="2000"/>
            </a:pPr>
            <a:r>
              <a:rPr lang="en-US" dirty="0"/>
              <a:t>Unit tests are NOT silver bullets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6569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Unit Testing Goals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2130701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Unit Testing</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833151"/>
            <a:ext cx="5437186" cy="535354"/>
          </a:xfrm>
        </p:spPr>
        <p:txBody>
          <a:bodyPr/>
          <a:lstStyle/>
          <a:p>
            <a:r>
              <a:rPr lang="en-US" dirty="0"/>
              <a:t>Goals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47674"/>
            <a:ext cx="5429114" cy="3806221"/>
          </a:xfrm>
        </p:spPr>
        <p:txBody>
          <a:bodyPr/>
          <a:lstStyle/>
          <a:p>
            <a:pPr>
              <a:defRPr sz="2000"/>
            </a:pPr>
            <a:r>
              <a:rPr lang="en-US" dirty="0"/>
              <a:t>The primary goal of unit testing is to take the smallest piece of testable software in the application, isolate it from the remainder of the code, and determine whether it behaves exactly as you expect. Each unit is tested separately before integrating them into modules to test the interfaces between modules. Unit testing has proven its value in that a large percentage of defects are identified during its use. ~ </a:t>
            </a:r>
            <a:r>
              <a:rPr lang="en-US" i="1" dirty="0"/>
              <a:t>MSDN</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833151"/>
            <a:ext cx="5436392" cy="535354"/>
          </a:xfrm>
        </p:spPr>
        <p:txBody>
          <a:bodyPr/>
          <a:lstStyle/>
          <a:p>
            <a:r>
              <a:rPr lang="en-US" dirty="0"/>
              <a:t>Overview</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47674"/>
            <a:ext cx="5436391" cy="3806221"/>
          </a:xfrm>
        </p:spPr>
        <p:txBody>
          <a:bodyPr/>
          <a:lstStyle/>
          <a:p>
            <a:pPr>
              <a:defRPr sz="2000"/>
            </a:pPr>
            <a:r>
              <a:rPr lang="en-US" dirty="0"/>
              <a:t>At a high-level, unit testing refers to the practice of testing certain functions and areas – or units – of our code. This gives us the ability to verify that our functions work as expected… ~ </a:t>
            </a:r>
            <a:r>
              <a:rPr lang="en-US" i="1" dirty="0"/>
              <a:t>http://wp.tutsplus.com</a:t>
            </a:r>
          </a:p>
          <a:p>
            <a:pPr marL="0" indent="0">
              <a:buNone/>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8300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Characteristics and Benefits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22141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46239"/>
          </a:xfrm>
        </p:spPr>
        <p:txBody>
          <a:bodyPr>
            <a:normAutofit/>
          </a:bodyPr>
          <a:lstStyle/>
          <a:p>
            <a:r>
              <a:rPr lang="en-US" dirty="0"/>
              <a:t>Characteristics of Unit Tests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2" y="1589518"/>
            <a:ext cx="10941155" cy="4719207"/>
          </a:xfrm>
        </p:spPr>
        <p:txBody>
          <a:bodyPr/>
          <a:lstStyle/>
          <a:p>
            <a:pPr>
              <a:defRPr sz="2000"/>
            </a:pPr>
            <a:r>
              <a:rPr lang="en-US" dirty="0"/>
              <a:t>Isolated from other code</a:t>
            </a:r>
          </a:p>
          <a:p>
            <a:pPr>
              <a:defRPr sz="2000"/>
            </a:pPr>
            <a:r>
              <a:rPr lang="en-US" dirty="0"/>
              <a:t>Isolated from other developers</a:t>
            </a:r>
          </a:p>
          <a:p>
            <a:pPr>
              <a:defRPr sz="2000"/>
            </a:pPr>
            <a:r>
              <a:rPr lang="en-US" dirty="0"/>
              <a:t>Targeted</a:t>
            </a:r>
          </a:p>
          <a:p>
            <a:pPr>
              <a:defRPr sz="2000"/>
            </a:pPr>
            <a:r>
              <a:rPr lang="en-US" dirty="0"/>
              <a:t>Repeatable</a:t>
            </a:r>
          </a:p>
          <a:p>
            <a:pPr>
              <a:defRPr sz="2000"/>
            </a:pPr>
            <a:r>
              <a:rPr lang="en-US" dirty="0"/>
              <a:t>Predictable</a:t>
            </a:r>
          </a:p>
          <a:p>
            <a:pPr>
              <a:defRPr sz="2000"/>
            </a:pPr>
            <a:r>
              <a:rPr lang="en-US" dirty="0"/>
              <a:t>Fast</a:t>
            </a:r>
          </a:p>
          <a:p>
            <a:pPr marL="0" indent="0">
              <a:buNone/>
              <a:defRPr sz="2000"/>
            </a:pPr>
            <a:r>
              <a:rPr lang="en-US" i="1" dirty="0"/>
              <a:t>Professional Test Driven Development with C#, p 20</a:t>
            </a:r>
          </a:p>
          <a:p>
            <a:pPr>
              <a:defRPr sz="2000"/>
            </a:pP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{460405D0-658F-498E-89E1-8A7BCF7249FB}tf33713516_win32</Template>
  <TotalTime>197</TotalTime>
  <Words>937</Words>
  <Application>Microsoft Office PowerPoint</Application>
  <PresentationFormat>Widescreen</PresentationFormat>
  <Paragraphs>139</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Gill Sans MT</vt:lpstr>
      <vt:lpstr>Symbol</vt:lpstr>
      <vt:lpstr>Walbaum Display</vt:lpstr>
      <vt:lpstr>3DFloatVTI</vt:lpstr>
      <vt:lpstr>Unit Testing in C#</vt:lpstr>
      <vt:lpstr>Agenda</vt:lpstr>
      <vt:lpstr>Introduction</vt:lpstr>
      <vt:lpstr>What Unit Testing Is and Is Not</vt:lpstr>
      <vt:lpstr>Unit Testing</vt:lpstr>
      <vt:lpstr>Unit Testing Goals</vt:lpstr>
      <vt:lpstr>Unit Testing</vt:lpstr>
      <vt:lpstr>Characteristics and Benefits</vt:lpstr>
      <vt:lpstr>Characteristics of Unit Tests</vt:lpstr>
      <vt:lpstr>Benefits of Unit Tests</vt:lpstr>
      <vt:lpstr>What Should I Unit Test</vt:lpstr>
      <vt:lpstr>What Should I Unit Test?</vt:lpstr>
      <vt:lpstr>The way to get started is to quit talking and begin doing.</vt:lpstr>
      <vt:lpstr>Team</vt:lpstr>
      <vt:lpstr>Timeline</vt:lpstr>
      <vt:lpstr>Content 2 </vt:lpstr>
      <vt:lpstr>Summary</vt:lpstr>
      <vt:lpstr>Thank You</vt:lpstr>
    </vt:vector>
  </TitlesOfParts>
  <Company>Garmin Intl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in C#</dc:title>
  <dc:creator>Fedler, Jason</dc:creator>
  <cp:lastModifiedBy>Fedler, Jason</cp:lastModifiedBy>
  <cp:revision>9</cp:revision>
  <dcterms:created xsi:type="dcterms:W3CDTF">2022-10-20T14:37:06Z</dcterms:created>
  <dcterms:modified xsi:type="dcterms:W3CDTF">2022-10-20T17:54:40Z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