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473200" y="1790700"/>
            <a:ext cx="21437600" cy="4927600"/>
          </a:xfrm>
          <a:prstGeom prst="rect">
            <a:avLst/>
          </a:prstGeom>
        </p:spPr>
        <p:txBody>
          <a:bodyPr anchor="b"/>
          <a:lstStyle/>
          <a:p>
            <a:pPr/>
            <a:r>
              <a:t>Title Text</a:t>
            </a:r>
          </a:p>
        </p:txBody>
      </p:sp>
      <p:sp>
        <p:nvSpPr>
          <p:cNvPr id="12" name="Body Level One…"/>
          <p:cNvSpPr txBox="1"/>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66200"/>
            <a:ext cx="19621500" cy="585521"/>
          </a:xfrm>
          <a:prstGeom prst="rect">
            <a:avLst/>
          </a:prstGeom>
        </p:spPr>
        <p:txBody>
          <a:bodyPr anchor="t">
            <a:spAutoFit/>
          </a:bodyPr>
          <a:lstStyle>
            <a:lvl1pPr marL="0" indent="0" algn="ctr">
              <a:spcBef>
                <a:spcPts val="0"/>
              </a:spcBef>
              <a:buSzTx/>
              <a:buNone/>
              <a:defRPr i="1" sz="32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–Johnny Appleseed</a:t>
            </a:r>
          </a:p>
        </p:txBody>
      </p:sp>
      <p:sp>
        <p:nvSpPr>
          <p:cNvPr id="94" name="“Type a quote here.”"/>
          <p:cNvSpPr txBox="1"/>
          <p:nvPr>
            <p:ph type="body" sz="quarter" idx="22"/>
          </p:nvPr>
        </p:nvSpPr>
        <p:spPr>
          <a:xfrm>
            <a:off x="2387600" y="6059289"/>
            <a:ext cx="19621500" cy="850901"/>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“Type a quote here.” </a:t>
            </a:r>
          </a:p>
        </p:txBody>
      </p:sp>
      <p:sp>
        <p:nvSpPr>
          <p:cNvPr id="95"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Close-up photo of a bicycle chain on a gear"/>
          <p:cNvSpPr/>
          <p:nvPr>
            <p:ph type="pic" idx="21"/>
          </p:nvPr>
        </p:nvSpPr>
        <p:spPr>
          <a:xfrm>
            <a:off x="-12700" y="-3924300"/>
            <a:ext cx="24384000" cy="18279533"/>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Partial view of a metal gear"/>
          <p:cNvSpPr/>
          <p:nvPr>
            <p:ph type="pic" idx="21"/>
          </p:nvPr>
        </p:nvSpPr>
        <p:spPr>
          <a:xfrm>
            <a:off x="1473200" y="-2692400"/>
            <a:ext cx="21437602" cy="16070758"/>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473200" y="9575800"/>
            <a:ext cx="21437600" cy="1714500"/>
          </a:xfrm>
          <a:prstGeom prst="rect">
            <a:avLst/>
          </a:prstGeom>
        </p:spPr>
        <p:txBody>
          <a:bodyPr anchor="b"/>
          <a:lstStyle/>
          <a:p>
            <a:pPr/>
            <a:r>
              <a:t>Title Text</a:t>
            </a:r>
          </a:p>
        </p:txBody>
      </p:sp>
      <p:sp>
        <p:nvSpPr>
          <p:cNvPr id="22" name="Body Level One…"/>
          <p:cNvSpPr txBox="1"/>
          <p:nvPr>
            <p:ph type="body" sz="quarter"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473200" y="5143500"/>
            <a:ext cx="21437600" cy="3429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Close-up photo of bicycle gears"/>
          <p:cNvSpPr/>
          <p:nvPr>
            <p:ph type="pic" idx="21"/>
          </p:nvPr>
        </p:nvSpPr>
        <p:spPr>
          <a:xfrm>
            <a:off x="12925240" y="918941"/>
            <a:ext cx="11599695" cy="15473898"/>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473200" y="1803400"/>
            <a:ext cx="9639300" cy="4927600"/>
          </a:xfrm>
          <a:prstGeom prst="rect">
            <a:avLst/>
          </a:prstGeom>
        </p:spPr>
        <p:txBody>
          <a:bodyPr anchor="b"/>
          <a:lstStyle/>
          <a:p>
            <a:pPr/>
            <a:r>
              <a:t>Title Text</a:t>
            </a:r>
          </a:p>
        </p:txBody>
      </p:sp>
      <p:sp>
        <p:nvSpPr>
          <p:cNvPr id="40" name="Body Level One…"/>
          <p:cNvSpPr txBox="1"/>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Close-up photo of bicycle gears"/>
          <p:cNvSpPr/>
          <p:nvPr>
            <p:ph type="pic" sz="half" idx="21"/>
          </p:nvPr>
        </p:nvSpPr>
        <p:spPr>
          <a:xfrm>
            <a:off x="13169900" y="2376299"/>
            <a:ext cx="9522179" cy="12702588"/>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Close-up photo of the lower portion of a bicycle wheel"/>
          <p:cNvSpPr/>
          <p:nvPr>
            <p:ph type="pic" sz="quarter" idx="21"/>
          </p:nvPr>
        </p:nvSpPr>
        <p:spPr>
          <a:xfrm>
            <a:off x="15225183" y="6694487"/>
            <a:ext cx="8551334" cy="6413501"/>
          </a:xfrm>
          <a:prstGeom prst="rect">
            <a:avLst/>
          </a:prstGeom>
          <a:ln w="9525">
            <a:round/>
          </a:ln>
        </p:spPr>
        <p:txBody>
          <a:bodyPr lIns="91439" tIns="45719" rIns="91439" bIns="45719" anchor="t">
            <a:noAutofit/>
          </a:bodyPr>
          <a:lstStyle/>
          <a:p>
            <a:pPr/>
          </a:p>
        </p:txBody>
      </p:sp>
      <p:sp>
        <p:nvSpPr>
          <p:cNvPr id="84" name="Close-up photo of a bicycle chain on a gear"/>
          <p:cNvSpPr/>
          <p:nvPr>
            <p:ph type="pic" sz="quarter" idx="22"/>
          </p:nvPr>
        </p:nvSpPr>
        <p:spPr>
          <a:xfrm>
            <a:off x="15773400" y="914400"/>
            <a:ext cx="7476848" cy="5605040"/>
          </a:xfrm>
          <a:prstGeom prst="rect">
            <a:avLst/>
          </a:prstGeom>
          <a:ln w="9525">
            <a:round/>
          </a:ln>
        </p:spPr>
        <p:txBody>
          <a:bodyPr lIns="91439" tIns="45719" rIns="91439" bIns="45719" anchor="t">
            <a:noAutofit/>
          </a:bodyPr>
          <a:lstStyle/>
          <a:p>
            <a:pPr/>
          </a:p>
        </p:txBody>
      </p:sp>
      <p:sp>
        <p:nvSpPr>
          <p:cNvPr id="85" name="Close-up photo of bicycle gears"/>
          <p:cNvSpPr/>
          <p:nvPr>
            <p:ph type="pic" idx="23"/>
          </p:nvPr>
        </p:nvSpPr>
        <p:spPr>
          <a:xfrm>
            <a:off x="1077599" y="355600"/>
            <a:ext cx="14423165" cy="19240500"/>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xfrm>
            <a:off x="23724221" y="13122415"/>
            <a:ext cx="368504" cy="38707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23721936" y="13122415"/>
            <a:ext cx="368504" cy="387070"/>
          </a:xfrm>
          <a:prstGeom prst="rect">
            <a:avLst/>
          </a:prstGeom>
          <a:ln w="12700">
            <a:miter lim="400000"/>
          </a:ln>
        </p:spPr>
        <p:txBody>
          <a:bodyPr wrap="none" lIns="50800" tIns="50800" rIns="50800" bIns="50800" anchor="ctr">
            <a:spAutoFit/>
          </a:bodyPr>
          <a:lstStyle>
            <a:lvl1pPr algn="r">
              <a:defRPr b="1" sz="18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amazon.com/Art-Unit-Testing-Examples-Net/dp/1933988274/ref=sr_1_1?s=books&amp;ie=UTF8&amp;qid=1374764036&amp;sr=1-1&amp;keywords=the+art+of+unit+testing" TargetMode="External"/><Relationship Id="rId3" Type="http://schemas.openxmlformats.org/officeDocument/2006/relationships/hyperlink" Target="http://www.amazon.com/Professional-Test-Driven-Development-Applications/dp/047064320X/ref=sr_1_2?s=books&amp;ie=UTF8&amp;qid=1374763927&amp;sr=1-2&amp;keywords=test+driven+development" TargetMode="External"/><Relationship Id="rId4" Type="http://schemas.openxmlformats.org/officeDocument/2006/relationships/hyperlink" Target="https://teams.rfmd.com/it/npi/Lunch%20%20Learn/UnitTesting_Succinctly.pdf"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ctrTitle"/>
          </p:nvPr>
        </p:nvSpPr>
        <p:spPr>
          <a:prstGeom prst="rect">
            <a:avLst/>
          </a:prstGeom>
        </p:spPr>
        <p:txBody>
          <a:bodyPr/>
          <a:lstStyle/>
          <a:p>
            <a:pPr/>
            <a:r>
              <a:t>Unit Testing</a:t>
            </a:r>
          </a:p>
        </p:txBody>
      </p:sp>
      <p:sp>
        <p:nvSpPr>
          <p:cNvPr id="120" name="Subtitle 2"/>
          <p:cNvSpPr txBox="1"/>
          <p:nvPr>
            <p:ph type="subTitle" sz="quarter" idx="1"/>
          </p:nvPr>
        </p:nvSpPr>
        <p:spPr>
          <a:prstGeom prst="rect">
            <a:avLst/>
          </a:prstGeom>
        </p:spPr>
        <p:txBody>
          <a:bodyPr/>
          <a:lstStyle/>
          <a:p>
            <a:pPr/>
            <a:r>
              <a:t>You don’t have time NOT to write unit tests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1"/>
          <p:cNvSpPr txBox="1"/>
          <p:nvPr>
            <p:ph type="ctrTitle"/>
          </p:nvPr>
        </p:nvSpPr>
        <p:spPr>
          <a:prstGeom prst="rect">
            <a:avLst/>
          </a:prstGeom>
        </p:spPr>
        <p:txBody>
          <a:bodyPr/>
          <a:lstStyle/>
          <a:p>
            <a:pPr/>
            <a:r>
              <a:t>Unit Test Naming COnventions</a:t>
            </a:r>
          </a:p>
        </p:txBody>
      </p:sp>
      <p:sp>
        <p:nvSpPr>
          <p:cNvPr id="147" name="Content Placeholder 2"/>
          <p:cNvSpPr txBox="1"/>
          <p:nvPr>
            <p:ph type="subTitle" sz="quarter" idx="1"/>
          </p:nvPr>
        </p:nvSpPr>
        <p:spPr>
          <a:prstGeom prst="rect">
            <a:avLst/>
          </a:prstGeom>
        </p:spPr>
        <p:txBody>
          <a:bodyPr/>
          <a:lstStyle/>
          <a:p>
            <a:pPr defTabSz="470534">
              <a:defRPr sz="3306">
                <a:effectLst>
                  <a:outerShdw sx="100000" sy="100000" kx="0" ky="0" algn="b" rotWithShape="0" blurRad="28956" dist="21717" dir="5400000">
                    <a:srgbClr val="000000"/>
                  </a:outerShdw>
                </a:effectLst>
              </a:defRPr>
            </a:pPr>
            <a:r>
              <a:t>Name the unit test </a:t>
            </a:r>
            <a:r>
              <a:rPr i="1">
                <a:latin typeface="Book Antiqua"/>
                <a:ea typeface="Book Antiqua"/>
                <a:cs typeface="Book Antiqua"/>
                <a:sym typeface="Book Antiqua"/>
              </a:rPr>
              <a:t>class </a:t>
            </a:r>
            <a:r>
              <a:t>after the class in which all the test methods reside</a:t>
            </a:r>
          </a:p>
          <a:p>
            <a:pPr defTabSz="470534">
              <a:defRPr sz="3306">
                <a:effectLst>
                  <a:outerShdw sx="100000" sy="100000" kx="0" ky="0" algn="b" rotWithShape="0" blurRad="28956" dist="21717" dir="5400000">
                    <a:srgbClr val="000000"/>
                  </a:outerShdw>
                </a:effectLst>
              </a:defRPr>
            </a:pPr>
            <a:r>
              <a:t>[TestClass]: {className}Tests</a:t>
            </a:r>
          </a:p>
          <a:p>
            <a:pPr defTabSz="470534">
              <a:defRPr sz="3306">
                <a:effectLst>
                  <a:outerShdw sx="100000" sy="100000" kx="0" ky="0" algn="b" rotWithShape="0" blurRad="28956" dist="21717" dir="5400000">
                    <a:srgbClr val="000000"/>
                  </a:outerShdw>
                </a:effectLst>
              </a:defRPr>
            </a:pPr>
            <a:r>
              <a:t>Name the unit test </a:t>
            </a:r>
            <a:r>
              <a:rPr i="1">
                <a:latin typeface="Book Antiqua"/>
                <a:ea typeface="Book Antiqua"/>
                <a:cs typeface="Book Antiqua"/>
                <a:sym typeface="Book Antiqua"/>
              </a:rPr>
              <a:t>method</a:t>
            </a:r>
            <a:r>
              <a:rPr b="1">
                <a:latin typeface="Book Antiqua"/>
                <a:ea typeface="Book Antiqua"/>
                <a:cs typeface="Book Antiqua"/>
                <a:sym typeface="Book Antiqua"/>
              </a:rPr>
              <a:t> </a:t>
            </a:r>
            <a:r>
              <a:t>using the method/function name, input provided and the result expected</a:t>
            </a:r>
          </a:p>
          <a:p>
            <a:pPr defTabSz="470534">
              <a:defRPr sz="3306">
                <a:effectLst>
                  <a:outerShdw sx="100000" sy="100000" kx="0" ky="0" algn="b" rotWithShape="0" blurRad="28956" dist="21717" dir="5400000">
                    <a:srgbClr val="000000"/>
                  </a:outerShdw>
                </a:effectLst>
              </a:defRPr>
            </a:pPr>
            <a:r>
              <a:t>[TestMethod]: {functionName}_{providedInput}_{expectedResult}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1"/>
          <p:cNvSpPr txBox="1"/>
          <p:nvPr>
            <p:ph type="ctrTitle"/>
          </p:nvPr>
        </p:nvSpPr>
        <p:spPr>
          <a:prstGeom prst="rect">
            <a:avLst/>
          </a:prstGeom>
        </p:spPr>
        <p:txBody>
          <a:bodyPr/>
          <a:lstStyle/>
          <a:p>
            <a:pPr/>
            <a:r>
              <a:t>Unit Test Naming Conventions</a:t>
            </a:r>
          </a:p>
        </p:txBody>
      </p:sp>
      <p:sp>
        <p:nvSpPr>
          <p:cNvPr id="150" name="Content Placeholder 2"/>
          <p:cNvSpPr txBox="1"/>
          <p:nvPr>
            <p:ph type="subTitle" sz="quarter" idx="1"/>
          </p:nvPr>
        </p:nvSpPr>
        <p:spPr>
          <a:prstGeom prst="rect">
            <a:avLst/>
          </a:prstGeom>
        </p:spPr>
        <p:txBody>
          <a:bodyPr/>
          <a:lstStyle/>
          <a:p>
            <a:pPr defTabSz="487044">
              <a:defRPr sz="3421">
                <a:effectLst>
                  <a:outerShdw sx="100000" sy="100000" kx="0" ky="0" algn="b" rotWithShape="0" blurRad="29971" dist="22479" dir="5400000">
                    <a:srgbClr val="000000"/>
                  </a:outerShdw>
                </a:effectLst>
              </a:defRPr>
            </a:pPr>
            <a:r>
              <a:t>Examples</a:t>
            </a:r>
          </a:p>
          <a:p>
            <a:pPr defTabSz="487044">
              <a:defRPr sz="3421">
                <a:effectLst>
                  <a:outerShdw sx="100000" sy="100000" kx="0" ky="0" algn="b" rotWithShape="0" blurRad="29971" dist="22479" dir="5400000">
                    <a:srgbClr val="000000"/>
                  </a:outerShdw>
                </a:effectLst>
              </a:defRPr>
            </a:pPr>
            <a:r>
              <a:t>Class for SpecificationService</a:t>
            </a:r>
          </a:p>
          <a:p>
            <a:pPr defTabSz="487044">
              <a:defRPr sz="3421">
                <a:effectLst>
                  <a:outerShdw sx="100000" sy="100000" kx="0" ky="0" algn="b" rotWithShape="0" blurRad="29971" dist="22479" dir="5400000">
                    <a:srgbClr val="000000"/>
                  </a:outerShdw>
                </a:effectLst>
              </a:defRPr>
            </a:pPr>
            <a:r>
              <a:t>Name the class "SpecificationServiceTests"</a:t>
            </a:r>
          </a:p>
          <a:p>
            <a:pPr defTabSz="487044">
              <a:defRPr sz="3421">
                <a:effectLst>
                  <a:outerShdw sx="100000" sy="100000" kx="0" ky="0" algn="b" rotWithShape="0" blurRad="29971" dist="22479" dir="5400000">
                    <a:srgbClr val="000000"/>
                  </a:outerShdw>
                </a:effectLst>
              </a:defRPr>
            </a:pPr>
            <a:r>
              <a:t>Method is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itle 1"/>
          <p:cNvSpPr txBox="1"/>
          <p:nvPr>
            <p:ph type="ctrTitle"/>
          </p:nvPr>
        </p:nvSpPr>
        <p:spPr>
          <a:prstGeom prst="rect">
            <a:avLst/>
          </a:prstGeom>
        </p:spPr>
        <p:txBody>
          <a:bodyPr/>
          <a:lstStyle/>
          <a:p>
            <a:pPr/>
            <a:r>
              <a:t>How can I test my Legacy Code?</a:t>
            </a:r>
          </a:p>
        </p:txBody>
      </p:sp>
      <p:sp>
        <p:nvSpPr>
          <p:cNvPr id="153" name="Content Placeholder 2"/>
          <p:cNvSpPr txBox="1"/>
          <p:nvPr>
            <p:ph type="subTitle" sz="quarter" idx="1"/>
          </p:nvPr>
        </p:nvSpPr>
        <p:spPr>
          <a:prstGeom prst="rect">
            <a:avLst/>
          </a:prstGeom>
        </p:spPr>
        <p:txBody>
          <a:bodyPr/>
          <a:lstStyle/>
          <a:p>
            <a:pPr defTabSz="462280">
              <a:defRPr sz="3248">
                <a:effectLst>
                  <a:outerShdw sx="100000" sy="100000" kx="0" ky="0" algn="b" rotWithShape="0" blurRad="28448" dist="21336" dir="5400000">
                    <a:srgbClr val="000000"/>
                  </a:outerShdw>
                </a:effectLst>
              </a:defRPr>
            </a:pPr>
            <a:r>
              <a:t>Legacy code is generally written imperatively making it difficult to unit test:</a:t>
            </a:r>
          </a:p>
          <a:p>
            <a:pPr defTabSz="462280">
              <a:defRPr sz="3248">
                <a:effectLst>
                  <a:outerShdw sx="100000" sy="100000" kx="0" ky="0" algn="b" rotWithShape="0" blurRad="28448" dist="21336" dir="5400000">
                    <a:srgbClr val="000000"/>
                  </a:outerShdw>
                </a:effectLst>
              </a:defRPr>
            </a:pPr>
            <a:r>
              <a:t>One function doing lots of things rather than lots of functions doing one specific thing, then composing a function of functions.</a:t>
            </a:r>
          </a:p>
          <a:p>
            <a:pPr defTabSz="462280">
              <a:defRPr sz="3248">
                <a:effectLst>
                  <a:outerShdw sx="100000" sy="100000" kx="0" ky="0" algn="b" rotWithShape="0" blurRad="28448" dist="21336" dir="5400000">
                    <a:srgbClr val="000000"/>
                  </a:outerShdw>
                </a:effectLst>
              </a:defRPr>
            </a:pPr>
            <a:r>
              <a:t>Refactoring legacy code to make things more unit testable is another subject to be discussed at a later Technical Review</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1"/>
          <p:cNvSpPr txBox="1"/>
          <p:nvPr>
            <p:ph type="ctrTitle"/>
          </p:nvPr>
        </p:nvSpPr>
        <p:spPr>
          <a:prstGeom prst="rect">
            <a:avLst/>
          </a:prstGeom>
        </p:spPr>
        <p:txBody>
          <a:bodyPr/>
          <a:lstStyle/>
          <a:p>
            <a:pPr/>
            <a:r>
              <a:t>How can I test my Legacy Code?</a:t>
            </a:r>
          </a:p>
        </p:txBody>
      </p:sp>
      <p:sp>
        <p:nvSpPr>
          <p:cNvPr id="156" name="Content Placeholder 2"/>
          <p:cNvSpPr txBox="1"/>
          <p:nvPr>
            <p:ph type="subTitle" sz="quarter" idx="1"/>
          </p:nvPr>
        </p:nvSpPr>
        <p:spPr>
          <a:prstGeom prst="rect">
            <a:avLst/>
          </a:prstGeom>
        </p:spPr>
        <p:txBody>
          <a:bodyPr/>
          <a:lstStyle/>
          <a:p>
            <a:pPr defTabSz="330200">
              <a:defRPr sz="2320">
                <a:effectLst>
                  <a:outerShdw sx="100000" sy="100000" kx="0" ky="0" algn="b" rotWithShape="0" blurRad="20320" dist="15240" dir="5400000">
                    <a:srgbClr val="000000"/>
                  </a:outerShdw>
                </a:effectLst>
              </a:defRPr>
            </a:pPr>
            <a:r>
              <a:t>High level: extract interfaces and unit test the implementations of those interfaces</a:t>
            </a:r>
          </a:p>
          <a:p>
            <a:pPr defTabSz="330200">
              <a:defRPr sz="2320">
                <a:effectLst>
                  <a:outerShdw sx="100000" sy="100000" kx="0" ky="0" algn="b" rotWithShape="0" blurRad="20320" dist="15240" dir="5400000">
                    <a:srgbClr val="000000"/>
                  </a:outerShdw>
                </a:effectLst>
              </a:defRPr>
            </a:pPr>
            <a:r>
              <a:t>"All problems in computer science can be solved by another level of indirection...except for the problem of too many layers of indirection ." </a:t>
            </a:r>
            <a:br/>
            <a:r>
              <a:t>~ David Wheeler</a:t>
            </a:r>
          </a:p>
          <a:p>
            <a:pPr defTabSz="330200">
              <a:defRPr sz="2320">
                <a:effectLst>
                  <a:outerShdw sx="100000" sy="100000" kx="0" ky="0" algn="b" rotWithShape="0" blurRad="20320" dist="15240" dir="5400000">
                    <a:srgbClr val="000000"/>
                  </a:outerShdw>
                </a:effectLst>
              </a:defRPr>
            </a:pPr>
            <a:r>
              <a:t>"Any sufficiently advanced technology is indistinguishable from magic." </a:t>
            </a:r>
            <a:br/>
            <a:r>
              <a:t>~ Arthur C. Clarke</a:t>
            </a:r>
          </a:p>
          <a:p>
            <a:pPr defTabSz="330200">
              <a:defRPr sz="2320">
                <a:effectLst>
                  <a:outerShdw sx="100000" sy="100000" kx="0" ky="0" algn="b" rotWithShape="0" blurRad="20320" dist="15240" dir="5400000">
                    <a:srgbClr val="000000"/>
                  </a:outerShdw>
                </a:effectLst>
              </a:defRPr>
            </a:pPr>
            <a:r>
              <a:t>"One additional layer of indirection is indistinguishable from magic." </a:t>
            </a:r>
            <a:br/>
            <a:r>
              <a:t>~ Scott Hanselman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1"/>
          <p:cNvSpPr txBox="1"/>
          <p:nvPr>
            <p:ph type="ctrTitle"/>
          </p:nvPr>
        </p:nvSpPr>
        <p:spPr>
          <a:prstGeom prst="rect">
            <a:avLst/>
          </a:prstGeom>
        </p:spPr>
        <p:txBody>
          <a:bodyPr/>
          <a:lstStyle/>
          <a:p>
            <a:pPr/>
            <a:r>
              <a:t>Example</a:t>
            </a:r>
          </a:p>
        </p:txBody>
      </p:sp>
      <p:sp>
        <p:nvSpPr>
          <p:cNvPr id="159" name="Content Placeholder 2"/>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1"/>
          <p:cNvSpPr txBox="1"/>
          <p:nvPr>
            <p:ph type="ctrTitle"/>
          </p:nvPr>
        </p:nvSpPr>
        <p:spPr>
          <a:prstGeom prst="rect">
            <a:avLst/>
          </a:prstGeom>
        </p:spPr>
        <p:txBody>
          <a:bodyPr/>
          <a:lstStyle/>
          <a:p>
            <a:pPr/>
            <a:r>
              <a:t>Sources</a:t>
            </a:r>
          </a:p>
        </p:txBody>
      </p:sp>
      <p:sp>
        <p:nvSpPr>
          <p:cNvPr id="162" name="Content Placeholder 2"/>
          <p:cNvSpPr txBox="1"/>
          <p:nvPr>
            <p:ph type="subTitle" sz="quarter" idx="1"/>
          </p:nvPr>
        </p:nvSpPr>
        <p:spPr>
          <a:prstGeom prst="rect">
            <a:avLst/>
          </a:prstGeom>
        </p:spPr>
        <p:txBody>
          <a:bodyPr/>
          <a:lstStyle/>
          <a:p>
            <a:pPr defTabSz="487044">
              <a:defRPr sz="3421">
                <a:effectLst>
                  <a:outerShdw sx="100000" sy="100000" kx="0" ky="0" algn="b" rotWithShape="0" blurRad="29971" dist="22479" dir="5400000">
                    <a:srgbClr val="000000"/>
                  </a:outerShdw>
                </a:effectLst>
              </a:defRPr>
            </a:pPr>
            <a:r>
              <a:rPr u="sng">
                <a:hlinkClick r:id="rId2" invalidUrl="" action="" tgtFrame="" tooltip="" history="1" highlightClick="0" endSnd="0"/>
              </a:rPr>
              <a:t>The Art of Unit Testing</a:t>
            </a:r>
            <a:r>
              <a:t>: With Examples in .Net, by Roy Osherove</a:t>
            </a:r>
          </a:p>
          <a:p>
            <a:pPr defTabSz="487044">
              <a:defRPr sz="3421">
                <a:effectLst>
                  <a:outerShdw sx="100000" sy="100000" kx="0" ky="0" algn="b" rotWithShape="0" blurRad="29971" dist="22479" dir="5400000">
                    <a:srgbClr val="000000"/>
                  </a:outerShdw>
                </a:effectLst>
              </a:defRPr>
            </a:pPr>
            <a:r>
              <a:rPr u="sng">
                <a:hlinkClick r:id="rId3" invalidUrl="" action="" tgtFrame="" tooltip="" history="1" highlightClick="0" endSnd="0"/>
              </a:rPr>
              <a:t>Professional Test Driven Development with C#</a:t>
            </a:r>
            <a:r>
              <a:t>: Developing Real World Applications with TDD, by James Bender &amp; Jeff McWherter</a:t>
            </a:r>
          </a:p>
          <a:p>
            <a:pPr defTabSz="487044">
              <a:defRPr sz="3421">
                <a:effectLst>
                  <a:outerShdw sx="100000" sy="100000" kx="0" ky="0" algn="b" rotWithShape="0" blurRad="29971" dist="22479" dir="5400000">
                    <a:srgbClr val="000000"/>
                  </a:outerShdw>
                </a:effectLst>
              </a:defRPr>
            </a:pPr>
            <a:r>
              <a:rPr u="sng">
                <a:hlinkClick r:id="rId4" invalidUrl="" action="" tgtFrame="" tooltip="" history="1" highlightClick="0" endSnd="0"/>
              </a:rPr>
              <a:t>Unit Testing Succinctly</a:t>
            </a:r>
            <a:r>
              <a:t>, by Marc Clifton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ctrTitle"/>
          </p:nvPr>
        </p:nvSpPr>
        <p:spPr>
          <a:prstGeom prst="rect">
            <a:avLst/>
          </a:prstGeom>
        </p:spPr>
        <p:txBody>
          <a:bodyPr/>
          <a:lstStyle/>
          <a:p>
            <a:pPr/>
            <a:r>
              <a:t>Agenda</a:t>
            </a:r>
          </a:p>
        </p:txBody>
      </p:sp>
      <p:sp>
        <p:nvSpPr>
          <p:cNvPr id="123" name="Content Placeholder 2"/>
          <p:cNvSpPr txBox="1"/>
          <p:nvPr>
            <p:ph type="subTitle" sz="quarter" idx="1"/>
          </p:nvPr>
        </p:nvSpPr>
        <p:spPr>
          <a:prstGeom prst="rect">
            <a:avLst/>
          </a:prstGeom>
        </p:spPr>
        <p:txBody>
          <a:bodyPr/>
          <a:lstStyle/>
          <a:p>
            <a:pPr defTabSz="330200">
              <a:defRPr sz="2320">
                <a:effectLst>
                  <a:outerShdw sx="100000" sy="100000" kx="0" ky="0" algn="b" rotWithShape="0" blurRad="20320" dist="15240" dir="5400000">
                    <a:srgbClr val="000000"/>
                  </a:outerShdw>
                </a:effectLst>
              </a:defRPr>
            </a:pPr>
            <a:r>
              <a:t>What is Unit Testing?</a:t>
            </a:r>
          </a:p>
          <a:p>
            <a:pPr defTabSz="330200">
              <a:defRPr sz="2320">
                <a:effectLst>
                  <a:outerShdw sx="100000" sy="100000" kx="0" ky="0" algn="b" rotWithShape="0" blurRad="20320" dist="15240" dir="5400000">
                    <a:srgbClr val="000000"/>
                  </a:outerShdw>
                </a:effectLst>
              </a:defRPr>
            </a:pPr>
            <a:r>
              <a:t>What is a Unit?</a:t>
            </a:r>
          </a:p>
          <a:p>
            <a:pPr defTabSz="330200">
              <a:defRPr sz="2320">
                <a:effectLst>
                  <a:outerShdw sx="100000" sy="100000" kx="0" ky="0" algn="b" rotWithShape="0" blurRad="20320" dist="15240" dir="5400000">
                    <a:srgbClr val="000000"/>
                  </a:outerShdw>
                </a:effectLst>
              </a:defRPr>
            </a:pPr>
            <a:r>
              <a:t>How is Unit Testing Useful?</a:t>
            </a:r>
          </a:p>
          <a:p>
            <a:pPr defTabSz="330200">
              <a:defRPr sz="2320">
                <a:effectLst>
                  <a:outerShdw sx="100000" sy="100000" kx="0" ky="0" algn="b" rotWithShape="0" blurRad="20320" dist="15240" dir="5400000">
                    <a:srgbClr val="000000"/>
                  </a:outerShdw>
                </a:effectLst>
              </a:defRPr>
            </a:pPr>
            <a:r>
              <a:t>What Unit Tests Are Not</a:t>
            </a:r>
          </a:p>
          <a:p>
            <a:pPr defTabSz="330200">
              <a:defRPr sz="2320">
                <a:effectLst>
                  <a:outerShdw sx="100000" sy="100000" kx="0" ky="0" algn="b" rotWithShape="0" blurRad="20320" dist="15240" dir="5400000">
                    <a:srgbClr val="000000"/>
                  </a:outerShdw>
                </a:effectLst>
              </a:defRPr>
            </a:pPr>
            <a:r>
              <a:t>What Should I Unit Test?</a:t>
            </a:r>
          </a:p>
          <a:p>
            <a:pPr defTabSz="330200">
              <a:defRPr sz="2320">
                <a:effectLst>
                  <a:outerShdw sx="100000" sy="100000" kx="0" ky="0" algn="b" rotWithShape="0" blurRad="20320" dist="15240" dir="5400000">
                    <a:srgbClr val="000000"/>
                  </a:outerShdw>
                </a:effectLst>
              </a:defRPr>
            </a:pPr>
            <a:r>
              <a:t>Unit Test Naming Conventions</a:t>
            </a:r>
          </a:p>
          <a:p>
            <a:pPr defTabSz="330200">
              <a:defRPr sz="2320">
                <a:effectLst>
                  <a:outerShdw sx="100000" sy="100000" kx="0" ky="0" algn="b" rotWithShape="0" blurRad="20320" dist="15240" dir="5400000">
                    <a:srgbClr val="000000"/>
                  </a:outerShdw>
                </a:effectLst>
              </a:defRPr>
            </a:pPr>
            <a:r>
              <a:t>How Can I Test My Legacy Code?</a:t>
            </a:r>
          </a:p>
          <a:p>
            <a:pPr defTabSz="330200">
              <a:defRPr sz="2320">
                <a:effectLst>
                  <a:outerShdw sx="100000" sy="100000" kx="0" ky="0" algn="b" rotWithShape="0" blurRad="20320" dist="15240" dir="5400000">
                    <a:srgbClr val="000000"/>
                  </a:outerShdw>
                </a:effectLst>
              </a:defRPr>
            </a:pPr>
            <a:r>
              <a:t>Example</a:t>
            </a:r>
          </a:p>
          <a:p>
            <a:pPr defTabSz="330200">
              <a:defRPr sz="2320">
                <a:effectLst>
                  <a:outerShdw sx="100000" sy="100000" kx="0" ky="0" algn="b" rotWithShape="0" blurRad="20320" dist="15240" dir="5400000">
                    <a:srgbClr val="000000"/>
                  </a:outerShdw>
                </a:effectLst>
              </a:defRPr>
            </a:pPr>
            <a:r>
              <a:t>Sources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ctrTitle"/>
          </p:nvPr>
        </p:nvSpPr>
        <p:spPr>
          <a:prstGeom prst="rect">
            <a:avLst/>
          </a:prstGeom>
        </p:spPr>
        <p:txBody>
          <a:bodyPr/>
          <a:lstStyle/>
          <a:p>
            <a:pPr/>
            <a:r>
              <a:t>What is unit testing?</a:t>
            </a:r>
          </a:p>
        </p:txBody>
      </p:sp>
      <p:sp>
        <p:nvSpPr>
          <p:cNvPr id="126" name="Content Placeholder 2"/>
          <p:cNvSpPr txBox="1"/>
          <p:nvPr>
            <p:ph type="subTitle" sz="quarter" idx="1"/>
          </p:nvPr>
        </p:nvSpPr>
        <p:spPr>
          <a:prstGeom prst="rect">
            <a:avLst/>
          </a:prstGeom>
        </p:spPr>
        <p:txBody>
          <a:bodyPr/>
          <a:lstStyle/>
          <a:p>
            <a:pPr defTabSz="330200">
              <a:defRPr sz="2320">
                <a:effectLst>
                  <a:outerShdw sx="100000" sy="100000" kx="0" ky="0" algn="b" rotWithShape="0" blurRad="20320" dist="15240" dir="5400000">
                    <a:srgbClr val="000000"/>
                  </a:outerShdw>
                </a:effectLst>
              </a:defRPr>
            </a:pPr>
            <a:r>
              <a:t>Unit testing is a way to make sure algorithms work in various scenarios before publishing the final code to an environment (DEV, TEST, PROD).</a:t>
            </a:r>
          </a:p>
          <a:p>
            <a:pPr defTabSz="330200">
              <a:defRPr sz="2320">
                <a:effectLst>
                  <a:outerShdw sx="100000" sy="100000" kx="0" ky="0" algn="b" rotWithShape="0" blurRad="20320" dist="15240" dir="5400000">
                    <a:srgbClr val="000000"/>
                  </a:outerShdw>
                </a:effectLst>
              </a:defRPr>
            </a:pPr>
            <a:r>
              <a:t>The tests are generally written around requirements. </a:t>
            </a:r>
          </a:p>
          <a:p>
            <a:pPr defTabSz="330200">
              <a:defRPr sz="2320">
                <a:effectLst>
                  <a:outerShdw sx="100000" sy="100000" kx="0" ky="0" algn="b" rotWithShape="0" blurRad="20320" dist="15240" dir="5400000">
                    <a:srgbClr val="000000"/>
                  </a:outerShdw>
                </a:effectLst>
              </a:defRPr>
            </a:pPr>
            <a:r>
              <a:t>Passing tests show that requirements are met</a:t>
            </a:r>
          </a:p>
          <a:p>
            <a:pPr defTabSz="330200">
              <a:defRPr sz="2320">
                <a:effectLst>
                  <a:outerShdw sx="100000" sy="100000" kx="0" ky="0" algn="b" rotWithShape="0" blurRad="20320" dist="15240" dir="5400000">
                    <a:srgbClr val="000000"/>
                  </a:outerShdw>
                </a:effectLst>
              </a:defRPr>
            </a:pPr>
            <a:r>
              <a:t>Failing tests show that requirements are not met</a:t>
            </a:r>
          </a:p>
          <a:p>
            <a:pPr defTabSz="330200">
              <a:defRPr sz="2320">
                <a:effectLst>
                  <a:outerShdw sx="100000" sy="100000" kx="0" ky="0" algn="b" rotWithShape="0" blurRad="20320" dist="15240" dir="5400000">
                    <a:srgbClr val="000000"/>
                  </a:outerShdw>
                </a:effectLst>
              </a:defRPr>
            </a:pPr>
            <a:r>
              <a:t>"Self-documenting" (more on this later)</a:t>
            </a:r>
          </a:p>
          <a:p>
            <a:pPr defTabSz="330200">
              <a:defRPr sz="2320">
                <a:effectLst>
                  <a:outerShdw sx="100000" sy="100000" kx="0" ky="0" algn="b" rotWithShape="0" blurRad="20320" dist="15240" dir="5400000">
                    <a:srgbClr val="000000"/>
                  </a:outerShdw>
                </a:effectLst>
              </a:defRPr>
            </a:pPr>
            <a:r>
              <a:t>Unit tests are: isolated, quick to run, very specific, NOT integration tests</a:t>
            </a:r>
          </a:p>
          <a:p>
            <a:pPr defTabSz="330200">
              <a:defRPr sz="2320">
                <a:effectLst>
                  <a:outerShdw sx="100000" sy="100000" kx="0" ky="0" algn="b" rotWithShape="0" blurRad="20320" dist="15240" dir="5400000">
                    <a:srgbClr val="000000"/>
                  </a:outerShdw>
                </a:effectLst>
              </a:defRPr>
            </a:pPr>
            <a:r>
              <a:t>In other words, </a:t>
            </a:r>
            <a:r>
              <a:rPr u="sng"/>
              <a:t>unit tests prove correctness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ctrTitle"/>
          </p:nvPr>
        </p:nvSpPr>
        <p:spPr>
          <a:prstGeom prst="rect">
            <a:avLst/>
          </a:prstGeom>
        </p:spPr>
        <p:txBody>
          <a:bodyPr/>
          <a:lstStyle/>
          <a:p>
            <a:pPr/>
            <a:r>
              <a:t>What is a Unit?</a:t>
            </a:r>
          </a:p>
        </p:txBody>
      </p:sp>
      <p:sp>
        <p:nvSpPr>
          <p:cNvPr id="129" name="Content Placeholder 2"/>
          <p:cNvSpPr txBox="1"/>
          <p:nvPr>
            <p:ph type="subTitle" sz="quarter" idx="1"/>
          </p:nvPr>
        </p:nvSpPr>
        <p:spPr>
          <a:prstGeom prst="rect">
            <a:avLst/>
          </a:prstGeom>
        </p:spPr>
        <p:txBody>
          <a:bodyPr/>
          <a:lstStyle/>
          <a:p>
            <a:pPr defTabSz="487044">
              <a:defRPr sz="3421">
                <a:effectLst>
                  <a:outerShdw sx="100000" sy="100000" kx="0" ky="0" algn="b" rotWithShape="0" blurRad="29971" dist="22479" dir="5400000">
                    <a:srgbClr val="000000"/>
                  </a:outerShdw>
                </a:effectLst>
              </a:defRPr>
            </a:pPr>
            <a:r>
              <a:t>Characteristics of a "unit" with regard to unit testing</a:t>
            </a:r>
          </a:p>
          <a:p>
            <a:pPr defTabSz="487044">
              <a:defRPr sz="3421">
                <a:effectLst>
                  <a:outerShdw sx="100000" sy="100000" kx="0" ky="0" algn="b" rotWithShape="0" blurRad="29971" dist="22479" dir="5400000">
                    <a:srgbClr val="000000"/>
                  </a:outerShdw>
                </a:effectLst>
              </a:defRPr>
            </a:pPr>
            <a:r>
              <a:t>A unit should (ideally) not call other  methods</a:t>
            </a:r>
          </a:p>
          <a:p>
            <a:pPr defTabSz="487044">
              <a:defRPr sz="3421">
                <a:effectLst>
                  <a:outerShdw sx="100000" sy="100000" kx="0" ky="0" algn="b" rotWithShape="0" blurRad="29971" dist="22479" dir="5400000">
                    <a:srgbClr val="000000"/>
                  </a:outerShdw>
                </a:effectLst>
              </a:defRPr>
            </a:pPr>
            <a:r>
              <a:t>A unit should do only one thing</a:t>
            </a:r>
          </a:p>
          <a:p>
            <a:pPr defTabSz="487044">
              <a:defRPr sz="3421">
                <a:effectLst>
                  <a:outerShdw sx="100000" sy="100000" kx="0" ky="0" algn="b" rotWithShape="0" blurRad="29971" dist="22479" dir="5400000">
                    <a:srgbClr val="000000"/>
                  </a:outerShdw>
                </a:effectLst>
              </a:defRPr>
            </a:pPr>
            <a:r>
              <a:t>A unit should not (ideally) have multiple code paths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itle 1"/>
          <p:cNvSpPr txBox="1"/>
          <p:nvPr>
            <p:ph type="ctrTitle"/>
          </p:nvPr>
        </p:nvSpPr>
        <p:spPr>
          <a:prstGeom prst="rect">
            <a:avLst/>
          </a:prstGeom>
        </p:spPr>
        <p:txBody>
          <a:bodyPr/>
          <a:lstStyle/>
          <a:p>
            <a:pPr/>
            <a:r>
              <a:t>How IS Unit Testing Useful?</a:t>
            </a:r>
          </a:p>
        </p:txBody>
      </p:sp>
      <p:sp>
        <p:nvSpPr>
          <p:cNvPr id="132" name="Content Placeholder 2"/>
          <p:cNvSpPr txBox="1"/>
          <p:nvPr>
            <p:ph type="subTitle" sz="quarter" idx="1"/>
          </p:nvPr>
        </p:nvSpPr>
        <p:spPr>
          <a:prstGeom prst="rect">
            <a:avLst/>
          </a:prstGeom>
        </p:spPr>
        <p:txBody>
          <a:bodyPr/>
          <a:lstStyle/>
          <a:p>
            <a:pPr defTabSz="330200">
              <a:defRPr sz="2320">
                <a:effectLst>
                  <a:outerShdw sx="100000" sy="100000" kx="0" ky="0" algn="b" rotWithShape="0" blurRad="20320" dist="15240" dir="5400000">
                    <a:srgbClr val="000000"/>
                  </a:outerShdw>
                </a:effectLst>
              </a:defRPr>
            </a:pPr>
            <a:r>
              <a:t>Defines requirements; proves correctness</a:t>
            </a:r>
          </a:p>
          <a:p>
            <a:pPr defTabSz="330200">
              <a:defRPr sz="2320">
                <a:effectLst>
                  <a:outerShdw sx="100000" sy="100000" kx="0" ky="0" algn="b" rotWithShape="0" blurRad="20320" dist="15240" dir="5400000">
                    <a:srgbClr val="000000"/>
                  </a:outerShdw>
                </a:effectLst>
              </a:defRPr>
            </a:pPr>
            <a:r>
              <a:t>Failing tests pinpoint problem areas</a:t>
            </a:r>
          </a:p>
          <a:p>
            <a:pPr defTabSz="330200">
              <a:defRPr sz="2320">
                <a:effectLst>
                  <a:outerShdw sx="100000" sy="100000" kx="0" ky="0" algn="b" rotWithShape="0" blurRad="20320" dist="15240" dir="5400000">
                    <a:srgbClr val="000000"/>
                  </a:outerShdw>
                </a:effectLst>
              </a:defRPr>
            </a:pPr>
            <a:r>
              <a:t>Passing tests help release dopamine</a:t>
            </a:r>
          </a:p>
          <a:p>
            <a:pPr defTabSz="330200">
              <a:defRPr sz="2320">
                <a:effectLst>
                  <a:outerShdw sx="100000" sy="100000" kx="0" ky="0" algn="b" rotWithShape="0" blurRad="20320" dist="15240" dir="5400000">
                    <a:srgbClr val="000000"/>
                  </a:outerShdw>
                </a:effectLst>
              </a:defRPr>
            </a:pPr>
            <a:r>
              <a:t>When working in the code base, others can tell pretty quickly if they have broken existing requirements because of failing tests. (This also applies to the user who wrote the tests, of course.)</a:t>
            </a:r>
          </a:p>
          <a:p>
            <a:pPr defTabSz="330200">
              <a:defRPr sz="2320">
                <a:effectLst>
                  <a:outerShdw sx="100000" sy="100000" kx="0" ky="0" algn="b" rotWithShape="0" blurRad="20320" dist="15240" dir="5400000">
                    <a:srgbClr val="000000"/>
                  </a:outerShdw>
                </a:effectLst>
              </a:defRPr>
            </a:pPr>
            <a:r>
              <a:t>Failing tests block builds (in our current infrastructure)</a:t>
            </a:r>
          </a:p>
          <a:p>
            <a:pPr defTabSz="330200">
              <a:defRPr sz="2320">
                <a:effectLst>
                  <a:outerShdw sx="100000" sy="100000" kx="0" ky="0" algn="b" rotWithShape="0" blurRad="20320" dist="15240" dir="5400000">
                    <a:srgbClr val="000000"/>
                  </a:outerShdw>
                </a:effectLst>
              </a:defRPr>
            </a:pPr>
            <a:r>
              <a:t>Creates "safety net" for mild refactoring</a:t>
            </a:r>
          </a:p>
          <a:p>
            <a:pPr defTabSz="330200">
              <a:defRPr sz="2320">
                <a:effectLst>
                  <a:outerShdw sx="100000" sy="100000" kx="0" ky="0" algn="b" rotWithShape="0" blurRad="20320" dist="15240" dir="5400000">
                    <a:srgbClr val="000000"/>
                  </a:outerShdw>
                </a:effectLst>
              </a:defRPr>
            </a:pPr>
            <a:r>
              <a:t>Bugs found in released code that can be reproduced can be included as new unit tests to prevent further promulgation of said bug</a:t>
            </a:r>
          </a:p>
          <a:p>
            <a:pPr defTabSz="330200">
              <a:defRPr sz="2320">
                <a:effectLst>
                  <a:outerShdw sx="100000" sy="100000" kx="0" ky="0" algn="b" rotWithShape="0" blurRad="20320" dist="15240" dir="5400000">
                    <a:srgbClr val="000000"/>
                  </a:outerShdw>
                </a:effectLst>
              </a:defRPr>
            </a:pPr>
            <a:r>
              <a:t>"Built-in" regression testing - known quantity whether existing code is still working properly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ctrTitle"/>
          </p:nvPr>
        </p:nvSpPr>
        <p:spPr>
          <a:prstGeom prst="rect">
            <a:avLst/>
          </a:prstGeom>
        </p:spPr>
        <p:txBody>
          <a:bodyPr/>
          <a:lstStyle/>
          <a:p>
            <a:pPr/>
            <a:r>
              <a:t>How IS Unit Testing Useful?</a:t>
            </a:r>
          </a:p>
        </p:txBody>
      </p:sp>
      <p:sp>
        <p:nvSpPr>
          <p:cNvPr id="135" name="Content Placeholder 2"/>
          <p:cNvSpPr txBox="1"/>
          <p:nvPr>
            <p:ph type="subTitle" sz="quarter" idx="1"/>
          </p:nvPr>
        </p:nvSpPr>
        <p:spPr>
          <a:prstGeom prst="rect">
            <a:avLst/>
          </a:prstGeom>
        </p:spPr>
        <p:txBody>
          <a:bodyPr/>
          <a:lstStyle/>
          <a:p>
            <a:pPr defTabSz="470534">
              <a:defRPr sz="3306">
                <a:effectLst>
                  <a:outerShdw sx="100000" sy="100000" kx="0" ky="0" algn="b" rotWithShape="0" blurRad="28956" dist="21717" dir="5400000">
                    <a:srgbClr val="000000"/>
                  </a:outerShdw>
                </a:effectLst>
              </a:defRPr>
            </a:pPr>
            <a:r>
              <a:t>For code that is under test, it removes the age-old question" This worked before; why doesn't it now??"</a:t>
            </a:r>
          </a:p>
          <a:p>
            <a:pPr defTabSz="470534">
              <a:defRPr sz="3306">
                <a:effectLst>
                  <a:outerShdw sx="100000" sy="100000" kx="0" ky="0" algn="b" rotWithShape="0" blurRad="28956" dist="21717" dir="5400000">
                    <a:srgbClr val="000000"/>
                  </a:outerShdw>
                </a:effectLst>
              </a:defRPr>
            </a:pPr>
            <a:r>
              <a:t>As bugs are found, and unit tests are added to address those bugs, the code becomes more "correct"</a:t>
            </a:r>
          </a:p>
          <a:p>
            <a:pPr defTabSz="470534">
              <a:defRPr sz="3306">
                <a:effectLst>
                  <a:outerShdw sx="100000" sy="100000" kx="0" ky="0" algn="b" rotWithShape="0" blurRad="28956" dist="21717" dir="5400000">
                    <a:srgbClr val="000000"/>
                  </a:outerShdw>
                </a:effectLst>
              </a:defRPr>
            </a:pPr>
            <a:r>
              <a:t>Code that has multiple branches (if, switch, etc.) should have at least as many unit tests so as to </a:t>
            </a:r>
            <a:r>
              <a:rPr i="1">
                <a:latin typeface="Book Antiqua"/>
                <a:ea typeface="Book Antiqua"/>
                <a:cs typeface="Book Antiqua"/>
                <a:sym typeface="Book Antiqua"/>
              </a:rPr>
              <a:t>test all paths of execution</a:t>
            </a: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itle 1"/>
          <p:cNvSpPr txBox="1"/>
          <p:nvPr>
            <p:ph type="ctrTitle"/>
          </p:nvPr>
        </p:nvSpPr>
        <p:spPr>
          <a:prstGeom prst="rect">
            <a:avLst/>
          </a:prstGeom>
        </p:spPr>
        <p:txBody>
          <a:bodyPr/>
          <a:lstStyle/>
          <a:p>
            <a:pPr/>
            <a:r>
              <a:t>What unit tests are not</a:t>
            </a:r>
          </a:p>
        </p:txBody>
      </p:sp>
      <p:sp>
        <p:nvSpPr>
          <p:cNvPr id="138" name="Content Placeholder 2"/>
          <p:cNvSpPr txBox="1"/>
          <p:nvPr>
            <p:ph type="subTitle" sz="quarter" idx="1"/>
          </p:nvPr>
        </p:nvSpPr>
        <p:spPr>
          <a:prstGeom prst="rect">
            <a:avLst/>
          </a:prstGeom>
        </p:spPr>
        <p:txBody>
          <a:bodyPr/>
          <a:lstStyle/>
          <a:p>
            <a:pPr defTabSz="330200">
              <a:defRPr sz="2320">
                <a:effectLst>
                  <a:outerShdw sx="100000" sy="100000" kx="0" ky="0" algn="b" rotWithShape="0" blurRad="20320" dist="15240" dir="5400000">
                    <a:srgbClr val="000000"/>
                  </a:outerShdw>
                </a:effectLst>
              </a:defRPr>
            </a:pPr>
            <a:r>
              <a:t>Unit tests are not a silver bullet - they won't prevent all errors</a:t>
            </a:r>
          </a:p>
          <a:p>
            <a:pPr defTabSz="330200">
              <a:defRPr sz="2320">
                <a:effectLst>
                  <a:outerShdw sx="100000" sy="100000" kx="0" ky="0" algn="b" rotWithShape="0" blurRad="20320" dist="15240" dir="5400000">
                    <a:srgbClr val="000000"/>
                  </a:outerShdw>
                </a:effectLst>
              </a:defRPr>
            </a:pPr>
            <a:r>
              <a:t>Poorly written unit tests are not helpful</a:t>
            </a:r>
          </a:p>
          <a:p>
            <a:pPr defTabSz="330200">
              <a:defRPr sz="2320">
                <a:effectLst>
                  <a:outerShdw sx="100000" sy="100000" kx="0" ky="0" algn="b" rotWithShape="0" blurRad="20320" dist="15240" dir="5400000">
                    <a:srgbClr val="000000"/>
                  </a:outerShdw>
                </a:effectLst>
              </a:defRPr>
            </a:pPr>
            <a:r>
              <a:t>Just because you have unit tests does not mean your code is better</a:t>
            </a:r>
          </a:p>
          <a:p>
            <a:pPr defTabSz="330200">
              <a:defRPr sz="2320">
                <a:effectLst>
                  <a:outerShdw sx="100000" sy="100000" kx="0" ky="0" algn="b" rotWithShape="0" blurRad="20320" dist="15240" dir="5400000">
                    <a:srgbClr val="000000"/>
                  </a:outerShdw>
                </a:effectLst>
              </a:defRPr>
            </a:pPr>
            <a:r>
              <a:t>Some things are easier to test than others (UX is usually not unit-testable)</a:t>
            </a:r>
          </a:p>
          <a:p>
            <a:pPr defTabSz="330200">
              <a:defRPr sz="2320">
                <a:effectLst>
                  <a:outerShdw sx="100000" sy="100000" kx="0" ky="0" algn="b" rotWithShape="0" blurRad="20320" dist="15240" dir="5400000">
                    <a:srgbClr val="000000"/>
                  </a:outerShdw>
                </a:effectLst>
              </a:defRPr>
            </a:pPr>
            <a:r>
              <a:t>Inclusion of unit tests does not necessarily indicate good code, but code that is </a:t>
            </a:r>
            <a:r>
              <a:rPr i="1">
                <a:latin typeface="Book Antiqua"/>
                <a:ea typeface="Book Antiqua"/>
                <a:cs typeface="Book Antiqua"/>
                <a:sym typeface="Book Antiqua"/>
              </a:rPr>
              <a:t>unit</a:t>
            </a:r>
            <a:r>
              <a:t> </a:t>
            </a:r>
            <a:r>
              <a:rPr i="1">
                <a:latin typeface="Book Antiqua"/>
                <a:ea typeface="Book Antiqua"/>
                <a:cs typeface="Book Antiqua"/>
                <a:sym typeface="Book Antiqua"/>
              </a:rPr>
              <a:t>testable</a:t>
            </a:r>
            <a:r>
              <a:t> is generally good code (this is a much larger topic that mainly revolves around IoC/DI concepts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ctrTitle"/>
          </p:nvPr>
        </p:nvSpPr>
        <p:spPr>
          <a:prstGeom prst="rect">
            <a:avLst/>
          </a:prstGeom>
        </p:spPr>
        <p:txBody>
          <a:bodyPr/>
          <a:lstStyle/>
          <a:p>
            <a:pPr/>
            <a:r>
              <a:t>What Should I Unit Test?</a:t>
            </a:r>
          </a:p>
        </p:txBody>
      </p:sp>
      <p:sp>
        <p:nvSpPr>
          <p:cNvPr id="141" name="Content Placeholder 2"/>
          <p:cNvSpPr txBox="1"/>
          <p:nvPr>
            <p:ph type="subTitle" sz="quarter" idx="1"/>
          </p:nvPr>
        </p:nvSpPr>
        <p:spPr>
          <a:prstGeom prst="rect">
            <a:avLst/>
          </a:prstGeom>
        </p:spPr>
        <p:txBody>
          <a:bodyPr/>
          <a:lstStyle/>
          <a:p>
            <a:pPr defTabSz="330200">
              <a:defRPr sz="2320">
                <a:effectLst>
                  <a:outerShdw sx="100000" sy="100000" kx="0" ky="0" algn="b" rotWithShape="0" blurRad="20320" dist="15240" dir="5400000">
                    <a:srgbClr val="000000"/>
                  </a:outerShdw>
                </a:effectLst>
              </a:defRPr>
            </a:pPr>
            <a:r>
              <a:t>Unit testing is both a science and an art</a:t>
            </a:r>
          </a:p>
          <a:p>
            <a:pPr defTabSz="330200">
              <a:defRPr sz="2320">
                <a:effectLst>
                  <a:outerShdw sx="100000" sy="100000" kx="0" ky="0" algn="b" rotWithShape="0" blurRad="20320" dist="15240" dir="5400000">
                    <a:srgbClr val="000000"/>
                  </a:outerShdw>
                </a:effectLst>
              </a:defRPr>
            </a:pPr>
            <a:r>
              <a:t>Science: if it is in the PBI ACs, it should be unit tested (some might find this arguable, thereby making it "artsy", too) </a:t>
            </a:r>
          </a:p>
          <a:p>
            <a:pPr defTabSz="330200">
              <a:defRPr sz="2320">
                <a:effectLst>
                  <a:outerShdw sx="100000" sy="100000" kx="0" ky="0" algn="b" rotWithShape="0" blurRad="20320" dist="15240" dir="5400000">
                    <a:srgbClr val="000000"/>
                  </a:outerShdw>
                </a:effectLst>
              </a:defRPr>
            </a:pPr>
            <a:r>
              <a:t>Art: it is sometimes difficult to know where to draw boundaries with regard to what to test and (sometimes) how to test it.</a:t>
            </a:r>
          </a:p>
          <a:p>
            <a:pPr defTabSz="330200">
              <a:defRPr sz="2320">
                <a:effectLst>
                  <a:outerShdw sx="100000" sy="100000" kx="0" ky="0" algn="b" rotWithShape="0" blurRad="20320" dist="15240" dir="5400000">
                    <a:srgbClr val="000000"/>
                  </a:outerShdw>
                </a:effectLst>
              </a:defRPr>
            </a:pPr>
            <a:r>
              <a:t>Should I unit test my repository layer?</a:t>
            </a:r>
          </a:p>
          <a:p>
            <a:pPr defTabSz="330200">
              <a:defRPr sz="2320">
                <a:effectLst>
                  <a:outerShdw sx="100000" sy="100000" kx="0" ky="0" algn="b" rotWithShape="0" blurRad="20320" dist="15240" dir="5400000">
                    <a:srgbClr val="000000"/>
                  </a:outerShdw>
                </a:effectLst>
              </a:defRPr>
            </a:pPr>
            <a:r>
              <a:t>Should I unit test a simple boolean function?</a:t>
            </a:r>
          </a:p>
          <a:p>
            <a:pPr defTabSz="330200">
              <a:defRPr sz="2320">
                <a:effectLst>
                  <a:outerShdw sx="100000" sy="100000" kx="0" ky="0" algn="b" rotWithShape="0" blurRad="20320" dist="15240" dir="5400000">
                    <a:srgbClr val="000000"/>
                  </a:outerShdw>
                </a:effectLst>
              </a:defRPr>
            </a:pPr>
            <a:r>
              <a:t>In the end, you want to make sure the code you write adheres to the Acceptance Criteria of the Product Backlog Item. Unit tests should also test other, known extremes.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1"/>
          <p:cNvSpPr txBox="1"/>
          <p:nvPr>
            <p:ph type="ctrTitle"/>
          </p:nvPr>
        </p:nvSpPr>
        <p:spPr>
          <a:prstGeom prst="rect">
            <a:avLst/>
          </a:prstGeom>
        </p:spPr>
        <p:txBody>
          <a:bodyPr/>
          <a:lstStyle/>
          <a:p>
            <a:pPr/>
            <a:r>
              <a:t>Unit Test Naming Conventions</a:t>
            </a:r>
          </a:p>
        </p:txBody>
      </p:sp>
      <p:sp>
        <p:nvSpPr>
          <p:cNvPr id="144" name="Content Placeholder 2"/>
          <p:cNvSpPr txBox="1"/>
          <p:nvPr>
            <p:ph type="subTitle" sz="quarter" idx="1"/>
          </p:nvPr>
        </p:nvSpPr>
        <p:spPr>
          <a:prstGeom prst="rect">
            <a:avLst/>
          </a:prstGeom>
        </p:spPr>
        <p:txBody>
          <a:bodyPr/>
          <a:lstStyle/>
          <a:p>
            <a:pPr defTabSz="387984">
              <a:defRPr sz="2726">
                <a:effectLst>
                  <a:outerShdw sx="100000" sy="100000" kx="0" ky="0" algn="b" rotWithShape="0" blurRad="23876" dist="17907" dir="5400000">
                    <a:srgbClr val="000000"/>
                  </a:outerShdw>
                </a:effectLst>
              </a:defRPr>
            </a:pPr>
            <a:r>
              <a:t>We want test names that are meaningful</a:t>
            </a:r>
          </a:p>
          <a:p>
            <a:pPr defTabSz="387984">
              <a:defRPr sz="2726">
                <a:effectLst>
                  <a:outerShdw sx="100000" sy="100000" kx="0" ky="0" algn="b" rotWithShape="0" blurRad="23876" dist="17907" dir="5400000">
                    <a:srgbClr val="000000"/>
                  </a:outerShdw>
                </a:effectLst>
              </a:defRPr>
            </a:pPr>
            <a:r>
              <a:t>We want test names that are easy to find by others to minimize effort duplication</a:t>
            </a:r>
          </a:p>
          <a:p>
            <a:pPr defTabSz="387984">
              <a:defRPr sz="2726">
                <a:effectLst>
                  <a:outerShdw sx="100000" sy="100000" kx="0" ky="0" algn="b" rotWithShape="0" blurRad="23876" dist="17907" dir="5400000">
                    <a:srgbClr val="000000"/>
                  </a:outerShdw>
                </a:effectLst>
              </a:defRPr>
            </a:pPr>
            <a:r>
              <a:t>Grouped by project</a:t>
            </a:r>
          </a:p>
          <a:p>
            <a:pPr defTabSz="387984">
              <a:defRPr sz="2726">
                <a:effectLst>
                  <a:outerShdw sx="100000" sy="100000" kx="0" ky="0" algn="b" rotWithShape="0" blurRad="23876" dist="17907" dir="5400000">
                    <a:srgbClr val="000000"/>
                  </a:outerShdw>
                </a:effectLst>
              </a:defRPr>
            </a:pPr>
            <a:r>
              <a:t>Grouped by class</a:t>
            </a:r>
          </a:p>
          <a:p>
            <a:pPr defTabSz="387984">
              <a:defRPr sz="2726">
                <a:effectLst>
                  <a:outerShdw sx="100000" sy="100000" kx="0" ky="0" algn="b" rotWithShape="0" blurRad="23876" dist="17907" dir="5400000">
                    <a:srgbClr val="000000"/>
                  </a:outerShdw>
                </a:effectLst>
              </a:defRPr>
            </a:pPr>
            <a:r>
              <a:t>Grouped by class methods</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