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14" name="Presentation Title"/>
          <p:cNvSpPr txBox="1"/>
          <p:nvPr>
            <p:ph type="title" hasCustomPrompt="1"/>
          </p:nvPr>
        </p:nvSpPr>
        <p:spPr>
          <a:prstGeom prst="rect">
            <a:avLst/>
          </a:prstGeom>
        </p:spPr>
        <p:txBody>
          <a:bodyPr/>
          <a:lstStyle/>
          <a:p>
            <a:pPr/>
            <a:r>
              <a:t>Presentation Title</a:t>
            </a:r>
          </a:p>
        </p:txBody>
      </p:sp>
      <p:sp>
        <p:nvSpPr>
          <p:cNvPr id="15"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09"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16" name="Fact information"/>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9" name="Body Level One…"/>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20"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7" name="The Royal Danish Playhouse, a modern waterfront building in Copenhagen, viewed from the harbor at sunset"/>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28" name="Body Level One…"/>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1" name="Attribution"/>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Attribution</a:t>
            </a:r>
          </a:p>
        </p:txBody>
      </p:sp>
      <p:sp>
        <p:nvSpPr>
          <p:cNvPr id="13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9" name="The Royal Danish Playhouse, a modern waterfront building in Copenhagen, viewed from the harbor at sunset"/>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40" name="The Black Diamond, a modern waterfront extension to the Royal Danish Library building in Copenhagen, lit up at night"/>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41" name="Suspension bridge over water at sunset"/>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9" name="Aerial photo of the Circle Bridge, a modern pedestrian bridge in Copenhagen with five circular platforms"/>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5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7"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Copenhagen Opera House lit up at night and viewed from across the water"/>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Body Level One…"/>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Presentation Subtitle</a:t>
            </a:r>
          </a:p>
          <a:p>
            <a:pPr lvl="1"/>
            <a:r>
              <a:t/>
            </a:r>
          </a:p>
          <a:p>
            <a:pPr lvl="2"/>
            <a:r>
              <a:t/>
            </a:r>
          </a:p>
          <a:p>
            <a:pPr lvl="3"/>
            <a:r>
              <a:t/>
            </a:r>
          </a:p>
          <a:p>
            <a:pPr lvl="4"/>
            <a:r>
              <a:t/>
            </a:r>
          </a:p>
        </p:txBody>
      </p:sp>
      <p:sp>
        <p:nvSpPr>
          <p:cNvPr id="25" name="Presentation Titl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Presentation Title</a:t>
            </a:r>
          </a:p>
        </p:txBody>
      </p:sp>
      <p:sp>
        <p:nvSpPr>
          <p:cNvPr id="26" name="Author and Date"/>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9"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Suspension bridge over water at sunset"/>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38" name="Body Level One…"/>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Slide Subtitle</a:t>
            </a:r>
          </a:p>
          <a:p>
            <a:pPr lvl="1"/>
            <a:r>
              <a:t/>
            </a:r>
          </a:p>
          <a:p>
            <a:pPr lvl="2"/>
            <a:r>
              <a:t/>
            </a:r>
          </a:p>
          <a:p>
            <a:pPr lvl="3"/>
            <a:r>
              <a:t/>
            </a:r>
          </a:p>
          <a:p>
            <a:pPr lvl="4"/>
            <a:r>
              <a:t/>
            </a:r>
          </a:p>
        </p:txBody>
      </p:sp>
      <p:sp>
        <p:nvSpPr>
          <p:cNvPr id="39" name="Author and Date"/>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1727200" y="1739900"/>
            <a:ext cx="20929600" cy="3225356"/>
          </a:xfrm>
          <a:prstGeom prst="rect">
            <a:avLst/>
          </a:prstGeom>
        </p:spPr>
        <p:txBody>
          <a:bodyPr anchor="t"/>
          <a:lstStyle/>
          <a:p>
            <a:pPr/>
            <a:r>
              <a:t>Slide Title</a:t>
            </a:r>
          </a:p>
        </p:txBody>
      </p:sp>
      <p:sp>
        <p:nvSpPr>
          <p:cNvPr id="50"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51"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5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8" name="Suspension bridge over water at sunset"/>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69"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70" name="Author and Date"/>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3"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80" name="Section Titl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3"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Slide Title"/>
          <p:cNvSpPr txBox="1"/>
          <p:nvPr>
            <p:ph type="title" hasCustomPrompt="1"/>
          </p:nvPr>
        </p:nvSpPr>
        <p:spPr>
          <a:xfrm>
            <a:off x="1727200" y="1739900"/>
            <a:ext cx="20929600" cy="3229571"/>
          </a:xfrm>
          <a:prstGeom prst="rect">
            <a:avLst/>
          </a:prstGeom>
        </p:spPr>
        <p:txBody>
          <a:bodyPr anchor="t"/>
          <a:lstStyle/>
          <a:p>
            <a:pPr/>
            <a:r>
              <a:t>Slide Title</a:t>
            </a:r>
          </a:p>
        </p:txBody>
      </p:sp>
      <p:sp>
        <p:nvSpPr>
          <p:cNvPr id="91"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9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genda Title"/>
          <p:cNvSpPr txBox="1"/>
          <p:nvPr>
            <p:ph type="title" hasCustomPrompt="1"/>
          </p:nvPr>
        </p:nvSpPr>
        <p:spPr>
          <a:xfrm>
            <a:off x="1727200" y="1739900"/>
            <a:ext cx="20929600" cy="3300115"/>
          </a:xfrm>
          <a:prstGeom prst="rect">
            <a:avLst/>
          </a:prstGeom>
        </p:spPr>
        <p:txBody>
          <a:bodyPr anchor="t"/>
          <a:lstStyle/>
          <a:p>
            <a:pPr/>
            <a:r>
              <a:t>Agenda Title</a:t>
            </a:r>
          </a:p>
        </p:txBody>
      </p:sp>
      <p:sp>
        <p:nvSpPr>
          <p:cNvPr id="100" name="Body Level One…"/>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Agenda Topics</a:t>
            </a:r>
          </a:p>
          <a:p>
            <a:pPr lvl="1"/>
            <a:r>
              <a:t/>
            </a:r>
          </a:p>
          <a:p>
            <a:pPr lvl="2"/>
            <a:r>
              <a:t/>
            </a:r>
          </a:p>
          <a:p>
            <a:pPr lvl="3"/>
            <a:r>
              <a:t/>
            </a:r>
          </a:p>
          <a:p>
            <a:pPr lvl="4"/>
            <a:r>
              <a:t/>
            </a:r>
          </a:p>
        </p:txBody>
      </p:sp>
      <p:sp>
        <p:nvSpPr>
          <p:cNvPr id="101"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5" name="Body Level One…"/>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6" name="Slide Number"/>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www.amazon.com/Art-Unit-Testing-Examples-Net/dp/1933988274/ref=sr_1_1?s=books&amp;ie=UTF8&amp;qid=1374764036&amp;sr=1-1&amp;keywords=the+art+of+unit+testing" TargetMode="External"/><Relationship Id="rId3" Type="http://schemas.openxmlformats.org/officeDocument/2006/relationships/hyperlink" Target="http://www.amazon.com/Professional-Test-Driven-Development-Applications/dp/047064320X/ref=sr_1_2?s=books&amp;ie=UTF8&amp;qid=1374763927&amp;sr=1-2&amp;keywords=test+driven+development" TargetMode="External"/><Relationship Id="rId4" Type="http://schemas.openxmlformats.org/officeDocument/2006/relationships/hyperlink" Target="https://teams.rfmd.com/it/npi/Lunch%20%20Learn/UnitTesting_Succinctly.pdf"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prstGeom prst="rect">
            <a:avLst/>
          </a:prstGeom>
        </p:spPr>
        <p:txBody>
          <a:bodyPr/>
          <a:lstStyle/>
          <a:p>
            <a:pPr/>
            <a:r>
              <a:t>Unit Testing</a:t>
            </a:r>
          </a:p>
        </p:txBody>
      </p:sp>
      <p:sp>
        <p:nvSpPr>
          <p:cNvPr id="167" name="Subtitle 2"/>
          <p:cNvSpPr txBox="1"/>
          <p:nvPr>
            <p:ph type="body" sz="half" idx="1"/>
          </p:nvPr>
        </p:nvSpPr>
        <p:spPr>
          <a:prstGeom prst="rect">
            <a:avLst/>
          </a:prstGeom>
        </p:spPr>
        <p:txBody>
          <a:bodyPr/>
          <a:lstStyle/>
          <a:p>
            <a:pPr/>
            <a:r>
              <a:t>You don’t have time NOT to write unit tests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prstGeom prst="rect">
            <a:avLst/>
          </a:prstGeom>
        </p:spPr>
        <p:txBody>
          <a:bodyPr/>
          <a:lstStyle>
            <a:lvl1pPr>
              <a:defRPr spc="-64" sz="6400"/>
            </a:lvl1pPr>
          </a:lstStyle>
          <a:p>
            <a:pPr/>
            <a:r>
              <a:t>Unit Test Naming Conventions</a:t>
            </a:r>
          </a:p>
        </p:txBody>
      </p:sp>
      <p:sp>
        <p:nvSpPr>
          <p:cNvPr id="194" name="Content Placeholder 2"/>
          <p:cNvSpPr txBox="1"/>
          <p:nvPr>
            <p:ph type="body" sz="half" idx="1"/>
          </p:nvPr>
        </p:nvSpPr>
        <p:spPr>
          <a:prstGeom prst="rect">
            <a:avLst/>
          </a:prstGeom>
        </p:spPr>
        <p:txBody>
          <a:bodyPr/>
          <a:lstStyle/>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Name the unit test </a:t>
            </a:r>
            <a:r>
              <a:rPr i="1">
                <a:latin typeface="Century Gothic"/>
                <a:ea typeface="Century Gothic"/>
                <a:cs typeface="Century Gothic"/>
                <a:sym typeface="Century Gothic"/>
              </a:rPr>
              <a:t>class </a:t>
            </a:r>
            <a:r>
              <a:t>after the class in which all the test methods reside</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[TestClass]: {className}Tests</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Name the unit test </a:t>
            </a:r>
            <a:r>
              <a:rPr i="1">
                <a:latin typeface="Century Gothic"/>
                <a:ea typeface="Century Gothic"/>
                <a:cs typeface="Century Gothic"/>
                <a:sym typeface="Century Gothic"/>
              </a:rPr>
              <a:t>method</a:t>
            </a:r>
            <a:r>
              <a:rPr b="1">
                <a:latin typeface="Century Gothic"/>
                <a:ea typeface="Century Gothic"/>
                <a:cs typeface="Century Gothic"/>
                <a:sym typeface="Century Gothic"/>
              </a:rPr>
              <a:t> </a:t>
            </a:r>
            <a:r>
              <a:t>using the method/function name, input provided and the result expected</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[TestMethod]: {functionName}_{providedInput}_{expectedResult}</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Examples:</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Class for SpecificationService</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Test class named: SpecificationServiceTests</a:t>
            </a:r>
          </a:p>
          <a:p>
            <a:pPr defTabSz="914400">
              <a:lnSpc>
                <a:spcPct val="90000"/>
              </a:lnSpc>
              <a:spcBef>
                <a:spcPts val="2200"/>
              </a:spcBef>
              <a:tabLst>
                <a:tab pos="330200" algn="l"/>
                <a:tab pos="660400" algn="l"/>
                <a:tab pos="990600" algn="l"/>
                <a:tab pos="1320800" algn="l"/>
                <a:tab pos="1651000" algn="l"/>
                <a:tab pos="1981200" algn="l"/>
                <a:tab pos="2311400" algn="l"/>
                <a:tab pos="2641600" algn="l"/>
                <a:tab pos="2971800" algn="l"/>
                <a:tab pos="3302000" algn="l"/>
                <a:tab pos="3632200" algn="l"/>
                <a:tab pos="3962400" algn="l"/>
              </a:tabLst>
              <a:defRPr sz="3162"/>
            </a:pPr>
            <a:r>
              <a:t>Method is "GetSpecById_WithNegativeInt_ThrowsException"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prstGeom prst="rect">
            <a:avLst/>
          </a:prstGeom>
        </p:spPr>
        <p:txBody>
          <a:bodyPr/>
          <a:lstStyle>
            <a:lvl1pPr>
              <a:defRPr spc="-64" sz="6400"/>
            </a:lvl1pPr>
          </a:lstStyle>
          <a:p>
            <a:pPr/>
            <a:r>
              <a:t>Unit Test Naming Conventions</a:t>
            </a:r>
          </a:p>
        </p:txBody>
      </p:sp>
      <p:sp>
        <p:nvSpPr>
          <p:cNvPr id="197" name="Content Placeholder 2"/>
          <p:cNvSpPr txBox="1"/>
          <p:nvPr>
            <p:ph type="body" sz="half" idx="1"/>
          </p:nvPr>
        </p:nvSpPr>
        <p:spPr>
          <a:prstGeom prst="rect">
            <a:avLst/>
          </a:prstGeom>
        </p:spPr>
        <p:txBody>
          <a:bodyPr/>
          <a:lstStyle/>
          <a:p>
            <a:pPr/>
            <a:r>
              <a:t>Examples</a:t>
            </a:r>
          </a:p>
          <a:p>
            <a:pPr/>
            <a:r>
              <a:t>Class for CheckingAccountService</a:t>
            </a:r>
          </a:p>
          <a:p>
            <a:pPr/>
            <a:r>
              <a:t>Name the class "CheckingAccountServiceTests"</a:t>
            </a:r>
          </a:p>
          <a:p>
            <a:pPr/>
            <a:r>
              <a:t>Method is "GetAccountBalance_ValidAccountNumber_AccountBalance"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prstGeom prst="rect">
            <a:avLst/>
          </a:prstGeom>
        </p:spPr>
        <p:txBody>
          <a:bodyPr/>
          <a:lstStyle/>
          <a:p>
            <a:pPr/>
            <a:r>
              <a:t>How can I test my Legacy Code?</a:t>
            </a:r>
          </a:p>
        </p:txBody>
      </p:sp>
      <p:sp>
        <p:nvSpPr>
          <p:cNvPr id="200" name="Content Placeholder 2"/>
          <p:cNvSpPr txBox="1"/>
          <p:nvPr>
            <p:ph type="body" sz="half" idx="1"/>
          </p:nvPr>
        </p:nvSpPr>
        <p:spPr>
          <a:prstGeom prst="rect">
            <a:avLst/>
          </a:prstGeom>
        </p:spPr>
        <p:txBody>
          <a:bodyPr/>
          <a:lstStyle/>
          <a:p>
            <a:pPr defTabSz="914400">
              <a:spcBef>
                <a:spcPts val="2200"/>
              </a:spcBef>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5320"/>
            </a:pPr>
            <a:r>
              <a:t>Legacy code is generally written imperative making it difficult to unit test:</a:t>
            </a:r>
          </a:p>
          <a:p>
            <a:pPr defTabSz="914400">
              <a:spcBef>
                <a:spcPts val="2200"/>
              </a:spcBef>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5320"/>
            </a:pPr>
            <a:r>
              <a:t>One function doing lots of things rather than lots of functions doing one specific thing, then composing a function of functions.</a:t>
            </a:r>
          </a:p>
          <a:p>
            <a:pPr defTabSz="914400">
              <a:spcBef>
                <a:spcPts val="2200"/>
              </a:spcBef>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5320"/>
            </a:pPr>
            <a:r>
              <a:t>Refactoring legacy code to make things more unit testable is another subject to be discussed at a later time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prstGeom prst="rect">
            <a:avLst/>
          </a:prstGeom>
        </p:spPr>
        <p:txBody>
          <a:bodyPr/>
          <a:lstStyle/>
          <a:p>
            <a:pPr/>
            <a:r>
              <a:t>How can I test my Legacy Code?</a:t>
            </a:r>
          </a:p>
        </p:txBody>
      </p:sp>
      <p:sp>
        <p:nvSpPr>
          <p:cNvPr id="203" name="Content Placeholder 2"/>
          <p:cNvSpPr txBox="1"/>
          <p:nvPr>
            <p:ph type="body" sz="half" idx="1"/>
          </p:nvPr>
        </p:nvSpPr>
        <p:spPr>
          <a:prstGeom prst="rect">
            <a:avLst/>
          </a:prstGeom>
        </p:spPr>
        <p:txBody>
          <a:bodyPr/>
          <a:lstStyle/>
          <a:p>
            <a:pPr defTabSz="914400">
              <a:lnSpc>
                <a:spcPct val="9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128"/>
            </a:pPr>
            <a:r>
              <a:t>High level: extract interfaces and unit test the implementations of those interfaces</a:t>
            </a:r>
          </a:p>
          <a:p>
            <a:pPr defTabSz="914400">
              <a:lnSpc>
                <a:spcPct val="9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128"/>
            </a:pPr>
            <a:r>
              <a:t>Refactor functions that are doing too much. Split them into smaller functions, and unit test the ones worthy of unit testing.</a:t>
            </a:r>
          </a:p>
          <a:p>
            <a:pPr defTabSz="914400">
              <a:lnSpc>
                <a:spcPct val="9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128"/>
            </a:pPr>
            <a:r>
              <a:t>"All problems in computer science can be solved by another level of indirection...except for the problem of too many layers of indirection ." </a:t>
            </a:r>
            <a:br/>
            <a:r>
              <a:t>~ David Wheeler</a:t>
            </a:r>
          </a:p>
          <a:p>
            <a:pPr defTabSz="914400">
              <a:lnSpc>
                <a:spcPct val="9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128"/>
            </a:pPr>
            <a:r>
              <a:t>"Any sufficiently advanced technology is indistinguishable from magic." </a:t>
            </a:r>
            <a:br/>
            <a:r>
              <a:t>~ Arthur C. Clarke</a:t>
            </a:r>
          </a:p>
          <a:p>
            <a:pPr defTabSz="914400">
              <a:lnSpc>
                <a:spcPct val="90000"/>
              </a:lnSpc>
              <a:spcBef>
                <a:spcPts val="2200"/>
              </a:spcBef>
              <a:tabLst>
                <a:tab pos="317500" algn="l"/>
                <a:tab pos="647700" algn="l"/>
                <a:tab pos="977900" algn="l"/>
                <a:tab pos="1308100" algn="l"/>
                <a:tab pos="1625600" algn="l"/>
                <a:tab pos="1955800" algn="l"/>
                <a:tab pos="2286000" algn="l"/>
                <a:tab pos="2616200" algn="l"/>
                <a:tab pos="2933700" algn="l"/>
                <a:tab pos="3263900" algn="l"/>
                <a:tab pos="3594100" algn="l"/>
                <a:tab pos="3924300" algn="l"/>
              </a:tabLst>
              <a:defRPr sz="3128"/>
            </a:pPr>
            <a:r>
              <a:t>"One additional layer of indirection is indistinguishable from magic." </a:t>
            </a:r>
            <a:br/>
            <a:r>
              <a:t>~ Scott Hanselman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prstGeom prst="rect">
            <a:avLst/>
          </a:prstGeom>
        </p:spPr>
        <p:txBody>
          <a:bodyPr/>
          <a:lstStyle/>
          <a:p>
            <a:pPr/>
            <a:r>
              <a:t>Example</a:t>
            </a:r>
          </a:p>
        </p:txBody>
      </p:sp>
      <p:sp>
        <p:nvSpPr>
          <p:cNvPr id="206" name="Content Placeholder 2"/>
          <p:cNvSpPr txBox="1"/>
          <p:nvPr>
            <p:ph type="body" sz="half"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prstGeom prst="rect">
            <a:avLst/>
          </a:prstGeom>
        </p:spPr>
        <p:txBody>
          <a:bodyPr/>
          <a:lstStyle/>
          <a:p>
            <a:pPr/>
            <a:r>
              <a:t>Sources</a:t>
            </a:r>
          </a:p>
        </p:txBody>
      </p:sp>
      <p:sp>
        <p:nvSpPr>
          <p:cNvPr id="209" name="Content Placeholder 2"/>
          <p:cNvSpPr txBox="1"/>
          <p:nvPr>
            <p:ph type="body" sz="half" idx="1"/>
          </p:nvPr>
        </p:nvSpPr>
        <p:spPr>
          <a:prstGeom prst="rect">
            <a:avLst/>
          </a:prstGeom>
        </p:spPr>
        <p:txBody>
          <a:bodyPr/>
          <a:lstStyle/>
          <a:p>
            <a:pPr/>
            <a:r>
              <a:rPr u="sng">
                <a:hlinkClick r:id="rId2" invalidUrl="" action="" tgtFrame="" tooltip="" history="1" highlightClick="0" endSnd="0"/>
              </a:rPr>
              <a:t>The Art of Unit Testing</a:t>
            </a:r>
            <a:r>
              <a:t>: With Examples in .Net, by Roy Osherove</a:t>
            </a:r>
          </a:p>
          <a:p>
            <a:pPr/>
            <a:r>
              <a:rPr u="sng">
                <a:hlinkClick r:id="rId3" invalidUrl="" action="" tgtFrame="" tooltip="" history="1" highlightClick="0" endSnd="0"/>
              </a:rPr>
              <a:t>Professional Test Driven Development with C#</a:t>
            </a:r>
            <a:r>
              <a:t>: Developing Real World Applications with TDD, by James Bender &amp; Jeff McWherter</a:t>
            </a:r>
          </a:p>
          <a:p>
            <a:pPr/>
            <a:r>
              <a:rPr u="sng">
                <a:hlinkClick r:id="rId4" invalidUrl="" action="" tgtFrame="" tooltip="" history="1" highlightClick="0" endSnd="0"/>
              </a:rPr>
              <a:t>Unit Testing Succinctly</a:t>
            </a:r>
            <a:r>
              <a:t>, by Marc Clifton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prstGeom prst="rect">
            <a:avLst/>
          </a:prstGeom>
        </p:spPr>
        <p:txBody>
          <a:bodyPr/>
          <a:lstStyle/>
          <a:p>
            <a:pPr/>
            <a:r>
              <a:t>Agenda</a:t>
            </a:r>
          </a:p>
        </p:txBody>
      </p:sp>
      <p:sp>
        <p:nvSpPr>
          <p:cNvPr id="170" name="Content Placeholder 2"/>
          <p:cNvSpPr txBox="1"/>
          <p:nvPr>
            <p:ph type="body" sz="half" idx="1"/>
          </p:nvPr>
        </p:nvSpPr>
        <p:spPr>
          <a:prstGeom prst="rect">
            <a:avLst/>
          </a:prstGeom>
        </p:spPr>
        <p:txBody>
          <a:bodyPr/>
          <a:lstStyle/>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What Is Unit Testing?</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What Is A Unit?</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How Is Unit Testing Useful?</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What Unit Tests Are Not</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What Should I Unit Test?</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Unit Test Naming Conventions</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How Can I Test My Legacy Code?</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Example</a:t>
            </a:r>
          </a:p>
          <a:p>
            <a:pPr defTabSz="914400">
              <a:lnSpc>
                <a:spcPct val="80000"/>
              </a:lnSpc>
              <a:spcBef>
                <a:spcPts val="2100"/>
              </a:spcBef>
              <a:tabLst>
                <a:tab pos="304800" algn="l"/>
                <a:tab pos="622300" algn="l"/>
                <a:tab pos="939800" algn="l"/>
                <a:tab pos="1257300" algn="l"/>
                <a:tab pos="1574800" algn="l"/>
                <a:tab pos="1892300" algn="l"/>
                <a:tab pos="2209800" algn="l"/>
                <a:tab pos="2527300" algn="l"/>
                <a:tab pos="2844800" algn="l"/>
                <a:tab pos="3162300" algn="l"/>
                <a:tab pos="3479800" algn="l"/>
                <a:tab pos="3797300" algn="l"/>
              </a:tabLst>
              <a:defRPr sz="3026"/>
            </a:pPr>
            <a:r>
              <a:t>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prstGeom prst="rect">
            <a:avLst/>
          </a:prstGeom>
        </p:spPr>
        <p:txBody>
          <a:bodyPr/>
          <a:lstStyle/>
          <a:p>
            <a:pPr/>
            <a:r>
              <a:t>What Is Unit Testing?</a:t>
            </a:r>
          </a:p>
        </p:txBody>
      </p:sp>
      <p:sp>
        <p:nvSpPr>
          <p:cNvPr id="173" name="Content Placeholder 2"/>
          <p:cNvSpPr txBox="1"/>
          <p:nvPr>
            <p:ph type="body" sz="half" idx="1"/>
          </p:nvPr>
        </p:nvSpPr>
        <p:spPr>
          <a:prstGeom prst="rect">
            <a:avLst/>
          </a:prstGeom>
        </p:spPr>
        <p:txBody>
          <a:bodyPr/>
          <a:lstStyle/>
          <a:p>
            <a:pPr>
              <a:lnSpc>
                <a:spcPct val="80000"/>
              </a:lnSpc>
              <a:defRPr sz="3600"/>
            </a:pPr>
            <a:r>
              <a:t>Unit testing is a way to make sure algorithms work in various scenarios before publishing the final code to an environment (DEV, TEST, PROD)</a:t>
            </a:r>
          </a:p>
          <a:p>
            <a:pPr>
              <a:lnSpc>
                <a:spcPct val="80000"/>
              </a:lnSpc>
              <a:defRPr sz="3600"/>
            </a:pPr>
            <a:r>
              <a:t>The tests are generally written around requirements</a:t>
            </a:r>
          </a:p>
          <a:p>
            <a:pPr>
              <a:lnSpc>
                <a:spcPct val="80000"/>
              </a:lnSpc>
              <a:defRPr sz="3600"/>
            </a:pPr>
            <a:r>
              <a:t>Passing tests show that requirements are met</a:t>
            </a:r>
          </a:p>
          <a:p>
            <a:pPr>
              <a:lnSpc>
                <a:spcPct val="80000"/>
              </a:lnSpc>
              <a:defRPr sz="3600"/>
            </a:pPr>
            <a:r>
              <a:t>Failing tests show that requirements are not met</a:t>
            </a:r>
          </a:p>
          <a:p>
            <a:pPr>
              <a:lnSpc>
                <a:spcPct val="80000"/>
              </a:lnSpc>
              <a:defRPr sz="3600"/>
            </a:pPr>
            <a:r>
              <a:t>"Self-documenting" (more on this later)</a:t>
            </a:r>
          </a:p>
          <a:p>
            <a:pPr>
              <a:lnSpc>
                <a:spcPct val="80000"/>
              </a:lnSpc>
              <a:defRPr sz="3600"/>
            </a:pPr>
            <a:r>
              <a:t>Unit tests are: isolated, quick to run, very specific, NOT integration tests</a:t>
            </a:r>
          </a:p>
          <a:p>
            <a:pPr>
              <a:lnSpc>
                <a:spcPct val="80000"/>
              </a:lnSpc>
              <a:defRPr sz="3600"/>
            </a:pPr>
            <a:r>
              <a:t>In other words, </a:t>
            </a:r>
            <a:r>
              <a:rPr u="sng"/>
              <a:t>unit tests prove correctness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prstGeom prst="rect">
            <a:avLst/>
          </a:prstGeom>
        </p:spPr>
        <p:txBody>
          <a:bodyPr/>
          <a:lstStyle/>
          <a:p>
            <a:pPr/>
            <a:r>
              <a:t>What Is A Unit?</a:t>
            </a:r>
          </a:p>
        </p:txBody>
      </p:sp>
      <p:sp>
        <p:nvSpPr>
          <p:cNvPr id="176" name="Content Placeholder 2"/>
          <p:cNvSpPr txBox="1"/>
          <p:nvPr>
            <p:ph type="body" sz="half" idx="1"/>
          </p:nvPr>
        </p:nvSpPr>
        <p:spPr>
          <a:prstGeom prst="rect">
            <a:avLst/>
          </a:prstGeom>
        </p:spPr>
        <p:txBody>
          <a:bodyPr/>
          <a:lstStyle/>
          <a:p>
            <a:pPr/>
            <a:r>
              <a:t>Characteristics of a "unit" with regard to unit testing</a:t>
            </a:r>
          </a:p>
          <a:p>
            <a:pPr/>
            <a:r>
              <a:t>A unit should (ideally) not call other  methods</a:t>
            </a:r>
          </a:p>
          <a:p>
            <a:pPr/>
            <a:r>
              <a:t>A unit should do only one thing</a:t>
            </a:r>
          </a:p>
          <a:p>
            <a:pPr/>
            <a:r>
              <a:t>A unit should not (ideally) have multiple code paths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prstGeom prst="rect">
            <a:avLst/>
          </a:prstGeom>
        </p:spPr>
        <p:txBody>
          <a:bodyPr/>
          <a:lstStyle/>
          <a:p>
            <a:pPr/>
            <a:r>
              <a:t>How IS Unit Testing Useful?</a:t>
            </a:r>
          </a:p>
        </p:txBody>
      </p:sp>
      <p:sp>
        <p:nvSpPr>
          <p:cNvPr id="179" name="Content Placeholder 2"/>
          <p:cNvSpPr txBox="1"/>
          <p:nvPr>
            <p:ph type="body" sz="half" idx="1"/>
          </p:nvPr>
        </p:nvSpPr>
        <p:spPr>
          <a:prstGeom prst="rect">
            <a:avLst/>
          </a:prstGeom>
        </p:spPr>
        <p:txBody>
          <a:bodyPr/>
          <a:lstStyle/>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Defines requirements; proves correctness</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Failing tests pinpoint problem areas</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Passing tests help release dopamine</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When working in the code base, others can tell pretty quickly if they have broken existing requirements because of failing tests. (This also applies to the user who wrote the tests, of course.)</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Failing tests block builds (in our current infrastructure)</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Creates "safety net" for mild refactoring</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Bugs found in released code that can be reproduced can be included as new unit tests to prevent further promulgation of said bug</a:t>
            </a:r>
          </a:p>
          <a:p>
            <a:pPr defTabSz="914400">
              <a:lnSpc>
                <a:spcPct val="80000"/>
              </a:lnSpc>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2820"/>
            </a:pPr>
            <a:r>
              <a:t>"Built-in" regression testing - known quantity whether existing code is still working properly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prstGeom prst="rect">
            <a:avLst/>
          </a:prstGeom>
        </p:spPr>
        <p:txBody>
          <a:bodyPr/>
          <a:lstStyle/>
          <a:p>
            <a:pPr/>
            <a:r>
              <a:t>How IS Unit Testing Useful?</a:t>
            </a:r>
          </a:p>
        </p:txBody>
      </p:sp>
      <p:sp>
        <p:nvSpPr>
          <p:cNvPr id="182" name="Content Placeholder 2"/>
          <p:cNvSpPr txBox="1"/>
          <p:nvPr>
            <p:ph type="body" sz="half" idx="1"/>
          </p:nvPr>
        </p:nvSpPr>
        <p:spPr>
          <a:prstGeom prst="rect">
            <a:avLst/>
          </a:prstGeom>
        </p:spPr>
        <p:txBody>
          <a:bodyPr/>
          <a:lstStyle/>
          <a:p>
            <a:pPr defTabSz="914400">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5264"/>
            </a:pPr>
            <a:r>
              <a:t>For code that is under test, it removes the age-old question "This worked before; why doesn't it now??"</a:t>
            </a:r>
          </a:p>
          <a:p>
            <a:pPr defTabSz="914400">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5264"/>
            </a:pPr>
            <a:r>
              <a:t>As bugs are found, and unit tests are added to address those bugs, the code becomes more "correct"</a:t>
            </a:r>
          </a:p>
          <a:p>
            <a:pPr defTabSz="914400">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5264"/>
            </a:pPr>
            <a:r>
              <a:t>Code that has multiple branches (if, switch, etc.) should have at least as many unit tests so as to </a:t>
            </a:r>
            <a:r>
              <a:rPr i="1">
                <a:latin typeface="Century Gothic"/>
                <a:ea typeface="Century Gothic"/>
                <a:cs typeface="Century Gothic"/>
                <a:sym typeface="Century Gothic"/>
              </a:rPr>
              <a:t>test all paths of execution</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1"/>
          <p:cNvSpPr txBox="1"/>
          <p:nvPr>
            <p:ph type="title"/>
          </p:nvPr>
        </p:nvSpPr>
        <p:spPr>
          <a:prstGeom prst="rect">
            <a:avLst/>
          </a:prstGeom>
        </p:spPr>
        <p:txBody>
          <a:bodyPr/>
          <a:lstStyle/>
          <a:p>
            <a:pPr/>
            <a:r>
              <a:t>What Unit Tests Are Not</a:t>
            </a:r>
          </a:p>
        </p:txBody>
      </p:sp>
      <p:sp>
        <p:nvSpPr>
          <p:cNvPr id="185" name="Content Placeholder 2"/>
          <p:cNvSpPr txBox="1"/>
          <p:nvPr>
            <p:ph type="body" sz="half" idx="1"/>
          </p:nvPr>
        </p:nvSpPr>
        <p:spPr>
          <a:prstGeom prst="rect">
            <a:avLst/>
          </a:prstGeom>
        </p:spPr>
        <p:txBody>
          <a:bodyPr/>
          <a:lstStyle/>
          <a:p>
            <a:pPr>
              <a:lnSpc>
                <a:spcPct val="90000"/>
              </a:lnSpc>
              <a:defRPr sz="3400"/>
            </a:pPr>
            <a:r>
              <a:t>Unit tests are not a silver bullet - they won't prevent all errors</a:t>
            </a:r>
          </a:p>
          <a:p>
            <a:pPr>
              <a:lnSpc>
                <a:spcPct val="90000"/>
              </a:lnSpc>
              <a:defRPr sz="3400"/>
            </a:pPr>
            <a:r>
              <a:t>Poorly written unit tests are not helpful</a:t>
            </a:r>
          </a:p>
          <a:p>
            <a:pPr>
              <a:lnSpc>
                <a:spcPct val="90000"/>
              </a:lnSpc>
              <a:defRPr sz="3400"/>
            </a:pPr>
            <a:r>
              <a:t>Just because you have unit tests does not mean your code is better</a:t>
            </a:r>
          </a:p>
          <a:p>
            <a:pPr>
              <a:lnSpc>
                <a:spcPct val="90000"/>
              </a:lnSpc>
              <a:defRPr sz="3400"/>
            </a:pPr>
            <a:r>
              <a:t>Some things are easier to test than others (UX is usually not unit-testable)</a:t>
            </a:r>
          </a:p>
          <a:p>
            <a:pPr>
              <a:lnSpc>
                <a:spcPct val="90000"/>
              </a:lnSpc>
              <a:defRPr sz="3400"/>
            </a:pPr>
            <a:r>
              <a:t>Inclusion of unit tests does not necessarily indicate good code, but code that is </a:t>
            </a:r>
            <a:r>
              <a:rPr i="1">
                <a:latin typeface="Century Gothic"/>
                <a:ea typeface="Century Gothic"/>
                <a:cs typeface="Century Gothic"/>
                <a:sym typeface="Century Gothic"/>
              </a:rPr>
              <a:t>unit</a:t>
            </a:r>
            <a:r>
              <a:t> </a:t>
            </a:r>
            <a:r>
              <a:rPr i="1">
                <a:latin typeface="Century Gothic"/>
                <a:ea typeface="Century Gothic"/>
                <a:cs typeface="Century Gothic"/>
                <a:sym typeface="Century Gothic"/>
              </a:rPr>
              <a:t>testable</a:t>
            </a:r>
            <a:r>
              <a:t> is generally good code (this is a much larger topic that mainly revolves around IoC/DI concepts )</a:t>
            </a:r>
          </a:p>
          <a:p>
            <a:pPr>
              <a:lnSpc>
                <a:spcPct val="90000"/>
              </a:lnSpc>
              <a:defRPr sz="3400"/>
            </a:pPr>
            <a:r>
              <a:t>Code coverage tools will help determine whether the quality of the tests (higher coverage means more conditions were covered by tests)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prstGeom prst="rect">
            <a:avLst/>
          </a:prstGeom>
        </p:spPr>
        <p:txBody>
          <a:bodyPr/>
          <a:lstStyle/>
          <a:p>
            <a:pPr/>
            <a:r>
              <a:t>What Should I Unit Test?</a:t>
            </a:r>
          </a:p>
        </p:txBody>
      </p:sp>
      <p:sp>
        <p:nvSpPr>
          <p:cNvPr id="188" name="Content Placeholder 2"/>
          <p:cNvSpPr txBox="1"/>
          <p:nvPr>
            <p:ph type="body" sz="half" idx="1"/>
          </p:nvPr>
        </p:nvSpPr>
        <p:spPr>
          <a:prstGeom prst="rect">
            <a:avLst/>
          </a:prstGeom>
        </p:spPr>
        <p:txBody>
          <a:bodyPr/>
          <a:lstStyle/>
          <a:p>
            <a:pPr defTabSz="914400">
              <a:lnSpc>
                <a:spcPct val="80000"/>
              </a:lnSpc>
              <a:spcBef>
                <a:spcPts val="2300"/>
              </a:spcBef>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3528"/>
            </a:pPr>
            <a:r>
              <a:t>Unit testing is both a science and an art</a:t>
            </a:r>
          </a:p>
          <a:p>
            <a:pPr defTabSz="914400">
              <a:lnSpc>
                <a:spcPct val="80000"/>
              </a:lnSpc>
              <a:spcBef>
                <a:spcPts val="2300"/>
              </a:spcBef>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3528"/>
            </a:pPr>
            <a:r>
              <a:t>Science: if it is in the PBI ACs, it should be unit tested (some might find this arguable, thereby making it "artsy", too) </a:t>
            </a:r>
          </a:p>
          <a:p>
            <a:pPr defTabSz="914400">
              <a:lnSpc>
                <a:spcPct val="80000"/>
              </a:lnSpc>
              <a:spcBef>
                <a:spcPts val="2300"/>
              </a:spcBef>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3528"/>
            </a:pPr>
            <a:r>
              <a:t>Art: it is sometimes difficult to know where to draw boundaries with regard to what to test and (sometimes) how to test it.</a:t>
            </a:r>
          </a:p>
          <a:p>
            <a:pPr defTabSz="914400">
              <a:lnSpc>
                <a:spcPct val="80000"/>
              </a:lnSpc>
              <a:spcBef>
                <a:spcPts val="2300"/>
              </a:spcBef>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3528"/>
            </a:pPr>
            <a:r>
              <a:t>Should I unit test my repository layer?</a:t>
            </a:r>
          </a:p>
          <a:p>
            <a:pPr defTabSz="914400">
              <a:lnSpc>
                <a:spcPct val="80000"/>
              </a:lnSpc>
              <a:spcBef>
                <a:spcPts val="2300"/>
              </a:spcBef>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3528"/>
            </a:pPr>
            <a:r>
              <a:t>Should I unit test a simple boolean function?</a:t>
            </a:r>
          </a:p>
          <a:p>
            <a:pPr defTabSz="914400">
              <a:lnSpc>
                <a:spcPct val="80000"/>
              </a:lnSpc>
              <a:spcBef>
                <a:spcPts val="2300"/>
              </a:spcBef>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3528"/>
            </a:pPr>
            <a:r>
              <a:t>In the end, you want to make sure the code you write adheres to the Acceptance Criteria of the Product Backlog Item. Unit tests should also test other, known extremes.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prstGeom prst="rect">
            <a:avLst/>
          </a:prstGeom>
        </p:spPr>
        <p:txBody>
          <a:bodyPr/>
          <a:lstStyle>
            <a:lvl1pPr>
              <a:defRPr spc="-64" sz="6400"/>
            </a:lvl1pPr>
          </a:lstStyle>
          <a:p>
            <a:pPr/>
            <a:r>
              <a:t>Unit Test Naming Conventions</a:t>
            </a:r>
          </a:p>
        </p:txBody>
      </p:sp>
      <p:sp>
        <p:nvSpPr>
          <p:cNvPr id="191" name="Content Placeholder 2"/>
          <p:cNvSpPr txBox="1"/>
          <p:nvPr>
            <p:ph type="body" sz="half" idx="1"/>
          </p:nvPr>
        </p:nvSpPr>
        <p:spPr>
          <a:prstGeom prst="rect">
            <a:avLst/>
          </a:prstGeom>
        </p:spPr>
        <p:txBody>
          <a:bodyPr/>
          <a:lstStyle/>
          <a:p>
            <a:pPr defTabSz="914400">
              <a:spcBef>
                <a:spcPts val="2000"/>
              </a:spcBef>
              <a:tabLst>
                <a:tab pos="292100" algn="l"/>
                <a:tab pos="596900" algn="l"/>
                <a:tab pos="901700" algn="l"/>
                <a:tab pos="1206500" algn="l"/>
                <a:tab pos="1511300" algn="l"/>
                <a:tab pos="1803400" algn="l"/>
                <a:tab pos="2108200" algn="l"/>
                <a:tab pos="2413000" algn="l"/>
                <a:tab pos="2717800" algn="l"/>
                <a:tab pos="3022600" algn="l"/>
                <a:tab pos="3314700" algn="l"/>
                <a:tab pos="3619500" algn="l"/>
              </a:tabLst>
              <a:defRPr sz="4760"/>
            </a:pPr>
            <a:r>
              <a:t>We want test names that are meaningful</a:t>
            </a:r>
          </a:p>
          <a:p>
            <a:pPr defTabSz="914400">
              <a:spcBef>
                <a:spcPts val="2000"/>
              </a:spcBef>
              <a:tabLst>
                <a:tab pos="292100" algn="l"/>
                <a:tab pos="596900" algn="l"/>
                <a:tab pos="901700" algn="l"/>
                <a:tab pos="1206500" algn="l"/>
                <a:tab pos="1511300" algn="l"/>
                <a:tab pos="1803400" algn="l"/>
                <a:tab pos="2108200" algn="l"/>
                <a:tab pos="2413000" algn="l"/>
                <a:tab pos="2717800" algn="l"/>
                <a:tab pos="3022600" algn="l"/>
                <a:tab pos="3314700" algn="l"/>
                <a:tab pos="3619500" algn="l"/>
              </a:tabLst>
              <a:defRPr sz="4760"/>
            </a:pPr>
            <a:r>
              <a:t>We want test names that are easy to find by others to minimize effort duplication</a:t>
            </a:r>
          </a:p>
          <a:p>
            <a:pPr defTabSz="914400">
              <a:spcBef>
                <a:spcPts val="2000"/>
              </a:spcBef>
              <a:tabLst>
                <a:tab pos="292100" algn="l"/>
                <a:tab pos="596900" algn="l"/>
                <a:tab pos="901700" algn="l"/>
                <a:tab pos="1206500" algn="l"/>
                <a:tab pos="1511300" algn="l"/>
                <a:tab pos="1803400" algn="l"/>
                <a:tab pos="2108200" algn="l"/>
                <a:tab pos="2413000" algn="l"/>
                <a:tab pos="2717800" algn="l"/>
                <a:tab pos="3022600" algn="l"/>
                <a:tab pos="3314700" algn="l"/>
                <a:tab pos="3619500" algn="l"/>
              </a:tabLst>
              <a:defRPr sz="4760"/>
            </a:pPr>
            <a:r>
              <a:t>Grouped by project</a:t>
            </a:r>
          </a:p>
          <a:p>
            <a:pPr defTabSz="914400">
              <a:spcBef>
                <a:spcPts val="2000"/>
              </a:spcBef>
              <a:tabLst>
                <a:tab pos="292100" algn="l"/>
                <a:tab pos="596900" algn="l"/>
                <a:tab pos="901700" algn="l"/>
                <a:tab pos="1206500" algn="l"/>
                <a:tab pos="1511300" algn="l"/>
                <a:tab pos="1803400" algn="l"/>
                <a:tab pos="2108200" algn="l"/>
                <a:tab pos="2413000" algn="l"/>
                <a:tab pos="2717800" algn="l"/>
                <a:tab pos="3022600" algn="l"/>
                <a:tab pos="3314700" algn="l"/>
                <a:tab pos="3619500" algn="l"/>
              </a:tabLst>
              <a:defRPr sz="4760"/>
            </a:pPr>
            <a:r>
              <a:t>Grouped by class</a:t>
            </a:r>
          </a:p>
          <a:p>
            <a:pPr defTabSz="914400">
              <a:spcBef>
                <a:spcPts val="2000"/>
              </a:spcBef>
              <a:tabLst>
                <a:tab pos="292100" algn="l"/>
                <a:tab pos="596900" algn="l"/>
                <a:tab pos="901700" algn="l"/>
                <a:tab pos="1206500" algn="l"/>
                <a:tab pos="1511300" algn="l"/>
                <a:tab pos="1803400" algn="l"/>
                <a:tab pos="2108200" algn="l"/>
                <a:tab pos="2413000" algn="l"/>
                <a:tab pos="2717800" algn="l"/>
                <a:tab pos="3022600" algn="l"/>
                <a:tab pos="3314700" algn="l"/>
                <a:tab pos="3619500" algn="l"/>
              </a:tabLst>
              <a:defRPr sz="4760"/>
            </a:pPr>
            <a:r>
              <a:t>Grouped by class methods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