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8" r:id="rId3"/>
    <p:sldId id="289" r:id="rId4"/>
    <p:sldId id="290" r:id="rId5"/>
    <p:sldId id="291" r:id="rId6"/>
    <p:sldId id="305" r:id="rId7"/>
    <p:sldId id="306" r:id="rId8"/>
    <p:sldId id="307" r:id="rId9"/>
    <p:sldId id="308" r:id="rId10"/>
    <p:sldId id="309" r:id="rId11"/>
    <p:sldId id="310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FF"/>
    <a:srgbClr val="FFFF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9" autoAdjust="0"/>
    <p:restoredTop sz="90586" autoAdjust="0"/>
  </p:normalViewPr>
  <p:slideViewPr>
    <p:cSldViewPr>
      <p:cViewPr varScale="1">
        <p:scale>
          <a:sx n="83" d="100"/>
          <a:sy n="83" d="100"/>
        </p:scale>
        <p:origin x="162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92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baseline="0" dirty="0" smtClean="0"/>
              <a:t> only decision, we can have a complete binary tree in the worst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43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this example, we should further consider</a:t>
            </a:r>
            <a:r>
              <a:rPr lang="en-US" altLang="zh-CN" baseline="0" dirty="0" smtClean="0"/>
              <a:t> x=1, after we find x=0 is </a:t>
            </a:r>
            <a:r>
              <a:rPr lang="en-US" altLang="zh-CN" baseline="0" dirty="0" err="1" smtClean="0"/>
              <a:t>unSAT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9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8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11/4/2020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3" Type="http://schemas.openxmlformats.org/officeDocument/2006/relationships/image" Target="../media/image60.png"/><Relationship Id="rId7" Type="http://schemas.openxmlformats.org/officeDocument/2006/relationships/image" Target="../media/image32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810.png"/><Relationship Id="rId10" Type="http://schemas.openxmlformats.org/officeDocument/2006/relationships/image" Target="../media/image130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17" Type="http://schemas.openxmlformats.org/officeDocument/2006/relationships/image" Target="../media/image40.png"/><Relationship Id="rId2" Type="http://schemas.openxmlformats.org/officeDocument/2006/relationships/image" Target="../media/image250.png"/><Relationship Id="rId16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5" Type="http://schemas.openxmlformats.org/officeDocument/2006/relationships/image" Target="../media/image380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370.png"/><Relationship Id="rId3" Type="http://schemas.openxmlformats.org/officeDocument/2006/relationships/image" Target="../media/image42.png"/><Relationship Id="rId21" Type="http://schemas.openxmlformats.org/officeDocument/2006/relationships/image" Target="../media/image55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300.png"/><Relationship Id="rId2" Type="http://schemas.openxmlformats.org/officeDocument/2006/relationships/image" Target="../media/image41.png"/><Relationship Id="rId16" Type="http://schemas.openxmlformats.org/officeDocument/2006/relationships/image" Target="../media/image290.png"/><Relationship Id="rId20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280.png"/><Relationship Id="rId10" Type="http://schemas.openxmlformats.org/officeDocument/2006/relationships/image" Target="../media/image49.png"/><Relationship Id="rId19" Type="http://schemas.openxmlformats.org/officeDocument/2006/relationships/image" Target="../media/image380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52.png"/><Relationship Id="rId18" Type="http://schemas.openxmlformats.org/officeDocument/2006/relationships/image" Target="../media/image370.png"/><Relationship Id="rId3" Type="http://schemas.openxmlformats.org/officeDocument/2006/relationships/image" Target="../media/image77.png"/><Relationship Id="rId21" Type="http://schemas.openxmlformats.org/officeDocument/2006/relationships/image" Target="../media/image89.png"/><Relationship Id="rId7" Type="http://schemas.openxmlformats.org/officeDocument/2006/relationships/image" Target="../media/image81.png"/><Relationship Id="rId12" Type="http://schemas.openxmlformats.org/officeDocument/2006/relationships/image" Target="../media/image51.png"/><Relationship Id="rId17" Type="http://schemas.openxmlformats.org/officeDocument/2006/relationships/image" Target="../media/image300.png"/><Relationship Id="rId2" Type="http://schemas.openxmlformats.org/officeDocument/2006/relationships/image" Target="../media/image76.png"/><Relationship Id="rId16" Type="http://schemas.openxmlformats.org/officeDocument/2006/relationships/image" Target="../media/image88.png"/><Relationship Id="rId20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5" Type="http://schemas.openxmlformats.org/officeDocument/2006/relationships/image" Target="../media/image87.png"/><Relationship Id="rId10" Type="http://schemas.openxmlformats.org/officeDocument/2006/relationships/image" Target="../media/image84.png"/><Relationship Id="rId19" Type="http://schemas.openxmlformats.org/officeDocument/2006/relationships/image" Target="../media/image380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6.png"/><Relationship Id="rId22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image" Target="../media/image51.png"/><Relationship Id="rId7" Type="http://schemas.openxmlformats.org/officeDocument/2006/relationships/image" Target="../media/image93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image" Target="../media/image91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330.png"/><Relationship Id="rId5" Type="http://schemas.openxmlformats.org/officeDocument/2006/relationships/image" Target="../media/image86.png"/><Relationship Id="rId15" Type="http://schemas.openxmlformats.org/officeDocument/2006/relationships/image" Target="../media/image98.png"/><Relationship Id="rId10" Type="http://schemas.openxmlformats.org/officeDocument/2006/relationships/image" Target="../media/image380.png"/><Relationship Id="rId19" Type="http://schemas.openxmlformats.org/officeDocument/2006/relationships/image" Target="../media/image102.png"/><Relationship Id="rId4" Type="http://schemas.openxmlformats.org/officeDocument/2006/relationships/image" Target="../media/image52.png"/><Relationship Id="rId9" Type="http://schemas.openxmlformats.org/officeDocument/2006/relationships/image" Target="../media/image370.png"/><Relationship Id="rId14" Type="http://schemas.openxmlformats.org/officeDocument/2006/relationships/image" Target="../media/image9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511.png"/><Relationship Id="rId7" Type="http://schemas.openxmlformats.org/officeDocument/2006/relationships/image" Target="../media/image37.png"/><Relationship Id="rId12" Type="http://schemas.openxmlformats.org/officeDocument/2006/relationships/image" Target="../media/image5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11" Type="http://schemas.openxmlformats.org/officeDocument/2006/relationships/image" Target="../media/image130.png"/><Relationship Id="rId5" Type="http://schemas.openxmlformats.org/officeDocument/2006/relationships/image" Target="../media/image36.png"/><Relationship Id="rId10" Type="http://schemas.openxmlformats.org/officeDocument/2006/relationships/image" Target="../media/image39.png"/><Relationship Id="rId4" Type="http://schemas.openxmlformats.org/officeDocument/2006/relationships/image" Target="../media/image60.png"/><Relationship Id="rId9" Type="http://schemas.openxmlformats.org/officeDocument/2006/relationships/image" Target="../media/image11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660.png"/><Relationship Id="rId1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40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620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Introduction to Boolean Satisfiability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BCP</a:t>
            </a:r>
            <a:r>
              <a:rPr lang="en-US" dirty="0"/>
              <a:t>: Boolean Constraint </a:t>
            </a:r>
            <a:r>
              <a:rPr lang="en-US" dirty="0" smtClean="0"/>
              <a:t>Propagation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do “</a:t>
            </a:r>
            <a:r>
              <a:rPr lang="en-US" b="1" dirty="0">
                <a:solidFill>
                  <a:srgbClr val="0000FF"/>
                </a:solidFill>
              </a:rPr>
              <a:t>deduction</a:t>
            </a:r>
            <a:r>
              <a:rPr lang="en-US" dirty="0"/>
              <a:t>”, use </a:t>
            </a:r>
            <a:r>
              <a:rPr lang="en-US" b="1" dirty="0" smtClean="0">
                <a:solidFill>
                  <a:srgbClr val="C00000"/>
                </a:solidFill>
              </a:rPr>
              <a:t>Boolean Constraint Propagation (BCP).</a:t>
            </a:r>
          </a:p>
          <a:p>
            <a:pPr lvl="1"/>
            <a:r>
              <a:rPr lang="en-US" dirty="0"/>
              <a:t>Given a set of </a:t>
            </a:r>
            <a:r>
              <a:rPr lang="en-US" b="1" dirty="0">
                <a:solidFill>
                  <a:srgbClr val="C00000"/>
                </a:solidFill>
              </a:rPr>
              <a:t>fixed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variable assignments, </a:t>
            </a:r>
            <a:r>
              <a:rPr lang="en-US" dirty="0" smtClean="0"/>
              <a:t>you </a:t>
            </a:r>
            <a:r>
              <a:rPr lang="en-US" dirty="0"/>
              <a:t>“</a:t>
            </a:r>
            <a:r>
              <a:rPr lang="en-US" b="1" dirty="0">
                <a:solidFill>
                  <a:srgbClr val="0000FF"/>
                </a:solidFill>
              </a:rPr>
              <a:t>deduce</a:t>
            </a:r>
            <a:r>
              <a:rPr lang="en-US" dirty="0"/>
              <a:t>” </a:t>
            </a:r>
            <a:r>
              <a:rPr lang="en-US" dirty="0" smtClean="0"/>
              <a:t>about other necessary </a:t>
            </a:r>
            <a:r>
              <a:rPr lang="en-US" dirty="0"/>
              <a:t>assignments by “</a:t>
            </a:r>
            <a:r>
              <a:rPr lang="en-US" b="1" dirty="0">
                <a:solidFill>
                  <a:srgbClr val="C00000"/>
                </a:solidFill>
              </a:rPr>
              <a:t>propagating constraints</a:t>
            </a:r>
            <a:r>
              <a:rPr lang="en-US" dirty="0" smtClean="0"/>
              <a:t>”. </a:t>
            </a:r>
          </a:p>
          <a:p>
            <a:pPr lvl="2"/>
            <a:r>
              <a:rPr lang="en-US" sz="2400" dirty="0" smtClean="0"/>
              <a:t>What constraints? Each clause should be </a:t>
            </a:r>
            <a:r>
              <a:rPr lang="en-US" sz="2400" b="1" u="sng" dirty="0" smtClean="0"/>
              <a:t>satisfied</a:t>
            </a:r>
            <a:r>
              <a:rPr lang="en-US" sz="2400" dirty="0" smtClean="0"/>
              <a:t>.</a:t>
            </a:r>
          </a:p>
          <a:p>
            <a:r>
              <a:rPr lang="en-US" dirty="0"/>
              <a:t>Most famous BCP strategy is “</a:t>
            </a:r>
            <a:r>
              <a:rPr lang="en-US" b="1" dirty="0">
                <a:solidFill>
                  <a:srgbClr val="C00000"/>
                </a:solidFill>
              </a:rPr>
              <a:t>Unit Clause Rule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 clause is said to be “</a:t>
            </a:r>
            <a:r>
              <a:rPr lang="en-US" b="1" dirty="0">
                <a:solidFill>
                  <a:srgbClr val="0000FF"/>
                </a:solidFill>
              </a:rPr>
              <a:t>unit</a:t>
            </a:r>
            <a:r>
              <a:rPr lang="en-US" dirty="0"/>
              <a:t>” if it has </a:t>
            </a:r>
            <a:r>
              <a:rPr lang="en-US" b="1" dirty="0">
                <a:solidFill>
                  <a:srgbClr val="C00000"/>
                </a:solidFill>
              </a:rPr>
              <a:t>exactly one</a:t>
            </a:r>
            <a:r>
              <a:rPr lang="en-US" dirty="0"/>
              <a:t> </a:t>
            </a:r>
            <a:r>
              <a:rPr lang="en-US" b="1" u="sng" dirty="0"/>
              <a:t>unassigned </a:t>
            </a:r>
            <a:r>
              <a:rPr lang="en-US" b="1" u="sng" dirty="0" smtClean="0"/>
              <a:t>literal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Unit </a:t>
            </a:r>
            <a:r>
              <a:rPr lang="en-US" dirty="0"/>
              <a:t>clause has </a:t>
            </a:r>
            <a:r>
              <a:rPr lang="en-US" b="1" dirty="0">
                <a:solidFill>
                  <a:srgbClr val="C00000"/>
                </a:solidFill>
              </a:rPr>
              <a:t>exactly one</a:t>
            </a:r>
            <a:r>
              <a:rPr lang="en-US" dirty="0"/>
              <a:t> way to be satisfied, </a:t>
            </a:r>
            <a:r>
              <a:rPr lang="en-US" dirty="0" smtClean="0"/>
              <a:t>i.e., </a:t>
            </a:r>
            <a:r>
              <a:rPr lang="en-US" dirty="0"/>
              <a:t>pick polarity that makes clause=“1</a:t>
            </a:r>
            <a:r>
              <a:rPr lang="en-US" dirty="0" smtClean="0"/>
              <a:t>”.</a:t>
            </a:r>
          </a:p>
          <a:p>
            <a:pPr lvl="1"/>
            <a:r>
              <a:rPr lang="en-US" dirty="0"/>
              <a:t>This choice is called an “</a:t>
            </a:r>
            <a:r>
              <a:rPr lang="en-US" b="1" dirty="0">
                <a:solidFill>
                  <a:srgbClr val="0000FF"/>
                </a:solidFill>
              </a:rPr>
              <a:t>implication</a:t>
            </a:r>
            <a:r>
              <a:rPr lang="en-US" dirty="0" smtClean="0"/>
              <a:t>”.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4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: Unit Clause Rule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Φ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)(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=1,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can deduct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56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BCP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3352800" y="1554135"/>
            <a:ext cx="2672117" cy="4728865"/>
            <a:chOff x="838200" y="1976735"/>
            <a:chExt cx="2672117" cy="47288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838200" y="1976735"/>
                  <a:ext cx="2344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⋯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976735"/>
                  <a:ext cx="2344040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38200" y="2433935"/>
                  <a:ext cx="19772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2433935"/>
                  <a:ext cx="1977208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838200" y="2886670"/>
                  <a:ext cx="19843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2886670"/>
                  <a:ext cx="1984325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856129" y="3366264"/>
                  <a:ext cx="2654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129" y="3366264"/>
                  <a:ext cx="2654188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38200" y="3881735"/>
                  <a:ext cx="19794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881735"/>
                  <a:ext cx="1979452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38200" y="4419600"/>
                  <a:ext cx="1991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419600"/>
                  <a:ext cx="1991443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914400" y="4872335"/>
                  <a:ext cx="1991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4872335"/>
                  <a:ext cx="1991443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94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14400" y="5329535"/>
                  <a:ext cx="198432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5329535"/>
                  <a:ext cx="1984326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10531" y="5786735"/>
                  <a:ext cx="206126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8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531" y="5786735"/>
                  <a:ext cx="2061269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14400" y="6243935"/>
                  <a:ext cx="19850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9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6243935"/>
                  <a:ext cx="1985031" cy="461665"/>
                </a:xfrm>
                <a:prstGeom prst="rect">
                  <a:avLst/>
                </a:prstGeom>
                <a:blipFill>
                  <a:blip r:embed="rId11"/>
                  <a:stretch>
                    <a:fillRect r="-98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1"/>
          <p:cNvSpPr txBox="1"/>
          <p:nvPr/>
        </p:nvSpPr>
        <p:spPr>
          <a:xfrm>
            <a:off x="6477000" y="3084858"/>
            <a:ext cx="1481175" cy="94384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SAT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BCP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what?</a:t>
            </a:r>
          </a:p>
        </p:txBody>
      </p:sp>
    </p:spTree>
    <p:extLst>
      <p:ext uri="{BB962C8B-B14F-4D97-AF65-F5344CB8AC3E}">
        <p14:creationId xmlns:p14="http://schemas.microsoft.com/office/powerpoint/2010/main" val="217286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BCP </a:t>
            </a:r>
            <a:r>
              <a:rPr lang="en-US" dirty="0" smtClean="0"/>
              <a:t>Example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1275" y="2277070"/>
            <a:ext cx="2670125" cy="4276130"/>
            <a:chOff x="4568875" y="2433935"/>
            <a:chExt cx="2670125" cy="4276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568875" y="2891135"/>
                  <a:ext cx="19843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875" y="2891135"/>
                  <a:ext cx="1984325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568875" y="2433935"/>
                  <a:ext cx="19772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875" y="2433935"/>
                  <a:ext cx="1977208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584812" y="3352800"/>
                  <a:ext cx="2654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812" y="3352800"/>
                  <a:ext cx="2654188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620064" y="3881735"/>
                  <a:ext cx="19794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064" y="3881735"/>
                  <a:ext cx="197945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637957" y="4428067"/>
                  <a:ext cx="1991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957" y="4428067"/>
                  <a:ext cx="1991443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637957" y="4876800"/>
                  <a:ext cx="1991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957" y="4876800"/>
                  <a:ext cx="1991443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94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648200" y="5334000"/>
                  <a:ext cx="19843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5334000"/>
                  <a:ext cx="1984325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48200" y="5782270"/>
                  <a:ext cx="206126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8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5782270"/>
                  <a:ext cx="2061269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690686" y="6248400"/>
                  <a:ext cx="19850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9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686" y="6248400"/>
                  <a:ext cx="1985031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98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733800" y="1371600"/>
                <a:ext cx="4572000" cy="838200"/>
              </a:xfrm>
              <a:solidFill>
                <a:srgbClr val="FFFFCC"/>
              </a:solid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sz="2400" dirty="0" smtClean="0"/>
                  <a:t>Next: Assign a variable to a value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 smtClean="0"/>
                  <a:t>Assign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733800" y="1371600"/>
                <a:ext cx="4572000" cy="838200"/>
              </a:xfrm>
              <a:blipFill rotWithShape="1">
                <a:blip r:embed="rId11"/>
                <a:stretch>
                  <a:fillRect l="-661" t="-3472" b="-12500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3841261" y="3659833"/>
            <a:ext cx="730739" cy="1597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721275" y="2277070"/>
            <a:ext cx="2670125" cy="4276130"/>
            <a:chOff x="4568875" y="2433935"/>
            <a:chExt cx="2670125" cy="4276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568875" y="2891135"/>
                  <a:ext cx="13222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875" y="2891135"/>
                  <a:ext cx="1322285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568875" y="2433935"/>
                  <a:ext cx="131516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875" y="2433935"/>
                  <a:ext cx="1315167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584812" y="3352800"/>
                  <a:ext cx="2654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812" y="3352800"/>
                  <a:ext cx="2654188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620064" y="3881735"/>
                  <a:ext cx="19794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064" y="3881735"/>
                  <a:ext cx="197945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637957" y="4428067"/>
                  <a:ext cx="1991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957" y="4428067"/>
                  <a:ext cx="1991443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637957" y="4876800"/>
                  <a:ext cx="1991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957" y="4876800"/>
                  <a:ext cx="1991443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94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648200" y="5334000"/>
                  <a:ext cx="11891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5334000"/>
                  <a:ext cx="1189108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48200" y="5782270"/>
                  <a:ext cx="11891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8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5782270"/>
                  <a:ext cx="1189108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690686" y="6248400"/>
                  <a:ext cx="19850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9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686" y="6248400"/>
                  <a:ext cx="1985031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98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7"/>
          <p:cNvSpPr/>
          <p:nvPr/>
        </p:nvSpPr>
        <p:spPr>
          <a:xfrm>
            <a:off x="3505200" y="3048000"/>
            <a:ext cx="1268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solidFill>
                  <a:srgbClr val="00B050"/>
                </a:solidFill>
              </a:rPr>
              <a:t>Simplify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788617" y="2281535"/>
                <a:ext cx="11267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617" y="2281535"/>
                <a:ext cx="1126783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788618" y="2738735"/>
                <a:ext cx="11267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618" y="2738735"/>
                <a:ext cx="1126782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5943600" y="2209800"/>
            <a:ext cx="1981200" cy="990600"/>
            <a:chOff x="5943600" y="2209800"/>
            <a:chExt cx="1981200" cy="990600"/>
          </a:xfrm>
        </p:grpSpPr>
        <p:sp>
          <p:nvSpPr>
            <p:cNvPr id="29" name="Right Arrow 28"/>
            <p:cNvSpPr/>
            <p:nvPr/>
          </p:nvSpPr>
          <p:spPr>
            <a:xfrm>
              <a:off x="6445306" y="2590800"/>
              <a:ext cx="1174694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207470" y="2209800"/>
              <a:ext cx="17173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b="1" dirty="0" smtClean="0">
                  <a:solidFill>
                    <a:srgbClr val="00B050"/>
                  </a:solidFill>
                </a:rPr>
                <a:t>Implication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33" name="Right Brace 32"/>
            <p:cNvSpPr/>
            <p:nvPr/>
          </p:nvSpPr>
          <p:spPr>
            <a:xfrm>
              <a:off x="5943600" y="2362200"/>
              <a:ext cx="343147" cy="838200"/>
            </a:xfrm>
            <a:prstGeom prst="rightBrace">
              <a:avLst>
                <a:gd name="adj1" fmla="val 41360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176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17" grpId="0" animBg="1"/>
      <p:bldP spid="28" grpId="0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BCP Example 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2286000"/>
            <a:ext cx="2670125" cy="4276130"/>
            <a:chOff x="4568875" y="2433935"/>
            <a:chExt cx="2670125" cy="4276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568875" y="2891135"/>
                  <a:ext cx="13222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875" y="2891135"/>
                  <a:ext cx="1322285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568875" y="2433935"/>
                  <a:ext cx="131516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875" y="2433935"/>
                  <a:ext cx="1315167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584812" y="3352800"/>
                  <a:ext cx="2654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812" y="3352800"/>
                  <a:ext cx="2654188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620064" y="3881735"/>
                  <a:ext cx="19794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064" y="3881735"/>
                  <a:ext cx="197945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637957" y="4428067"/>
                  <a:ext cx="1991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957" y="4428067"/>
                  <a:ext cx="1991443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637957" y="4876800"/>
                  <a:ext cx="1991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957" y="4876800"/>
                  <a:ext cx="1991443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9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648200" y="5334000"/>
                  <a:ext cx="11891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5334000"/>
                  <a:ext cx="1189108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48200" y="5782270"/>
                  <a:ext cx="11891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8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5782270"/>
                  <a:ext cx="1189108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690686" y="6248400"/>
                  <a:ext cx="19850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9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686" y="6248400"/>
                  <a:ext cx="1985031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9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3"/>
              <p:cNvSpPr txBox="1">
                <a:spLocks/>
              </p:cNvSpPr>
              <p:nvPr/>
            </p:nvSpPr>
            <p:spPr>
              <a:xfrm>
                <a:off x="3810000" y="1371600"/>
                <a:ext cx="4572000" cy="838200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70C0"/>
                </a:solidFill>
              </a:ln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en-US" sz="2400" dirty="0" smtClean="0"/>
                  <a:t>Assign implied values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 smtClean="0"/>
                  <a:t>Assign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=1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371600"/>
                <a:ext cx="4572000" cy="838200"/>
              </a:xfrm>
              <a:prstGeom prst="rect">
                <a:avLst/>
              </a:prstGeom>
              <a:blipFill rotWithShape="1">
                <a:blip r:embed="rId11"/>
                <a:stretch>
                  <a:fillRect l="-529" t="-3472" b="-12500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3841261" y="3659833"/>
            <a:ext cx="730739" cy="1597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21275" y="2277070"/>
            <a:ext cx="2106842" cy="4276130"/>
            <a:chOff x="4568875" y="2433935"/>
            <a:chExt cx="2106842" cy="4276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568875" y="2891135"/>
                  <a:ext cx="118910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875" y="2891135"/>
                  <a:ext cx="1189107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568875" y="2433935"/>
                  <a:ext cx="11819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875" y="2433935"/>
                  <a:ext cx="1181990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584812" y="3352800"/>
                  <a:ext cx="13222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812" y="3352800"/>
                  <a:ext cx="1322285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620064" y="3881735"/>
                  <a:ext cx="19794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064" y="3881735"/>
                  <a:ext cx="1979452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637957" y="4428067"/>
                  <a:ext cx="1991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957" y="4428067"/>
                  <a:ext cx="1991443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637957" y="4876800"/>
                  <a:ext cx="1991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957" y="4876800"/>
                  <a:ext cx="1991443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94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648200" y="5334000"/>
                  <a:ext cx="11891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5334000"/>
                  <a:ext cx="1189108" cy="461665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648200" y="5782270"/>
                  <a:ext cx="11891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8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5782270"/>
                  <a:ext cx="1189108" cy="4616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90686" y="6248400"/>
                  <a:ext cx="19850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9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686" y="6248400"/>
                  <a:ext cx="1985031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r="-98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Rectangle 26"/>
          <p:cNvSpPr/>
          <p:nvPr/>
        </p:nvSpPr>
        <p:spPr>
          <a:xfrm>
            <a:off x="3505200" y="3048000"/>
            <a:ext cx="1268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solidFill>
                  <a:srgbClr val="00B050"/>
                </a:solidFill>
              </a:rPr>
              <a:t>Simplify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943600" y="2810933"/>
            <a:ext cx="1717330" cy="770467"/>
            <a:chOff x="5889025" y="2209800"/>
            <a:chExt cx="1717330" cy="770467"/>
          </a:xfrm>
        </p:grpSpPr>
        <p:sp>
          <p:nvSpPr>
            <p:cNvPr id="29" name="Right Arrow 28"/>
            <p:cNvSpPr/>
            <p:nvPr/>
          </p:nvSpPr>
          <p:spPr>
            <a:xfrm>
              <a:off x="6117625" y="2749435"/>
              <a:ext cx="1174694" cy="230832"/>
            </a:xfrm>
            <a:prstGeom prst="rightArrow">
              <a:avLst>
                <a:gd name="adj1" fmla="val 50000"/>
                <a:gd name="adj2" fmla="val 903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889025" y="2209800"/>
              <a:ext cx="17173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b="1" dirty="0" smtClean="0">
                  <a:solidFill>
                    <a:srgbClr val="00B050"/>
                  </a:solidFill>
                </a:rPr>
                <a:t>Implication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67600" y="3200400"/>
                <a:ext cx="11267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200400"/>
                <a:ext cx="112678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96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6" grpId="0" animBg="1"/>
      <p:bldP spid="27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BCP Example 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41158" y="2244972"/>
            <a:ext cx="2106842" cy="4276130"/>
            <a:chOff x="4568875" y="2433935"/>
            <a:chExt cx="2106842" cy="4276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568875" y="2891135"/>
                  <a:ext cx="118910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875" y="2891135"/>
                  <a:ext cx="1189107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568875" y="2433935"/>
                  <a:ext cx="11819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875" y="2433935"/>
                  <a:ext cx="1181990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584812" y="3352800"/>
                  <a:ext cx="13222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812" y="3352800"/>
                  <a:ext cx="1322285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620064" y="3881735"/>
                  <a:ext cx="19794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064" y="3881735"/>
                  <a:ext cx="197945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637957" y="4428067"/>
                  <a:ext cx="1991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957" y="4428067"/>
                  <a:ext cx="1991443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637957" y="4876800"/>
                  <a:ext cx="1991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957" y="4876800"/>
                  <a:ext cx="1991443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98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648200" y="5334000"/>
                  <a:ext cx="11891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5334000"/>
                  <a:ext cx="1189108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48200" y="5782270"/>
                  <a:ext cx="11891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8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5782270"/>
                  <a:ext cx="1189108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690686" y="6248400"/>
                  <a:ext cx="19850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9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686" y="6248400"/>
                  <a:ext cx="1985031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98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3"/>
              <p:cNvSpPr txBox="1">
                <a:spLocks/>
              </p:cNvSpPr>
              <p:nvPr/>
            </p:nvSpPr>
            <p:spPr>
              <a:xfrm>
                <a:off x="3810000" y="1371600"/>
                <a:ext cx="4572000" cy="838200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70C0"/>
                </a:solidFill>
              </a:ln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en-US" sz="2400" dirty="0" smtClean="0"/>
                  <a:t>Assign implied values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 smtClean="0"/>
                  <a:t>Assign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371600"/>
                <a:ext cx="4572000" cy="838200"/>
              </a:xfrm>
              <a:prstGeom prst="rect">
                <a:avLst/>
              </a:prstGeom>
              <a:blipFill rotWithShape="1">
                <a:blip r:embed="rId11"/>
                <a:stretch>
                  <a:fillRect l="-529" t="-3472" b="-12500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3231661" y="3659833"/>
            <a:ext cx="730739" cy="1597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111675" y="2277070"/>
            <a:ext cx="2106842" cy="4276130"/>
            <a:chOff x="4568875" y="2433935"/>
            <a:chExt cx="2106842" cy="4276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568875" y="2891135"/>
                  <a:ext cx="118910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875" y="2891135"/>
                  <a:ext cx="1189107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568875" y="2433935"/>
                  <a:ext cx="11819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875" y="2433935"/>
                  <a:ext cx="1181990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584812" y="3352800"/>
                  <a:ext cx="118910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812" y="3352800"/>
                  <a:ext cx="1189107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620064" y="3881735"/>
                  <a:ext cx="131029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064" y="3881735"/>
                  <a:ext cx="1310295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637957" y="4347865"/>
                  <a:ext cx="13222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957" y="4347865"/>
                  <a:ext cx="1322285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637957" y="4876800"/>
                  <a:ext cx="1991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957" y="4876800"/>
                  <a:ext cx="1991443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94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648200" y="5334000"/>
                  <a:ext cx="11891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5334000"/>
                  <a:ext cx="1189108" cy="461665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648200" y="5782270"/>
                  <a:ext cx="11891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8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5782270"/>
                  <a:ext cx="1189108" cy="4616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90686" y="6248400"/>
                  <a:ext cx="19850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9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686" y="6248400"/>
                  <a:ext cx="1985031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r="-98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Rectangle 26"/>
          <p:cNvSpPr/>
          <p:nvPr/>
        </p:nvSpPr>
        <p:spPr>
          <a:xfrm>
            <a:off x="2895600" y="3048000"/>
            <a:ext cx="1268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solidFill>
                  <a:srgbClr val="00B050"/>
                </a:solidFill>
              </a:rPr>
              <a:t>Simplify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486400" y="3657600"/>
            <a:ext cx="1981200" cy="990600"/>
            <a:chOff x="5943600" y="2209800"/>
            <a:chExt cx="1981200" cy="990600"/>
          </a:xfrm>
        </p:grpSpPr>
        <p:sp>
          <p:nvSpPr>
            <p:cNvPr id="29" name="Right Arrow 28"/>
            <p:cNvSpPr/>
            <p:nvPr/>
          </p:nvSpPr>
          <p:spPr>
            <a:xfrm>
              <a:off x="6445306" y="2590800"/>
              <a:ext cx="1174694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207470" y="2209800"/>
              <a:ext cx="17173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b="1" dirty="0" smtClean="0">
                  <a:solidFill>
                    <a:srgbClr val="00B050"/>
                  </a:solidFill>
                </a:rPr>
                <a:t>Implication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31" name="Right Brace 30"/>
            <p:cNvSpPr/>
            <p:nvPr/>
          </p:nvSpPr>
          <p:spPr>
            <a:xfrm>
              <a:off x="5943600" y="2362200"/>
              <a:ext cx="343147" cy="838200"/>
            </a:xfrm>
            <a:prstGeom prst="rightBrace">
              <a:avLst>
                <a:gd name="adj1" fmla="val 41360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67600" y="3729335"/>
                <a:ext cx="11267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729335"/>
                <a:ext cx="112678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483817" y="4226172"/>
                <a:ext cx="11267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6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817" y="4226172"/>
                <a:ext cx="1126782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41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6" grpId="0" animBg="1"/>
      <p:bldP spid="27" grpId="0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BCP Example 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3"/>
              <p:cNvSpPr txBox="1">
                <a:spLocks/>
              </p:cNvSpPr>
              <p:nvPr/>
            </p:nvSpPr>
            <p:spPr>
              <a:xfrm>
                <a:off x="3810000" y="1371600"/>
                <a:ext cx="4572000" cy="838200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70C0"/>
                </a:solidFill>
              </a:ln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en-US" sz="2400" dirty="0" smtClean="0"/>
                  <a:t>Assign implied values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 smtClean="0"/>
                  <a:t>Assign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371600"/>
                <a:ext cx="4572000" cy="838200"/>
              </a:xfrm>
              <a:prstGeom prst="rect">
                <a:avLst/>
              </a:prstGeom>
              <a:blipFill rotWithShape="1">
                <a:blip r:embed="rId2"/>
                <a:stretch>
                  <a:fillRect l="-529" t="-3472" b="-12500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3231661" y="3659833"/>
            <a:ext cx="730739" cy="1597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111675" y="2277070"/>
            <a:ext cx="2106842" cy="4276130"/>
            <a:chOff x="4568875" y="2433935"/>
            <a:chExt cx="2106842" cy="4276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568875" y="2891135"/>
                  <a:ext cx="118910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875" y="2891135"/>
                  <a:ext cx="1189107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568875" y="2433935"/>
                  <a:ext cx="11819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875" y="2433935"/>
                  <a:ext cx="118199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584812" y="3352800"/>
                  <a:ext cx="118910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812" y="3352800"/>
                  <a:ext cx="1189107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620064" y="3881735"/>
                  <a:ext cx="117711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064" y="3881735"/>
                  <a:ext cx="1177117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637957" y="4347865"/>
                  <a:ext cx="118910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957" y="4347865"/>
                  <a:ext cx="1189107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637957" y="4876800"/>
                  <a:ext cx="11891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957" y="4876800"/>
                  <a:ext cx="1189108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648200" y="5334000"/>
                  <a:ext cx="11891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5334000"/>
                  <a:ext cx="1189108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648200" y="5782270"/>
                  <a:ext cx="11891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8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5782270"/>
                  <a:ext cx="1189108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90686" y="6248400"/>
                  <a:ext cx="19850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9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686" y="6248400"/>
                  <a:ext cx="1985031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98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Rectangle 26"/>
          <p:cNvSpPr/>
          <p:nvPr/>
        </p:nvSpPr>
        <p:spPr>
          <a:xfrm>
            <a:off x="2895600" y="3048000"/>
            <a:ext cx="1268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solidFill>
                  <a:srgbClr val="00B050"/>
                </a:solidFill>
              </a:rPr>
              <a:t>Simplify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941158" y="2286000"/>
            <a:ext cx="2106842" cy="4276130"/>
            <a:chOff x="4568875" y="2433935"/>
            <a:chExt cx="2106842" cy="4276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568875" y="2891135"/>
                  <a:ext cx="118910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875" y="2891135"/>
                  <a:ext cx="1189107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568875" y="2433935"/>
                  <a:ext cx="11819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875" y="2433935"/>
                  <a:ext cx="1181990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584812" y="3352800"/>
                  <a:ext cx="118910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812" y="3352800"/>
                  <a:ext cx="1189107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620064" y="3881735"/>
                  <a:ext cx="131029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064" y="3881735"/>
                  <a:ext cx="1310295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637957" y="4347865"/>
                  <a:ext cx="13222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957" y="4347865"/>
                  <a:ext cx="1322285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637957" y="4876800"/>
                  <a:ext cx="1991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957" y="4876800"/>
                  <a:ext cx="1991443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98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648200" y="5334000"/>
                  <a:ext cx="11891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5334000"/>
                  <a:ext cx="1189108" cy="461665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648200" y="5782270"/>
                  <a:ext cx="11891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8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5782270"/>
                  <a:ext cx="1189108" cy="4616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690686" y="6248400"/>
                  <a:ext cx="19850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9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686" y="6248400"/>
                  <a:ext cx="1985031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r="-98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Right Arrow 44"/>
          <p:cNvSpPr/>
          <p:nvPr/>
        </p:nvSpPr>
        <p:spPr>
          <a:xfrm>
            <a:off x="5410200" y="4825578"/>
            <a:ext cx="685800" cy="230832"/>
          </a:xfrm>
          <a:prstGeom prst="rightArrow">
            <a:avLst>
              <a:gd name="adj1" fmla="val 50000"/>
              <a:gd name="adj2" fmla="val 90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104467" y="4728865"/>
            <a:ext cx="1739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 smtClean="0">
                <a:solidFill>
                  <a:srgbClr val="FF0000"/>
                </a:solidFill>
              </a:rPr>
              <a:t>Conflicting!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61423" y="5190547"/>
            <a:ext cx="1025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</a:rPr>
              <a:t>unSAT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63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6" grpId="0" animBg="1"/>
      <p:bldP spid="27" grpId="0"/>
      <p:bldP spid="45" grpId="0" animBg="1"/>
      <p:bldP spid="46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BCP Example: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We start </a:t>
                </a:r>
                <a:r>
                  <a:rPr lang="en-US" dirty="0" smtClean="0"/>
                  <a:t>by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After that, by BCP, we get </a:t>
                </a:r>
                <a:br>
                  <a:rPr lang="en-US" dirty="0" smtClean="0"/>
                </a:br>
                <a:r>
                  <a:rPr lang="en-US" dirty="0" smtClean="0"/>
                  <a:t>implications:</a:t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Finally, we obtain a conflicting</a:t>
                </a:r>
                <a:br>
                  <a:rPr lang="en-US" dirty="0" smtClean="0"/>
                </a:br>
                <a:r>
                  <a:rPr lang="en-US" dirty="0" smtClean="0"/>
                  <a:t>clause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unSAT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638800" y="1447800"/>
            <a:ext cx="2672117" cy="4728865"/>
            <a:chOff x="838200" y="1976735"/>
            <a:chExt cx="2672117" cy="47288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38200" y="1976735"/>
                  <a:ext cx="2344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⋯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976735"/>
                  <a:ext cx="2344040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838200" y="2433935"/>
                  <a:ext cx="19772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2433935"/>
                  <a:ext cx="1977208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838200" y="2886670"/>
                  <a:ext cx="198432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2886670"/>
                  <a:ext cx="198432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56129" y="3366264"/>
                  <a:ext cx="2654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129" y="3366264"/>
                  <a:ext cx="2654188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38200" y="3881735"/>
                  <a:ext cx="19794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881735"/>
                  <a:ext cx="1979452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38200" y="4419600"/>
                  <a:ext cx="1991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419600"/>
                  <a:ext cx="1991443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14400" y="4872335"/>
                  <a:ext cx="1991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4872335"/>
                  <a:ext cx="1991443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94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14400" y="5329535"/>
                  <a:ext cx="198432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5329535"/>
                  <a:ext cx="1984326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10531" y="5786735"/>
                  <a:ext cx="206126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8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531" y="5786735"/>
                  <a:ext cx="2061269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914400" y="6243935"/>
                  <a:ext cx="19850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9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6243935"/>
                  <a:ext cx="1985031" cy="461665"/>
                </a:xfrm>
                <a:prstGeom prst="rect">
                  <a:avLst/>
                </a:prstGeom>
                <a:blipFill>
                  <a:blip r:embed="rId12"/>
                  <a:stretch>
                    <a:fillRect r="-98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250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BCP Finish?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Three cases when BCP finishes: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SAT</a:t>
            </a:r>
            <a:r>
              <a:rPr lang="en-US" dirty="0" smtClean="0"/>
              <a:t>: Find a SAT assignment, all clauses resolve to “1”. Return the assignment.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Unresolved</a:t>
            </a:r>
            <a:r>
              <a:rPr lang="en-US" dirty="0" smtClean="0"/>
              <a:t>: One or more clauses unresolved. </a:t>
            </a:r>
          </a:p>
          <a:p>
            <a:pPr lvl="2"/>
            <a:r>
              <a:rPr lang="en-US" sz="2400" dirty="0" smtClean="0"/>
              <a:t>What’s next? Pick another unassigned variable, and </a:t>
            </a:r>
            <a:r>
              <a:rPr lang="en-US" sz="2400" dirty="0" err="1" smtClean="0"/>
              <a:t>recurse</a:t>
            </a:r>
            <a:r>
              <a:rPr lang="en-US" sz="2400" dirty="0" smtClean="0"/>
              <a:t> more.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unSAT</a:t>
            </a:r>
            <a:r>
              <a:rPr lang="en-US" dirty="0" smtClean="0"/>
              <a:t>: Find conflict, one or more clauses evaluate to “0”.</a:t>
            </a:r>
          </a:p>
          <a:p>
            <a:pPr lvl="2"/>
            <a:r>
              <a:rPr lang="en-US" sz="2400" dirty="0" smtClean="0"/>
              <a:t>What’s next? You need to </a:t>
            </a:r>
            <a:r>
              <a:rPr lang="en-US" sz="2400" b="1" dirty="0" smtClean="0">
                <a:solidFill>
                  <a:srgbClr val="0000FF"/>
                </a:solidFill>
              </a:rPr>
              <a:t>undo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one of the previous variable assignments, try again…</a:t>
            </a:r>
          </a:p>
          <a:p>
            <a:pPr lvl="2"/>
            <a:endParaRPr lang="en-US" sz="2400" b="0" dirty="0" smtClean="0"/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94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DPLL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What we have covered is the basic idea behind the famous SAT-solving algorithm -- </a:t>
            </a:r>
            <a:r>
              <a:rPr lang="en-US" b="1" dirty="0" smtClean="0">
                <a:solidFill>
                  <a:srgbClr val="C00000"/>
                </a:solidFill>
              </a:rPr>
              <a:t>Davis-Putnam-</a:t>
            </a:r>
            <a:r>
              <a:rPr lang="en-US" b="1" dirty="0" err="1" smtClean="0">
                <a:solidFill>
                  <a:srgbClr val="C00000"/>
                </a:solidFill>
              </a:rPr>
              <a:t>Logemann</a:t>
            </a:r>
            <a:r>
              <a:rPr lang="en-US" b="1" dirty="0" smtClean="0">
                <a:solidFill>
                  <a:srgbClr val="C00000"/>
                </a:solidFill>
              </a:rPr>
              <a:t>-Loveland  (DPLL) Algorithm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Davis and </a:t>
            </a:r>
            <a:r>
              <a:rPr lang="en-US" dirty="0"/>
              <a:t>Putnam published the basic recursive framework in </a:t>
            </a:r>
            <a:r>
              <a:rPr lang="en-US" dirty="0" smtClean="0"/>
              <a:t>1960.</a:t>
            </a:r>
          </a:p>
          <a:p>
            <a:pPr lvl="1"/>
            <a:r>
              <a:rPr lang="en-US" dirty="0"/>
              <a:t>Davis, </a:t>
            </a:r>
            <a:r>
              <a:rPr lang="en-US" dirty="0" err="1"/>
              <a:t>Logemann</a:t>
            </a:r>
            <a:r>
              <a:rPr lang="en-US" dirty="0"/>
              <a:t>, </a:t>
            </a:r>
            <a:r>
              <a:rPr lang="en-US" dirty="0" smtClean="0"/>
              <a:t>and Loveland </a:t>
            </a:r>
            <a:r>
              <a:rPr lang="en-US" dirty="0"/>
              <a:t>found smarter BCP, </a:t>
            </a:r>
            <a:r>
              <a:rPr lang="en-US" dirty="0" smtClean="0"/>
              <a:t>e.g., </a:t>
            </a:r>
            <a:r>
              <a:rPr lang="en-US" dirty="0"/>
              <a:t>unit-clause rule, in </a:t>
            </a:r>
            <a:r>
              <a:rPr lang="en-US" dirty="0" smtClean="0"/>
              <a:t>1962.</a:t>
            </a:r>
            <a:endParaRPr lang="en-US" dirty="0"/>
          </a:p>
          <a:p>
            <a:r>
              <a:rPr lang="en-US" dirty="0" smtClean="0"/>
              <a:t>Big ideas</a:t>
            </a:r>
          </a:p>
          <a:p>
            <a:pPr lvl="1"/>
            <a:r>
              <a:rPr lang="en-US" dirty="0"/>
              <a:t>A complete, systematic search of variable </a:t>
            </a:r>
            <a:r>
              <a:rPr lang="en-US" dirty="0" smtClean="0"/>
              <a:t>assignments.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CNF form for </a:t>
            </a:r>
            <a:r>
              <a:rPr lang="en-US" dirty="0" smtClean="0"/>
              <a:t>efficiency.</a:t>
            </a:r>
          </a:p>
          <a:p>
            <a:pPr lvl="1"/>
            <a:r>
              <a:rPr lang="en-US" dirty="0"/>
              <a:t>BCP makes search stop earlier, “</a:t>
            </a:r>
            <a:r>
              <a:rPr lang="en-US" b="1" dirty="0">
                <a:solidFill>
                  <a:srgbClr val="0000FF"/>
                </a:solidFill>
              </a:rPr>
              <a:t>resolving</a:t>
            </a:r>
            <a:r>
              <a:rPr lang="en-US" dirty="0"/>
              <a:t>” more assignments </a:t>
            </a:r>
            <a:r>
              <a:rPr lang="en-US" dirty="0" smtClean="0"/>
              <a:t>without </a:t>
            </a:r>
            <a:r>
              <a:rPr lang="en-US" dirty="0" err="1"/>
              <a:t>recursing</a:t>
            </a:r>
            <a:r>
              <a:rPr lang="en-US" dirty="0"/>
              <a:t> </a:t>
            </a:r>
            <a:r>
              <a:rPr lang="en-US" dirty="0" smtClean="0"/>
              <a:t>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2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Called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SAT</a:t>
                </a:r>
                <a:r>
                  <a:rPr lang="en-US" dirty="0" smtClean="0"/>
                  <a:t> for short</a:t>
                </a:r>
              </a:p>
              <a:p>
                <a:pPr lvl="1"/>
                <a:r>
                  <a:rPr lang="en-US" dirty="0" smtClean="0"/>
                  <a:t>Given </a:t>
                </a:r>
                <a:r>
                  <a:rPr lang="en-US" dirty="0"/>
                  <a:t>an appropriate representation of </a:t>
                </a: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find an assignment of the </a:t>
                </a:r>
                <a:r>
                  <a:rPr lang="en-US" dirty="0" smtClean="0"/>
                  <a:t>variables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so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𝐹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)=1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u="sng" dirty="0" smtClean="0"/>
                  <a:t>Note</a:t>
                </a:r>
                <a:r>
                  <a:rPr lang="en-US" dirty="0" smtClean="0"/>
                  <a:t>: could </a:t>
                </a:r>
                <a:r>
                  <a:rPr lang="en-US" dirty="0"/>
                  <a:t>have many satisfying </a:t>
                </a:r>
                <a:r>
                  <a:rPr lang="en-US" dirty="0" smtClean="0"/>
                  <a:t>solution; </a:t>
                </a:r>
                <a:r>
                  <a:rPr lang="en-US" b="1" u="sng" dirty="0" smtClean="0"/>
                  <a:t>any one</a:t>
                </a:r>
                <a:r>
                  <a:rPr lang="en-US" dirty="0" smtClean="0"/>
                  <a:t> is fine. </a:t>
                </a:r>
              </a:p>
              <a:p>
                <a:pPr lvl="1"/>
                <a:r>
                  <a:rPr lang="en-US" dirty="0" smtClean="0"/>
                  <a:t>However, </a:t>
                </a:r>
                <a:r>
                  <a:rPr lang="en-US" dirty="0"/>
                  <a:t>if there are no satisfying assignments at </a:t>
                </a:r>
                <a:r>
                  <a:rPr lang="en-US" dirty="0" smtClean="0"/>
                  <a:t>all, prove it </a:t>
                </a:r>
                <a:r>
                  <a:rPr lang="en-US" dirty="0"/>
                  <a:t>and return this </a:t>
                </a:r>
                <a:r>
                  <a:rPr lang="en-US" dirty="0" smtClean="0"/>
                  <a:t>info. </a:t>
                </a:r>
              </a:p>
              <a:p>
                <a:pPr lvl="2"/>
                <a:r>
                  <a:rPr lang="en-US" sz="2400" dirty="0" smtClean="0"/>
                  <a:t>We call this </a:t>
                </a:r>
                <a:r>
                  <a:rPr lang="en-US" sz="2400" b="1" dirty="0" err="1" smtClean="0">
                    <a:solidFill>
                      <a:srgbClr val="C00000"/>
                    </a:solidFill>
                  </a:rPr>
                  <a:t>unSAT</a:t>
                </a:r>
                <a:r>
                  <a:rPr lang="en-US" sz="2400" dirty="0" smtClean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7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Applications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 application: verify whether two digital circuits F and G are functionally equivalent</a:t>
            </a:r>
          </a:p>
          <a:p>
            <a:pPr lvl="1"/>
            <a:r>
              <a:rPr lang="en-US" dirty="0" smtClean="0"/>
              <a:t>Build a circuit like below.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err="1" smtClean="0">
                <a:solidFill>
                  <a:srgbClr val="C00000"/>
                </a:solidFill>
              </a:rPr>
              <a:t>unSAT</a:t>
            </a:r>
            <a:r>
              <a:rPr lang="en-US" dirty="0" smtClean="0"/>
              <a:t> for the final output, the two circuits are equivalent!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43200" y="3186508"/>
            <a:ext cx="3809093" cy="3214292"/>
            <a:chOff x="2286907" y="1981200"/>
            <a:chExt cx="4266293" cy="3595292"/>
          </a:xfrm>
        </p:grpSpPr>
        <p:grpSp>
          <p:nvGrpSpPr>
            <p:cNvPr id="6" name="Group 5"/>
            <p:cNvGrpSpPr/>
            <p:nvPr/>
          </p:nvGrpSpPr>
          <p:grpSpPr>
            <a:xfrm>
              <a:off x="2286907" y="2042201"/>
              <a:ext cx="1981200" cy="1990130"/>
              <a:chOff x="2286000" y="2733825"/>
              <a:chExt cx="1981200" cy="1990130"/>
            </a:xfrm>
          </p:grpSpPr>
          <p:sp>
            <p:nvSpPr>
              <p:cNvPr id="35" name="Cloud 34"/>
              <p:cNvSpPr/>
              <p:nvPr/>
            </p:nvSpPr>
            <p:spPr>
              <a:xfrm>
                <a:off x="2286000" y="3424090"/>
                <a:ext cx="1981200" cy="838200"/>
              </a:xfrm>
              <a:prstGeom prst="cloud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3092824" y="4186090"/>
                <a:ext cx="1" cy="533400"/>
              </a:xfrm>
              <a:prstGeom prst="straightConnector1">
                <a:avLst/>
              </a:prstGeom>
              <a:ln w="28575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2589893" y="4262290"/>
                <a:ext cx="510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F1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2483224" y="2733825"/>
                <a:ext cx="1625849" cy="766465"/>
                <a:chOff x="2590800" y="2581870"/>
                <a:chExt cx="1625849" cy="766465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2819401" y="2933700"/>
                  <a:ext cx="1142999" cy="414635"/>
                  <a:chOff x="2895601" y="2933700"/>
                  <a:chExt cx="1142999" cy="414635"/>
                </a:xfrm>
              </p:grpSpPr>
              <p:cxnSp>
                <p:nvCxnSpPr>
                  <p:cNvPr id="44" name="Straight Arrow Connector 43"/>
                  <p:cNvCxnSpPr/>
                  <p:nvPr/>
                </p:nvCxnSpPr>
                <p:spPr>
                  <a:xfrm>
                    <a:off x="2895601" y="2967335"/>
                    <a:ext cx="0" cy="381000"/>
                  </a:xfrm>
                  <a:prstGeom prst="straightConnector1">
                    <a:avLst/>
                  </a:prstGeom>
                  <a:ln w="28575"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3276600" y="2967335"/>
                    <a:ext cx="1" cy="381000"/>
                  </a:xfrm>
                  <a:prstGeom prst="straightConnector1">
                    <a:avLst/>
                  </a:prstGeom>
                  <a:ln w="28575"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3664471" y="2967335"/>
                    <a:ext cx="0" cy="381000"/>
                  </a:xfrm>
                  <a:prstGeom prst="straightConnector1">
                    <a:avLst/>
                  </a:prstGeom>
                  <a:ln w="28575"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038600" y="2933700"/>
                    <a:ext cx="0" cy="414635"/>
                  </a:xfrm>
                  <a:prstGeom prst="straightConnector1">
                    <a:avLst/>
                  </a:prstGeom>
                  <a:ln w="28575"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TextBox 39"/>
                <p:cNvSpPr txBox="1"/>
                <p:nvPr/>
              </p:nvSpPr>
              <p:spPr>
                <a:xfrm>
                  <a:off x="2590800" y="2581870"/>
                  <a:ext cx="492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x1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2962206" y="2581870"/>
                  <a:ext cx="492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x2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343206" y="2581870"/>
                  <a:ext cx="492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x3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724206" y="2581870"/>
                  <a:ext cx="492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x4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4572000" y="1981200"/>
              <a:ext cx="1981200" cy="1985665"/>
              <a:chOff x="5074024" y="2738290"/>
              <a:chExt cx="1981200" cy="1985665"/>
            </a:xfrm>
          </p:grpSpPr>
          <p:sp>
            <p:nvSpPr>
              <p:cNvPr id="22" name="Cloud 21"/>
              <p:cNvSpPr/>
              <p:nvPr/>
            </p:nvSpPr>
            <p:spPr>
              <a:xfrm>
                <a:off x="5074024" y="3428555"/>
                <a:ext cx="1981200" cy="838200"/>
              </a:xfrm>
              <a:prstGeom prst="cloud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6351495" y="4190555"/>
                <a:ext cx="1" cy="5334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436030" y="4262290"/>
                <a:ext cx="5613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G1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5314233" y="2738290"/>
                <a:ext cx="1625849" cy="766465"/>
                <a:chOff x="2590800" y="2581870"/>
                <a:chExt cx="1625849" cy="766465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2819401" y="2967335"/>
                  <a:ext cx="1142999" cy="381000"/>
                  <a:chOff x="2895601" y="2967335"/>
                  <a:chExt cx="1142999" cy="381000"/>
                </a:xfrm>
              </p:grpSpPr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2895601" y="2967335"/>
                    <a:ext cx="0" cy="381000"/>
                  </a:xfrm>
                  <a:prstGeom prst="straightConnector1">
                    <a:avLst/>
                  </a:prstGeom>
                  <a:ln w="28575"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3271803" y="2967335"/>
                    <a:ext cx="4798" cy="381000"/>
                  </a:xfrm>
                  <a:prstGeom prst="straightConnector1">
                    <a:avLst/>
                  </a:prstGeom>
                  <a:ln w="28575"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3657600" y="2967335"/>
                    <a:ext cx="0" cy="381000"/>
                  </a:xfrm>
                  <a:prstGeom prst="straightConnector1">
                    <a:avLst/>
                  </a:prstGeom>
                  <a:ln w="28575"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4038600" y="2967335"/>
                    <a:ext cx="0" cy="381000"/>
                  </a:xfrm>
                  <a:prstGeom prst="straightConnector1">
                    <a:avLst/>
                  </a:prstGeom>
                  <a:ln w="28575"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TextBox 26"/>
                <p:cNvSpPr txBox="1"/>
                <p:nvPr/>
              </p:nvSpPr>
              <p:spPr>
                <a:xfrm>
                  <a:off x="2590800" y="2581870"/>
                  <a:ext cx="492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x1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2962206" y="2581870"/>
                  <a:ext cx="492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x2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3343206" y="2581870"/>
                  <a:ext cx="492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x3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724206" y="2581870"/>
                  <a:ext cx="492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x4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" name="Group 7"/>
            <p:cNvGrpSpPr/>
            <p:nvPr/>
          </p:nvGrpSpPr>
          <p:grpSpPr>
            <a:xfrm>
              <a:off x="3100876" y="3958674"/>
              <a:ext cx="1101241" cy="360154"/>
              <a:chOff x="3096105" y="4708925"/>
              <a:chExt cx="561495" cy="360154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V="1">
                <a:off x="3097657" y="4876800"/>
                <a:ext cx="559943" cy="4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647307" y="4876800"/>
                <a:ext cx="0" cy="19227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096105" y="4708925"/>
                <a:ext cx="0" cy="19227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530969" y="3950688"/>
              <a:ext cx="1345215" cy="372623"/>
              <a:chOff x="3986452" y="4700939"/>
              <a:chExt cx="1683723" cy="372623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3988004" y="4905242"/>
                <a:ext cx="1682171" cy="4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5670175" y="4700939"/>
                <a:ext cx="0" cy="19227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3986452" y="4881283"/>
                <a:ext cx="0" cy="19227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4007433" y="4054814"/>
              <a:ext cx="728084" cy="988278"/>
              <a:chOff x="3539116" y="3965073"/>
              <a:chExt cx="728084" cy="988278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417160" y="4129313"/>
                <a:ext cx="988278" cy="659797"/>
                <a:chOff x="7162800" y="5562600"/>
                <a:chExt cx="988278" cy="735997"/>
              </a:xfrm>
            </p:grpSpPr>
            <p:sp>
              <p:nvSpPr>
                <p:cNvPr id="14" name="Flowchart: Stored Data 13"/>
                <p:cNvSpPr/>
                <p:nvPr/>
              </p:nvSpPr>
              <p:spPr>
                <a:xfrm flipH="1">
                  <a:off x="7465278" y="5562600"/>
                  <a:ext cx="685800" cy="735997"/>
                </a:xfrm>
                <a:prstGeom prst="flowChartOnlineStorage">
                  <a:avLst/>
                </a:prstGeom>
                <a:solidFill>
                  <a:srgbClr val="FFFFCC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" name="Arc 14"/>
                <p:cNvSpPr/>
                <p:nvPr/>
              </p:nvSpPr>
              <p:spPr>
                <a:xfrm>
                  <a:off x="7162800" y="5570630"/>
                  <a:ext cx="304800" cy="727967"/>
                </a:xfrm>
                <a:prstGeom prst="arc">
                  <a:avLst>
                    <a:gd name="adj1" fmla="val 16200000"/>
                    <a:gd name="adj2" fmla="val 5478111"/>
                  </a:avLst>
                </a:prstGeom>
                <a:noFill/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3539116" y="4419600"/>
                <a:ext cx="7280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XOR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4380223" y="5043092"/>
              <a:ext cx="1" cy="533400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615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SAT Form: </a:t>
            </a:r>
            <a:r>
              <a:rPr lang="en-US" dirty="0" smtClean="0"/>
              <a:t>CNF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81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Conjunctive </a:t>
                </a:r>
                <a:r>
                  <a:rPr lang="en-US" b="1" dirty="0">
                    <a:solidFill>
                      <a:srgbClr val="C00000"/>
                    </a:solidFill>
                  </a:rPr>
                  <a:t>Normal Form (CNF)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 smtClean="0"/>
                  <a:t>It is just standard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Product-of-Sums</a:t>
                </a:r>
                <a:r>
                  <a:rPr lang="en-US" dirty="0" smtClean="0"/>
                  <a:t> form.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)(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Terminology</a:t>
                </a:r>
              </a:p>
              <a:p>
                <a:pPr lvl="1"/>
                <a:r>
                  <a:rPr lang="en-US" dirty="0" smtClean="0"/>
                  <a:t>Each sum is called a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clause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Each variable in true form is called a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positive literal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Each variable in complement form is called a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negative literal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Why CNF is useful?</a:t>
                </a:r>
              </a:p>
              <a:p>
                <a:pPr lvl="1"/>
                <a:r>
                  <a:rPr lang="en-US" dirty="0" smtClean="0"/>
                  <a:t>Need </a:t>
                </a:r>
                <a:r>
                  <a:rPr lang="en-US" dirty="0"/>
                  <a:t>only determine that </a:t>
                </a:r>
                <a:r>
                  <a:rPr lang="en-US" b="1" dirty="0">
                    <a:solidFill>
                      <a:srgbClr val="C00000"/>
                    </a:solidFill>
                  </a:rPr>
                  <a:t>one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clause evaluates to “0” to know whole formula = “0</a:t>
                </a:r>
                <a:r>
                  <a:rPr lang="en-US" dirty="0" smtClean="0"/>
                  <a:t>”.</a:t>
                </a:r>
              </a:p>
              <a:p>
                <a:pPr lvl="1"/>
                <a:r>
                  <a:rPr lang="en-US" dirty="0"/>
                  <a:t>Of course, to satisfy the whole formula, you must make </a:t>
                </a:r>
                <a:r>
                  <a:rPr lang="en-US" b="1" dirty="0">
                    <a:solidFill>
                      <a:srgbClr val="C00000"/>
                    </a:solidFill>
                  </a:rPr>
                  <a:t>all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clauses identically “1”.</a:t>
                </a:r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81600"/>
              </a:xfrm>
              <a:blipFill rotWithShape="1">
                <a:blip r:embed="rId2"/>
                <a:stretch>
                  <a:fillRect l="-706" t="-1529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3284253" y="2590800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83524" y="2634733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clause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867265" y="2590800"/>
            <a:ext cx="2381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43400" y="2634733"/>
            <a:ext cx="1212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positive</a:t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 smtClean="0">
                <a:solidFill>
                  <a:srgbClr val="C00000"/>
                </a:solidFill>
              </a:rPr>
              <a:t>literal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324600" y="2590800"/>
            <a:ext cx="190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91200" y="2634733"/>
            <a:ext cx="1280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negative</a:t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 smtClean="0">
                <a:solidFill>
                  <a:srgbClr val="C00000"/>
                </a:solidFill>
              </a:rPr>
              <a:t>literal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13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to a CNF </a:t>
            </a:r>
            <a:r>
              <a:rPr lang="en-US" dirty="0" smtClean="0"/>
              <a:t>Formula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An </a:t>
                </a:r>
                <a:r>
                  <a:rPr lang="en-US" b="1" dirty="0">
                    <a:solidFill>
                      <a:srgbClr val="C00000"/>
                    </a:solidFill>
                  </a:rPr>
                  <a:t>assignment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gives values to </a:t>
                </a:r>
                <a:r>
                  <a:rPr lang="en-US" b="1" dirty="0">
                    <a:solidFill>
                      <a:srgbClr val="0000FF"/>
                    </a:solidFill>
                  </a:rPr>
                  <a:t>some</a:t>
                </a:r>
                <a:r>
                  <a:rPr lang="en-US" dirty="0"/>
                  <a:t>, </a:t>
                </a:r>
                <a:r>
                  <a:rPr lang="en-US" b="1" u="sng" dirty="0"/>
                  <a:t>not necessarily all</a:t>
                </a:r>
                <a:r>
                  <a:rPr lang="en-US" dirty="0"/>
                  <a:t>, of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 … 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pPr lvl="1"/>
                <a:r>
                  <a:rPr lang="en-US" b="1" dirty="0">
                    <a:solidFill>
                      <a:srgbClr val="C00000"/>
                    </a:solidFill>
                  </a:rPr>
                  <a:t>Complete</a:t>
                </a:r>
                <a:r>
                  <a:rPr lang="en-US" dirty="0"/>
                  <a:t> </a:t>
                </a:r>
                <a:r>
                  <a:rPr lang="en-US" dirty="0" smtClean="0"/>
                  <a:t>assignment: </a:t>
                </a:r>
                <a:r>
                  <a:rPr lang="en-US" smtClean="0"/>
                  <a:t>assigns values </a:t>
                </a:r>
                <a:r>
                  <a:rPr lang="en-US" dirty="0"/>
                  <a:t>to all </a:t>
                </a:r>
                <a:r>
                  <a:rPr lang="en-US" dirty="0" smtClean="0"/>
                  <a:t>variables.</a:t>
                </a:r>
              </a:p>
              <a:p>
                <a:pPr lvl="1"/>
                <a:r>
                  <a:rPr lang="en-US" b="1" dirty="0" smtClean="0">
                    <a:solidFill>
                      <a:srgbClr val="C00000"/>
                    </a:solidFill>
                  </a:rPr>
                  <a:t>Partial</a:t>
                </a:r>
                <a:r>
                  <a:rPr lang="en-US" dirty="0" smtClean="0"/>
                  <a:t> assignment: some</a:t>
                </a:r>
                <a:r>
                  <a:rPr lang="en-US" dirty="0"/>
                  <a:t>, not all, </a:t>
                </a:r>
                <a:r>
                  <a:rPr lang="en-US" dirty="0" smtClean="0"/>
                  <a:t>variables have values.</a:t>
                </a:r>
              </a:p>
              <a:p>
                <a:r>
                  <a:rPr lang="en-US" dirty="0" smtClean="0"/>
                  <a:t>Given an assignment, we can evaluate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status</a:t>
                </a:r>
                <a:r>
                  <a:rPr lang="en-US" dirty="0" smtClean="0"/>
                  <a:t> of the clauses.</a:t>
                </a:r>
              </a:p>
              <a:p>
                <a:r>
                  <a:rPr lang="en-US" dirty="0" smtClean="0"/>
                  <a:t>There are three status:</a:t>
                </a:r>
              </a:p>
              <a:p>
                <a:pPr lvl="1"/>
                <a:r>
                  <a:rPr lang="en-US" b="1" dirty="0" smtClean="0">
                    <a:solidFill>
                      <a:srgbClr val="C00000"/>
                    </a:solidFill>
                  </a:rPr>
                  <a:t>Conflicting</a:t>
                </a:r>
                <a:r>
                  <a:rPr lang="en-US" dirty="0" smtClean="0"/>
                  <a:t>: Clause = 0</a:t>
                </a:r>
              </a:p>
              <a:p>
                <a:pPr lvl="1"/>
                <a:r>
                  <a:rPr lang="en-US" b="1" dirty="0" smtClean="0">
                    <a:solidFill>
                      <a:srgbClr val="C00000"/>
                    </a:solidFill>
                  </a:rPr>
                  <a:t>Satisfied</a:t>
                </a:r>
                <a:r>
                  <a:rPr lang="en-US" dirty="0" smtClean="0"/>
                  <a:t>: Clause=1</a:t>
                </a:r>
              </a:p>
              <a:p>
                <a:pPr lvl="1"/>
                <a:r>
                  <a:rPr lang="en-US" b="1" dirty="0" smtClean="0">
                    <a:solidFill>
                      <a:srgbClr val="C00000"/>
                    </a:solidFill>
                  </a:rPr>
                  <a:t>Unsolved</a:t>
                </a:r>
                <a:r>
                  <a:rPr lang="en-US" dirty="0" smtClean="0"/>
                  <a:t>: Clause unknown</a:t>
                </a:r>
              </a:p>
              <a:p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, but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unassigned.</a:t>
                </a:r>
              </a:p>
              <a:p>
                <a:pPr marL="3200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Φ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)(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)(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867" r="-22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2209800" y="5867400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00404" y="5867400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Conflicting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276600" y="5867400"/>
            <a:ext cx="137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29000" y="5867400"/>
            <a:ext cx="1095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Satisfied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372236" y="5862935"/>
            <a:ext cx="1095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Satisfied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800600" y="5867400"/>
            <a:ext cx="1230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Unsolved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724400" y="5867400"/>
            <a:ext cx="137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62682" y="5867400"/>
            <a:ext cx="137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00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</a:t>
            </a:r>
            <a:r>
              <a:rPr lang="en-US" dirty="0" smtClean="0"/>
              <a:t>to Solve SAT Problem?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Idea #1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C00000"/>
                </a:solidFill>
              </a:rPr>
              <a:t>Decision</a:t>
            </a:r>
            <a:endParaRPr lang="en-US" dirty="0" smtClean="0"/>
          </a:p>
          <a:p>
            <a:pPr lvl="1"/>
            <a:r>
              <a:rPr lang="en-US" dirty="0"/>
              <a:t>Select a variable and </a:t>
            </a:r>
            <a:r>
              <a:rPr lang="en-US" b="1" dirty="0">
                <a:solidFill>
                  <a:srgbClr val="0000FF"/>
                </a:solidFill>
              </a:rPr>
              <a:t>assign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its </a:t>
            </a:r>
            <a:r>
              <a:rPr lang="en-US" dirty="0" smtClean="0"/>
              <a:t>value; </a:t>
            </a:r>
            <a:r>
              <a:rPr lang="en-US" b="1" dirty="0" smtClean="0">
                <a:solidFill>
                  <a:srgbClr val="0000FF"/>
                </a:solidFill>
              </a:rPr>
              <a:t>simplify</a:t>
            </a:r>
            <a:r>
              <a:rPr lang="en-US" dirty="0" smtClean="0"/>
              <a:t> </a:t>
            </a:r>
            <a:r>
              <a:rPr lang="en-US" dirty="0"/>
              <a:t>CNF formula as far as you </a:t>
            </a:r>
            <a:r>
              <a:rPr lang="en-US" dirty="0" smtClean="0"/>
              <a:t>can.</a:t>
            </a:r>
          </a:p>
          <a:p>
            <a:pPr lvl="1"/>
            <a:r>
              <a:rPr lang="en-US" dirty="0"/>
              <a:t>Hope you can decide if </a:t>
            </a:r>
            <a:r>
              <a:rPr lang="en-US" dirty="0" smtClean="0"/>
              <a:t>it is SAT or </a:t>
            </a:r>
            <a:r>
              <a:rPr lang="en-US" dirty="0" err="1" smtClean="0"/>
              <a:t>unSAT</a:t>
            </a:r>
            <a:r>
              <a:rPr lang="en-US" dirty="0" smtClean="0"/>
              <a:t>, </a:t>
            </a:r>
            <a:r>
              <a:rPr lang="en-US" dirty="0"/>
              <a:t>without </a:t>
            </a:r>
            <a:r>
              <a:rPr lang="en-US" dirty="0" smtClean="0"/>
              <a:t>any further work.</a:t>
            </a:r>
          </a:p>
          <a:p>
            <a:pPr lvl="1"/>
            <a:r>
              <a:rPr lang="en-US" dirty="0" smtClean="0"/>
              <a:t>If you cannot, pick another variable.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1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Decision: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62200" y="1524000"/>
                <a:ext cx="580665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/>
                          <a:ea typeface="Cambria Math"/>
                        </a:rPr>
                        <m:t>Φ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=(</m:t>
                      </m:r>
                      <m:acc>
                        <m:accPr>
                          <m:chr m:val="̅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𝑧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524000"/>
                <a:ext cx="5806654" cy="461665"/>
              </a:xfrm>
              <a:prstGeom prst="rect">
                <a:avLst/>
              </a:prstGeom>
              <a:blipFill>
                <a:blip r:embed="rId3"/>
                <a:stretch>
                  <a:fillRect b="-1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3581402" y="1985665"/>
            <a:ext cx="1684125" cy="528935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3200" y="2030514"/>
                <a:ext cx="9964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030514"/>
                <a:ext cx="99649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3830" y="2586335"/>
                <a:ext cx="302057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)(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)(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)(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830" y="2586335"/>
                <a:ext cx="3020570" cy="461665"/>
              </a:xfrm>
              <a:prstGeom prst="rect">
                <a:avLst/>
              </a:prstGeom>
              <a:blipFill>
                <a:blip r:embed="rId5"/>
                <a:stretch>
                  <a:fillRect b="-1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1905001" y="3048000"/>
            <a:ext cx="1309114" cy="762000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13309" y="3121958"/>
                <a:ext cx="1000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309" y="3121958"/>
                <a:ext cx="1000467" cy="461665"/>
              </a:xfrm>
              <a:prstGeom prst="rect">
                <a:avLst/>
              </a:prstGeom>
              <a:blipFill>
                <a:blip r:embed="rId6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12970" y="3886200"/>
                <a:ext cx="150163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(1)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acc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70" y="3886200"/>
                <a:ext cx="1501630" cy="461665"/>
              </a:xfrm>
              <a:prstGeom prst="rect">
                <a:avLst/>
              </a:prstGeom>
              <a:blipFill>
                <a:blip r:embed="rId7"/>
                <a:stretch>
                  <a:fillRect r="-402" b="-116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213310" y="4347865"/>
            <a:ext cx="550475" cy="757535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57200" y="4379267"/>
                <a:ext cx="9964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79267"/>
                <a:ext cx="99649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88206" y="5105400"/>
                <a:ext cx="42351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06" y="5105400"/>
                <a:ext cx="423513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1763785" y="4345623"/>
            <a:ext cx="552405" cy="726133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061311" y="4343400"/>
                <a:ext cx="9780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311" y="4343400"/>
                <a:ext cx="97802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052124" y="5071756"/>
                <a:ext cx="42351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124" y="5071756"/>
                <a:ext cx="423513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3214115" y="3048000"/>
            <a:ext cx="1309115" cy="762000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024984" y="3121958"/>
                <a:ext cx="1000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984" y="3121958"/>
                <a:ext cx="1000467" cy="461665"/>
              </a:xfrm>
              <a:prstGeom prst="rect">
                <a:avLst/>
              </a:prstGeom>
              <a:blipFill>
                <a:blip r:embed="rId12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293300" y="3810000"/>
                <a:ext cx="42351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300" y="3810000"/>
                <a:ext cx="423513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5265527" y="1996878"/>
            <a:ext cx="1684127" cy="528935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49654" y="2019299"/>
                <a:ext cx="9964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654" y="2019299"/>
                <a:ext cx="996491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20690" y="2586335"/>
                <a:ext cx="301371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)(1)(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690" y="2586335"/>
                <a:ext cx="3013710" cy="461665"/>
              </a:xfrm>
              <a:prstGeom prst="rect">
                <a:avLst/>
              </a:prstGeom>
              <a:blipFill>
                <a:blip r:embed="rId15"/>
                <a:stretch>
                  <a:fillRect b="-1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endCxn id="34" idx="0"/>
          </p:cNvCxnSpPr>
          <p:nvPr/>
        </p:nvCxnSpPr>
        <p:spPr>
          <a:xfrm flipH="1">
            <a:off x="6171207" y="3048000"/>
            <a:ext cx="835557" cy="762000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99402" y="3121958"/>
                <a:ext cx="1000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402" y="3121958"/>
                <a:ext cx="1000467" cy="461665"/>
              </a:xfrm>
              <a:prstGeom prst="rect">
                <a:avLst/>
              </a:prstGeom>
              <a:blipFill>
                <a:blip r:embed="rId16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99402" y="3810000"/>
                <a:ext cx="194360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(1)(1)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)(1)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402" y="3810000"/>
                <a:ext cx="1943609" cy="461665"/>
              </a:xfrm>
              <a:prstGeom prst="rect">
                <a:avLst/>
              </a:prstGeom>
              <a:blipFill>
                <a:blip r:embed="rId17"/>
                <a:stretch>
                  <a:fillRect l="-312" r="-312" b="-1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738120" y="5562600"/>
            <a:ext cx="1025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</a:rPr>
              <a:t>unSAT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40334" y="5562600"/>
            <a:ext cx="1025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</a:rPr>
              <a:t>unSAT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03535" y="4267200"/>
            <a:ext cx="1025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</a:rPr>
              <a:t>unSAT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44030" y="5105399"/>
            <a:ext cx="83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SAT!!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93020" y="5071756"/>
            <a:ext cx="109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Done!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15070" y="5840361"/>
            <a:ext cx="3474541" cy="830997"/>
          </a:xfrm>
          <a:prstGeom prst="rect">
            <a:avLst/>
          </a:prstGeom>
          <a:solidFill>
            <a:srgbClr val="FFFFCC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with only decision, </a:t>
            </a:r>
            <a:br>
              <a:rPr lang="en-US" sz="2400" dirty="0" smtClean="0"/>
            </a:br>
            <a:r>
              <a:rPr lang="en-US" sz="2400" dirty="0" smtClean="0"/>
              <a:t>there could be a lot of work!</a:t>
            </a:r>
            <a:endParaRPr lang="en-US" sz="2400" dirty="0"/>
          </a:p>
        </p:txBody>
      </p:sp>
      <p:cxnSp>
        <p:nvCxnSpPr>
          <p:cNvPr id="41" name="Straight Arrow Connector 40"/>
          <p:cNvCxnSpPr>
            <a:stCxn id="34" idx="2"/>
            <a:endCxn id="43" idx="0"/>
          </p:cNvCxnSpPr>
          <p:nvPr/>
        </p:nvCxnSpPr>
        <p:spPr>
          <a:xfrm flipH="1">
            <a:off x="5443931" y="4271665"/>
            <a:ext cx="727276" cy="764582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923570" y="4297721"/>
                <a:ext cx="9964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570" y="4297721"/>
                <a:ext cx="996491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32174" y="5036247"/>
                <a:ext cx="42351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174" y="5036247"/>
                <a:ext cx="423513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985302" y="297335"/>
            <a:ext cx="4011960" cy="1015663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Warning: this is just for illustration, which can be different from the actual steps in the project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78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2" grpId="0"/>
      <p:bldP spid="13" grpId="0" animBg="1"/>
      <p:bldP spid="19" grpId="0"/>
      <p:bldP spid="21" grpId="0" animBg="1"/>
      <p:bldP spid="24" grpId="0"/>
      <p:bldP spid="25" grpId="0" animBg="1"/>
      <p:bldP spid="27" grpId="0"/>
      <p:bldP spid="28" grpId="0" animBg="1"/>
      <p:bldP spid="30" grpId="0"/>
      <p:bldP spid="31" grpId="0" animBg="1"/>
      <p:bldP spid="33" grpId="0"/>
      <p:bldP spid="34" grpId="0" animBg="1"/>
      <p:bldP spid="35" grpId="0"/>
      <p:bldP spid="36" grpId="0"/>
      <p:bldP spid="37" grpId="0"/>
      <p:bldP spid="38" grpId="0"/>
      <p:bldP spid="39" grpId="0"/>
      <p:bldP spid="40" grpId="0" animBg="1"/>
      <p:bldP spid="42" grpId="0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SAT Problem?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Idea #2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C00000"/>
                </a:solidFill>
              </a:rPr>
              <a:t>Deduction</a:t>
            </a:r>
            <a:endParaRPr lang="en-US" dirty="0"/>
          </a:p>
          <a:p>
            <a:pPr lvl="1"/>
            <a:r>
              <a:rPr lang="en-US" dirty="0"/>
              <a:t>Look at the newly simplified clauses.</a:t>
            </a:r>
          </a:p>
          <a:p>
            <a:pPr lvl="1"/>
            <a:r>
              <a:rPr lang="en-US" dirty="0" smtClean="0"/>
              <a:t>Based </a:t>
            </a:r>
            <a:r>
              <a:rPr lang="en-US" dirty="0"/>
              <a:t>on </a:t>
            </a:r>
            <a:r>
              <a:rPr lang="en-US" b="1" dirty="0">
                <a:solidFill>
                  <a:srgbClr val="C00000"/>
                </a:solidFill>
              </a:rPr>
              <a:t>structure of clauses</a:t>
            </a:r>
            <a:r>
              <a:rPr lang="en-US" dirty="0"/>
              <a:t>, and </a:t>
            </a:r>
            <a:r>
              <a:rPr lang="en-US" b="1" dirty="0" smtClean="0">
                <a:solidFill>
                  <a:srgbClr val="C00000"/>
                </a:solidFill>
              </a:rPr>
              <a:t>values </a:t>
            </a:r>
            <a:r>
              <a:rPr lang="en-US" b="1" dirty="0">
                <a:solidFill>
                  <a:srgbClr val="C00000"/>
                </a:solidFill>
              </a:rPr>
              <a:t>of partial </a:t>
            </a:r>
            <a:r>
              <a:rPr lang="en-US" b="1" dirty="0" smtClean="0">
                <a:solidFill>
                  <a:srgbClr val="C00000"/>
                </a:solidFill>
              </a:rPr>
              <a:t>assignment</a:t>
            </a:r>
            <a:r>
              <a:rPr lang="en-US" dirty="0" smtClean="0"/>
              <a:t>, we </a:t>
            </a:r>
            <a:r>
              <a:rPr lang="en-US" smtClean="0"/>
              <a:t>can </a:t>
            </a:r>
            <a:r>
              <a:rPr lang="en-US" b="1" smtClean="0">
                <a:solidFill>
                  <a:srgbClr val="0000FF"/>
                </a:solidFill>
              </a:rPr>
              <a:t>deduce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the values of some unassigned variables so that SAT is </a:t>
            </a:r>
            <a:r>
              <a:rPr lang="en-US" b="1" u="sng" dirty="0" smtClean="0"/>
              <a:t>possible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With new values deducted, simplify the CNF as far as you can.</a:t>
            </a:r>
          </a:p>
          <a:p>
            <a:pPr lvl="1"/>
            <a:r>
              <a:rPr lang="en-US" dirty="0" smtClean="0"/>
              <a:t>Do deduction and simplification </a:t>
            </a:r>
            <a:r>
              <a:rPr lang="en-US" b="1" dirty="0" smtClean="0">
                <a:solidFill>
                  <a:srgbClr val="0000FF"/>
                </a:solidFill>
              </a:rPr>
              <a:t>iteratively</a:t>
            </a:r>
            <a:r>
              <a:rPr lang="en-US" dirty="0" smtClean="0"/>
              <a:t> until nothing simplifies. At this time,</a:t>
            </a:r>
          </a:p>
          <a:p>
            <a:pPr lvl="2"/>
            <a:r>
              <a:rPr lang="en-US" sz="2400" dirty="0" smtClean="0"/>
              <a:t>If </a:t>
            </a:r>
            <a:r>
              <a:rPr lang="en-US" sz="2400" dirty="0"/>
              <a:t>you can decide </a:t>
            </a:r>
            <a:r>
              <a:rPr lang="en-US" sz="2400" dirty="0" smtClean="0"/>
              <a:t>SAT, great</a:t>
            </a:r>
            <a:r>
              <a:rPr lang="en-US" sz="2400" dirty="0"/>
              <a:t>!</a:t>
            </a:r>
            <a:endParaRPr lang="en-US" sz="2400" dirty="0" smtClean="0"/>
          </a:p>
          <a:p>
            <a:pPr lvl="2"/>
            <a:r>
              <a:rPr lang="en-US" sz="2400" dirty="0" smtClean="0"/>
              <a:t>If you decide </a:t>
            </a:r>
            <a:r>
              <a:rPr lang="en-US" sz="2400" dirty="0" err="1" smtClean="0"/>
              <a:t>unSAT</a:t>
            </a:r>
            <a:r>
              <a:rPr lang="en-US" sz="2400" dirty="0" smtClean="0"/>
              <a:t>, you have to backtrack to change a decision.</a:t>
            </a:r>
            <a:endParaRPr lang="en-US" sz="2400" dirty="0"/>
          </a:p>
          <a:p>
            <a:pPr lvl="2"/>
            <a:r>
              <a:rPr lang="en-US" sz="2400" dirty="0"/>
              <a:t>If </a:t>
            </a:r>
            <a:r>
              <a:rPr lang="en-US" sz="2400" dirty="0" smtClean="0"/>
              <a:t>you cannot say SAT/</a:t>
            </a:r>
            <a:r>
              <a:rPr lang="en-US" sz="2400" dirty="0" err="1" smtClean="0"/>
              <a:t>unSAT</a:t>
            </a:r>
            <a:r>
              <a:rPr lang="en-US" sz="2400" dirty="0" smtClean="0"/>
              <a:t>, you </a:t>
            </a:r>
            <a:r>
              <a:rPr lang="en-US" sz="2400" dirty="0"/>
              <a:t>have </a:t>
            </a:r>
            <a:r>
              <a:rPr lang="en-US" sz="2400" dirty="0" smtClean="0"/>
              <a:t>to make decision again.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0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Deduction: </a:t>
            </a:r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32346" y="1524000"/>
                <a:ext cx="580665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>
                          <a:latin typeface="Cambria Math"/>
                          <a:ea typeface="Cambria Math"/>
                        </a:rPr>
                        <m:t>Φ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=(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  <m:t>𝑧</m:t>
                          </m:r>
                        </m:e>
                      </m:acc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)(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)(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  <m:t>𝑧</m:t>
                          </m:r>
                        </m:e>
                      </m:acc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)(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/>
                        </a:rPr>
                        <m:t>𝑧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346" y="1524000"/>
                <a:ext cx="5806654" cy="461665"/>
              </a:xfrm>
              <a:prstGeom prst="rect">
                <a:avLst/>
              </a:prstGeom>
              <a:blipFill>
                <a:blip r:embed="rId3"/>
                <a:stretch>
                  <a:fillRect b="-1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2651546" y="1985665"/>
            <a:ext cx="1684127" cy="528935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13346" y="2030514"/>
                <a:ext cx="9964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346" y="2030514"/>
                <a:ext cx="99649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3976" y="2586335"/>
                <a:ext cx="302057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(1)(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)(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acc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)(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6" y="2586335"/>
                <a:ext cx="3020570" cy="461665"/>
              </a:xfrm>
              <a:prstGeom prst="rect">
                <a:avLst/>
              </a:prstGeom>
              <a:blipFill>
                <a:blip r:embed="rId5"/>
                <a:stretch>
                  <a:fillRect b="-1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74205" y="2418099"/>
                <a:ext cx="144783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Deduction:</a:t>
                </a:r>
                <a:br>
                  <a:rPr lang="en-US" sz="2400" dirty="0" smtClean="0"/>
                </a:b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205" y="2418099"/>
                <a:ext cx="1447832" cy="830997"/>
              </a:xfrm>
              <a:prstGeom prst="rect">
                <a:avLst/>
              </a:prstGeom>
              <a:blipFill>
                <a:blip r:embed="rId6"/>
                <a:stretch>
                  <a:fillRect l="-6751" t="-5882" r="-5485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2284261" y="3048000"/>
            <a:ext cx="0" cy="661592"/>
          </a:xfrm>
          <a:prstGeom prst="straightConnector1">
            <a:avLst/>
          </a:prstGeom>
          <a:ln w="28575"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50050" y="3154677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Simplify</a:t>
            </a:r>
            <a:endParaRPr lang="en-US" sz="2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30916" y="3709592"/>
                <a:ext cx="150163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(1)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acc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916" y="3709592"/>
                <a:ext cx="1501630" cy="461665"/>
              </a:xfrm>
              <a:prstGeom prst="rect">
                <a:avLst/>
              </a:prstGeom>
              <a:blipFill>
                <a:blip r:embed="rId7"/>
                <a:stretch>
                  <a:fillRect r="-806" b="-129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448224" y="3729335"/>
                <a:ext cx="22513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Deduction: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𝑧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224" y="3729335"/>
                <a:ext cx="2251322" cy="461665"/>
              </a:xfrm>
              <a:prstGeom prst="rect">
                <a:avLst/>
              </a:prstGeom>
              <a:blipFill>
                <a:blip r:embed="rId8"/>
                <a:stretch>
                  <a:fillRect l="-4336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2284261" y="4191000"/>
            <a:ext cx="0" cy="661592"/>
          </a:xfrm>
          <a:prstGeom prst="straightConnector1">
            <a:avLst/>
          </a:prstGeom>
          <a:ln w="28575"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50050" y="4267200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Simplify</a:t>
            </a:r>
            <a:endParaRPr lang="en-US" sz="2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737146" y="4852592"/>
                <a:ext cx="110639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(1)(0)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146" y="4852592"/>
                <a:ext cx="1106393" cy="461665"/>
              </a:xfrm>
              <a:prstGeom prst="rect">
                <a:avLst/>
              </a:prstGeom>
              <a:blipFill>
                <a:blip r:embed="rId9"/>
                <a:stretch>
                  <a:fillRect l="-1093" r="-1093" b="-1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778281" y="5394536"/>
            <a:ext cx="1025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</a:rPr>
              <a:t>unSAT</a:t>
            </a:r>
            <a:endParaRPr lang="en-US" sz="24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07254" y="2012670"/>
                <a:ext cx="9964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254" y="2012670"/>
                <a:ext cx="99649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5" idx="2"/>
            <a:endCxn id="23" idx="0"/>
          </p:cNvCxnSpPr>
          <p:nvPr/>
        </p:nvCxnSpPr>
        <p:spPr>
          <a:xfrm>
            <a:off x="4335673" y="1985665"/>
            <a:ext cx="2768072" cy="605135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96890" y="2590800"/>
                <a:ext cx="301371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)(1)(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890" y="2590800"/>
                <a:ext cx="3013710" cy="461665"/>
              </a:xfrm>
              <a:prstGeom prst="rect">
                <a:avLst/>
              </a:prstGeom>
              <a:blipFill>
                <a:blip r:embed="rId11"/>
                <a:stretch>
                  <a:fillRect b="-1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3" idx="2"/>
            <a:endCxn id="26" idx="0"/>
          </p:cNvCxnSpPr>
          <p:nvPr/>
        </p:nvCxnSpPr>
        <p:spPr>
          <a:xfrm flipH="1">
            <a:off x="6703348" y="3052465"/>
            <a:ext cx="400397" cy="895824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31543" y="3260247"/>
                <a:ext cx="1000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543" y="3260247"/>
                <a:ext cx="1000467" cy="461665"/>
              </a:xfrm>
              <a:prstGeom prst="rect">
                <a:avLst/>
              </a:prstGeom>
              <a:blipFill>
                <a:blip r:embed="rId1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731543" y="3948289"/>
                <a:ext cx="194360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(1)(1)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)(1)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543" y="3948289"/>
                <a:ext cx="1943609" cy="461665"/>
              </a:xfrm>
              <a:prstGeom prst="rect">
                <a:avLst/>
              </a:prstGeom>
              <a:blipFill>
                <a:blip r:embed="rId13"/>
                <a:stretch>
                  <a:fillRect r="-623" b="-129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276171" y="5243688"/>
            <a:ext cx="83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SAT!!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25161" y="5182133"/>
            <a:ext cx="109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Done!</a:t>
            </a:r>
            <a:endParaRPr lang="en-US" sz="2800" b="1" dirty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/>
          <p:cNvCxnSpPr>
            <a:stCxn id="26" idx="2"/>
            <a:endCxn id="31" idx="0"/>
          </p:cNvCxnSpPr>
          <p:nvPr/>
        </p:nvCxnSpPr>
        <p:spPr>
          <a:xfrm flipH="1">
            <a:off x="5976072" y="4409954"/>
            <a:ext cx="727276" cy="764582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248120" y="4491335"/>
                <a:ext cx="2228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altLang="zh-CN" sz="2400" dirty="0"/>
                  <a:t>Deduction: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𝑧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20" y="4491335"/>
                <a:ext cx="2228880" cy="461665"/>
              </a:xfrm>
              <a:prstGeom prst="rect">
                <a:avLst/>
              </a:prstGeom>
              <a:blipFill>
                <a:blip r:embed="rId14"/>
                <a:stretch>
                  <a:fillRect l="-4372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764315" y="5174536"/>
                <a:ext cx="42351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315" y="5174536"/>
                <a:ext cx="423513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257800" y="340256"/>
            <a:ext cx="3974363" cy="1015663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Warning: this is just for illustration, which can be different from the actual steps in the project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90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 animBg="1"/>
      <p:bldP spid="16" grpId="0"/>
      <p:bldP spid="18" grpId="0"/>
      <p:bldP spid="19" grpId="0" animBg="1"/>
      <p:bldP spid="20" grpId="0"/>
      <p:bldP spid="21" grpId="0"/>
      <p:bldP spid="23" grpId="0" animBg="1"/>
      <p:bldP spid="25" grpId="0"/>
      <p:bldP spid="26" grpId="0" animBg="1"/>
      <p:bldP spid="27" grpId="0"/>
      <p:bldP spid="28" grpId="0"/>
      <p:bldP spid="30" grpId="0"/>
      <p:bldP spid="3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19274</TotalTime>
  <Words>849</Words>
  <Application>Microsoft Office PowerPoint</Application>
  <PresentationFormat>On-screen Show (4:3)</PresentationFormat>
  <Paragraphs>295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宋体</vt:lpstr>
      <vt:lpstr>Arial</vt:lpstr>
      <vt:lpstr>Calibri</vt:lpstr>
      <vt:lpstr>Cambria Math</vt:lpstr>
      <vt:lpstr>Franklin Gothic Book</vt:lpstr>
      <vt:lpstr>Perpetua</vt:lpstr>
      <vt:lpstr>Times New Roman</vt:lpstr>
      <vt:lpstr>Wingdings</vt:lpstr>
      <vt:lpstr>Wingdings 2</vt:lpstr>
      <vt:lpstr>Equity</vt:lpstr>
      <vt:lpstr>Introduction to Boolean Satisfiability</vt:lpstr>
      <vt:lpstr>Satisfiability</vt:lpstr>
      <vt:lpstr>Many Applications</vt:lpstr>
      <vt:lpstr>Standard SAT Form: CNF</vt:lpstr>
      <vt:lpstr>Assignment to a CNF Formula</vt:lpstr>
      <vt:lpstr>How to Solve SAT Problem?</vt:lpstr>
      <vt:lpstr>Decision: Example</vt:lpstr>
      <vt:lpstr>How to Solve SAT Problem?</vt:lpstr>
      <vt:lpstr>Deduction: Example</vt:lpstr>
      <vt:lpstr>BCP: Boolean Constraint Propagation</vt:lpstr>
      <vt:lpstr>Example: Unit Clause Rule</vt:lpstr>
      <vt:lpstr>BCP Example</vt:lpstr>
      <vt:lpstr>BCP Example (cont.)</vt:lpstr>
      <vt:lpstr>BCP Example (cont.)</vt:lpstr>
      <vt:lpstr>BCP Example (cont.)</vt:lpstr>
      <vt:lpstr>BCP Example (cont.)</vt:lpstr>
      <vt:lpstr>BCP Example: Summary</vt:lpstr>
      <vt:lpstr>When Does BCP Finish?</vt:lpstr>
      <vt:lpstr>DPLL Algorithm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757</cp:revision>
  <dcterms:created xsi:type="dcterms:W3CDTF">2008-09-02T17:19:50Z</dcterms:created>
  <dcterms:modified xsi:type="dcterms:W3CDTF">2020-11-04T13:16:12Z</dcterms:modified>
</cp:coreProperties>
</file>