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91" r:id="rId5"/>
    <p:sldId id="287" r:id="rId6"/>
    <p:sldId id="261" r:id="rId7"/>
    <p:sldId id="262" r:id="rId8"/>
    <p:sldId id="283" r:id="rId9"/>
    <p:sldId id="351" r:id="rId10"/>
    <p:sldId id="292" r:id="rId11"/>
    <p:sldId id="293" r:id="rId12"/>
    <p:sldId id="294" r:id="rId13"/>
    <p:sldId id="285" r:id="rId14"/>
    <p:sldId id="295" r:id="rId15"/>
    <p:sldId id="296" r:id="rId16"/>
    <p:sldId id="352" r:id="rId17"/>
    <p:sldId id="297" r:id="rId18"/>
    <p:sldId id="289" r:id="rId19"/>
    <p:sldId id="298" r:id="rId20"/>
    <p:sldId id="286" r:id="rId21"/>
    <p:sldId id="274" r:id="rId22"/>
    <p:sldId id="299" r:id="rId23"/>
    <p:sldId id="300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5244" autoAdjust="0"/>
  </p:normalViewPr>
  <p:slideViewPr>
    <p:cSldViewPr snapToGrid="0">
      <p:cViewPr varScale="1">
        <p:scale>
          <a:sx n="106" d="100"/>
          <a:sy n="106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7E32A-DAB2-44E7-8B49-F80AAE120725}" type="datetimeFigureOut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38418-ABE3-49F7-97DA-3484B59873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30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Previous models read text input in one direction (either left-to-right or right-to-left),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4C018-4137-45AD-8C3C-B96F3871EC9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46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5FF907-2B57-45B7-815C-43F25241A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375D93-5E7D-4272-B086-A027B037F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6CF8B7-C7B8-4779-854C-0F57ACD66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660D-A5F2-4430-8C81-5AA485C4B968}" type="datetime1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A5C196-85DB-4B7A-B5E4-1C21FD06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E3A27D-4BE1-4D27-946D-030FBA20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D32B-4B64-44B6-B84B-DE4BB5E8D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70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09AFF7-EF5A-48DB-B481-3BA5922B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2A89F1-7B92-44AC-8FCA-D92D235DC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4E9BB1-0CDE-4B8B-980A-7F60198D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4C36-F57B-4726-9782-024BE746B2E1}" type="datetime1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342B83-C090-43D1-863F-916F1531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6A6BA0-DE11-4285-BDC3-CB701B70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D32B-4B64-44B6-B84B-DE4BB5E8D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5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10828D6-DDB4-41FD-A57B-31B2589F7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D01EAA-B519-4C48-9FB3-D3BCFAE67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5289C2-958D-4770-8AF0-30FD5967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2CFE-C15F-44B3-BECC-F30622E05204}" type="datetime1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0C6607-7E34-419E-AF95-F1C0A664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7EAA91-617E-48F9-A522-08DD0E0A7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D32B-4B64-44B6-B84B-DE4BB5E8D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16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8F7D51-A267-477C-A1E5-B2C1A9D8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7E2D4-02BF-45A8-88F6-65B5304F8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2FC5A8-DE16-4B80-80BA-61F5CC0F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4383-C329-498F-A263-B75F2EA0FE94}" type="datetime1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9C6033-215F-4DA2-AB53-BC9E8449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5324D8-487E-4F12-BC44-448DEAAF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D32B-4B64-44B6-B84B-DE4BB5E8D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21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2A747E-91D1-4303-8AB6-A31BDD8C4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6FA74B-DF2B-46EF-A4EA-745DFFD06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495A23-A4BB-429D-9533-57D10AFE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378C-B9B9-4961-835B-9E40E3E2E50A}" type="datetime1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4B141B-9E02-4160-A103-205DBC37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B0AFC0-613C-46D5-A966-CA9DD4E8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D32B-4B64-44B6-B84B-DE4BB5E8D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01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E4F5B-D735-4B7A-A702-5688FD10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741E16-8EB4-4AAF-9BFD-19D4D0846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ED4E34-26DE-47B1-963C-93A0E50BF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390163-0D21-45E2-B569-FAEF5095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9A90-37E6-40F3-8B9B-F44CA4629CF6}" type="datetime1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6FE62C-390C-4111-891F-25584E66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837162-078B-4CD3-83A5-E3CD4812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D32B-4B64-44B6-B84B-DE4BB5E8D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37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32D20C-3540-437A-A479-7A177BC7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4D346A-8EEA-4CCB-AD83-2EA948C2D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71E7B0-8883-4D61-A9E5-DEB922453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141F6BE-8F06-43A7-9579-1E221C5E4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24EBCF6-BEFE-4ACD-A711-261CFB809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0544917-24D5-42F1-AAB3-66F5C3C2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4B14-EF48-470D-8316-BA8AF824985E}" type="datetime1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EDB262E-12CB-4777-8CAF-21F49E01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7B4B7D8-1144-4683-A3EA-AE4E8815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D32B-4B64-44B6-B84B-DE4BB5E8D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5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706A76-1864-4764-8C5A-27D00881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FFBC4FB-6233-46FA-AB74-298C9B5AB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3C0A-2C03-4F26-85F3-D0F4B9EA558D}" type="datetime1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2EB7E44-08B2-4F6D-8190-70F7AE09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9755E76-2D8E-408F-A00A-1AEF3333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D32B-4B64-44B6-B84B-DE4BB5E8D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25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D3BDE86-BCAB-4315-8633-0E4DAFC1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484-1219-4185-A00F-CC898DD36B6B}" type="datetime1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EA4004F-72A0-42AF-9016-972FAFB3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137F08-2C0C-4142-8B11-FBE20E4A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D32B-4B64-44B6-B84B-DE4BB5E8D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81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969F44-F388-4CB8-9E8D-12F6600CC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44CC35-A113-4A9F-B170-DB8984BB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AA5A2C-DDC2-485B-95C7-C228D4C0C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668AD4-D286-4820-8073-957B7430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795B-C13D-4426-9AE7-D400070F4FFF}" type="datetime1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B29F1E-BBDF-4B45-9F88-9C265E8F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B29E07-50B5-482C-AAB7-89FDBF08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D32B-4B64-44B6-B84B-DE4BB5E8D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43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D6CC7C-A40D-4ECD-B1D1-942D383A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51A7DE0-52AA-4619-99DE-9B4BB7D5C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EFFF23-C265-4D42-A0DC-C990D6C3B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CDD28B-E068-4DC1-8010-12D00BDBD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06E2-85BE-4822-8C8F-4D2D803A020D}" type="datetime1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C8450C-9D3B-4290-AF65-907DE1B4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134FF3-432B-415A-815B-C591D9EC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D32B-4B64-44B6-B84B-DE4BB5E8D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33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C332666-D6BB-443C-9923-F54CC4962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C8B11D-8580-46C6-ABE0-8471B6E96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D283A1-08B0-4599-B77C-70A6A5AE3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B5B2F-2452-4435-961F-4F2A8D0DF0AF}" type="datetime1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F9A424-892F-4709-A5FF-DA3304429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88E6E1-8FA4-4DF6-BFBE-03038896B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3D32B-4B64-44B6-B84B-DE4BB5E8D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82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1424-8220/23/3/1483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2012.14022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rxiv.org/abs/1902.0339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rxiv.org/abs/1902.0339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rxiv.org/abs/1902.0339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104.11928" TargetMode="Externa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4.11928" TargetMode="External"/><Relationship Id="rId2" Type="http://schemas.openxmlformats.org/officeDocument/2006/relationships/hyperlink" Target="https://arxiv.org/abs/1902.0339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51645B-7518-4B80-8303-0D502A2B16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Model Compression</a:t>
            </a: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BC929C-F4CA-4410-B73B-19C5AAB97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774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47BBD1-D87F-4029-B1C4-AABD92915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53" y="272135"/>
            <a:ext cx="10515600" cy="1325563"/>
          </a:xfrm>
        </p:spPr>
        <p:txBody>
          <a:bodyPr/>
          <a:lstStyle/>
          <a:p>
            <a:r>
              <a:rPr lang="en-US" altLang="zh-TW" b="1" dirty="0"/>
              <a:t>BERT Distillation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DE01C2-EF0A-4823-85E0-F496CE62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D32B-4B64-44B6-B84B-DE4BB5E8D816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133" name="圖片 132">
            <a:extLst>
              <a:ext uri="{FF2B5EF4-FFF2-40B4-BE49-F238E27FC236}">
                <a16:creationId xmlns:a16="http://schemas.microsoft.com/office/drawing/2014/main" id="{81D928C5-4F5D-48AA-9594-1FBB920D7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789" y="1316650"/>
            <a:ext cx="5568385" cy="3966761"/>
          </a:xfrm>
          <a:prstGeom prst="rect">
            <a:avLst/>
          </a:prstGeom>
        </p:spPr>
      </p:pic>
      <p:pic>
        <p:nvPicPr>
          <p:cNvPr id="140" name="圖片 139">
            <a:extLst>
              <a:ext uri="{FF2B5EF4-FFF2-40B4-BE49-F238E27FC236}">
                <a16:creationId xmlns:a16="http://schemas.microsoft.com/office/drawing/2014/main" id="{94D977CB-2ECD-4088-98CE-85A332762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792" y="5283411"/>
            <a:ext cx="4947161" cy="154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51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47BBD1-D87F-4029-B1C4-AABD92915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53" y="272135"/>
            <a:ext cx="10515600" cy="1325563"/>
          </a:xfrm>
        </p:spPr>
        <p:txBody>
          <a:bodyPr/>
          <a:lstStyle/>
          <a:p>
            <a:r>
              <a:rPr lang="en-US" altLang="zh-TW" b="1" dirty="0"/>
              <a:t>BERT Distillation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DE01C2-EF0A-4823-85E0-F496CE62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D32B-4B64-44B6-B84B-DE4BB5E8D816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0F66BC-E3D1-4D34-8DA1-9F2DDDFA9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82" y="1408912"/>
            <a:ext cx="10357809" cy="467904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C369B26-AFCA-4A59-BAA3-2E2B61A5F6DB}"/>
              </a:ext>
            </a:extLst>
          </p:cNvPr>
          <p:cNvSpPr txBox="1"/>
          <p:nvPr/>
        </p:nvSpPr>
        <p:spPr>
          <a:xfrm>
            <a:off x="0" y="6538912"/>
            <a:ext cx="60947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1200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3"/>
              </a:rPr>
              <a:t>Layer-Wise Adaptive Distillation for BERT Model Compression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FBA5F4-DB2B-4EFF-ABB8-49482F9FBD16}"/>
              </a:ext>
            </a:extLst>
          </p:cNvPr>
          <p:cNvSpPr txBox="1"/>
          <p:nvPr/>
        </p:nvSpPr>
        <p:spPr>
          <a:xfrm>
            <a:off x="-3874" y="6316134"/>
            <a:ext cx="60985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1A0DAB"/>
                </a:solidFill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ALP-KD: Attention-Based Layer Projection for Knowledge Distillation</a:t>
            </a:r>
            <a:endParaRPr lang="en-US" altLang="zh-TW" sz="1200" dirty="0">
              <a:solidFill>
                <a:srgbClr val="1A0DA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132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2A90C-1AFF-47E5-82E3-BCE17189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469"/>
          </a:xfrm>
        </p:spPr>
        <p:txBody>
          <a:bodyPr/>
          <a:lstStyle/>
          <a:p>
            <a:r>
              <a:rPr lang="en-US" altLang="zh-TW" b="1" dirty="0"/>
              <a:t>Outline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05A6B6-1DC2-47DE-BF32-AF2C159EE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23"/>
            <a:ext cx="10515600" cy="4621540"/>
          </a:xfrm>
        </p:spPr>
        <p:txBody>
          <a:bodyPr/>
          <a:lstStyle/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Background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Knowledge distillation</a:t>
            </a:r>
          </a:p>
          <a:p>
            <a:r>
              <a:rPr lang="en-US" altLang="zh-TW" dirty="0"/>
              <a:t>Pruning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Lightweight model design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472C55-9AA6-473C-8DE5-6ABB5BA9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D32B-4B64-44B6-B84B-DE4BB5E8D81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231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03E1F-999B-4103-89AE-2A318F19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6434"/>
          </a:xfrm>
        </p:spPr>
        <p:txBody>
          <a:bodyPr>
            <a:normAutofit/>
          </a:bodyPr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</a:rPr>
              <a:t>Network Pruning</a:t>
            </a:r>
            <a:endParaRPr lang="en-US" altLang="zh-TW" b="0" i="0" u="none" strike="noStrike" dirty="0">
              <a:solidFill>
                <a:srgbClr val="1A0DAB"/>
              </a:solidFill>
              <a:effectLst/>
              <a:hlinkClick r:id="rId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73536B-CBDB-4F7F-9314-380FC1784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45" y="1685666"/>
            <a:ext cx="10515600" cy="4351338"/>
          </a:xfrm>
        </p:spPr>
        <p:txBody>
          <a:bodyPr/>
          <a:lstStyle/>
          <a:p>
            <a:r>
              <a:rPr lang="en-US" altLang="zh-TW" dirty="0"/>
              <a:t>Networks are typically over-parameterized(there is significant redundant weight or neurons)</a:t>
            </a:r>
          </a:p>
          <a:p>
            <a:r>
              <a:rPr lang="en-US" altLang="zh-TW" dirty="0"/>
              <a:t>Prune them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79B881-1D99-4ADB-A29D-687EF40C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D32B-4B64-44B6-B84B-DE4BB5E8D816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F9A5E19-784D-4EFB-AE21-62AA033D3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126" y="3045417"/>
            <a:ext cx="6675653" cy="361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51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03E1F-999B-4103-89AE-2A318F19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6434"/>
          </a:xfrm>
        </p:spPr>
        <p:txBody>
          <a:bodyPr>
            <a:normAutofit/>
          </a:bodyPr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</a:rPr>
              <a:t>Network Pruning</a:t>
            </a:r>
            <a:endParaRPr lang="en-US" altLang="zh-TW" b="0" i="0" u="none" strike="noStrike" dirty="0">
              <a:solidFill>
                <a:srgbClr val="1A0DAB"/>
              </a:solidFill>
              <a:effectLst/>
              <a:hlinkClick r:id="rId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73536B-CBDB-4F7F-9314-380FC1784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45" y="1685666"/>
            <a:ext cx="4713040" cy="4351338"/>
          </a:xfrm>
        </p:spPr>
        <p:txBody>
          <a:bodyPr/>
          <a:lstStyle/>
          <a:p>
            <a:r>
              <a:rPr lang="en-US" altLang="zh-TW" dirty="0"/>
              <a:t>Importance of a weight: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L1, L2……..</a:t>
            </a:r>
          </a:p>
          <a:p>
            <a:r>
              <a:rPr lang="en-US" altLang="zh-TW" dirty="0"/>
              <a:t>After pruning, the accuracy will drop</a:t>
            </a:r>
          </a:p>
          <a:p>
            <a:r>
              <a:rPr lang="en-US" altLang="zh-TW" dirty="0"/>
              <a:t>Fine-tuning on training data for recover</a:t>
            </a:r>
          </a:p>
          <a:p>
            <a:r>
              <a:rPr lang="en-US" altLang="zh-TW" dirty="0"/>
              <a:t>Don’t prune too much at once, or the network won’t recover.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79B881-1D99-4ADB-A29D-687EF40C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D32B-4B64-44B6-B84B-DE4BB5E8D816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1920C1B-F320-445F-9BD9-4EFE4F2DF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708" y="857802"/>
            <a:ext cx="3805492" cy="549854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8EBD77A-A805-434A-871C-9B57612C7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111" y="6000198"/>
            <a:ext cx="514422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84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03E1F-999B-4103-89AE-2A318F19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6434"/>
          </a:xfrm>
        </p:spPr>
        <p:txBody>
          <a:bodyPr>
            <a:normAutofit/>
          </a:bodyPr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</a:rPr>
              <a:t>BERT Pruning</a:t>
            </a:r>
            <a:endParaRPr lang="en-US" altLang="zh-TW" b="0" i="0" u="none" strike="noStrike" dirty="0">
              <a:solidFill>
                <a:srgbClr val="1A0DAB"/>
              </a:solidFill>
              <a:effectLst/>
              <a:hlinkClick r:id="rId2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79B881-1D99-4ADB-A29D-687EF40C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D32B-4B64-44B6-B84B-DE4BB5E8D816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6A6A349-EAA1-4461-A8D1-B6E3E56AB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6" y="2948745"/>
            <a:ext cx="7054309" cy="354412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400A094-B706-4878-AEE0-ADB682CCF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5225" y="3429000"/>
            <a:ext cx="4533241" cy="2946607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DFF8A20-3A2A-4FDC-8B35-A6E91D834D24}"/>
              </a:ext>
            </a:extLst>
          </p:cNvPr>
          <p:cNvSpPr txBox="1"/>
          <p:nvPr/>
        </p:nvSpPr>
        <p:spPr>
          <a:xfrm>
            <a:off x="133673" y="6590670"/>
            <a:ext cx="60947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1100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Extract then Distill: Efficient and Effective Task-Agnostic BERT Distillation</a:t>
            </a:r>
            <a:endParaRPr lang="en-US" altLang="zh-TW" sz="11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D99BE43-D60D-468F-A728-BA7CB1E6A260}"/>
              </a:ext>
            </a:extLst>
          </p:cNvPr>
          <p:cNvSpPr txBox="1"/>
          <p:nvPr/>
        </p:nvSpPr>
        <p:spPr>
          <a:xfrm>
            <a:off x="459138" y="1821893"/>
            <a:ext cx="90955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Arial" panose="020B0604020202020204" pitchFamily="34" charset="0"/>
              </a:rPr>
              <a:t>C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alculate the importance of a neuron by the impact on the pre-training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Arial" panose="020B0604020202020204" pitchFamily="34" charset="0"/>
              </a:rPr>
              <a:t>F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ollow the principle of hidden consistency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6737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B48C4-8092-21B0-240A-6E23D3F6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</a:rPr>
              <a:t>BERT Pruning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7FF7D1-36F6-920F-CE38-10FAD90E8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0784" y="6356350"/>
            <a:ext cx="553016" cy="365125"/>
          </a:xfrm>
        </p:spPr>
        <p:txBody>
          <a:bodyPr/>
          <a:lstStyle/>
          <a:p>
            <a:fld id="{2E03D32B-4B64-44B6-B84B-DE4BB5E8D816}" type="slidenum">
              <a:rPr lang="zh-TW" altLang="en-US" smtClean="0"/>
              <a:t>16</a:t>
            </a:fld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B7337F2-CFC1-E8A8-2F95-67980A09F1A3}"/>
              </a:ext>
            </a:extLst>
          </p:cNvPr>
          <p:cNvGrpSpPr/>
          <p:nvPr/>
        </p:nvGrpSpPr>
        <p:grpSpPr>
          <a:xfrm>
            <a:off x="584703" y="2703573"/>
            <a:ext cx="5041224" cy="1790726"/>
            <a:chOff x="2542455" y="2118511"/>
            <a:chExt cx="5041224" cy="179072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F3F1E7A-8E95-2C69-F9F3-054569ED0ABB}"/>
                </a:ext>
              </a:extLst>
            </p:cNvPr>
            <p:cNvSpPr/>
            <p:nvPr/>
          </p:nvSpPr>
          <p:spPr>
            <a:xfrm>
              <a:off x="3078179" y="2118511"/>
              <a:ext cx="4505500" cy="15028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Word Embedding</a:t>
              </a:r>
              <a:endParaRPr lang="zh-TW" altLang="en-US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D444461-AB2E-5481-BE2F-7083DF832AD0}"/>
                </a:ext>
              </a:extLst>
            </p:cNvPr>
            <p:cNvSpPr txBox="1"/>
            <p:nvPr/>
          </p:nvSpPr>
          <p:spPr>
            <a:xfrm>
              <a:off x="5106045" y="3539905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35022</a:t>
              </a:r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E1BBA41-B241-F953-1E48-C8A453F534EA}"/>
                </a:ext>
              </a:extLst>
            </p:cNvPr>
            <p:cNvSpPr txBox="1"/>
            <p:nvPr/>
          </p:nvSpPr>
          <p:spPr>
            <a:xfrm>
              <a:off x="2542455" y="2685282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768</a:t>
              </a:r>
              <a:endParaRPr lang="zh-TW" altLang="en-US" dirty="0"/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49D9E62D-629F-09B8-8399-9BAB8109B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709" y="2334240"/>
            <a:ext cx="5022894" cy="321793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8502ED0-5EF0-E3BA-5A27-0864A86F3D5E}"/>
              </a:ext>
            </a:extLst>
          </p:cNvPr>
          <p:cNvSpPr/>
          <p:nvPr/>
        </p:nvSpPr>
        <p:spPr>
          <a:xfrm>
            <a:off x="3237375" y="5251030"/>
            <a:ext cx="465492" cy="11370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52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D448B60-3DD6-456D-670E-3F453355B3F8}"/>
              </a:ext>
            </a:extLst>
          </p:cNvPr>
          <p:cNvCxnSpPr>
            <a:stCxn id="12" idx="0"/>
          </p:cNvCxnSpPr>
          <p:nvPr/>
        </p:nvCxnSpPr>
        <p:spPr>
          <a:xfrm flipV="1">
            <a:off x="3470121" y="4662535"/>
            <a:ext cx="0" cy="588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89E2D4A-D819-68E1-BB6C-62199C4EF2AD}"/>
              </a:ext>
            </a:extLst>
          </p:cNvPr>
          <p:cNvSpPr txBox="1"/>
          <p:nvPr/>
        </p:nvSpPr>
        <p:spPr>
          <a:xfrm>
            <a:off x="1969143" y="5627842"/>
            <a:ext cx="126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 token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B578FDE-694A-CA81-04AB-C684A8B39F07}"/>
              </a:ext>
            </a:extLst>
          </p:cNvPr>
          <p:cNvSpPr/>
          <p:nvPr/>
        </p:nvSpPr>
        <p:spPr>
          <a:xfrm>
            <a:off x="1921801" y="2703572"/>
            <a:ext cx="251032" cy="1502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8047D97-15BA-086A-5530-A02BF28BA4A9}"/>
              </a:ext>
            </a:extLst>
          </p:cNvPr>
          <p:cNvSpPr txBox="1"/>
          <p:nvPr/>
        </p:nvSpPr>
        <p:spPr>
          <a:xfrm>
            <a:off x="1837965" y="23342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52</a:t>
            </a:r>
            <a:endParaRPr lang="zh-TW" altLang="en-US" dirty="0"/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0CC05C72-15E4-4BCB-7D35-771A5F3B67B6}"/>
              </a:ext>
            </a:extLst>
          </p:cNvPr>
          <p:cNvCxnSpPr>
            <a:cxnSpLocks/>
            <a:stCxn id="16" idx="2"/>
            <a:endCxn id="9" idx="2"/>
          </p:cNvCxnSpPr>
          <p:nvPr/>
        </p:nvCxnSpPr>
        <p:spPr>
          <a:xfrm rot="16200000" flipH="1">
            <a:off x="4838375" y="1415388"/>
            <a:ext cx="1345723" cy="6927839"/>
          </a:xfrm>
          <a:prstGeom prst="bentConnector3">
            <a:avLst>
              <a:gd name="adj1" fmla="val 1822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圖片 21">
            <a:extLst>
              <a:ext uri="{FF2B5EF4-FFF2-40B4-BE49-F238E27FC236}">
                <a16:creationId xmlns:a16="http://schemas.microsoft.com/office/drawing/2014/main" id="{938343E0-855D-F00B-38E8-DB7EE256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0123" y="215241"/>
            <a:ext cx="1635985" cy="180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25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03E1F-999B-4103-89AE-2A318F19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6434"/>
          </a:xfrm>
        </p:spPr>
        <p:txBody>
          <a:bodyPr>
            <a:normAutofit/>
          </a:bodyPr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</a:rPr>
              <a:t>BERT Pruning</a:t>
            </a:r>
            <a:endParaRPr lang="en-US" altLang="zh-TW" b="0" i="0" u="none" strike="noStrike" dirty="0">
              <a:solidFill>
                <a:srgbClr val="1A0DAB"/>
              </a:solidFill>
              <a:effectLst/>
              <a:hlinkClick r:id="rId2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79B881-1D99-4ADB-A29D-687EF40C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D32B-4B64-44B6-B84B-DE4BB5E8D816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DFF8A20-3A2A-4FDC-8B35-A6E91D834D24}"/>
              </a:ext>
            </a:extLst>
          </p:cNvPr>
          <p:cNvSpPr txBox="1"/>
          <p:nvPr/>
        </p:nvSpPr>
        <p:spPr>
          <a:xfrm>
            <a:off x="133673" y="6590670"/>
            <a:ext cx="60947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1100" i="0" dirty="0">
                <a:solidFill>
                  <a:srgbClr val="000000"/>
                </a:solidFill>
                <a:effectLst/>
                <a:latin typeface="Lucida Grande"/>
                <a:hlinkClick r:id="rId3"/>
              </a:rPr>
              <a:t>Extract then Distill: Efficient and Effective Task-Agnostic BERT Distillation</a:t>
            </a:r>
            <a:endParaRPr lang="en-US" altLang="zh-TW" sz="11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B103BF0-A783-43D9-8C67-8DABC2EC24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1778"/>
          <a:stretch/>
        </p:blipFill>
        <p:spPr>
          <a:xfrm>
            <a:off x="838200" y="2326508"/>
            <a:ext cx="10459910" cy="247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55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2A90C-1AFF-47E5-82E3-BCE17189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469"/>
          </a:xfrm>
        </p:spPr>
        <p:txBody>
          <a:bodyPr/>
          <a:lstStyle/>
          <a:p>
            <a:r>
              <a:rPr lang="en-US" altLang="zh-TW" b="1" dirty="0"/>
              <a:t>Outline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05A6B6-1DC2-47DE-BF32-AF2C159EE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23"/>
            <a:ext cx="10515600" cy="4621540"/>
          </a:xfrm>
        </p:spPr>
        <p:txBody>
          <a:bodyPr/>
          <a:lstStyle/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Background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Lite weight model design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Knowledge distillation</a:t>
            </a:r>
          </a:p>
          <a:p>
            <a:r>
              <a:rPr lang="en-US" altLang="zh-TW" dirty="0"/>
              <a:t>Lightweight model design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24C109-8317-469F-8813-DBD7657D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D32B-4B64-44B6-B84B-DE4BB5E8D81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665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51D40-726D-42CC-B0DA-DB88DD0C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MobileBERT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C56D8A-8F02-4847-BDCC-9BC8E4C8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D32B-4B64-44B6-B84B-DE4BB5E8D816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3059DD-58CC-49D0-B921-88C7FE019121}"/>
              </a:ext>
            </a:extLst>
          </p:cNvPr>
          <p:cNvSpPr txBox="1"/>
          <p:nvPr/>
        </p:nvSpPr>
        <p:spPr>
          <a:xfrm>
            <a:off x="838200" y="1999701"/>
            <a:ext cx="73519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Redesign the model, so we don’t have good weight to initialize the model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Hard to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MobileBERT</a:t>
            </a:r>
            <a:r>
              <a:rPr lang="en-US" altLang="zh-TW" dirty="0"/>
              <a:t> training resource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256TPU v3 chips for </a:t>
            </a:r>
            <a:r>
              <a:rPr lang="en-US" altLang="zh-TW" dirty="0">
                <a:solidFill>
                  <a:srgbClr val="FF0000"/>
                </a:solidFill>
              </a:rPr>
              <a:t>500k steps </a:t>
            </a:r>
            <a:r>
              <a:rPr lang="en-US" altLang="zh-TW" dirty="0"/>
              <a:t>with </a:t>
            </a:r>
            <a:r>
              <a:rPr lang="en-US" altLang="zh-TW" dirty="0">
                <a:solidFill>
                  <a:srgbClr val="FF0000"/>
                </a:solidFill>
              </a:rPr>
              <a:t>batch size 4096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D711544-B12B-4978-8B34-6FF063561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93" y="3200030"/>
            <a:ext cx="6374840" cy="351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1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2A90C-1AFF-47E5-82E3-BCE17189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469"/>
          </a:xfrm>
        </p:spPr>
        <p:txBody>
          <a:bodyPr/>
          <a:lstStyle/>
          <a:p>
            <a:r>
              <a:rPr lang="en-US" altLang="zh-TW" b="1" dirty="0"/>
              <a:t>Outline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05A6B6-1DC2-47DE-BF32-AF2C159EE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23"/>
            <a:ext cx="10515600" cy="4621540"/>
          </a:xfrm>
        </p:spPr>
        <p:txBody>
          <a:bodyPr/>
          <a:lstStyle/>
          <a:p>
            <a:r>
              <a:rPr lang="en-US" altLang="zh-TW" dirty="0"/>
              <a:t>Background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Knowledge distillation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Pruning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Lightweight model design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972B8C-04E9-4BED-8DC3-80C0D819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D32B-4B64-44B6-B84B-DE4BB5E8D81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772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6BE3A2-BCD2-4758-879B-84D9A8CB6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8948"/>
            <a:ext cx="10515600" cy="1947862"/>
          </a:xfrm>
        </p:spPr>
        <p:txBody>
          <a:bodyPr/>
          <a:lstStyle/>
          <a:p>
            <a:pPr algn="ctr"/>
            <a:r>
              <a:rPr lang="en-US" altLang="zh-TW" b="1" dirty="0"/>
              <a:t>Q&amp;A</a:t>
            </a:r>
            <a:endParaRPr lang="zh-TW" altLang="en-US" b="1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B918DB8-07E0-4D9A-8665-D134EA75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D32B-4B64-44B6-B84B-DE4BB5E8D81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300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65818F-68F9-4A87-8766-96A08CE5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altLang="zh-TW" b="1" dirty="0"/>
              <a:t>Homework – BERT Knowledge Distillation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0D87FB-A895-4073-9406-5F5E680AA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633"/>
            <a:ext cx="9553414" cy="543041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Task: Determine whether one sentence is a paraphrase of another</a:t>
            </a:r>
          </a:p>
          <a:p>
            <a:r>
              <a:rPr lang="en-US" altLang="zh-TW" sz="2400" dirty="0"/>
              <a:t>Dataset: MRPC</a:t>
            </a:r>
          </a:p>
          <a:p>
            <a:r>
              <a:rPr lang="en-US" altLang="zh-TW" sz="2400" dirty="0"/>
              <a:t>You need to do: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/>
              <a:t>Directly training a small BERT(6-layer encoder layer)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/>
              <a:t>Use the teacher model(12-layer) weight to initial the student model and training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1600" dirty="0"/>
              <a:t>One out of two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/>
              <a:t>Knowledge Distillation</a:t>
            </a:r>
          </a:p>
          <a:p>
            <a:pPr lvl="2"/>
            <a:r>
              <a:rPr lang="en-US" altLang="zh-TW" sz="1600" dirty="0"/>
              <a:t>Intermediate hidden state (</a:t>
            </a:r>
            <a:r>
              <a:rPr lang="en-US" altLang="zh-TW" sz="1600" dirty="0" err="1"/>
              <a:t>ClS</a:t>
            </a:r>
            <a:r>
              <a:rPr lang="en-US" altLang="zh-TW" sz="1600" dirty="0"/>
              <a:t> token)</a:t>
            </a:r>
          </a:p>
          <a:p>
            <a:pPr lvl="2"/>
            <a:r>
              <a:rPr lang="en-US" altLang="zh-TW" sz="1600" dirty="0"/>
              <a:t>Output distribution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/>
              <a:t>Save your trained model and calculate </a:t>
            </a:r>
            <a:r>
              <a:rPr lang="en-US" altLang="zh-TW" sz="2000" dirty="0">
                <a:solidFill>
                  <a:srgbClr val="FF0000"/>
                </a:solidFill>
              </a:rPr>
              <a:t>f1 score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8DB0CF6-3243-4F66-972F-813B29A4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D32B-4B64-44B6-B84B-DE4BB5E8D81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861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65818F-68F9-4A87-8766-96A08CE5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altLang="zh-TW" b="1" dirty="0"/>
              <a:t>Homework</a:t>
            </a:r>
            <a:endParaRPr lang="zh-TW" altLang="en-US" b="1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8DB0CF6-3243-4F66-972F-813B29A4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D32B-4B64-44B6-B84B-DE4BB5E8D816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0D29B1D-7E91-406A-9EFE-E2997CFDF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088" y="1599316"/>
            <a:ext cx="4563319" cy="182968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8D2E1D7-72CA-45A5-AC15-55DE8B19C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90" y="3852658"/>
            <a:ext cx="11344003" cy="98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57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65818F-68F9-4A87-8766-96A08CE5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altLang="zh-TW" b="1" dirty="0"/>
              <a:t>Homework: hint</a:t>
            </a:r>
            <a:endParaRPr lang="zh-TW" altLang="en-US" b="1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8DB0CF6-3243-4F66-972F-813B29A4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D32B-4B64-44B6-B84B-DE4BB5E8D816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D12D048-E7AC-4F7F-9656-E4DD7CB69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57" y="2016452"/>
            <a:ext cx="11441122" cy="31436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AD852EB-D627-477F-ACD0-C6440AF6CEE7}"/>
              </a:ext>
            </a:extLst>
          </p:cNvPr>
          <p:cNvSpPr txBox="1"/>
          <p:nvPr/>
        </p:nvSpPr>
        <p:spPr>
          <a:xfrm>
            <a:off x="204957" y="1526583"/>
            <a:ext cx="14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Run the code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AB6DB84-ACA9-447E-938A-908E36861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14" y="3338217"/>
            <a:ext cx="7201905" cy="149563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1184C17D-3825-4503-992C-B77D1407713C}"/>
              </a:ext>
            </a:extLst>
          </p:cNvPr>
          <p:cNvSpPr txBox="1"/>
          <p:nvPr/>
        </p:nvSpPr>
        <p:spPr>
          <a:xfrm>
            <a:off x="204957" y="2691886"/>
            <a:ext cx="285328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You should modify the code: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main_BERT.py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Header/Runner.py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AD856E1-2FDD-4C40-A2F8-1B26351D6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14" y="5331417"/>
            <a:ext cx="3505689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9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8FE16E-D52B-4E49-A7EA-AEDD87CC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Why model compression?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37A5F1-C86A-4AFC-865E-0EAD3423F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It is a challenge to deploy a large deep models on devices with limited resources, e.g., mobile phones and embedded devices.</a:t>
            </a:r>
          </a:p>
          <a:p>
            <a:r>
              <a:rPr lang="en-US" altLang="zh-TW" dirty="0"/>
              <a:t>A variety of model compression and acceleration techniques have been developed:</a:t>
            </a:r>
          </a:p>
          <a:p>
            <a:pPr lvl="1"/>
            <a:r>
              <a:rPr lang="en-US" altLang="zh-TW" dirty="0"/>
              <a:t>Pruning</a:t>
            </a:r>
          </a:p>
          <a:p>
            <a:pPr lvl="1"/>
            <a:r>
              <a:rPr lang="en-US" altLang="zh-TW" dirty="0"/>
              <a:t>Quantization(</a:t>
            </a:r>
            <a:r>
              <a:rPr lang="zh-TW" altLang="en-US" dirty="0"/>
              <a:t>立平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Knowledge distillation</a:t>
            </a:r>
          </a:p>
          <a:p>
            <a:pPr lvl="1"/>
            <a:r>
              <a:rPr lang="en-US" altLang="zh-TW" dirty="0">
                <a:solidFill>
                  <a:srgbClr val="292929"/>
                </a:solidFill>
              </a:rPr>
              <a:t>Lite weight model design</a:t>
            </a:r>
          </a:p>
          <a:p>
            <a:pPr lvl="2"/>
            <a:r>
              <a:rPr lang="en-US" altLang="zh-TW" b="0" i="0" dirty="0">
                <a:solidFill>
                  <a:srgbClr val="292929"/>
                </a:solidFill>
                <a:effectLst/>
              </a:rPr>
              <a:t>Neural Architecture Search (NAS)</a:t>
            </a:r>
          </a:p>
          <a:p>
            <a:pPr lvl="1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9D7071-E9CF-4DD1-91C8-4719A952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D32B-4B64-44B6-B84B-DE4BB5E8D81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90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6200" y="109419"/>
            <a:ext cx="10515600" cy="936671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cs typeface="Times New Roman" panose="02020603050405020304" pitchFamily="18" charset="0"/>
              </a:rPr>
              <a:t>BERT Architecture</a:t>
            </a:r>
            <a:endParaRPr lang="zh-TW" altLang="en-US" sz="3600" b="1" dirty="0">
              <a:cs typeface="Times New Roman" panose="02020603050405020304" pitchFamily="18" charset="0"/>
            </a:endParaRPr>
          </a:p>
        </p:txBody>
      </p:sp>
      <p:sp>
        <p:nvSpPr>
          <p:cNvPr id="63" name="內容版面配置區 2">
            <a:extLst>
              <a:ext uri="{FF2B5EF4-FFF2-40B4-BE49-F238E27FC236}">
                <a16:creationId xmlns:a16="http://schemas.microsoft.com/office/drawing/2014/main" id="{773DD828-9C2F-A7F3-214B-67FCC7E5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421" y="907097"/>
            <a:ext cx="10515600" cy="3064823"/>
          </a:xfrm>
        </p:spPr>
        <p:txBody>
          <a:bodyPr>
            <a:normAutofit/>
          </a:bodyPr>
          <a:lstStyle/>
          <a:p>
            <a:r>
              <a:rPr lang="en-US" altLang="zh-TW" sz="1800" dirty="0">
                <a:effectLst/>
                <a:ea typeface="新細明體" panose="02020500000000000000" pitchFamily="18" charset="-120"/>
              </a:rPr>
              <a:t>Bidirectional Encoder Representations from Transformers(BERT)</a:t>
            </a:r>
          </a:p>
          <a:p>
            <a:pPr lvl="1"/>
            <a:r>
              <a:rPr lang="en-US" altLang="zh-TW" sz="1600" dirty="0"/>
              <a:t>BERT is based on the transformer architecture, a </a:t>
            </a:r>
            <a:r>
              <a:rPr lang="en-US" altLang="zh-TW" sz="1600" b="1" dirty="0"/>
              <a:t>sequence to sequence model</a:t>
            </a:r>
            <a:r>
              <a:rPr lang="en-US" altLang="zh-TW" sz="1600" dirty="0"/>
              <a:t> that uses self-attention mechanisms</a:t>
            </a:r>
          </a:p>
          <a:p>
            <a:pPr lvl="1"/>
            <a:endParaRPr lang="en-US" altLang="zh-TW" sz="1600" dirty="0"/>
          </a:p>
          <a:p>
            <a:pPr lvl="1"/>
            <a:r>
              <a:rPr lang="en-US" altLang="zh-TW" sz="1600" dirty="0"/>
              <a:t>BERT has achieved state-of-the-art results on numerous NLP benchmarks</a:t>
            </a:r>
          </a:p>
          <a:p>
            <a:pPr lvl="1"/>
            <a:endParaRPr lang="en-US" altLang="zh-TW" sz="1600" dirty="0"/>
          </a:p>
          <a:p>
            <a:pPr lvl="1"/>
            <a:r>
              <a:rPr lang="en-US" altLang="zh-TW" sz="1600" dirty="0"/>
              <a:t>C</a:t>
            </a:r>
            <a:r>
              <a:rPr lang="en-US" altLang="zh-TW" sz="1600" b="0" i="0" dirty="0">
                <a:effectLst/>
              </a:rPr>
              <a:t>onsist of multiple layers where each layer contains multiple self-attention heads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1600" dirty="0"/>
              <a:t>BERT requires </a:t>
            </a:r>
            <a:r>
              <a:rPr lang="en-US" altLang="zh-TW" sz="1600" b="1" dirty="0"/>
              <a:t>significant computational resources </a:t>
            </a:r>
            <a:r>
              <a:rPr lang="en-US" altLang="zh-TW" sz="1600" dirty="0"/>
              <a:t>for training and inference</a:t>
            </a:r>
          </a:p>
          <a:p>
            <a:pPr marL="914400" lvl="2" indent="0">
              <a:buNone/>
            </a:pPr>
            <a:endParaRPr lang="en-US" altLang="zh-TW" sz="1600" dirty="0"/>
          </a:p>
          <a:p>
            <a:pPr lvl="1"/>
            <a:r>
              <a:rPr lang="en-US" altLang="zh-TW" sz="1600" dirty="0"/>
              <a:t>BERT reads text inputs in </a:t>
            </a:r>
            <a:r>
              <a:rPr lang="en-US" altLang="zh-TW" sz="1600" b="1" dirty="0"/>
              <a:t>both directions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C1E495-E207-374E-43CA-A163425E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23BF-6F28-42A6-9667-F6476E5C3954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5" name="圖片 64">
            <a:extLst>
              <a:ext uri="{FF2B5EF4-FFF2-40B4-BE49-F238E27FC236}">
                <a16:creationId xmlns:a16="http://schemas.microsoft.com/office/drawing/2014/main" id="{A477745B-6D3B-42BF-9D6C-485D17775AC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52994" y="3535380"/>
            <a:ext cx="9275750" cy="306482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20A5AA6-0426-46EB-832F-FF9EE2FF0AAF}"/>
              </a:ext>
            </a:extLst>
          </p:cNvPr>
          <p:cNvSpPr txBox="1"/>
          <p:nvPr/>
        </p:nvSpPr>
        <p:spPr>
          <a:xfrm>
            <a:off x="21011" y="6606059"/>
            <a:ext cx="684096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900" dirty="0">
                <a:effectLst/>
                <a:ea typeface="Times New Roman" panose="02020603050405020304" pitchFamily="18" charset="0"/>
              </a:rPr>
              <a:t>J. Devlin, M.-W. Chang, K. Lee, and K. Toutanova, BERT: Pre-training of Deep Bidirectional Transformers for Language Understanding</a:t>
            </a:r>
            <a:r>
              <a:rPr lang="zh-TW" altLang="en-US" sz="9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TW" sz="900" dirty="0">
                <a:effectLst/>
                <a:ea typeface="Times New Roman" panose="02020603050405020304" pitchFamily="18" charset="0"/>
              </a:rPr>
              <a:t>ACL2019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6235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2A90C-1AFF-47E5-82E3-BCE17189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469"/>
          </a:xfrm>
        </p:spPr>
        <p:txBody>
          <a:bodyPr/>
          <a:lstStyle/>
          <a:p>
            <a:r>
              <a:rPr lang="en-US" altLang="zh-TW" b="1" dirty="0"/>
              <a:t>Outline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05A6B6-1DC2-47DE-BF32-AF2C159EE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23"/>
            <a:ext cx="10515600" cy="4621540"/>
          </a:xfrm>
        </p:spPr>
        <p:txBody>
          <a:bodyPr/>
          <a:lstStyle/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Background</a:t>
            </a:r>
          </a:p>
          <a:p>
            <a:r>
              <a:rPr lang="en-US" altLang="zh-TW" dirty="0"/>
              <a:t>Knowledge distillation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Pruning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Lightweight model design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472C55-9AA6-473C-8DE5-6ABB5BA9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D32B-4B64-44B6-B84B-DE4BB5E8D81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61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915F20-CBFD-433E-8586-93831F07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7344"/>
          </a:xfrm>
        </p:spPr>
        <p:txBody>
          <a:bodyPr/>
          <a:lstStyle/>
          <a:p>
            <a:r>
              <a:rPr lang="en-US" altLang="zh-TW" b="1" dirty="0"/>
              <a:t>Knowledge distillation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326CE3-9FE1-47B3-A477-EB821FE66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523"/>
            <a:ext cx="10515600" cy="4515217"/>
          </a:xfrm>
        </p:spPr>
        <p:txBody>
          <a:bodyPr/>
          <a:lstStyle/>
          <a:p>
            <a:r>
              <a:rPr lang="en-US" altLang="zh-TW" dirty="0"/>
              <a:t>When training a small model, distill some information from the large model </a:t>
            </a:r>
          </a:p>
          <a:p>
            <a:pPr lvl="1"/>
            <a:r>
              <a:rPr lang="en-US" altLang="zh-TW" dirty="0"/>
              <a:t>such as the probability distribution of the prediction to help the small model learn better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277" y="3624474"/>
            <a:ext cx="4607169" cy="2517319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8860FD7-4A65-48A7-84CA-6E6953DEE5E9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7080446" y="5611769"/>
            <a:ext cx="676102" cy="6695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F08E40C6-2073-4E71-9607-AD4B1F05ADBF}"/>
              </a:ext>
            </a:extLst>
          </p:cNvPr>
          <p:cNvSpPr/>
          <p:nvPr/>
        </p:nvSpPr>
        <p:spPr>
          <a:xfrm>
            <a:off x="5545963" y="5163996"/>
            <a:ext cx="1534483" cy="89554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462861F-0D9D-4258-8A49-469882D58C13}"/>
              </a:ext>
            </a:extLst>
          </p:cNvPr>
          <p:cNvSpPr/>
          <p:nvPr/>
        </p:nvSpPr>
        <p:spPr>
          <a:xfrm>
            <a:off x="7756548" y="5330874"/>
            <a:ext cx="1800520" cy="6956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Cross Entropy</a:t>
            </a:r>
          </a:p>
          <a:p>
            <a:pPr algn="ctr"/>
            <a:r>
              <a:rPr lang="en-US" altLang="zh-TW" dirty="0"/>
              <a:t>(Hard label)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4CC3945-BCDB-477B-965E-FFBF44D99F0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922276" y="4542775"/>
            <a:ext cx="834272" cy="310138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A8A60E25-E392-4BA7-8A8F-6BF81538E66E}"/>
              </a:ext>
            </a:extLst>
          </p:cNvPr>
          <p:cNvSpPr/>
          <p:nvPr/>
        </p:nvSpPr>
        <p:spPr>
          <a:xfrm>
            <a:off x="7756548" y="4194928"/>
            <a:ext cx="1800520" cy="6956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0" i="0" dirty="0">
                <a:solidFill>
                  <a:srgbClr val="000000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KL Divergence</a:t>
            </a:r>
          </a:p>
          <a:p>
            <a:pPr algn="ctr"/>
            <a:r>
              <a:rPr lang="en-US" altLang="zh-TW" dirty="0">
                <a:solidFill>
                  <a:srgbClr val="000000"/>
                </a:solidFill>
                <a:latin typeface="Heebo" panose="020B0604020202020204" pitchFamily="2" charset="-79"/>
                <a:cs typeface="Heebo" panose="020B0604020202020204" pitchFamily="2" charset="-79"/>
              </a:rPr>
              <a:t>(Soft label)</a:t>
            </a:r>
            <a:endParaRPr lang="en-US" altLang="zh-TW" b="0" i="0" dirty="0">
              <a:solidFill>
                <a:srgbClr val="000000"/>
              </a:solidFill>
              <a:effectLst/>
              <a:latin typeface="Heebo" panose="020B0604020202020204" pitchFamily="2" charset="-79"/>
              <a:cs typeface="Heebo" panose="020B0604020202020204" pitchFamily="2" charset="-79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FE818DD-5210-4BE0-A5CF-6CC7C136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D32B-4B64-44B6-B84B-DE4BB5E8D816}" type="slidenum">
              <a:rPr lang="zh-TW" altLang="en-US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831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B59D05-B8F4-48C9-9AAE-BC9B4D09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1506"/>
          </a:xfrm>
        </p:spPr>
        <p:txBody>
          <a:bodyPr/>
          <a:lstStyle/>
          <a:p>
            <a:r>
              <a:rPr lang="en-US" altLang="zh-TW" b="1" dirty="0"/>
              <a:t>Soft label Distillation loss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2ADEC5-6DAC-496A-8085-17CBF3C73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606"/>
            <a:ext cx="10515600" cy="4838357"/>
          </a:xfrm>
        </p:spPr>
        <p:txBody>
          <a:bodyPr/>
          <a:lstStyle/>
          <a:p>
            <a:r>
              <a:rPr lang="en-US" altLang="zh-TW" dirty="0"/>
              <a:t>Soft label and temperature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09EA65-C2D2-4681-96C4-05E46092E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308" y="2014085"/>
            <a:ext cx="3682764" cy="9581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7A5E3469-43C8-4981-81C5-28833CF075CD}"/>
                  </a:ext>
                </a:extLst>
              </p:cNvPr>
              <p:cNvSpPr txBox="1"/>
              <p:nvPr/>
            </p:nvSpPr>
            <p:spPr>
              <a:xfrm>
                <a:off x="6169057" y="1825478"/>
                <a:ext cx="51847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 : logit for the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zh-TW" sz="2400" dirty="0" err="1">
                    <a:solidFill>
                      <a:schemeClr val="tx1"/>
                    </a:solidFill>
                  </a:rPr>
                  <a:t>th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class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sz="2400" dirty="0"/>
                  <a:t> : temperature factor to control the    importance of each soft target</a:t>
                </a: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7A5E3469-43C8-4981-81C5-28833CF07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057" y="1825478"/>
                <a:ext cx="5184743" cy="1200329"/>
              </a:xfrm>
              <a:prstGeom prst="rect">
                <a:avLst/>
              </a:prstGeom>
              <a:blipFill>
                <a:blip r:embed="rId3"/>
                <a:stretch>
                  <a:fillRect l="-1645" t="-4061" r="-1645" b="-10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41C8E8D5-3FAB-4BE1-A05C-96B4A4A9AA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23"/>
          <a:stretch/>
        </p:blipFill>
        <p:spPr>
          <a:xfrm>
            <a:off x="669623" y="3647683"/>
            <a:ext cx="5184743" cy="1141294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C07F65-5E7C-4E81-A854-0B75EA21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D32B-4B64-44B6-B84B-DE4BB5E8D816}" type="slidenum">
              <a:rPr lang="zh-TW" altLang="en-US" smtClean="0"/>
              <a:t>7</a:t>
            </a:fld>
            <a:endParaRPr lang="zh-TW" altLang="en-US"/>
          </a:p>
        </p:txBody>
      </p:sp>
      <p:graphicFrame>
        <p:nvGraphicFramePr>
          <p:cNvPr id="10" name="表格 8">
            <a:extLst>
              <a:ext uri="{FF2B5EF4-FFF2-40B4-BE49-F238E27FC236}">
                <a16:creationId xmlns:a16="http://schemas.microsoft.com/office/drawing/2014/main" id="{7D44EFCB-740E-493E-81BC-6C59AB55C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169365"/>
              </p:ext>
            </p:extLst>
          </p:nvPr>
        </p:nvGraphicFramePr>
        <p:xfrm>
          <a:off x="3036159" y="5064443"/>
          <a:ext cx="5636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058">
                  <a:extLst>
                    <a:ext uri="{9D8B030D-6E8A-4147-A177-3AD203B41FA5}">
                      <a16:colId xmlns:a16="http://schemas.microsoft.com/office/drawing/2014/main" val="1358934628"/>
                    </a:ext>
                  </a:extLst>
                </a:gridCol>
                <a:gridCol w="2095430">
                  <a:extLst>
                    <a:ext uri="{9D8B030D-6E8A-4147-A177-3AD203B41FA5}">
                      <a16:colId xmlns:a16="http://schemas.microsoft.com/office/drawing/2014/main" val="2783125408"/>
                    </a:ext>
                  </a:extLst>
                </a:gridCol>
                <a:gridCol w="2855926">
                  <a:extLst>
                    <a:ext uri="{9D8B030D-6E8A-4147-A177-3AD203B41FA5}">
                      <a16:colId xmlns:a16="http://schemas.microsoft.com/office/drawing/2014/main" val="1418393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Logits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Softmax</a:t>
                      </a:r>
                      <a:r>
                        <a:rPr lang="en-US" altLang="zh-TW" dirty="0"/>
                        <a:t> Probabilities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43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[30, 2, 1.9]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[1.0e+00, 6.9e-13, 6.9e-13]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567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[3, 0.2, 0.19]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[0.892, 0.0542, 0.0537]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51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204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11BF30-589A-4F93-8472-51B47C09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Soft label Distillation loss function (cont.)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33B610B-5CFD-4519-9206-54B4A9836D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56002"/>
                <a:ext cx="10515600" cy="4351338"/>
              </a:xfrm>
            </p:spPr>
            <p:txBody>
              <a:bodyPr/>
              <a:lstStyle/>
              <a:p>
                <a:r>
                  <a:rPr lang="en-US" altLang="zh-TW" dirty="0"/>
                  <a:t>Soft target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Hard label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sz="2800" dirty="0"/>
                  <a:t>Total loss: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TW" sz="2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endParaRPr lang="zh-TW" altLang="en-US" sz="2800" dirty="0"/>
              </a:p>
              <a:p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33B610B-5CFD-4519-9206-54B4A9836D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56002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82AD440F-6065-439B-8CFD-301DFA683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795" y="4001294"/>
            <a:ext cx="3447094" cy="54486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7D472F1-0A69-4CDF-ABC1-027B65C7B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795" y="2370488"/>
            <a:ext cx="3682764" cy="617832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FAC8B8-F0CA-403F-B155-AE5285C5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D32B-4B64-44B6-B84B-DE4BB5E8D81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307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7556" y="311666"/>
            <a:ext cx="10515600" cy="842238"/>
          </a:xfrm>
        </p:spPr>
        <p:txBody>
          <a:bodyPr>
            <a:normAutofit/>
          </a:bodyPr>
          <a:lstStyle/>
          <a:p>
            <a:r>
              <a:rPr lang="en-US" altLang="zh-TW" b="1" dirty="0"/>
              <a:t>Distillation step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1132" y="1379891"/>
            <a:ext cx="5489114" cy="162682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TW" dirty="0"/>
              <a:t>Step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altLang="zh-TW" dirty="0"/>
              <a:t>Define student model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altLang="zh-TW" dirty="0"/>
              <a:t>Initial weight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altLang="zh-TW" dirty="0"/>
              <a:t>Training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8BF7138-E205-D89C-6BCE-EB17345D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23BF-6F28-42A6-9667-F6476E5C3954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62571D3D-45FA-4812-9C29-277F06579C03}"/>
              </a:ext>
            </a:extLst>
          </p:cNvPr>
          <p:cNvSpPr txBox="1"/>
          <p:nvPr/>
        </p:nvSpPr>
        <p:spPr>
          <a:xfrm>
            <a:off x="5764138" y="624716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(2)</a:t>
            </a:r>
            <a:endParaRPr lang="zh-TW" altLang="en-US" dirty="0"/>
          </a:p>
        </p:txBody>
      </p:sp>
      <p:pic>
        <p:nvPicPr>
          <p:cNvPr id="105" name="圖片 104">
            <a:extLst>
              <a:ext uri="{FF2B5EF4-FFF2-40B4-BE49-F238E27FC236}">
                <a16:creationId xmlns:a16="http://schemas.microsoft.com/office/drawing/2014/main" id="{93E3D0E1-F8BA-4CEA-8EE7-5C60B3A7A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104" y="3233110"/>
            <a:ext cx="2745209" cy="3014054"/>
          </a:xfrm>
          <a:prstGeom prst="rect">
            <a:avLst/>
          </a:prstGeom>
        </p:spPr>
      </p:pic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CC3CF32D-6FF6-4731-9DF5-A15FC971CB00}"/>
              </a:ext>
            </a:extLst>
          </p:cNvPr>
          <p:cNvSpPr txBox="1"/>
          <p:nvPr/>
        </p:nvSpPr>
        <p:spPr>
          <a:xfrm>
            <a:off x="8873971" y="615893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(3)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DD7E4E3-4F38-4B0D-9238-006848D4C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018" y="3456923"/>
            <a:ext cx="2918133" cy="280159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C8CEF24-5A82-1E20-6EE4-AB3DBCC3F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32" y="3341347"/>
            <a:ext cx="2913610" cy="262033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E2DB708-B88C-095C-8FA9-9EF6277FDDAD}"/>
              </a:ext>
            </a:extLst>
          </p:cNvPr>
          <p:cNvSpPr txBox="1"/>
          <p:nvPr/>
        </p:nvSpPr>
        <p:spPr>
          <a:xfrm>
            <a:off x="1723456" y="615893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872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627</Words>
  <Application>Microsoft Office PowerPoint</Application>
  <PresentationFormat>寬螢幕</PresentationFormat>
  <Paragraphs>158</Paragraphs>
  <Slides>23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Lucida Grande</vt:lpstr>
      <vt:lpstr>Arial</vt:lpstr>
      <vt:lpstr>Arial</vt:lpstr>
      <vt:lpstr>Calibri</vt:lpstr>
      <vt:lpstr>Calibri Light</vt:lpstr>
      <vt:lpstr>Cambria Math</vt:lpstr>
      <vt:lpstr>Heebo</vt:lpstr>
      <vt:lpstr>Wingdings</vt:lpstr>
      <vt:lpstr>Office 佈景主題</vt:lpstr>
      <vt:lpstr>Model Compression</vt:lpstr>
      <vt:lpstr>Outline</vt:lpstr>
      <vt:lpstr>Why model compression?</vt:lpstr>
      <vt:lpstr>BERT Architecture</vt:lpstr>
      <vt:lpstr>Outline</vt:lpstr>
      <vt:lpstr>Knowledge distillation</vt:lpstr>
      <vt:lpstr>Soft label Distillation loss function</vt:lpstr>
      <vt:lpstr>Soft label Distillation loss function (cont.)</vt:lpstr>
      <vt:lpstr>Distillation step</vt:lpstr>
      <vt:lpstr>BERT Distillation</vt:lpstr>
      <vt:lpstr>BERT Distillation</vt:lpstr>
      <vt:lpstr>Outline</vt:lpstr>
      <vt:lpstr>Network Pruning</vt:lpstr>
      <vt:lpstr>Network Pruning</vt:lpstr>
      <vt:lpstr>BERT Pruning</vt:lpstr>
      <vt:lpstr>BERT Pruning</vt:lpstr>
      <vt:lpstr>BERT Pruning</vt:lpstr>
      <vt:lpstr>Outline</vt:lpstr>
      <vt:lpstr>MobileBERT</vt:lpstr>
      <vt:lpstr>Q&amp;A</vt:lpstr>
      <vt:lpstr>Homework – BERT Knowledge Distillation</vt:lpstr>
      <vt:lpstr>Homework</vt:lpstr>
      <vt:lpstr>Homework: hint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Compression</dc:title>
  <dc:creator>張哲郡</dc:creator>
  <cp:lastModifiedBy>黃炫峰</cp:lastModifiedBy>
  <cp:revision>85</cp:revision>
  <dcterms:created xsi:type="dcterms:W3CDTF">2021-07-09T07:56:06Z</dcterms:created>
  <dcterms:modified xsi:type="dcterms:W3CDTF">2023-08-23T04:47:22Z</dcterms:modified>
</cp:coreProperties>
</file>