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AE4044-CE9B-4F46-9766-F28BBE0D727C}">
  <a:tblStyle styleId="{19AE4044-CE9B-4F46-9766-F28BBE0D7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1d404059c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21d404059c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21d404059c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1d404059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1d404059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1d404059c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1d404059c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1d404059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1d404059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1d404059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1d404059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1d40405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1d40405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d404059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1d404059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d40405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1d40405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1d404059c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1d404059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1d404059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1d404059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1d404059c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1d404059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1d404059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1d404059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1d40405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1d40405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PpTJ4eTUmP3OvFkjSnYgZ_rbOJk-GXZVtUhQPdkgULM/edit?usp=sharing" TargetMode="External"/><Relationship Id="rId4" Type="http://schemas.openxmlformats.org/officeDocument/2006/relationships/hyperlink" Target="https://colab.research.google.com/drive/1VyVAuYzz-vsF0h4D5QylNZpGBZZ2uZbW?usp=sharing" TargetMode="External"/><Relationship Id="rId5" Type="http://schemas.openxmlformats.org/officeDocument/2006/relationships/hyperlink" Target="https://drive.google.com/drive/folders/1wZiQGxY7-YWCify3rHvIc4XcJeWCKt_0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2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lang="zh-TW">
                <a:solidFill>
                  <a:srgbClr val="E06666"/>
                </a:solidFill>
              </a:rPr>
              <a:t>2023.03.29 </a:t>
            </a:r>
            <a:r>
              <a:rPr b="1" lang="zh-TW">
                <a:solidFill>
                  <a:srgbClr val="E06666"/>
                </a:solidFill>
              </a:rPr>
              <a:t>00</a:t>
            </a:r>
            <a:r>
              <a:rPr b="1" lang="zh-TW">
                <a:solidFill>
                  <a:srgbClr val="E06666"/>
                </a:solidFill>
              </a:rPr>
              <a:t>:40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is based on testing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guaranteed to be similar to validation data.</a:t>
            </a:r>
            <a:r>
              <a:rPr lang="zh-TW"/>
              <a:t> 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52500" y="2685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{19AE4044-CE9B-4F46-9766-F28BBE0D727C}</a:tableStyleId>
              </a:tblPr>
              <a:tblGrid>
                <a:gridCol w="3619500"/>
                <a:gridCol w="3619500"/>
              </a:tblGrid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 &lt; testing acc &lt;= 0.921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 &lt;= testing acc &lt;= 0.91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&lt;= 0.9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</a:t>
            </a:r>
            <a:r>
              <a:rPr lang="zh-TW"/>
              <a:t>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</a:t>
            </a:r>
            <a:r>
              <a:rPr lang="zh-TW">
                <a:solidFill>
                  <a:srgbClr val="E06666"/>
                </a:solidFill>
              </a:rPr>
              <a:t>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</a:t>
            </a:r>
            <a:r>
              <a:rPr lang="zh-TW"/>
              <a:t>the coding part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</a:t>
            </a:r>
            <a:r>
              <a:rPr b="1" lang="zh-TW">
                <a:solidFill>
                  <a:srgbClr val="E06666"/>
                </a:solidFill>
              </a:rPr>
              <a:t>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ID&gt;_HW2.zip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ID&gt;_HW2.ipynb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ID&gt;_HW2.pdf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1" name="Google Shape;181;p25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182" name="Google Shape;18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5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4808450" y="462797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If you get 90 points but delay for two days, you will get only 90- (20 x 2) = 50 points!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25" y="2420775"/>
            <a:ext cx="3514750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2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Apr</a:t>
            </a:r>
            <a:r>
              <a:rPr lang="zh-TW">
                <a:solidFill>
                  <a:srgbClr val="E06666"/>
                </a:solidFill>
              </a:rPr>
              <a:t>. 08, Sat.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L</a:t>
            </a:r>
            <a:r>
              <a:rPr lang="zh-TW" u="sng"/>
              <a:t>ogistic Regression</a:t>
            </a:r>
            <a:r>
              <a:rPr lang="zh-TW"/>
              <a:t> and </a:t>
            </a:r>
            <a:r>
              <a:rPr lang="zh-TW" u="sng"/>
              <a:t>Fisher’s Linear Discriminant</a:t>
            </a:r>
            <a:r>
              <a:rPr lang="zh-TW"/>
              <a:t> using only NumPy.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</a:t>
            </a:r>
            <a:r>
              <a:rPr lang="zh-TW"/>
              <a:t>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Fisher’s Linear Discriminant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FLD seeks the projection </a:t>
            </a:r>
            <a:r>
              <a:rPr b="1" lang="zh-TW"/>
              <a:t>w</a:t>
            </a:r>
            <a:r>
              <a:rPr lang="zh-TW"/>
              <a:t> that gives </a:t>
            </a:r>
            <a:r>
              <a:rPr lang="zh-TW">
                <a:solidFill>
                  <a:schemeClr val="accent1"/>
                </a:solidFill>
              </a:rPr>
              <a:t>a large distance between the projected data means</a:t>
            </a:r>
            <a:r>
              <a:rPr lang="zh-TW"/>
              <a:t> while giving </a:t>
            </a:r>
            <a:r>
              <a:rPr lang="zh-TW">
                <a:solidFill>
                  <a:srgbClr val="E06666"/>
                </a:solidFill>
              </a:rPr>
              <a:t>a small variance within each class</a:t>
            </a:r>
            <a:r>
              <a:rPr lang="zh-TW"/>
              <a:t>.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5033" l="18250" r="18269" t="14815"/>
          <a:stretch/>
        </p:blipFill>
        <p:spPr>
          <a:xfrm>
            <a:off x="4571999" y="2647950"/>
            <a:ext cx="3045251" cy="1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940225" y="4835700"/>
            <a:ext cx="62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 https://sebastianraschka.com/Articles/2014_python_lda.html, </a:t>
            </a:r>
            <a:r>
              <a:rPr lang="zh-TW" sz="800"/>
              <a:t>https://sthalles.github.io/fisher-linear-discriminant/</a:t>
            </a:r>
            <a:endParaRPr sz="800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45969" r="0" t="0"/>
          <a:stretch/>
        </p:blipFill>
        <p:spPr>
          <a:xfrm>
            <a:off x="1421150" y="2119550"/>
            <a:ext cx="2749250" cy="25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Blob </a:t>
            </a:r>
            <a:r>
              <a:rPr lang="zh-TW"/>
              <a:t>Dataset (for Q1~Q12)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sklearn.datasets.make_blobs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2 features, 3 labels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 (with label)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the models using the training set and evaluate using the testing set by yourself.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00" y="1017725"/>
            <a:ext cx="3463600" cy="2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425" y="1659925"/>
            <a:ext cx="1927275" cy="7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 Regression Model - 20%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Like HW1, use only Numpy to implement the Logistic Regression.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parameters and use </a:t>
            </a:r>
            <a:r>
              <a:rPr lang="zh-TW">
                <a:solidFill>
                  <a:srgbClr val="E06666"/>
                </a:solidFill>
              </a:rPr>
              <a:t>g</a:t>
            </a:r>
            <a:r>
              <a:rPr lang="zh-TW">
                <a:solidFill>
                  <a:srgbClr val="E06666"/>
                </a:solidFill>
              </a:rPr>
              <a:t>radient descent </a:t>
            </a:r>
            <a:r>
              <a:rPr lang="zh-TW"/>
              <a:t>methods</a:t>
            </a:r>
            <a:r>
              <a:rPr lang="zh-TW"/>
              <a:t> to train your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Cross Entropy </a:t>
            </a:r>
            <a:r>
              <a:rPr lang="zh-TW"/>
              <a:t>and </a:t>
            </a:r>
            <a:r>
              <a:rPr lang="zh-TW">
                <a:solidFill>
                  <a:srgbClr val="E06666"/>
                </a:solidFill>
              </a:rPr>
              <a:t>Softmax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</a:t>
            </a:r>
            <a:r>
              <a:rPr lang="zh-TW"/>
              <a:t>model</a:t>
            </a:r>
            <a:r>
              <a:rPr lang="zh-TW"/>
              <a:t> should get at least </a:t>
            </a:r>
            <a:r>
              <a:rPr b="1" lang="zh-TW">
                <a:solidFill>
                  <a:srgbClr val="E06666"/>
                </a:solidFill>
              </a:rPr>
              <a:t>0.88</a:t>
            </a:r>
            <a:r>
              <a:rPr lang="zh-TW"/>
              <a:t> accuracy score on </a:t>
            </a:r>
            <a:r>
              <a:rPr lang="zh-TW"/>
              <a:t>testing</a:t>
            </a:r>
            <a:r>
              <a:rPr lang="zh-TW"/>
              <a:t> set.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Plot the </a:t>
            </a:r>
            <a:r>
              <a:rPr lang="zh-TW"/>
              <a:t>learning</a:t>
            </a:r>
            <a:r>
              <a:rPr lang="zh-TW"/>
              <a:t> curve and the </a:t>
            </a:r>
            <a:r>
              <a:rPr lang="zh-TW"/>
              <a:t>confusion</a:t>
            </a:r>
            <a:r>
              <a:rPr lang="zh-TW"/>
              <a:t> matrix.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25" y="3222100"/>
            <a:ext cx="2572850" cy="18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200" y="3222100"/>
            <a:ext cx="2065750" cy="18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90500" y="4829000"/>
            <a:ext cx="216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For your reference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Fisher’s Linear Discriminant (FLD) Model - 30%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</a:t>
            </a:r>
            <a:r>
              <a:rPr lang="zh-TW"/>
              <a:t>se only Numpy to implement the </a:t>
            </a:r>
            <a:r>
              <a:rPr lang="zh-TW"/>
              <a:t>FLD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Show the following results: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Mean vectors </a:t>
            </a:r>
            <a:r>
              <a:rPr b="1" lang="zh-TW" sz="2000">
                <a:solidFill>
                  <a:srgbClr val="6AA84F"/>
                </a:solidFill>
              </a:rPr>
              <a:t>m</a:t>
            </a:r>
            <a:r>
              <a:rPr b="1" baseline="-25000" lang="zh-TW" sz="2000">
                <a:solidFill>
                  <a:srgbClr val="6AA84F"/>
                </a:solidFill>
              </a:rPr>
              <a:t>i</a:t>
            </a:r>
            <a:r>
              <a:rPr b="1" baseline="-25000" lang="zh-TW" sz="2000">
                <a:solidFill>
                  <a:srgbClr val="E06666"/>
                </a:solidFill>
              </a:rPr>
              <a:t> </a:t>
            </a:r>
            <a:endParaRPr b="1" baseline="-25000" sz="2000"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</a:t>
            </a:r>
            <a:r>
              <a:rPr lang="zh-TW"/>
              <a:t>ithin-class scatter matrix </a:t>
            </a:r>
            <a:r>
              <a:rPr b="1" lang="zh-TW" sz="2000">
                <a:solidFill>
                  <a:srgbClr val="E06666"/>
                </a:solidFill>
              </a:rPr>
              <a:t>s</a:t>
            </a:r>
            <a:r>
              <a:rPr b="1" baseline="-25000" lang="zh-TW" sz="2000">
                <a:solidFill>
                  <a:srgbClr val="E06666"/>
                </a:solidFill>
              </a:rPr>
              <a:t>W</a:t>
            </a:r>
            <a:endParaRPr b="1" baseline="-25000" sz="2000"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</a:t>
            </a:r>
            <a:r>
              <a:rPr lang="zh-TW"/>
              <a:t>etween-class scatter matrix </a:t>
            </a:r>
            <a:r>
              <a:rPr b="1" lang="zh-TW" sz="2000">
                <a:solidFill>
                  <a:srgbClr val="93C47D"/>
                </a:solidFill>
              </a:rPr>
              <a:t>s</a:t>
            </a:r>
            <a:r>
              <a:rPr b="1" baseline="-25000" lang="zh-TW" sz="2000">
                <a:solidFill>
                  <a:srgbClr val="93C47D"/>
                </a:solidFill>
              </a:rPr>
              <a:t>B</a:t>
            </a:r>
            <a:endParaRPr b="1" baseline="-25000" sz="2000">
              <a:solidFill>
                <a:srgbClr val="93C47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Fisher’s linear discriminant </a:t>
            </a:r>
            <a:r>
              <a:rPr b="1" lang="zh-TW" sz="2000">
                <a:solidFill>
                  <a:srgbClr val="674EA7"/>
                </a:solidFill>
              </a:rPr>
              <a:t>w</a:t>
            </a:r>
            <a:endParaRPr sz="1800"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15033" l="18250" r="18269" t="14815"/>
          <a:stretch/>
        </p:blipFill>
        <p:spPr>
          <a:xfrm>
            <a:off x="5329849" y="2124575"/>
            <a:ext cx="3045251" cy="1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Fisher’s Linear Discriminant (FLD) Model - 30%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Predict the testing data.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Determined by the shortest distances to the class mean.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Determined by KNN (k=1, 2, 3, 4, 5)</a:t>
            </a:r>
            <a:br>
              <a:rPr lang="zh-TW"/>
            </a:br>
            <a:r>
              <a:rPr lang="zh-TW"/>
              <a:t>(Refer to chapter 3 slide, page 30)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Analyze the performance between the two methods and also the different values of k. </a:t>
            </a:r>
            <a:endParaRPr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5828259" y="1152467"/>
            <a:ext cx="3004051" cy="1845455"/>
            <a:chOff x="5557416" y="2431202"/>
            <a:chExt cx="3274884" cy="2137675"/>
          </a:xfrm>
        </p:grpSpPr>
        <p:pic>
          <p:nvPicPr>
            <p:cNvPr id="129" name="Google Shape;12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7416" y="2431202"/>
              <a:ext cx="3274884" cy="2137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" name="Google Shape;130;p20"/>
            <p:cNvGrpSpPr/>
            <p:nvPr/>
          </p:nvGrpSpPr>
          <p:grpSpPr>
            <a:xfrm>
              <a:off x="6998088" y="3458975"/>
              <a:ext cx="878275" cy="292375"/>
              <a:chOff x="7108613" y="3365450"/>
              <a:chExt cx="878275" cy="292375"/>
            </a:xfrm>
          </p:grpSpPr>
          <p:cxnSp>
            <p:nvCxnSpPr>
              <p:cNvPr id="131" name="Google Shape;131;p20"/>
              <p:cNvCxnSpPr/>
              <p:nvPr/>
            </p:nvCxnSpPr>
            <p:spPr>
              <a:xfrm>
                <a:off x="7192025" y="3428575"/>
                <a:ext cx="698400" cy="16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2" name="Google Shape;132;p20"/>
              <p:cNvSpPr/>
              <p:nvPr/>
            </p:nvSpPr>
            <p:spPr>
              <a:xfrm>
                <a:off x="7879488" y="3550425"/>
                <a:ext cx="107400" cy="1074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7108613" y="3365450"/>
                <a:ext cx="107400" cy="1074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" name="Google Shape;134;p20"/>
            <p:cNvSpPr/>
            <p:nvPr/>
          </p:nvSpPr>
          <p:spPr>
            <a:xfrm>
              <a:off x="7417525" y="4050775"/>
              <a:ext cx="107400" cy="10740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8284075" y="3072450"/>
              <a:ext cx="107400" cy="107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8436475" y="2927300"/>
              <a:ext cx="107400" cy="1074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516650" y="3716500"/>
              <a:ext cx="479000" cy="486475"/>
            </a:xfrm>
            <a:custGeom>
              <a:rect b="b" l="l" r="r" t="t"/>
              <a:pathLst>
                <a:path extrusionOk="0" h="19459" w="19160">
                  <a:moveTo>
                    <a:pt x="11902" y="0"/>
                  </a:moveTo>
                  <a:cubicBezTo>
                    <a:pt x="16204" y="2868"/>
                    <a:pt x="20337" y="9036"/>
                    <a:pt x="18703" y="13942"/>
                  </a:cubicBezTo>
                  <a:cubicBezTo>
                    <a:pt x="16712" y="19919"/>
                    <a:pt x="4455" y="21118"/>
                    <a:pt x="0" y="16663"/>
                  </a:cubicBezTo>
                </a:path>
              </a:pathLst>
            </a:custGeom>
            <a:noFill/>
            <a:ln cap="flat" cmpd="sng" w="9525">
              <a:solidFill>
                <a:srgbClr val="0066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8" name="Google Shape;138;p20"/>
            <p:cNvSpPr/>
            <p:nvPr/>
          </p:nvSpPr>
          <p:spPr>
            <a:xfrm>
              <a:off x="7848200" y="3155375"/>
              <a:ext cx="627250" cy="659200"/>
            </a:xfrm>
            <a:custGeom>
              <a:rect b="b" l="l" r="r" t="t"/>
              <a:pathLst>
                <a:path extrusionOk="0" h="26368" w="25090">
                  <a:moveTo>
                    <a:pt x="0" y="23125"/>
                  </a:moveTo>
                  <a:cubicBezTo>
                    <a:pt x="6335" y="23917"/>
                    <a:pt x="13569" y="28450"/>
                    <a:pt x="19044" y="25165"/>
                  </a:cubicBezTo>
                  <a:cubicBezTo>
                    <a:pt x="26261" y="20835"/>
                    <a:pt x="27035" y="5951"/>
                    <a:pt x="21084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" name="Google Shape;139;p20"/>
            <p:cNvSpPr/>
            <p:nvPr/>
          </p:nvSpPr>
          <p:spPr>
            <a:xfrm>
              <a:off x="7822700" y="3019350"/>
              <a:ext cx="768150" cy="688650"/>
            </a:xfrm>
            <a:custGeom>
              <a:rect b="b" l="l" r="r" t="t"/>
              <a:pathLst>
                <a:path extrusionOk="0" h="27546" w="30726">
                  <a:moveTo>
                    <a:pt x="0" y="27546"/>
                  </a:moveTo>
                  <a:cubicBezTo>
                    <a:pt x="8381" y="26149"/>
                    <a:pt x="17449" y="25981"/>
                    <a:pt x="24825" y="21765"/>
                  </a:cubicBezTo>
                  <a:cubicBezTo>
                    <a:pt x="31200" y="18121"/>
                    <a:pt x="32302" y="6107"/>
                    <a:pt x="28225" y="0"/>
                  </a:cubicBezTo>
                </a:path>
              </a:pathLst>
            </a:cu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real word d</a:t>
            </a:r>
            <a:r>
              <a:rPr lang="zh-TW"/>
              <a:t>ataset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validation 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testing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4</a:t>
            </a:r>
            <a:r>
              <a:rPr lang="zh-TW">
                <a:solidFill>
                  <a:srgbClr val="E06666"/>
                </a:solidFill>
              </a:rPr>
              <a:t> features, 3 labels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Imbalanced data</a:t>
            </a:r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1487292" y="3321790"/>
            <a:ext cx="6169350" cy="1602954"/>
            <a:chOff x="1144000" y="3132000"/>
            <a:chExt cx="6652308" cy="1878975"/>
          </a:xfrm>
        </p:grpSpPr>
        <p:pic>
          <p:nvPicPr>
            <p:cNvPr id="147" name="Google Shape;14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4000" y="3149275"/>
              <a:ext cx="3307610" cy="186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9495" y="3132000"/>
              <a:ext cx="3266812" cy="186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1"/>
          <p:cNvSpPr/>
          <p:nvPr/>
        </p:nvSpPr>
        <p:spPr>
          <a:xfrm>
            <a:off x="7168611" y="3668026"/>
            <a:ext cx="488100" cy="118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795" y="754138"/>
            <a:ext cx="2761511" cy="213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0400" y="1461000"/>
            <a:ext cx="1877775" cy="11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only use the </a:t>
            </a:r>
            <a:r>
              <a:rPr lang="zh-TW">
                <a:solidFill>
                  <a:srgbClr val="E06666"/>
                </a:solidFill>
              </a:rPr>
              <a:t>FLD/Logistic Regression</a:t>
            </a:r>
            <a:r>
              <a:rPr lang="zh-TW"/>
              <a:t> that you implemented.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try different learning rates, epochs, batch-size, and features to beat the baseline.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you choose the model, parameters, and features in the report. Otherwise, extra penalty.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Some hints in HW1 may still be helpful in HW2.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Predict the testing data and save the result into a CSV file.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