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d14157edc_2_104:notes"/>
          <p:cNvSpPr txBox="1"/>
          <p:nvPr/>
        </p:nvSpPr>
        <p:spPr>
          <a:xfrm>
            <a:off x="3885453" y="8686373"/>
            <a:ext cx="2970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4700" lIns="89375" spcFirstLastPara="1" rIns="89375" wrap="square" tIns="44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3d14157edc_2_104:notes"/>
          <p:cNvSpPr/>
          <p:nvPr>
            <p:ph idx="2" type="sldImg"/>
          </p:nvPr>
        </p:nvSpPr>
        <p:spPr>
          <a:xfrm>
            <a:off x="130863" y="685057"/>
            <a:ext cx="6596400" cy="34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g23d14157edc_2_104:notes"/>
          <p:cNvSpPr txBox="1"/>
          <p:nvPr>
            <p:ph idx="1" type="body"/>
          </p:nvPr>
        </p:nvSpPr>
        <p:spPr>
          <a:xfrm>
            <a:off x="685480" y="4343918"/>
            <a:ext cx="54870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700" lIns="89375" spcFirstLastPara="1" rIns="89375" wrap="square" tIns="44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d14157edc_2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3d14157edc_2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d14157edc_2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d14157edc_2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d14157edc_2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3d14157edc_2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d14157edc_2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3d14157edc_2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3d14157edc_2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3d14157edc_2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3d14157edc_2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3d14157edc_2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128d73669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128d73669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128d7366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128d7366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128d73669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128d73669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128d73669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128d73669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128d73669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128d73669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128d73669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128d73669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d14157edc_2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d14157edc_2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128d73669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128d73669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d14157edc_2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d14157edc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_1">
    <p:bg>
      <p:bgPr>
        <a:gradFill>
          <a:gsLst>
            <a:gs pos="0">
              <a:srgbClr val="9A9ADF"/>
            </a:gs>
            <a:gs pos="31000">
              <a:srgbClr val="9A9ADF"/>
            </a:gs>
            <a:gs pos="100000">
              <a:srgbClr val="212167"/>
            </a:gs>
          </a:gsLst>
          <a:lin ang="10800025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/>
          <p:nvPr/>
        </p:nvSpPr>
        <p:spPr>
          <a:xfrm>
            <a:off x="2107787" y="1400997"/>
            <a:ext cx="7036200" cy="24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5"/>
          <p:cNvSpPr/>
          <p:nvPr/>
        </p:nvSpPr>
        <p:spPr>
          <a:xfrm rot="10800000">
            <a:off x="395406" y="1400929"/>
            <a:ext cx="3331200" cy="2409000"/>
          </a:xfrm>
          <a:prstGeom prst="flowChartDelay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25"/>
          <p:cNvGrpSpPr/>
          <p:nvPr/>
        </p:nvGrpSpPr>
        <p:grpSpPr>
          <a:xfrm>
            <a:off x="3147004" y="4331494"/>
            <a:ext cx="1556778" cy="657676"/>
            <a:chOff x="-253" y="3137"/>
            <a:chExt cx="1281" cy="722"/>
          </a:xfrm>
        </p:grpSpPr>
        <p:sp>
          <p:nvSpPr>
            <p:cNvPr id="99" name="Google Shape;99;p25"/>
            <p:cNvSpPr/>
            <p:nvPr/>
          </p:nvSpPr>
          <p:spPr>
            <a:xfrm>
              <a:off x="600" y="313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5"/>
            <p:cNvSpPr/>
            <p:nvPr/>
          </p:nvSpPr>
          <p:spPr>
            <a:xfrm>
              <a:off x="1028" y="3476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5"/>
            <p:cNvSpPr/>
            <p:nvPr/>
          </p:nvSpPr>
          <p:spPr>
            <a:xfrm>
              <a:off x="731" y="362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5"/>
            <p:cNvSpPr/>
            <p:nvPr/>
          </p:nvSpPr>
          <p:spPr>
            <a:xfrm>
              <a:off x="296" y="3859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5"/>
            <p:cNvSpPr/>
            <p:nvPr/>
          </p:nvSpPr>
          <p:spPr>
            <a:xfrm>
              <a:off x="-196" y="3265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5"/>
            <p:cNvSpPr/>
            <p:nvPr/>
          </p:nvSpPr>
          <p:spPr>
            <a:xfrm>
              <a:off x="-60" y="3438"/>
              <a:ext cx="300" cy="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" name="Google Shape;105;p25"/>
            <p:cNvCxnSpPr/>
            <p:nvPr/>
          </p:nvCxnSpPr>
          <p:spPr>
            <a:xfrm rot="10800000">
              <a:off x="420" y="3521"/>
              <a:ext cx="6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25"/>
            <p:cNvCxnSpPr/>
            <p:nvPr/>
          </p:nvCxnSpPr>
          <p:spPr>
            <a:xfrm rot="10800000">
              <a:off x="-253" y="3310"/>
              <a:ext cx="6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25"/>
            <p:cNvCxnSpPr/>
            <p:nvPr/>
          </p:nvCxnSpPr>
          <p:spPr>
            <a:xfrm>
              <a:off x="347" y="3302"/>
              <a:ext cx="30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25"/>
            <p:cNvCxnSpPr/>
            <p:nvPr/>
          </p:nvCxnSpPr>
          <p:spPr>
            <a:xfrm flipH="1">
              <a:off x="313" y="3249"/>
              <a:ext cx="30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25"/>
            <p:cNvCxnSpPr/>
            <p:nvPr/>
          </p:nvCxnSpPr>
          <p:spPr>
            <a:xfrm>
              <a:off x="0" y="3521"/>
              <a:ext cx="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25"/>
            <p:cNvCxnSpPr/>
            <p:nvPr/>
          </p:nvCxnSpPr>
          <p:spPr>
            <a:xfrm>
              <a:off x="340" y="3521"/>
              <a:ext cx="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25"/>
            <p:cNvCxnSpPr/>
            <p:nvPr/>
          </p:nvCxnSpPr>
          <p:spPr>
            <a:xfrm rot="10800000">
              <a:off x="449" y="3686"/>
              <a:ext cx="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圖片1" id="112" name="Google Shape;112;p25"/>
          <p:cNvPicPr preferRelativeResize="0"/>
          <p:nvPr/>
        </p:nvPicPr>
        <p:blipFill rotWithShape="1">
          <a:blip r:embed="rId2">
            <a:alphaModFix/>
          </a:blip>
          <a:srcRect b="24276" l="0" r="15597" t="8401"/>
          <a:stretch/>
        </p:blipFill>
        <p:spPr>
          <a:xfrm>
            <a:off x="5303838" y="0"/>
            <a:ext cx="2880121" cy="1383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1" id="113" name="Google Shape;113;p25"/>
          <p:cNvPicPr preferRelativeResize="0"/>
          <p:nvPr/>
        </p:nvPicPr>
        <p:blipFill rotWithShape="1">
          <a:blip r:embed="rId3">
            <a:alphaModFix/>
          </a:blip>
          <a:srcRect b="0" l="0" r="21905" t="28891"/>
          <a:stretch/>
        </p:blipFill>
        <p:spPr>
          <a:xfrm>
            <a:off x="6659563" y="3813572"/>
            <a:ext cx="1863326" cy="10227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2" id="114" name="Google Shape;114;p25"/>
          <p:cNvPicPr preferRelativeResize="0"/>
          <p:nvPr/>
        </p:nvPicPr>
        <p:blipFill rotWithShape="1">
          <a:blip r:embed="rId4">
            <a:alphaModFix/>
          </a:blip>
          <a:srcRect b="0" l="14632" r="0" t="0"/>
          <a:stretch/>
        </p:blipFill>
        <p:spPr>
          <a:xfrm>
            <a:off x="0" y="3734991"/>
            <a:ext cx="1382317" cy="977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2" id="115" name="Google Shape;115;p25"/>
          <p:cNvPicPr preferRelativeResize="0"/>
          <p:nvPr/>
        </p:nvPicPr>
        <p:blipFill rotWithShape="1">
          <a:blip r:embed="rId5">
            <a:alphaModFix/>
          </a:blip>
          <a:srcRect b="21783" l="0" r="0" t="0"/>
          <a:stretch/>
        </p:blipFill>
        <p:spPr>
          <a:xfrm>
            <a:off x="1044575" y="4455319"/>
            <a:ext cx="1457324" cy="688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1709" y="1529023"/>
            <a:ext cx="2178186" cy="217818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395288" y="1006078"/>
            <a:ext cx="8353500" cy="3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rtl="0" algn="l">
              <a:spcBef>
                <a:spcPts val="440"/>
              </a:spcBef>
              <a:spcAft>
                <a:spcPts val="0"/>
              </a:spcAft>
              <a:buSzPts val="2200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SzPts val="2000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2" type="sldNum"/>
          </p:nvPr>
        </p:nvSpPr>
        <p:spPr>
          <a:xfrm>
            <a:off x="8243888" y="4786313"/>
            <a:ext cx="7923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1" name="Google Shape;121;p26"/>
          <p:cNvSpPr txBox="1"/>
          <p:nvPr>
            <p:ph type="title"/>
          </p:nvPr>
        </p:nvSpPr>
        <p:spPr>
          <a:xfrm>
            <a:off x="395288" y="141685"/>
            <a:ext cx="8353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3136" y="4678357"/>
            <a:ext cx="378228" cy="378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7" y="4754434"/>
            <a:ext cx="972108" cy="268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learnpython.com/blog/python-requirements-file/" TargetMode="External"/><Relationship Id="rId4" Type="http://schemas.openxmlformats.org/officeDocument/2006/relationships/hyperlink" Target="https://colab.research.google.com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ithelp.ithome.com.tw/articles/10202335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competitions/captcha-hacker-2023-spring/cod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t/bcbb923faf4e449f81a13050ac3dab5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t/bcbb923faf4e449f81a13050ac3dab5a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aperswithcode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/>
          <p:nvPr/>
        </p:nvSpPr>
        <p:spPr>
          <a:xfrm>
            <a:off x="3144750" y="2114703"/>
            <a:ext cx="5652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Pattern Recognition</a:t>
            </a:r>
            <a:endParaRPr b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Final Project Announcement</a:t>
            </a:r>
            <a:endParaRPr b="1" i="1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7"/>
          <p:cNvSpPr txBox="1"/>
          <p:nvPr/>
        </p:nvSpPr>
        <p:spPr>
          <a:xfrm>
            <a:off x="5508150" y="3406525"/>
            <a:ext cx="32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Lastest update: </a:t>
            </a:r>
            <a:r>
              <a:rPr b="1" lang="zh-TW">
                <a:solidFill>
                  <a:srgbClr val="E06666"/>
                </a:solidFill>
              </a:rPr>
              <a:t>2023.05.03 12:00</a:t>
            </a:r>
            <a:endParaRPr b="1">
              <a:solidFill>
                <a:srgbClr val="E06666"/>
              </a:solidFill>
            </a:endParaRPr>
          </a:p>
        </p:txBody>
      </p:sp>
      <p:sp>
        <p:nvSpPr>
          <p:cNvPr id="131" name="Google Shape;13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(40%)</a:t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152475"/>
            <a:ext cx="8520600" cy="3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u="sng"/>
              <a:t>Environment details</a:t>
            </a:r>
            <a:r>
              <a:rPr lang="zh-TW" sz="1400"/>
              <a:t>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Python version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○"/>
            </a:pPr>
            <a:r>
              <a:rPr lang="zh-TW">
                <a:solidFill>
                  <a:srgbClr val="E06666"/>
                </a:solidFill>
              </a:rPr>
              <a:t>… (the more complete, the better)</a:t>
            </a:r>
            <a:endParaRPr>
              <a:solidFill>
                <a:srgbClr val="E0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u="sng"/>
              <a:t>Implementation details</a:t>
            </a:r>
            <a:r>
              <a:rPr lang="zh-TW" sz="1400"/>
              <a:t>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Model architecture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Hyperparameters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 detailed description of your experimental design, including the methodology and procedures employed in your study.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Compare with different method, ablation study, result </a:t>
            </a:r>
            <a:r>
              <a:rPr lang="zh-TW"/>
              <a:t>analysis, …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○"/>
            </a:pPr>
            <a:r>
              <a:rPr lang="zh-TW">
                <a:solidFill>
                  <a:srgbClr val="E06666"/>
                </a:solidFill>
              </a:rPr>
              <a:t>… (the more complete, the better)</a:t>
            </a:r>
            <a:endParaRPr>
              <a:solidFill>
                <a:srgbClr val="E0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No environment or implementation details may result in additional penalties.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●"/>
            </a:pPr>
            <a:r>
              <a:rPr lang="zh-TW" sz="1400">
                <a:solidFill>
                  <a:srgbClr val="E06666"/>
                </a:solidFill>
              </a:rPr>
              <a:t>Note that you must provide a comprehensive and detailed explanation to receive a higher score (35 ~ 40 points).</a:t>
            </a:r>
            <a:endParaRPr sz="1400">
              <a:solidFill>
                <a:srgbClr val="E06666"/>
              </a:solidFill>
            </a:endParaRPr>
          </a:p>
        </p:txBody>
      </p:sp>
      <p:sp>
        <p:nvSpPr>
          <p:cNvPr id="214" name="Google Shape;21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</a:t>
            </a:r>
            <a:endParaRPr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1152475"/>
            <a:ext cx="8778000" cy="3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/>
              <a:t>&lt;STUDENT ID&gt;_final.zip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</a:t>
            </a:r>
            <a:r>
              <a:rPr lang="zh-TW"/>
              <a:t>raining code 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Place all of your training code in the ./training/ directory.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>
                <a:solidFill>
                  <a:srgbClr val="E06666"/>
                </a:solidFill>
              </a:rPr>
              <a:t>Inference code</a:t>
            </a:r>
            <a:r>
              <a:rPr lang="zh-TW"/>
              <a:t> 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&lt;STUDENT_ID&gt;_inference.ipynb/.py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Report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&lt;STUDENT_ID&gt;_report.pdf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○"/>
            </a:pPr>
            <a:r>
              <a:rPr b="1" lang="zh-TW">
                <a:solidFill>
                  <a:srgbClr val="E06666"/>
                </a:solidFill>
              </a:rPr>
              <a:t>Model weight</a:t>
            </a:r>
            <a:endParaRPr b="1">
              <a:solidFill>
                <a:srgbClr val="E06666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&lt;STUDENT ID&gt;_weight.txt</a:t>
            </a:r>
            <a:endParaRPr>
              <a:solidFill>
                <a:srgbClr val="E06666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Provide </a:t>
            </a:r>
            <a:r>
              <a:rPr b="1" lang="zh-TW">
                <a:solidFill>
                  <a:srgbClr val="E06666"/>
                </a:solidFill>
              </a:rPr>
              <a:t>a Google Drive link to your weights</a:t>
            </a:r>
            <a:r>
              <a:rPr lang="zh-TW"/>
              <a:t> &amp; ensure access permissions are granted.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Environmental setting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If you implement your code using .py files, please also include a </a:t>
            </a:r>
            <a:r>
              <a:rPr b="1" lang="zh-TW">
                <a:solidFill>
                  <a:srgbClr val="E06666"/>
                </a:solidFill>
              </a:rPr>
              <a:t>requirements.txt</a:t>
            </a:r>
            <a:r>
              <a:rPr lang="zh-TW"/>
              <a:t> file.</a:t>
            </a:r>
            <a:endParaRPr/>
          </a:p>
        </p:txBody>
      </p:sp>
      <p:sp>
        <p:nvSpPr>
          <p:cNvPr id="221" name="Google Shape;22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222" name="Google Shape;222;p37"/>
          <p:cNvGrpSpPr/>
          <p:nvPr/>
        </p:nvGrpSpPr>
        <p:grpSpPr>
          <a:xfrm>
            <a:off x="4397428" y="3194399"/>
            <a:ext cx="4692225" cy="628175"/>
            <a:chOff x="2820653" y="2530049"/>
            <a:chExt cx="4692225" cy="628175"/>
          </a:xfrm>
        </p:grpSpPr>
        <p:pic>
          <p:nvPicPr>
            <p:cNvPr id="223" name="Google Shape;223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20653" y="2530049"/>
              <a:ext cx="4692225" cy="628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37"/>
            <p:cNvSpPr txBox="1"/>
            <p:nvPr/>
          </p:nvSpPr>
          <p:spPr>
            <a:xfrm>
              <a:off x="4150075" y="2530050"/>
              <a:ext cx="3362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solidFill>
                    <a:srgbClr val="E06666"/>
                  </a:solidFill>
                </a:rPr>
                <a:t>For your reference. Provide your model weight’s link here!</a:t>
              </a:r>
              <a:endParaRPr sz="1000">
                <a:solidFill>
                  <a:srgbClr val="E06666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Environment Setup</a:t>
            </a:r>
            <a:endParaRPr/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311700" y="1152475"/>
            <a:ext cx="8778000" cy="3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For python file (.py)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It will be checked in our lab’s servers. (Nvidia 2080Ti, cuda 11.3)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Providing a requirements.txt file can help us quickly rebuild your environment and accurately reproduce your results. (see </a:t>
            </a:r>
            <a:r>
              <a:rPr lang="zh-TW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tutorial</a:t>
            </a:r>
            <a:r>
              <a:rPr lang="zh-TW" sz="1600"/>
              <a:t>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For jupyter notebook file (.ipynb)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It will be checked in </a:t>
            </a:r>
            <a:r>
              <a:rPr lang="zh-TW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colab</a:t>
            </a:r>
            <a:r>
              <a:rPr lang="zh-TW" sz="1600"/>
              <a:t>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Please include the necessary pip install instructions in the first cell.</a:t>
            </a:r>
            <a:endParaRPr sz="1600"/>
          </a:p>
        </p:txBody>
      </p:sp>
      <p:sp>
        <p:nvSpPr>
          <p:cNvPr id="231" name="Google Shape;23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2" name="Google Shape;232;p38"/>
          <p:cNvPicPr preferRelativeResize="0"/>
          <p:nvPr/>
        </p:nvPicPr>
        <p:blipFill rotWithShape="1">
          <a:blip r:embed="rId5">
            <a:alphaModFix/>
          </a:blip>
          <a:srcRect b="0" l="0" r="54073" t="0"/>
          <a:stretch/>
        </p:blipFill>
        <p:spPr>
          <a:xfrm>
            <a:off x="1751325" y="3712113"/>
            <a:ext cx="2267600" cy="14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1525" y="3770300"/>
            <a:ext cx="3448316" cy="12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</a:t>
            </a:r>
            <a:r>
              <a:rPr lang="zh-TW"/>
              <a:t>est inference.py on our lab’s server.</a:t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311700" y="1152475"/>
            <a:ext cx="8520600" cy="3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258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●"/>
            </a:pPr>
            <a:r>
              <a:rPr lang="zh-TW" sz="1600"/>
              <a:t>We will take the following steps to reproduce your result. (</a:t>
            </a:r>
            <a:r>
              <a:rPr b="1" lang="zh-TW" sz="1600">
                <a:solidFill>
                  <a:srgbClr val="E06666"/>
                </a:solidFill>
              </a:rPr>
              <a:t>You can check it by yourself before submission</a:t>
            </a:r>
            <a:r>
              <a:rPr lang="zh-TW" sz="1600"/>
              <a:t>)</a:t>
            </a:r>
            <a:endParaRPr sz="1600"/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 sz="1600"/>
              <a:t>Build the virtual environment (</a:t>
            </a:r>
            <a:r>
              <a:rPr lang="zh-TW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tutorial</a:t>
            </a:r>
            <a:r>
              <a:rPr lang="zh-TW" sz="1600"/>
              <a:t>) via </a:t>
            </a:r>
            <a:endParaRPr sz="1600"/>
          </a:p>
          <a:p>
            <a:pPr indent="0" lvl="0" marL="9144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zh-TW" sz="1600">
                <a:highlight>
                  <a:schemeClr val="lt2"/>
                </a:highlight>
              </a:rPr>
              <a:t>$ virtualenv -p </a:t>
            </a:r>
            <a:r>
              <a:rPr lang="zh-TW" sz="1600">
                <a:solidFill>
                  <a:srgbClr val="00CCFF"/>
                </a:solidFill>
                <a:highlight>
                  <a:schemeClr val="lt2"/>
                </a:highlight>
              </a:rPr>
              <a:t>&lt;python version that you provided in report&gt;</a:t>
            </a:r>
            <a:r>
              <a:rPr lang="zh-TW" sz="1600">
                <a:highlight>
                  <a:schemeClr val="lt2"/>
                </a:highlight>
              </a:rPr>
              <a:t> myenv</a:t>
            </a:r>
            <a:br>
              <a:rPr lang="zh-TW" sz="1600">
                <a:highlight>
                  <a:schemeClr val="lt2"/>
                </a:highlight>
              </a:rPr>
            </a:br>
            <a:r>
              <a:rPr lang="zh-TW" sz="1600">
                <a:highlight>
                  <a:schemeClr val="lt2"/>
                </a:highlight>
              </a:rPr>
              <a:t>$ source ./myenv/bin/activate</a:t>
            </a:r>
            <a:br>
              <a:rPr lang="zh-TW" sz="1600">
                <a:highlight>
                  <a:schemeClr val="lt2"/>
                </a:highlight>
              </a:rPr>
            </a:br>
            <a:r>
              <a:rPr lang="zh-TW" sz="1600">
                <a:highlight>
                  <a:schemeClr val="lt2"/>
                </a:highlight>
              </a:rPr>
              <a:t>$ pip install -r </a:t>
            </a:r>
            <a:r>
              <a:rPr lang="zh-TW" sz="1600">
                <a:solidFill>
                  <a:srgbClr val="00CCFF"/>
                </a:solidFill>
                <a:highlight>
                  <a:schemeClr val="lt2"/>
                </a:highlight>
              </a:rPr>
              <a:t>requirements.txt</a:t>
            </a:r>
            <a:endParaRPr sz="1600">
              <a:solidFill>
                <a:srgbClr val="00CCFF"/>
              </a:solidFill>
              <a:highlight>
                <a:schemeClr val="lt2"/>
              </a:highlight>
            </a:endParaRPr>
          </a:p>
          <a:p>
            <a:pPr indent="-322580" lvl="1" marL="9144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SzPct val="100000"/>
              <a:buChar char="○"/>
            </a:pPr>
            <a:r>
              <a:rPr lang="zh-TW" sz="1600"/>
              <a:t>Download the </a:t>
            </a:r>
            <a:r>
              <a:rPr lang="zh-TW" sz="1600">
                <a:solidFill>
                  <a:srgbClr val="00CCFF"/>
                </a:solidFill>
              </a:rPr>
              <a:t>&lt;pre-trained weight that you provided in txt file&gt;</a:t>
            </a:r>
            <a:endParaRPr sz="1600">
              <a:solidFill>
                <a:srgbClr val="00CCFF"/>
              </a:solidFill>
            </a:endParaRPr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1600">
                <a:solidFill>
                  <a:srgbClr val="E06666"/>
                </a:solidFill>
              </a:rPr>
              <a:t>Modify the necessary path</a:t>
            </a:r>
            <a:r>
              <a:rPr lang="zh-TW" sz="1600"/>
              <a:t> in </a:t>
            </a:r>
            <a:r>
              <a:rPr lang="zh-TW" sz="1600">
                <a:solidFill>
                  <a:srgbClr val="00CCFF"/>
                </a:solidFill>
              </a:rPr>
              <a:t>inference code</a:t>
            </a:r>
            <a:r>
              <a:rPr lang="zh-TW" sz="1600"/>
              <a:t> (testing data, model weight, and so on…)</a:t>
            </a:r>
            <a:endParaRPr sz="1600"/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 sz="1600"/>
              <a:t>The code should be able to run successfully after modifications (</a:t>
            </a:r>
            <a:r>
              <a:rPr lang="zh-TW" sz="1600">
                <a:solidFill>
                  <a:srgbClr val="E06666"/>
                </a:solidFill>
              </a:rPr>
              <a:t>Otherwise, no points will be given</a:t>
            </a:r>
            <a:r>
              <a:rPr lang="zh-TW" sz="1600"/>
              <a:t>)</a:t>
            </a:r>
            <a:endParaRPr sz="1600"/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 sz="1600"/>
              <a:t>Check the results we reproduced and the Kaggle leaderboard. </a:t>
            </a:r>
            <a:endParaRPr sz="1600"/>
          </a:p>
        </p:txBody>
      </p:sp>
      <p:sp>
        <p:nvSpPr>
          <p:cNvPr id="240" name="Google Shape;24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</a:t>
            </a:r>
            <a:r>
              <a:rPr lang="zh-TW"/>
              <a:t>est inference.ipynb file on google colab</a:t>
            </a:r>
            <a:endParaRPr/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311700" y="1152475"/>
            <a:ext cx="8520600" cy="3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We will take the following steps to reproduce your result. (</a:t>
            </a:r>
            <a:r>
              <a:rPr b="1" lang="zh-TW" sz="1600">
                <a:solidFill>
                  <a:srgbClr val="E06666"/>
                </a:solidFill>
              </a:rPr>
              <a:t>You can check it by yourself before submission</a:t>
            </a:r>
            <a:r>
              <a:rPr lang="zh-TW" sz="1600"/>
              <a:t>)</a:t>
            </a:r>
            <a:endParaRPr sz="1600"/>
          </a:p>
          <a:p>
            <a:pPr indent="-330200" lvl="1" marL="9144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Download the </a:t>
            </a:r>
            <a:r>
              <a:rPr lang="zh-TW" sz="1600">
                <a:solidFill>
                  <a:srgbClr val="00CCFF"/>
                </a:solidFill>
              </a:rPr>
              <a:t>&lt;pre-trained weight that you provided in txt file&gt;</a:t>
            </a:r>
            <a:endParaRPr sz="1600">
              <a:solidFill>
                <a:srgbClr val="00CCFF"/>
              </a:solidFill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TW" sz="1600">
                <a:solidFill>
                  <a:srgbClr val="E06666"/>
                </a:solidFill>
              </a:rPr>
              <a:t>Modify the necessary path</a:t>
            </a:r>
            <a:r>
              <a:rPr lang="zh-TW" sz="1600"/>
              <a:t> in </a:t>
            </a:r>
            <a:r>
              <a:rPr lang="zh-TW" sz="1600">
                <a:solidFill>
                  <a:srgbClr val="00CCFF"/>
                </a:solidFill>
              </a:rPr>
              <a:t>inference code</a:t>
            </a:r>
            <a:r>
              <a:rPr lang="zh-TW" sz="1600"/>
              <a:t> (colab mount, testing data, model weight, and so on…)</a:t>
            </a:r>
            <a:endParaRPr sz="1600"/>
          </a:p>
          <a:p>
            <a:pPr indent="-330200" lvl="1" marL="9144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Restart and run all, the code should be able to run successfully after modifications (</a:t>
            </a:r>
            <a:r>
              <a:rPr lang="zh-TW" sz="1600">
                <a:solidFill>
                  <a:srgbClr val="E06666"/>
                </a:solidFill>
              </a:rPr>
              <a:t>Otherwise, no points will be given</a:t>
            </a:r>
            <a:r>
              <a:rPr lang="zh-TW" sz="1600"/>
              <a:t>)</a:t>
            </a:r>
            <a:endParaRPr sz="1600"/>
          </a:p>
          <a:p>
            <a:pPr indent="-330200" lvl="1" marL="9144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Check the results we reproduced and the Kaggle leaderboard.</a:t>
            </a:r>
            <a:endParaRPr sz="1600"/>
          </a:p>
        </p:txBody>
      </p:sp>
      <p:sp>
        <p:nvSpPr>
          <p:cNvPr id="247" name="Google Shape;24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Note</a:t>
            </a:r>
            <a:endParaRPr/>
          </a:p>
        </p:txBody>
      </p:sp>
      <p:sp>
        <p:nvSpPr>
          <p:cNvPr id="253" name="Google Shape;253;p41"/>
          <p:cNvSpPr txBox="1"/>
          <p:nvPr>
            <p:ph idx="1" type="body"/>
          </p:nvPr>
        </p:nvSpPr>
        <p:spPr>
          <a:xfrm>
            <a:off x="311700" y="1152475"/>
            <a:ext cx="8520600" cy="3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Plagiarism</a:t>
            </a:r>
            <a:endParaRPr sz="1600"/>
          </a:p>
          <a:p>
            <a:pPr indent="-330200" lvl="1" marL="9144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No points will be awarded if any plagiarism is discovered.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Late policy</a:t>
            </a:r>
            <a:endParaRPr sz="1600"/>
          </a:p>
          <a:p>
            <a:pPr indent="-330200" lvl="1" marL="9144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There is no late submission policy for the final project.</a:t>
            </a:r>
            <a:endParaRPr sz="1600"/>
          </a:p>
          <a:p>
            <a:pPr indent="0" lvl="0" marL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For students who are new to deep learning</a:t>
            </a:r>
            <a:endParaRPr sz="1600"/>
          </a:p>
          <a:p>
            <a:pPr indent="-330200" lvl="1" marL="9144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You may start with this </a:t>
            </a:r>
            <a:r>
              <a:rPr lang="zh-TW" sz="1600" u="sng">
                <a:solidFill>
                  <a:schemeClr val="hlink"/>
                </a:solidFill>
                <a:hlinkClick r:id="rId3"/>
              </a:rPr>
              <a:t>sample code</a:t>
            </a:r>
            <a:r>
              <a:rPr lang="zh-TW" sz="1600"/>
              <a:t> first</a:t>
            </a:r>
            <a:endParaRPr sz="1600"/>
          </a:p>
        </p:txBody>
      </p:sp>
      <p:sp>
        <p:nvSpPr>
          <p:cNvPr id="254" name="Google Shape;25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Have fun!</a:t>
            </a:r>
            <a:endParaRPr/>
          </a:p>
        </p:txBody>
      </p:sp>
      <p:sp>
        <p:nvSpPr>
          <p:cNvPr id="260" name="Google Shape;26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713" y="1389722"/>
            <a:ext cx="4876575" cy="27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Final Project</a:t>
            </a:r>
            <a:endParaRPr/>
          </a:p>
        </p:txBody>
      </p:sp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311700" y="1152475"/>
            <a:ext cx="8520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Deadline: </a:t>
            </a:r>
            <a:r>
              <a:rPr lang="zh-TW">
                <a:solidFill>
                  <a:srgbClr val="E06666"/>
                </a:solidFill>
              </a:rPr>
              <a:t>June. 7, Wed. at 23:59</a:t>
            </a:r>
            <a:endParaRPr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Code assignment (60%)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Participate in a competition and put forth your best effort to achieve a strong performance.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Report (40%)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Include a detailed description of your research process and implementation in the report.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Competition: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311700" y="1152475"/>
            <a:ext cx="8520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 a model to predict all the digits in the image.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Task 1: Single character in the image.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Task 2: Two characters in the image (order matters).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Task 3: Four characters in the image (order matters).</a:t>
            </a:r>
            <a:endParaRPr sz="1600"/>
          </a:p>
        </p:txBody>
      </p:sp>
      <p:sp>
        <p:nvSpPr>
          <p:cNvPr id="144" name="Google Shape;14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Captcha Recognition</a:t>
            </a:r>
            <a:endParaRPr/>
          </a:p>
        </p:txBody>
      </p:sp>
      <p:sp>
        <p:nvSpPr>
          <p:cNvPr id="145" name="Google Shape;14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 rotWithShape="1">
          <a:blip r:embed="rId3">
            <a:alphaModFix/>
          </a:blip>
          <a:srcRect b="0" l="0" r="20318" t="36816"/>
          <a:stretch/>
        </p:blipFill>
        <p:spPr>
          <a:xfrm>
            <a:off x="2027063" y="2858250"/>
            <a:ext cx="5089875" cy="19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Join the Competition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[HERE]</a:t>
            </a:r>
            <a:endParaRPr/>
          </a:p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3" name="Google Shape;15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4550" y="1540550"/>
            <a:ext cx="6834877" cy="30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Download the Dataset</a:t>
            </a:r>
            <a:endParaRPr/>
          </a:p>
        </p:txBody>
      </p:sp>
      <p:sp>
        <p:nvSpPr>
          <p:cNvPr id="159" name="Google Shape;15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0" name="Google Shape;1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963" y="1181200"/>
            <a:ext cx="737407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311700" y="1152475"/>
            <a:ext cx="8520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zh-TW">
                <a:solidFill>
                  <a:srgbClr val="E06666"/>
                </a:solidFill>
              </a:rPr>
              <a:t>You MUST set the team name as your Student_ID.</a:t>
            </a:r>
            <a:endParaRPr sz="1600">
              <a:solidFill>
                <a:srgbClr val="E06666"/>
              </a:solidFill>
            </a:endParaRPr>
          </a:p>
        </p:txBody>
      </p:sp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 Team Name</a:t>
            </a:r>
            <a:endParaRPr/>
          </a:p>
        </p:txBody>
      </p:sp>
      <p:sp>
        <p:nvSpPr>
          <p:cNvPr id="167" name="Google Shape;1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475" y="1892075"/>
            <a:ext cx="6907048" cy="285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Competition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Can we used the pre-trained weights, e.g., ImageNet?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600"/>
              <a:buChar char="○"/>
            </a:pPr>
            <a:r>
              <a:rPr lang="zh-TW" sz="1600">
                <a:solidFill>
                  <a:srgbClr val="E06666"/>
                </a:solidFill>
              </a:rPr>
              <a:t>Pre-trained weights are available. Please indicate their usage in your reports.</a:t>
            </a:r>
            <a:endParaRPr sz="1600">
              <a:solidFill>
                <a:srgbClr val="E0666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How can I get better performance?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Data pre-processing and augmentation.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Hyperparameter searching for model structure and optimizer (learning rate, …).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Find some techniques from SoTA paper in the </a:t>
            </a:r>
            <a:r>
              <a:rPr lang="zh-TW" sz="1600" u="sng">
                <a:solidFill>
                  <a:schemeClr val="hlink"/>
                </a:solidFill>
                <a:hlinkClick r:id="rId3"/>
              </a:rPr>
              <a:t>paper with codes</a:t>
            </a:r>
            <a:r>
              <a:rPr lang="zh-TW" sz="1600"/>
              <a:t>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Reasonable resources and techniques are permitted for use but you need to state in the report.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>
                <a:solidFill>
                  <a:srgbClr val="E06666"/>
                </a:solidFill>
              </a:rPr>
              <a:t>If you are unsure whether certain techniques are allowed, please ask in the discussion forum first.</a:t>
            </a:r>
            <a:endParaRPr sz="1600">
              <a:solidFill>
                <a:srgbClr val="E06666"/>
              </a:solidFill>
            </a:endParaRPr>
          </a:p>
        </p:txBody>
      </p:sp>
      <p:sp>
        <p:nvSpPr>
          <p:cNvPr id="175" name="Google Shape;17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6391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Report: (40 points)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Performance score (50 points): accuracy on the </a:t>
            </a:r>
            <a:r>
              <a:rPr lang="zh-TW">
                <a:solidFill>
                  <a:srgbClr val="E06666"/>
                </a:solidFill>
              </a:rPr>
              <a:t>private set</a:t>
            </a:r>
            <a:r>
              <a:rPr lang="zh-TW"/>
              <a:t>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Weak Baseline: 60% (30 points)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Strong Baseline: 8</a:t>
            </a:r>
            <a:r>
              <a:rPr lang="zh-TW"/>
              <a:t>5</a:t>
            </a:r>
            <a:r>
              <a:rPr lang="zh-TW"/>
              <a:t>% (20 points)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Engage in competition with your peers (10 points):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final 10 points will be awarded based on how you perform in comparison to your peers.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Partial credit will be given if you are unable to meet the baselines.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Grading</a:t>
            </a:r>
            <a:endParaRPr/>
          </a:p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83" name="Google Shape;183;p34"/>
          <p:cNvGrpSpPr/>
          <p:nvPr/>
        </p:nvGrpSpPr>
        <p:grpSpPr>
          <a:xfrm>
            <a:off x="1457610" y="4326925"/>
            <a:ext cx="6228769" cy="132900"/>
            <a:chOff x="1065600" y="4326925"/>
            <a:chExt cx="7012800" cy="132900"/>
          </a:xfrm>
        </p:grpSpPr>
        <p:cxnSp>
          <p:nvCxnSpPr>
            <p:cNvPr id="184" name="Google Shape;184;p34"/>
            <p:cNvCxnSpPr/>
            <p:nvPr/>
          </p:nvCxnSpPr>
          <p:spPr>
            <a:xfrm>
              <a:off x="1065600" y="4395750"/>
              <a:ext cx="7012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85" name="Google Shape;185;p34"/>
            <p:cNvSpPr/>
            <p:nvPr/>
          </p:nvSpPr>
          <p:spPr>
            <a:xfrm>
              <a:off x="3668400" y="4326925"/>
              <a:ext cx="132900" cy="132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4"/>
            <p:cNvSpPr/>
            <p:nvPr/>
          </p:nvSpPr>
          <p:spPr>
            <a:xfrm>
              <a:off x="5878200" y="4326925"/>
              <a:ext cx="132900" cy="132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34"/>
          <p:cNvSpPr txBox="1"/>
          <p:nvPr/>
        </p:nvSpPr>
        <p:spPr>
          <a:xfrm>
            <a:off x="1381400" y="4383625"/>
            <a:ext cx="2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p34"/>
          <p:cNvSpPr txBox="1"/>
          <p:nvPr/>
        </p:nvSpPr>
        <p:spPr>
          <a:xfrm>
            <a:off x="3630325" y="4383625"/>
            <a:ext cx="4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D9EEB"/>
                </a:solidFill>
              </a:rPr>
              <a:t>0.6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89" name="Google Shape;189;p34"/>
          <p:cNvSpPr txBox="1"/>
          <p:nvPr/>
        </p:nvSpPr>
        <p:spPr>
          <a:xfrm>
            <a:off x="5534825" y="43836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8E7CC3"/>
                </a:solidFill>
              </a:rPr>
              <a:t>0.85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190" name="Google Shape;190;p34"/>
          <p:cNvSpPr txBox="1"/>
          <p:nvPr/>
        </p:nvSpPr>
        <p:spPr>
          <a:xfrm>
            <a:off x="6935375" y="4383625"/>
            <a:ext cx="135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69138"/>
                </a:solidFill>
              </a:rPr>
              <a:t>B</a:t>
            </a:r>
            <a:r>
              <a:rPr lang="zh-TW">
                <a:solidFill>
                  <a:srgbClr val="E69138"/>
                </a:solidFill>
              </a:rPr>
              <a:t>est accuracy </a:t>
            </a:r>
            <a:endParaRPr>
              <a:solidFill>
                <a:srgbClr val="E6913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69138"/>
                </a:solidFill>
              </a:rPr>
              <a:t>among peers.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91" name="Google Shape;191;p34"/>
          <p:cNvSpPr txBox="1"/>
          <p:nvPr/>
        </p:nvSpPr>
        <p:spPr>
          <a:xfrm>
            <a:off x="311700" y="4383625"/>
            <a:ext cx="10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accuracy: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p34"/>
          <p:cNvSpPr txBox="1"/>
          <p:nvPr/>
        </p:nvSpPr>
        <p:spPr>
          <a:xfrm>
            <a:off x="1381400" y="4002925"/>
            <a:ext cx="2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93" name="Google Shape;193;p34"/>
          <p:cNvSpPr txBox="1"/>
          <p:nvPr/>
        </p:nvSpPr>
        <p:spPr>
          <a:xfrm>
            <a:off x="3630325" y="4002925"/>
            <a:ext cx="4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D9EEB"/>
                </a:solidFill>
              </a:rPr>
              <a:t>30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5587925" y="4002925"/>
            <a:ext cx="4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8E7CC3"/>
                </a:solidFill>
              </a:rPr>
              <a:t>50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195" name="Google Shape;195;p34"/>
          <p:cNvSpPr txBox="1"/>
          <p:nvPr/>
        </p:nvSpPr>
        <p:spPr>
          <a:xfrm>
            <a:off x="7339325" y="40029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69138"/>
                </a:solidFill>
              </a:rPr>
              <a:t>60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96" name="Google Shape;196;p34"/>
          <p:cNvSpPr txBox="1"/>
          <p:nvPr/>
        </p:nvSpPr>
        <p:spPr>
          <a:xfrm>
            <a:off x="407900" y="4002925"/>
            <a:ext cx="10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score:</a:t>
            </a:r>
            <a:endParaRPr/>
          </a:p>
        </p:txBody>
      </p:sp>
      <p:sp>
        <p:nvSpPr>
          <p:cNvPr id="197" name="Google Shape;197;p34"/>
          <p:cNvSpPr txBox="1"/>
          <p:nvPr/>
        </p:nvSpPr>
        <p:spPr>
          <a:xfrm>
            <a:off x="3944950" y="4527900"/>
            <a:ext cx="174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8E7CC3"/>
                </a:solidFill>
              </a:rPr>
              <a:t>Linear </a:t>
            </a:r>
            <a:endParaRPr>
              <a:solidFill>
                <a:srgbClr val="8E7CC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8E7CC3"/>
                </a:solidFill>
              </a:rPr>
              <a:t>interpolation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198" name="Google Shape;198;p34"/>
          <p:cNvSpPr txBox="1"/>
          <p:nvPr/>
        </p:nvSpPr>
        <p:spPr>
          <a:xfrm>
            <a:off x="1779875" y="4527900"/>
            <a:ext cx="174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D9EEB"/>
                </a:solidFill>
              </a:rPr>
              <a:t>Linear </a:t>
            </a:r>
            <a:endParaRPr>
              <a:solidFill>
                <a:srgbClr val="6D9EE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D9EEB"/>
                </a:solidFill>
              </a:rPr>
              <a:t>interpolation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99" name="Google Shape;199;p34"/>
          <p:cNvSpPr txBox="1"/>
          <p:nvPr/>
        </p:nvSpPr>
        <p:spPr>
          <a:xfrm>
            <a:off x="5838675" y="4552225"/>
            <a:ext cx="174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69138"/>
                </a:solidFill>
              </a:rPr>
              <a:t>Linear </a:t>
            </a:r>
            <a:endParaRPr>
              <a:solidFill>
                <a:srgbClr val="E6913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69138"/>
                </a:solidFill>
              </a:rPr>
              <a:t>interpolation</a:t>
            </a: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 </a:t>
            </a:r>
            <a:r>
              <a:rPr lang="zh-TW"/>
              <a:t>Submission (60%)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Take a screenshot of your results on the </a:t>
            </a:r>
            <a:r>
              <a:rPr lang="zh-TW">
                <a:solidFill>
                  <a:srgbClr val="E06666"/>
                </a:solidFill>
              </a:rPr>
              <a:t>public leaderboard</a:t>
            </a:r>
            <a:r>
              <a:rPr lang="zh-TW"/>
              <a:t> and paste it on the report.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Your score will be determined by the </a:t>
            </a:r>
            <a:r>
              <a:rPr lang="zh-TW">
                <a:solidFill>
                  <a:srgbClr val="E06666"/>
                </a:solidFill>
              </a:rPr>
              <a:t>private leaderboard</a:t>
            </a:r>
            <a:r>
              <a:rPr lang="zh-TW"/>
              <a:t>, but we will verify if your results match.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maximum number of entries allowed per day is 5.</a:t>
            </a:r>
            <a:endParaRPr/>
          </a:p>
        </p:txBody>
      </p:sp>
      <p:sp>
        <p:nvSpPr>
          <p:cNvPr id="206" name="Google Shape;20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425" y="3217097"/>
            <a:ext cx="4681150" cy="192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