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  <p:sldMasterId id="2147483805" r:id="rId3"/>
  </p:sldMasterIdLst>
  <p:notesMasterIdLst>
    <p:notesMasterId r:id="rId52"/>
  </p:notesMasterIdLst>
  <p:sldIdLst>
    <p:sldId id="328" r:id="rId4"/>
    <p:sldId id="386" r:id="rId5"/>
    <p:sldId id="436" r:id="rId6"/>
    <p:sldId id="453" r:id="rId7"/>
    <p:sldId id="444" r:id="rId8"/>
    <p:sldId id="471" r:id="rId9"/>
    <p:sldId id="337" r:id="rId10"/>
    <p:sldId id="462" r:id="rId11"/>
    <p:sldId id="389" r:id="rId12"/>
    <p:sldId id="437" r:id="rId13"/>
    <p:sldId id="479" r:id="rId14"/>
    <p:sldId id="481" r:id="rId15"/>
    <p:sldId id="480" r:id="rId16"/>
    <p:sldId id="482" r:id="rId17"/>
    <p:sldId id="483" r:id="rId18"/>
    <p:sldId id="448" r:id="rId19"/>
    <p:sldId id="485" r:id="rId20"/>
    <p:sldId id="486" r:id="rId21"/>
    <p:sldId id="490" r:id="rId22"/>
    <p:sldId id="487" r:id="rId23"/>
    <p:sldId id="488" r:id="rId24"/>
    <p:sldId id="489" r:id="rId25"/>
    <p:sldId id="335" r:id="rId26"/>
    <p:sldId id="491" r:id="rId27"/>
    <p:sldId id="450" r:id="rId28"/>
    <p:sldId id="503" r:id="rId29"/>
    <p:sldId id="504" r:id="rId30"/>
    <p:sldId id="498" r:id="rId31"/>
    <p:sldId id="492" r:id="rId32"/>
    <p:sldId id="493" r:id="rId33"/>
    <p:sldId id="505" r:id="rId34"/>
    <p:sldId id="506" r:id="rId35"/>
    <p:sldId id="494" r:id="rId36"/>
    <p:sldId id="507" r:id="rId37"/>
    <p:sldId id="495" r:id="rId38"/>
    <p:sldId id="496" r:id="rId39"/>
    <p:sldId id="497" r:id="rId40"/>
    <p:sldId id="522" r:id="rId41"/>
    <p:sldId id="458" r:id="rId42"/>
    <p:sldId id="520" r:id="rId43"/>
    <p:sldId id="513" r:id="rId44"/>
    <p:sldId id="521" r:id="rId45"/>
    <p:sldId id="514" r:id="rId46"/>
    <p:sldId id="519" r:id="rId47"/>
    <p:sldId id="523" r:id="rId48"/>
    <p:sldId id="526" r:id="rId49"/>
    <p:sldId id="524" r:id="rId50"/>
    <p:sldId id="525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80" autoAdjust="0"/>
  </p:normalViewPr>
  <p:slideViewPr>
    <p:cSldViewPr showGuides="1">
      <p:cViewPr varScale="1">
        <p:scale>
          <a:sx n="70" d="100"/>
          <a:sy n="70" d="100"/>
        </p:scale>
        <p:origin x="678" y="4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5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1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4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9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9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3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6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9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8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71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7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9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98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22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1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3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1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83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19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5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3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90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74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59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08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94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58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43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33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7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3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3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9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4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98301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4650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6656026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70635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19866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36472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23250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944743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15349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041402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85828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795957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1181459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172473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0674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>
                <a:solidFill>
                  <a:srgbClr val="3C3C3B">
                    <a:lumMod val="60000"/>
                    <a:lumOff val="40000"/>
                  </a:srgbClr>
                </a:solidFill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705566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prstClr val="white"/>
                </a:solidFill>
                <a:latin typeface="メイリオ"/>
              </a:rPr>
              <a:t>BIG IDEAS FOR EVERY SPACE</a:t>
            </a:r>
            <a:endParaRPr kumimoji="1" lang="ja-JP" altLang="en-US" b="1" dirty="0">
              <a:solidFill>
                <a:prstClr val="white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473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ocumentation/plugi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gnome.org/devel/gobject/stabl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ata/doc/gstreamer/head/gstreamer/html/GstElemen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ata/doc/gstreamer/head/gstreamer/html/GstPlugi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ata/doc/gstreamer/head/gstreamer/html/GstPad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ata/doc/gstreamer/head/gstreamer/html/gstreamer-GstMiniObjec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ata/doc/gstreamer/head/gstreamer/html/GstBuff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nome.org/gstreamer/stable/gstreamer-GstEve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documentation/application-development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streamer.freedesktop.org/documentation/plugins.html" TargetMode="External"/><Relationship Id="rId4" Type="http://schemas.openxmlformats.org/officeDocument/2006/relationships/hyperlink" Target="https://gstreamer.freedesktop.org/documentation/plugin-development/index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all" dirty="0" smtClean="0"/>
              <a:t>Knowledge sharing</a:t>
            </a:r>
            <a:endParaRPr lang="en-US" cap="all" dirty="0"/>
          </a:p>
          <a:p>
            <a:pPr lvl="1"/>
            <a:r>
              <a:rPr lang="en-US" cap="all" dirty="0" err="1" smtClean="0"/>
              <a:t>gstreamer</a:t>
            </a:r>
            <a:endParaRPr lang="en-US" cap="all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de-DE" dirty="0" smtClean="0"/>
              <a:t>Thao luong</a:t>
            </a:r>
          </a:p>
          <a:p>
            <a:r>
              <a:rPr lang="de-DE" dirty="0" smtClean="0"/>
              <a:t>February 28, 2017</a:t>
            </a:r>
            <a:endParaRPr lang="de-DE" dirty="0"/>
          </a:p>
          <a:p>
            <a:r>
              <a:rPr lang="en-US" dirty="0" err="1"/>
              <a:t>Gstreamer</a:t>
            </a:r>
            <a:r>
              <a:rPr lang="en-US" dirty="0"/>
              <a:t> </a:t>
            </a:r>
            <a:r>
              <a:rPr lang="en-US" dirty="0" err="1"/>
              <a:t>prj</a:t>
            </a:r>
            <a:r>
              <a:rPr lang="en-US" dirty="0"/>
              <a:t>., multimedia </a:t>
            </a:r>
            <a:r>
              <a:rPr lang="en-US" dirty="0" err="1"/>
              <a:t>fw</a:t>
            </a:r>
            <a:r>
              <a:rPr lang="en-US" dirty="0"/>
              <a:t> team</a:t>
            </a:r>
          </a:p>
          <a:p>
            <a:r>
              <a:rPr lang="en-US" dirty="0"/>
              <a:t>R-Car Software Solution 2 group </a:t>
            </a:r>
          </a:p>
          <a:p>
            <a:r>
              <a:rPr lang="en-US" dirty="0" err="1"/>
              <a:t>Renesas</a:t>
            </a:r>
            <a:r>
              <a:rPr lang="en-US" dirty="0"/>
              <a:t> design </a:t>
            </a:r>
            <a:r>
              <a:rPr lang="en-US" dirty="0" err="1"/>
              <a:t>vietnam</a:t>
            </a:r>
            <a:r>
              <a:rPr lang="en-US" dirty="0"/>
              <a:t> co., ltd.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396" y="6135107"/>
            <a:ext cx="6838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Picture got from</a:t>
            </a:r>
            <a:r>
              <a:rPr lang="en-US" sz="1000" dirty="0"/>
              <a:t>: https://gstreamer.freedesktop.org/documentation/application-development/introduction/gstreamer.html</a:t>
            </a:r>
            <a:endParaRPr lang="en-US" sz="10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586091"/>
            <a:ext cx="5352075" cy="4154662"/>
          </a:xfrm>
        </p:spPr>
      </p:pic>
      <p:sp>
        <p:nvSpPr>
          <p:cNvPr id="8" name="TextBox 7"/>
          <p:cNvSpPr txBox="1"/>
          <p:nvPr/>
        </p:nvSpPr>
        <p:spPr>
          <a:xfrm>
            <a:off x="6914261" y="1556792"/>
            <a:ext cx="5374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Applications and tools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GStreamer</a:t>
            </a:r>
            <a:r>
              <a:rPr lang="en-US" sz="1600" dirty="0" smtClean="0">
                <a:solidFill>
                  <a:srgbClr val="0070C0"/>
                </a:solidFill>
              </a:rPr>
              <a:t> core provided </a:t>
            </a:r>
            <a:r>
              <a:rPr lang="en-US" sz="1600" dirty="0" err="1" smtClean="0">
                <a:solidFill>
                  <a:srgbClr val="0070C0"/>
                </a:solidFill>
              </a:rPr>
              <a:t>gst</a:t>
            </a:r>
            <a:r>
              <a:rPr lang="en-US" sz="1600" dirty="0" smtClean="0">
                <a:solidFill>
                  <a:srgbClr val="0070C0"/>
                </a:solidFill>
              </a:rPr>
              <a:t>-inspect to query information of plugins; </a:t>
            </a:r>
            <a:r>
              <a:rPr lang="en-US" sz="1600" dirty="0" err="1" smtClean="0">
                <a:solidFill>
                  <a:srgbClr val="0070C0"/>
                </a:solidFill>
              </a:rPr>
              <a:t>gst</a:t>
            </a:r>
            <a:r>
              <a:rPr lang="en-US" sz="1600" dirty="0" smtClean="0">
                <a:solidFill>
                  <a:srgbClr val="0070C0"/>
                </a:solidFill>
              </a:rPr>
              <a:t>-launch </a:t>
            </a:r>
            <a:r>
              <a:rPr lang="en-US" sz="1600" dirty="0" smtClean="0">
                <a:solidFill>
                  <a:srgbClr val="0070C0"/>
                </a:solidFill>
              </a:rPr>
              <a:t>to create pipeline from elements of plugins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261" y="2876743"/>
            <a:ext cx="52777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</a:t>
            </a:r>
            <a:r>
              <a:rPr lang="en-US" sz="1600" dirty="0" smtClean="0">
                <a:solidFill>
                  <a:srgbClr val="0070C0"/>
                </a:solidFill>
              </a:rPr>
              <a:t>framework for plugins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70C0"/>
                </a:solidFill>
              </a:rPr>
              <a:t>data flow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70C0"/>
                </a:solidFill>
              </a:rPr>
              <a:t>media type handling/negotiation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</a:t>
            </a:r>
            <a:r>
              <a:rPr lang="en-US" sz="1600" dirty="0" smtClean="0">
                <a:solidFill>
                  <a:srgbClr val="0070C0"/>
                </a:solidFill>
              </a:rPr>
              <a:t>API for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8941" y="4437112"/>
            <a:ext cx="527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Plugins:</a:t>
            </a:r>
          </a:p>
          <a:p>
            <a:r>
              <a:rPr lang="en-US" sz="1600" dirty="0" smtClean="0"/>
              <a:t>There are many types of plugins, basic plugins and plugins from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lugins and their elements can be found </a:t>
            </a:r>
            <a:r>
              <a:rPr lang="en-US" sz="1600" dirty="0"/>
              <a:t>at: </a:t>
            </a:r>
            <a:r>
              <a:rPr lang="en-US" sz="1400" i="1" dirty="0"/>
              <a:t>https://gstreamer.freedesktop.org/documentation/plugins.html</a:t>
            </a:r>
            <a:endParaRPr lang="en-US" sz="1400" i="1" dirty="0" smtClean="0"/>
          </a:p>
        </p:txBody>
      </p:sp>
      <p:sp>
        <p:nvSpPr>
          <p:cNvPr id="16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err="1" smtClean="0"/>
              <a:t>Gstreamer</a:t>
            </a:r>
            <a:r>
              <a:rPr lang="en-US" cap="all" dirty="0" smtClean="0"/>
              <a:t>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58928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Elements </a:t>
            </a: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 </a:t>
            </a:r>
            <a:r>
              <a:rPr lang="en-US" dirty="0" err="1" smtClean="0"/>
              <a:t>GStreamer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each element has one specific function</a:t>
            </a:r>
            <a:r>
              <a:rPr lang="en-US" dirty="0" smtClean="0"/>
              <a:t>, for </a:t>
            </a:r>
            <a:r>
              <a:rPr lang="en-US" dirty="0" smtClean="0"/>
              <a:t>example, </a:t>
            </a:r>
            <a:r>
              <a:rPr lang="en-US" dirty="0" smtClean="0"/>
              <a:t>read data from file, decode, encode and so 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Element linked together and let data go through them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Chaining several element </a:t>
            </a:r>
            <a:r>
              <a:rPr lang="en-US" dirty="0" smtClean="0"/>
              <a:t>together, </a:t>
            </a:r>
            <a:r>
              <a:rPr lang="en-US" dirty="0" smtClean="0">
                <a:solidFill>
                  <a:srgbClr val="0070C0"/>
                </a:solidFill>
              </a:rPr>
              <a:t>a pipeline </a:t>
            </a:r>
            <a:r>
              <a:rPr lang="en-US" dirty="0" smtClean="0"/>
              <a:t>for a specific task </a:t>
            </a:r>
            <a:r>
              <a:rPr lang="en-US" dirty="0" smtClean="0">
                <a:solidFill>
                  <a:srgbClr val="0070C0"/>
                </a:solidFill>
              </a:rPr>
              <a:t>is created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Input and out put of element are called pads.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Sink pad </a:t>
            </a:r>
            <a:r>
              <a:rPr lang="en-US" dirty="0" smtClean="0"/>
              <a:t>is input of element, </a:t>
            </a:r>
            <a:r>
              <a:rPr lang="en-US" dirty="0" smtClean="0">
                <a:solidFill>
                  <a:srgbClr val="0070C0"/>
                </a:solidFill>
              </a:rPr>
              <a:t>where receive data from other element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Source pad </a:t>
            </a:r>
            <a:r>
              <a:rPr lang="en-US" dirty="0" smtClean="0"/>
              <a:t>is output element, </a:t>
            </a:r>
            <a:r>
              <a:rPr lang="en-US" dirty="0" smtClean="0">
                <a:solidFill>
                  <a:srgbClr val="0070C0"/>
                </a:solidFill>
              </a:rPr>
              <a:t>where send data to other element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de-DE" sz="1800" dirty="0" smtClean="0">
                <a:solidFill>
                  <a:srgbClr val="0070C0"/>
                </a:solidFill>
              </a:rPr>
              <a:t> </a:t>
            </a:r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Basic conceps of gstreamer</a:t>
            </a:r>
            <a:endParaRPr lang="en-US" altLang="ja-JP" dirty="0"/>
          </a:p>
        </p:txBody>
      </p:sp>
      <p:grpSp>
        <p:nvGrpSpPr>
          <p:cNvPr id="4" name="Group 3"/>
          <p:cNvGrpSpPr/>
          <p:nvPr/>
        </p:nvGrpSpPr>
        <p:grpSpPr>
          <a:xfrm>
            <a:off x="2495600" y="2204864"/>
            <a:ext cx="5040800" cy="1296144"/>
            <a:chOff x="2351344" y="2708920"/>
            <a:chExt cx="5040800" cy="1296144"/>
          </a:xfrm>
        </p:grpSpPr>
        <p:sp>
          <p:nvSpPr>
            <p:cNvPr id="3" name="Rectangle 2"/>
            <p:cNvSpPr/>
            <p:nvPr/>
          </p:nvSpPr>
          <p:spPr>
            <a:xfrm>
              <a:off x="3647728" y="2708920"/>
              <a:ext cx="2448272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3C3C3B"/>
                  </a:solidFill>
                </a:rPr>
                <a:t>Element</a:t>
              </a:r>
              <a:endParaRPr lang="en-US" dirty="0">
                <a:solidFill>
                  <a:srgbClr val="3C3C3B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47728" y="3068960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Sink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9656" y="3068960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Source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351344" y="3068960"/>
              <a:ext cx="1296384" cy="50405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C3C3B"/>
                  </a:solidFill>
                </a:rPr>
                <a:t>Data</a:t>
              </a:r>
              <a:endParaRPr lang="en-US" dirty="0">
                <a:solidFill>
                  <a:srgbClr val="3C3C3B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095760" y="3068960"/>
              <a:ext cx="1296384" cy="50405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C3C3B"/>
                  </a:solidFill>
                </a:rPr>
                <a:t>Data</a:t>
              </a:r>
              <a:endParaRPr lang="en-US" dirty="0">
                <a:solidFill>
                  <a:srgbClr val="3C3C3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29013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The element type can be classified depend on number of pads:</a:t>
            </a:r>
            <a:r>
              <a:rPr lang="en-US" sz="1800" dirty="0">
                <a:solidFill>
                  <a:srgbClr val="0070C0"/>
                </a:solidFill>
              </a:rPr>
              <a:t/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de-DE" sz="1800" dirty="0" smtClean="0">
                <a:solidFill>
                  <a:srgbClr val="0070C0"/>
                </a:solidFill>
              </a:rPr>
              <a:t> </a:t>
            </a:r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Basic conceps of gstreamer</a:t>
            </a:r>
            <a:endParaRPr lang="en-US" altLang="ja-JP" dirty="0"/>
          </a:p>
        </p:txBody>
      </p:sp>
      <p:sp>
        <p:nvSpPr>
          <p:cNvPr id="3" name="Rectangle 2"/>
          <p:cNvSpPr/>
          <p:nvPr/>
        </p:nvSpPr>
        <p:spPr>
          <a:xfrm>
            <a:off x="8688288" y="5085184"/>
            <a:ext cx="2448272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Element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8288" y="544522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Sink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391904" y="5445224"/>
            <a:ext cx="129638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Data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92144" y="4077072"/>
            <a:ext cx="129638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Data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7448" y="2276872"/>
            <a:ext cx="2448272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Element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9376" y="2636912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Source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75480" y="2636912"/>
            <a:ext cx="129638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Data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414" y="2684576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Source elements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3C3C3B"/>
                </a:solidFill>
              </a:rPr>
              <a:t> only have source pad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4112" y="3645024"/>
            <a:ext cx="2448272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Element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4112" y="400506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Sink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56040" y="400506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Source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647728" y="4005064"/>
            <a:ext cx="129638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Data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4192" y="34307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Filter and filter-like elements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3C3C3B"/>
                </a:solidFill>
              </a:rPr>
              <a:t>have </a:t>
            </a:r>
            <a:r>
              <a:rPr lang="en-US" dirty="0">
                <a:solidFill>
                  <a:srgbClr val="3C3C3B"/>
                </a:solidFill>
              </a:rPr>
              <a:t>both source and sink pad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11071" y="544522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Sink </a:t>
            </a:r>
            <a:r>
              <a:rPr lang="en-US" b="1" dirty="0" smtClean="0">
                <a:solidFill>
                  <a:srgbClr val="0070C0"/>
                </a:solidFill>
              </a:rPr>
              <a:t>elements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3C3C3B"/>
                </a:solidFill>
              </a:rPr>
              <a:t>only have sink pad</a:t>
            </a:r>
          </a:p>
        </p:txBody>
      </p:sp>
    </p:spTree>
    <p:extLst>
      <p:ext uri="{BB962C8B-B14F-4D97-AF65-F5344CB8AC3E}">
        <p14:creationId xmlns:p14="http://schemas.microsoft.com/office/powerpoint/2010/main" val="23385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560616" cy="40790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Capabilities of pads (caps)</a:t>
            </a: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Describe </a:t>
            </a:r>
            <a:r>
              <a:rPr lang="en-US" sz="1800" dirty="0">
                <a:solidFill>
                  <a:srgbClr val="0070C0"/>
                </a:solidFill>
              </a:rPr>
              <a:t>the type of data </a:t>
            </a:r>
            <a:r>
              <a:rPr lang="en-US" sz="1800" dirty="0"/>
              <a:t>that is </a:t>
            </a:r>
            <a:r>
              <a:rPr lang="en-US" sz="1800" dirty="0">
                <a:solidFill>
                  <a:srgbClr val="0070C0"/>
                </a:solidFill>
              </a:rPr>
              <a:t>streamed between two pads</a:t>
            </a:r>
            <a:r>
              <a:rPr lang="en-US" sz="1800" dirty="0"/>
              <a:t>, or that </a:t>
            </a:r>
            <a:r>
              <a:rPr lang="en-US" sz="1800" dirty="0">
                <a:solidFill>
                  <a:srgbClr val="0070C0"/>
                </a:solidFill>
              </a:rPr>
              <a:t>one pad (template) </a:t>
            </a:r>
            <a:r>
              <a:rPr lang="en-US" sz="1800" dirty="0"/>
              <a:t>supports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463550" lvl="1" indent="-285750"/>
            <a:r>
              <a:rPr lang="en-US" sz="1800" dirty="0" smtClean="0"/>
              <a:t>Example of caps of sink pad and </a:t>
            </a:r>
            <a:r>
              <a:rPr lang="en-US" sz="1800" dirty="0" err="1" smtClean="0"/>
              <a:t>src</a:t>
            </a:r>
            <a:r>
              <a:rPr lang="en-US" sz="1800" dirty="0" smtClean="0"/>
              <a:t> pad of one audio decoder: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463550" lvl="1" indent="-285750"/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C</a:t>
            </a:r>
            <a:r>
              <a:rPr lang="de-DE" sz="1800" dirty="0" smtClean="0">
                <a:solidFill>
                  <a:srgbClr val="0070C0"/>
                </a:solidFill>
              </a:rPr>
              <a:t>an get information of caps via gst-inspect and it will show as information of next page</a:t>
            </a:r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Basic conceps of gstreamer</a:t>
            </a:r>
            <a:endParaRPr lang="en-US" altLang="ja-JP" dirty="0"/>
          </a:p>
        </p:txBody>
      </p:sp>
      <p:grpSp>
        <p:nvGrpSpPr>
          <p:cNvPr id="4" name="Group 3"/>
          <p:cNvGrpSpPr/>
          <p:nvPr/>
        </p:nvGrpSpPr>
        <p:grpSpPr>
          <a:xfrm>
            <a:off x="3791984" y="3356992"/>
            <a:ext cx="2448272" cy="1296144"/>
            <a:chOff x="3647728" y="2708920"/>
            <a:chExt cx="2448272" cy="1296144"/>
          </a:xfrm>
        </p:grpSpPr>
        <p:sp>
          <p:nvSpPr>
            <p:cNvPr id="3" name="Rectangle 2"/>
            <p:cNvSpPr/>
            <p:nvPr/>
          </p:nvSpPr>
          <p:spPr>
            <a:xfrm>
              <a:off x="3647728" y="2708920"/>
              <a:ext cx="2448272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3C3C3B"/>
                  </a:solidFill>
                </a:rPr>
                <a:t>Element</a:t>
              </a:r>
              <a:endParaRPr lang="en-US" dirty="0">
                <a:solidFill>
                  <a:srgbClr val="3C3C3B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47728" y="3068960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Sink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9656" y="3068960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Source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Left Brace 6"/>
          <p:cNvSpPr/>
          <p:nvPr/>
        </p:nvSpPr>
        <p:spPr>
          <a:xfrm>
            <a:off x="6240016" y="3212976"/>
            <a:ext cx="648072" cy="158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215680" y="3212976"/>
            <a:ext cx="576304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70" y="3395464"/>
            <a:ext cx="4143375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70" y="3789040"/>
            <a:ext cx="1828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16743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Capabilities of </a:t>
            </a:r>
            <a:r>
              <a:rPr lang="en-US" sz="2000" b="1" dirty="0" smtClean="0">
                <a:solidFill>
                  <a:srgbClr val="0070C0"/>
                </a:solidFill>
              </a:rPr>
              <a:t>pad (caps)</a:t>
            </a:r>
          </a:p>
          <a:p>
            <a:pPr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641350" lvl="2" indent="-285750"/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Basic conceps of gstreamer</a:t>
            </a:r>
            <a:endParaRPr lang="en-US" altLang="ja-JP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72" y="2276872"/>
            <a:ext cx="4857750" cy="3952875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5474582" y="2617158"/>
            <a:ext cx="2051444" cy="289186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2814" y="2567790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Direction of pads: source pad</a:t>
            </a:r>
          </a:p>
        </p:txBody>
      </p:sp>
      <p:sp>
        <p:nvSpPr>
          <p:cNvPr id="8" name="Left Arrow 7"/>
          <p:cNvSpPr/>
          <p:nvPr/>
        </p:nvSpPr>
        <p:spPr>
          <a:xfrm>
            <a:off x="5618560" y="4891569"/>
            <a:ext cx="1907466" cy="339724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793" y="4842202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Direction of pads: </a:t>
            </a:r>
            <a:r>
              <a:rPr lang="en-US" sz="1600" dirty="0" smtClean="0">
                <a:solidFill>
                  <a:srgbClr val="00B050"/>
                </a:solidFill>
              </a:rPr>
              <a:t>sink </a:t>
            </a:r>
            <a:r>
              <a:rPr lang="en-US" sz="1600" dirty="0">
                <a:solidFill>
                  <a:srgbClr val="00B050"/>
                </a:solidFill>
              </a:rPr>
              <a:t>pad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474582" y="3262344"/>
            <a:ext cx="2051444" cy="289186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62814" y="3212976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Caps of source pad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83378" y="5511470"/>
            <a:ext cx="1907428" cy="28803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71610" y="5462102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Caps of sink pad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490806" y="3645024"/>
            <a:ext cx="288032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186550" y="5799502"/>
            <a:ext cx="72008" cy="293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25442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Caps negotiation</a:t>
            </a:r>
          </a:p>
          <a:p>
            <a:pPr marL="463550" lvl="1" indent="-285750"/>
            <a:r>
              <a:rPr lang="en-US" sz="1800" dirty="0">
                <a:solidFill>
                  <a:srgbClr val="0070C0"/>
                </a:solidFill>
              </a:rPr>
              <a:t>Capabilities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of 2 pads are compatible each other</a:t>
            </a:r>
          </a:p>
          <a:p>
            <a:pPr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Ex:</a:t>
            </a:r>
          </a:p>
          <a:p>
            <a:pPr marL="463550" lvl="1" indent="-285750"/>
            <a:endParaRPr lang="en-US" sz="1800" dirty="0" smtClean="0"/>
          </a:p>
          <a:p>
            <a:pPr marL="641350" lvl="2" indent="-285750"/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Basic conceps of gstreamer</a:t>
            </a:r>
            <a:endParaRPr lang="en-US" altLang="ja-JP" dirty="0"/>
          </a:p>
        </p:txBody>
      </p:sp>
      <p:sp>
        <p:nvSpPr>
          <p:cNvPr id="7" name="Left-Right Arrow 6"/>
          <p:cNvSpPr/>
          <p:nvPr/>
        </p:nvSpPr>
        <p:spPr>
          <a:xfrm>
            <a:off x="3431704" y="3655361"/>
            <a:ext cx="2205794" cy="2659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Negotiate</a:t>
            </a:r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41422" y="3778482"/>
            <a:ext cx="1349188" cy="714276"/>
            <a:chOff x="3396787" y="276847"/>
            <a:chExt cx="2448272" cy="1296144"/>
          </a:xfrm>
        </p:grpSpPr>
        <p:sp>
          <p:nvSpPr>
            <p:cNvPr id="22" name="Rectangle 21"/>
            <p:cNvSpPr/>
            <p:nvPr/>
          </p:nvSpPr>
          <p:spPr>
            <a:xfrm>
              <a:off x="3396787" y="276847"/>
              <a:ext cx="2448272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rgbClr val="3C3C3B"/>
                  </a:solidFill>
                </a:rPr>
                <a:t>h264parse</a:t>
              </a:r>
              <a:endParaRPr lang="en-US" sz="1200" dirty="0">
                <a:solidFill>
                  <a:srgbClr val="3C3C3B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6787" y="73559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prstClr val="white"/>
                  </a:solidFill>
                </a:rPr>
                <a:t>Sink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8715" y="73559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prstClr val="white"/>
                  </a:solidFill>
                </a:rPr>
                <a:t>Source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Left Brace 24"/>
          <p:cNvSpPr/>
          <p:nvPr/>
        </p:nvSpPr>
        <p:spPr>
          <a:xfrm>
            <a:off x="2336573" y="3501008"/>
            <a:ext cx="144099" cy="1323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7738960" y="3501008"/>
            <a:ext cx="259742" cy="1335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9006" y="3645024"/>
            <a:ext cx="30669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C3C3B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video/x-h264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 </a:t>
            </a:r>
            <a:r>
              <a:rPr lang="en-US" sz="1100" dirty="0" smtClean="0">
                <a:solidFill>
                  <a:srgbClr val="3C3C3B"/>
                </a:solidFill>
              </a:rPr>
              <a:t>      parsed</a:t>
            </a:r>
            <a:r>
              <a:rPr lang="en-US" sz="1100" dirty="0">
                <a:solidFill>
                  <a:srgbClr val="3C3C3B"/>
                </a:solidFill>
              </a:rPr>
              <a:t>: true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</a:t>
            </a:r>
            <a:r>
              <a:rPr lang="en-US" sz="1100" dirty="0">
                <a:solidFill>
                  <a:srgbClr val="FF0000"/>
                </a:solidFill>
              </a:rPr>
              <a:t>stream-format</a:t>
            </a:r>
            <a:r>
              <a:rPr lang="en-US" sz="1100" dirty="0">
                <a:solidFill>
                  <a:srgbClr val="3C3C3B"/>
                </a:solidFill>
              </a:rPr>
              <a:t>: { </a:t>
            </a:r>
            <a:r>
              <a:rPr lang="en-US" sz="1100" dirty="0" err="1">
                <a:solidFill>
                  <a:srgbClr val="3C3C3B"/>
                </a:solidFill>
              </a:rPr>
              <a:t>avc</a:t>
            </a:r>
            <a:r>
              <a:rPr lang="en-US" sz="1100" dirty="0">
                <a:solidFill>
                  <a:srgbClr val="3C3C3B"/>
                </a:solidFill>
              </a:rPr>
              <a:t>, avc3, </a:t>
            </a:r>
            <a:r>
              <a:rPr lang="en-US" sz="1100" dirty="0">
                <a:solidFill>
                  <a:srgbClr val="FF0000"/>
                </a:solidFill>
              </a:rPr>
              <a:t>byte-stream</a:t>
            </a:r>
            <a:r>
              <a:rPr lang="en-US" sz="1100" dirty="0">
                <a:solidFill>
                  <a:srgbClr val="3C3C3B"/>
                </a:solidFill>
              </a:rPr>
              <a:t> }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    </a:t>
            </a:r>
            <a:r>
              <a:rPr lang="en-US" sz="1100" dirty="0">
                <a:solidFill>
                  <a:srgbClr val="FF0000"/>
                </a:solidFill>
              </a:rPr>
              <a:t>alignment: { au</a:t>
            </a:r>
            <a:r>
              <a:rPr lang="en-US" sz="1100" dirty="0">
                <a:solidFill>
                  <a:srgbClr val="3C3C3B"/>
                </a:solidFill>
              </a:rPr>
              <a:t>, </a:t>
            </a:r>
            <a:r>
              <a:rPr lang="en-US" sz="1100" dirty="0" err="1">
                <a:solidFill>
                  <a:srgbClr val="3C3C3B"/>
                </a:solidFill>
              </a:rPr>
              <a:t>nal</a:t>
            </a:r>
            <a:r>
              <a:rPr lang="en-US" sz="1100" dirty="0">
                <a:solidFill>
                  <a:srgbClr val="3C3C3B"/>
                </a:solidFill>
              </a:rPr>
              <a:t> }</a:t>
            </a:r>
            <a:endParaRPr lang="en-US" sz="11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8056284" y="3832876"/>
            <a:ext cx="1349188" cy="714276"/>
            <a:chOff x="3396787" y="276847"/>
            <a:chExt cx="2448272" cy="1296144"/>
          </a:xfrm>
        </p:grpSpPr>
        <p:sp>
          <p:nvSpPr>
            <p:cNvPr id="29" name="Rectangle 28"/>
            <p:cNvSpPr/>
            <p:nvPr/>
          </p:nvSpPr>
          <p:spPr>
            <a:xfrm>
              <a:off x="3396787" y="276847"/>
              <a:ext cx="2448272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rgbClr val="3C3C3B"/>
                  </a:solidFill>
                </a:rPr>
                <a:t>omxh264dec</a:t>
              </a:r>
              <a:endParaRPr lang="en-US" sz="1200" dirty="0">
                <a:solidFill>
                  <a:srgbClr val="3C3C3B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96787" y="73559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prstClr val="white"/>
                  </a:solidFill>
                </a:rPr>
                <a:t>Sink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08715" y="735592"/>
              <a:ext cx="93610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prstClr val="white"/>
                  </a:solidFill>
                </a:rPr>
                <a:t>Source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645312" y="3636018"/>
            <a:ext cx="26689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video/x-h264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    </a:t>
            </a:r>
            <a:r>
              <a:rPr lang="en-US" sz="1100" dirty="0">
                <a:solidFill>
                  <a:srgbClr val="FF0000"/>
                </a:solidFill>
              </a:rPr>
              <a:t>alignment: au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</a:t>
            </a:r>
            <a:r>
              <a:rPr lang="en-US" sz="1100" dirty="0">
                <a:solidFill>
                  <a:srgbClr val="FF0000"/>
                </a:solidFill>
              </a:rPr>
              <a:t>stream-format: byte-stream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        width: [ 1, 2147483647 ]</a:t>
            </a:r>
          </a:p>
          <a:p>
            <a:r>
              <a:rPr lang="en-US" sz="1100" dirty="0">
                <a:solidFill>
                  <a:srgbClr val="3C3C3B"/>
                </a:solidFill>
              </a:rPr>
              <a:t>                height: [ 1, 2147483647 ]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9420034" y="3507764"/>
            <a:ext cx="144099" cy="1323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31923" y="3745967"/>
            <a:ext cx="25894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video/x-raw</a:t>
            </a:r>
          </a:p>
          <a:p>
            <a:r>
              <a:rPr lang="en-US" sz="1100" dirty="0"/>
              <a:t>                 format: { NV12, I420 }</a:t>
            </a:r>
          </a:p>
          <a:p>
            <a:r>
              <a:rPr lang="en-US" sz="1100" dirty="0"/>
              <a:t>                  width: [ 1, 2147483647 ]</a:t>
            </a:r>
          </a:p>
          <a:p>
            <a:r>
              <a:rPr lang="en-US" sz="1100" dirty="0"/>
              <a:t>                 height: [ 1, 2147483647 ]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2567608" y="4824725"/>
            <a:ext cx="4968552" cy="836523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Caps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76738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Pipeline can be created by using </a:t>
            </a:r>
            <a:r>
              <a:rPr lang="en-US" dirty="0" err="1" smtClean="0">
                <a:solidFill>
                  <a:srgbClr val="0070C0"/>
                </a:solidFill>
              </a:rPr>
              <a:t>gst</a:t>
            </a:r>
            <a:r>
              <a:rPr lang="en-US" dirty="0" smtClean="0">
                <a:solidFill>
                  <a:srgbClr val="0070C0"/>
                </a:solidFill>
              </a:rPr>
              <a:t>-launch </a:t>
            </a:r>
            <a:r>
              <a:rPr lang="en-US" dirty="0" smtClean="0"/>
              <a:t>tool to connect for elements on system: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Elements will connect each other by “!”</a:t>
            </a:r>
            <a:r>
              <a:rPr lang="en-US" dirty="0" smtClean="0"/>
              <a:t>. Element </a:t>
            </a:r>
            <a:r>
              <a:rPr lang="en-US" dirty="0" smtClean="0">
                <a:solidFill>
                  <a:srgbClr val="0070C0"/>
                </a:solidFill>
              </a:rPr>
              <a:t>before “!”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we call </a:t>
            </a:r>
            <a:r>
              <a:rPr lang="en-US" dirty="0" smtClean="0">
                <a:solidFill>
                  <a:srgbClr val="0070C0"/>
                </a:solidFill>
              </a:rPr>
              <a:t>upstream element</a:t>
            </a:r>
            <a:r>
              <a:rPr lang="en-US" dirty="0" smtClean="0"/>
              <a:t>. Element after </a:t>
            </a:r>
            <a:r>
              <a:rPr lang="en-US" dirty="0" smtClean="0">
                <a:solidFill>
                  <a:srgbClr val="0070C0"/>
                </a:solidFill>
              </a:rPr>
              <a:t>“!”</a:t>
            </a:r>
            <a:r>
              <a:rPr lang="en-US" dirty="0" smtClean="0"/>
              <a:t>, we call </a:t>
            </a:r>
            <a:r>
              <a:rPr lang="en-US" dirty="0" smtClean="0">
                <a:solidFill>
                  <a:srgbClr val="0070C0"/>
                </a:solidFill>
              </a:rPr>
              <a:t>downstream element</a:t>
            </a:r>
            <a:r>
              <a:rPr lang="en-US" dirty="0" smtClean="0"/>
              <a:t>.</a:t>
            </a:r>
          </a:p>
          <a:p>
            <a:pPr marL="463550" lvl="1" indent="-285750"/>
            <a:r>
              <a:rPr lang="en-US" dirty="0" smtClean="0"/>
              <a:t>Elements on pipeline will </a:t>
            </a:r>
            <a:r>
              <a:rPr lang="en-US" dirty="0" smtClean="0">
                <a:solidFill>
                  <a:srgbClr val="0070C0"/>
                </a:solidFill>
              </a:rPr>
              <a:t>decide for data flow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r>
              <a:rPr lang="en-US" dirty="0" smtClean="0"/>
              <a:t>Ex: Pipeline decode, convert and show video on screen:</a:t>
            </a:r>
          </a:p>
          <a:p>
            <a:pPr lvl="1" indent="0">
              <a:buNone/>
            </a:pPr>
            <a:r>
              <a:rPr lang="en-US" dirty="0">
                <a:solidFill>
                  <a:srgbClr val="0070C0"/>
                </a:solidFill>
              </a:rPr>
              <a:t># gst-launch-1.0 </a:t>
            </a:r>
            <a:r>
              <a:rPr lang="en-US" dirty="0" err="1">
                <a:solidFill>
                  <a:srgbClr val="0070C0"/>
                </a:solidFill>
              </a:rPr>
              <a:t>filesrc</a:t>
            </a:r>
            <a:r>
              <a:rPr lang="en-US" dirty="0">
                <a:solidFill>
                  <a:srgbClr val="0070C0"/>
                </a:solidFill>
              </a:rPr>
              <a:t> location=file.mp4 ! </a:t>
            </a:r>
            <a:r>
              <a:rPr lang="en-US" dirty="0" err="1">
                <a:solidFill>
                  <a:srgbClr val="0070C0"/>
                </a:solidFill>
              </a:rPr>
              <a:t>qtdemux</a:t>
            </a:r>
            <a:r>
              <a:rPr lang="en-US" dirty="0">
                <a:solidFill>
                  <a:srgbClr val="0070C0"/>
                </a:solidFill>
              </a:rPr>
              <a:t> ! h264parse ! omxh264dec ! </a:t>
            </a:r>
            <a:r>
              <a:rPr lang="en-US" dirty="0" err="1">
                <a:solidFill>
                  <a:srgbClr val="0070C0"/>
                </a:solidFill>
              </a:rPr>
              <a:t>vspfilter</a:t>
            </a:r>
            <a:r>
              <a:rPr lang="en-US" dirty="0">
                <a:solidFill>
                  <a:srgbClr val="0070C0"/>
                </a:solidFill>
              </a:rPr>
              <a:t> ! </a:t>
            </a:r>
            <a:r>
              <a:rPr lang="en-US" dirty="0" err="1" smtClean="0">
                <a:solidFill>
                  <a:srgbClr val="0070C0"/>
                </a:solidFill>
              </a:rPr>
              <a:t>waylandsink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400" dirty="0" smtClean="0">
              <a:solidFill>
                <a:srgbClr val="0070C0"/>
              </a:solidFill>
            </a:endParaRPr>
          </a:p>
          <a:p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5760000" y="6525344"/>
            <a:ext cx="672075" cy="161583"/>
          </a:xfrm>
        </p:spPr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create pipeline</a:t>
            </a:r>
            <a:endParaRPr lang="en-US" altLang="ja-JP" dirty="0"/>
          </a:p>
        </p:txBody>
      </p:sp>
      <p:grpSp>
        <p:nvGrpSpPr>
          <p:cNvPr id="4" name="Group 3"/>
          <p:cNvGrpSpPr/>
          <p:nvPr/>
        </p:nvGrpSpPr>
        <p:grpSpPr>
          <a:xfrm>
            <a:off x="623392" y="4221088"/>
            <a:ext cx="10869802" cy="962024"/>
            <a:chOff x="623392" y="4221088"/>
            <a:chExt cx="10869802" cy="962024"/>
          </a:xfrm>
        </p:grpSpPr>
        <p:sp>
          <p:nvSpPr>
            <p:cNvPr id="42" name="TextBox 41"/>
            <p:cNvSpPr txBox="1"/>
            <p:nvPr/>
          </p:nvSpPr>
          <p:spPr>
            <a:xfrm>
              <a:off x="7244722" y="480818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NV12</a:t>
              </a:r>
              <a:endParaRPr lang="en-US" sz="1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3392" y="4221088"/>
              <a:ext cx="10869802" cy="962024"/>
              <a:chOff x="623392" y="4725144"/>
              <a:chExt cx="10869802" cy="96202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23392" y="4725144"/>
                <a:ext cx="10869802" cy="962024"/>
                <a:chOff x="492978" y="4221088"/>
                <a:chExt cx="10869802" cy="962024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7623864" y="4332426"/>
                  <a:ext cx="845381" cy="5334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err="1"/>
                    <a:t>vspfilter</a:t>
                  </a:r>
                  <a:endParaRPr lang="en-US" sz="1100" dirty="0"/>
                </a:p>
              </p:txBody>
            </p:sp>
            <p:sp>
              <p:nvSpPr>
                <p:cNvPr id="14" name="TextBox 178"/>
                <p:cNvSpPr txBox="1"/>
                <p:nvPr/>
              </p:nvSpPr>
              <p:spPr>
                <a:xfrm>
                  <a:off x="1630246" y="4853920"/>
                  <a:ext cx="726481" cy="26161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100" dirty="0" smtClean="0"/>
                    <a:t>File.mp4</a:t>
                  </a:r>
                  <a:endParaRPr lang="en-US" sz="1100" dirty="0"/>
                </a:p>
              </p:txBody>
            </p:sp>
            <p:sp>
              <p:nvSpPr>
                <p:cNvPr id="15" name="Flowchart: Magnetic Disk 14"/>
                <p:cNvSpPr/>
                <p:nvPr/>
              </p:nvSpPr>
              <p:spPr>
                <a:xfrm>
                  <a:off x="492978" y="4272894"/>
                  <a:ext cx="906930" cy="609601"/>
                </a:xfrm>
                <a:prstGeom prst="flowChartMagneticDisk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 err="1"/>
                    <a:t>FileSystem</a:t>
                  </a:r>
                  <a:endParaRPr lang="en-US" sz="1000" baseline="0" dirty="0"/>
                </a:p>
                <a:p>
                  <a:pPr algn="ctr"/>
                  <a:r>
                    <a:rPr lang="en-US" sz="1000" baseline="0" dirty="0"/>
                    <a:t>(NFS)</a:t>
                  </a: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2606238" y="4310995"/>
                  <a:ext cx="731397" cy="5334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err="1"/>
                    <a:t>filesrc</a:t>
                  </a:r>
                  <a:endParaRPr lang="en-US" sz="11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4764164" y="4331235"/>
                  <a:ext cx="920181" cy="5334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smtClean="0"/>
                    <a:t>h264parse</a:t>
                  </a:r>
                  <a:endParaRPr lang="en-US" sz="11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6090288" y="4331235"/>
                  <a:ext cx="1049030" cy="5334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omxh264dec</a:t>
                  </a:r>
                </a:p>
              </p:txBody>
            </p:sp>
            <p:sp>
              <p:nvSpPr>
                <p:cNvPr id="19" name="Folded Corner 18"/>
                <p:cNvSpPr/>
                <p:nvPr/>
              </p:nvSpPr>
              <p:spPr>
                <a:xfrm>
                  <a:off x="1763232" y="4320520"/>
                  <a:ext cx="396569" cy="523875"/>
                </a:xfrm>
                <a:prstGeom prst="foldedCorner">
                  <a:avLst>
                    <a:gd name="adj" fmla="val 39655"/>
                  </a:avLst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4891" y="4511020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635096" y="4511020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115077" y="4516973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738044" y="4507448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58230" y="4507448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578745" y="4519354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169300" y="4582458"/>
                  <a:ext cx="404869" cy="13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0" idx="3"/>
                  <a:endCxn id="23" idx="1"/>
                </p:cNvCxnSpPr>
                <p:nvPr/>
              </p:nvCxnSpPr>
              <p:spPr>
                <a:xfrm flipV="1">
                  <a:off x="3366130" y="4596745"/>
                  <a:ext cx="1371914" cy="3572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1" idx="3"/>
                  <a:endCxn id="24" idx="1"/>
                </p:cNvCxnSpPr>
                <p:nvPr/>
              </p:nvCxnSpPr>
              <p:spPr>
                <a:xfrm flipV="1">
                  <a:off x="5706335" y="4596745"/>
                  <a:ext cx="351895" cy="357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22" idx="3"/>
                  <a:endCxn id="25" idx="1"/>
                </p:cNvCxnSpPr>
                <p:nvPr/>
              </p:nvCxnSpPr>
              <p:spPr>
                <a:xfrm>
                  <a:off x="7186316" y="4606270"/>
                  <a:ext cx="392429" cy="238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10164658" y="4221088"/>
                  <a:ext cx="1198122" cy="962024"/>
                  <a:chOff x="10164658" y="2924944"/>
                  <a:chExt cx="1198122" cy="962024"/>
                </a:xfrm>
              </p:grpSpPr>
              <p:sp>
                <p:nvSpPr>
                  <p:cNvPr id="3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0365825" y="3571527"/>
                    <a:ext cx="795790" cy="31544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360" cap="flat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39" name="AutoShape 2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569949" y="3583393"/>
                    <a:ext cx="394443" cy="154260"/>
                  </a:xfrm>
                  <a:custGeom>
                    <a:avLst/>
                    <a:gdLst>
                      <a:gd name="G0" fmla="+- 5095 0 0"/>
                      <a:gd name="G1" fmla="+- 21600 0 5095"/>
                      <a:gd name="G2" fmla="*/ 5095 1 2"/>
                      <a:gd name="G3" fmla="+- 21600 0 G2"/>
                      <a:gd name="G4" fmla="+/ 5095 21600 2"/>
                      <a:gd name="G5" fmla="+/ G1 0 2"/>
                      <a:gd name="G6" fmla="*/ 21600 21600 5095"/>
                      <a:gd name="G7" fmla="*/ G6 1 2"/>
                      <a:gd name="G8" fmla="+- 21600 0 G7"/>
                      <a:gd name="G9" fmla="*/ 21600 1 2"/>
                      <a:gd name="G10" fmla="+- 5095 0 G9"/>
                      <a:gd name="G11" fmla="?: G10 G8 0"/>
                      <a:gd name="G12" fmla="?: G10 G7 21600"/>
                      <a:gd name="T0" fmla="*/ 19052 w 21600"/>
                      <a:gd name="T1" fmla="*/ 10800 h 21600"/>
                      <a:gd name="T2" fmla="*/ 10800 w 21600"/>
                      <a:gd name="T3" fmla="*/ 21600 h 21600"/>
                      <a:gd name="T4" fmla="*/ 2548 w 21600"/>
                      <a:gd name="T5" fmla="*/ 10800 h 21600"/>
                      <a:gd name="T6" fmla="*/ 10800 w 21600"/>
                      <a:gd name="T7" fmla="*/ 0 h 21600"/>
                      <a:gd name="T8" fmla="*/ 4348 w 21600"/>
                      <a:gd name="T9" fmla="*/ 4348 h 21600"/>
                      <a:gd name="T10" fmla="*/ 17252 w 21600"/>
                      <a:gd name="T11" fmla="*/ 1725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095" y="21600"/>
                        </a:lnTo>
                        <a:lnTo>
                          <a:pt x="1650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 w="9360" cap="flat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sp>
                <p:nvSpPr>
                  <p:cNvPr id="40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10164658" y="2924944"/>
                    <a:ext cx="1198122" cy="718888"/>
                  </a:xfrm>
                  <a:prstGeom prst="roundRect">
                    <a:avLst>
                      <a:gd name="adj" fmla="val 6796"/>
                    </a:avLst>
                  </a:prstGeom>
                  <a:solidFill>
                    <a:srgbClr val="4C4C4C"/>
                  </a:solidFill>
                  <a:ln w="9360" cap="flat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ja-JP" altLang="en-US"/>
                  </a:p>
                </p:txBody>
              </p:sp>
              <p:pic>
                <p:nvPicPr>
                  <p:cNvPr id="41" name="Picture 40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15192" y="2965487"/>
                    <a:ext cx="1109503" cy="6389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8824756" y="4315642"/>
                  <a:ext cx="1025856" cy="53340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err="1"/>
                    <a:t>waylandsink</a:t>
                  </a:r>
                  <a:endParaRPr lang="en-US" sz="11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786760" y="4525192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414627" y="4525192"/>
                  <a:ext cx="71239" cy="17859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cxnSp>
              <p:nvCxnSpPr>
                <p:cNvPr id="35" name="Straight Connector 34"/>
                <p:cNvCxnSpPr>
                  <a:stCxn id="34" idx="3"/>
                  <a:endCxn id="33" idx="1"/>
                </p:cNvCxnSpPr>
                <p:nvPr/>
              </p:nvCxnSpPr>
              <p:spPr>
                <a:xfrm>
                  <a:off x="8485866" y="4614489"/>
                  <a:ext cx="300894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endCxn id="41" idx="1"/>
                </p:cNvCxnSpPr>
                <p:nvPr/>
              </p:nvCxnSpPr>
              <p:spPr>
                <a:xfrm flipV="1">
                  <a:off x="9537746" y="4581107"/>
                  <a:ext cx="677446" cy="1979"/>
                </a:xfrm>
                <a:prstGeom prst="straightConnector1">
                  <a:avLst/>
                </a:prstGeom>
                <a:ln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5" idx="4"/>
                </p:cNvCxnSpPr>
                <p:nvPr/>
              </p:nvCxnSpPr>
              <p:spPr>
                <a:xfrm>
                  <a:off x="1399908" y="4577695"/>
                  <a:ext cx="363324" cy="3412"/>
                </a:xfrm>
                <a:prstGeom prst="straightConnector1">
                  <a:avLst/>
                </a:prstGeom>
                <a:ln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3742450" y="4823072"/>
                <a:ext cx="920181" cy="5334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err="1" smtClean="0"/>
                  <a:t>qtdemux</a:t>
                </a:r>
                <a:endParaRPr lang="en-US" sz="11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499653" y="4808185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BGRA</a:t>
              </a:r>
              <a:endParaRPr lang="en-US" sz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613382" y="4503361"/>
            <a:ext cx="71239" cy="1785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5" name="Rectangle 44"/>
          <p:cNvSpPr/>
          <p:nvPr/>
        </p:nvSpPr>
        <p:spPr>
          <a:xfrm>
            <a:off x="3716330" y="4499789"/>
            <a:ext cx="71239" cy="1785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8" name="Group 7"/>
          <p:cNvGrpSpPr/>
          <p:nvPr/>
        </p:nvGrpSpPr>
        <p:grpSpPr>
          <a:xfrm>
            <a:off x="623392" y="5703912"/>
            <a:ext cx="2408363" cy="533400"/>
            <a:chOff x="3959592" y="5700261"/>
            <a:chExt cx="2408363" cy="533400"/>
          </a:xfrm>
        </p:grpSpPr>
        <p:grpSp>
          <p:nvGrpSpPr>
            <p:cNvPr id="5" name="Group 4"/>
            <p:cNvGrpSpPr/>
            <p:nvPr/>
          </p:nvGrpSpPr>
          <p:grpSpPr>
            <a:xfrm>
              <a:off x="4689958" y="5700261"/>
              <a:ext cx="968291" cy="533400"/>
              <a:chOff x="4127171" y="5840277"/>
              <a:chExt cx="968291" cy="5334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153291" y="5840277"/>
                <a:ext cx="920181" cy="5334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/>
                  <a:t>element</a:t>
                </a:r>
                <a:endParaRPr lang="en-US" sz="11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024223" y="5953099"/>
                <a:ext cx="71239" cy="17859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27171" y="5949527"/>
                <a:ext cx="71239" cy="17859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959592" y="5785031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Sink pad</a:t>
              </a:r>
              <a:endParaRPr 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97579" y="5796896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Src</a:t>
              </a:r>
              <a:r>
                <a:rPr lang="en-US" sz="1100" dirty="0" smtClean="0"/>
                <a:t> pad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0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52937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Besides, we can </a:t>
            </a:r>
            <a:r>
              <a:rPr lang="en-US" dirty="0" smtClean="0">
                <a:solidFill>
                  <a:srgbClr val="0070C0"/>
                </a:solidFill>
              </a:rPr>
              <a:t>assign type for negotiation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smtClean="0">
                <a:solidFill>
                  <a:srgbClr val="0070C0"/>
                </a:solidFill>
              </a:rPr>
              <a:t>using </a:t>
            </a:r>
            <a:r>
              <a:rPr lang="en-US" dirty="0" err="1" smtClean="0">
                <a:solidFill>
                  <a:srgbClr val="0070C0"/>
                </a:solidFill>
              </a:rPr>
              <a:t>capsfilter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element in case element have many types.</a:t>
            </a:r>
          </a:p>
          <a:p>
            <a:r>
              <a:rPr lang="en-US" sz="1400" dirty="0" smtClean="0"/>
              <a:t>Ex: omxh264dec can sent data with format is NV12 and I420, normally it will use NV12 as default for caps negotiation with other element.</a:t>
            </a:r>
          </a:p>
          <a:p>
            <a:r>
              <a:rPr lang="en-US" sz="1400" dirty="0" smtClean="0"/>
              <a:t>But we can choose I420 to make negotiation:</a:t>
            </a:r>
          </a:p>
          <a:p>
            <a:r>
              <a:rPr lang="en-US" dirty="0">
                <a:solidFill>
                  <a:srgbClr val="0070C0"/>
                </a:solidFill>
              </a:rPr>
              <a:t># gst-launch-1.0 </a:t>
            </a:r>
            <a:r>
              <a:rPr lang="en-US" dirty="0" err="1">
                <a:solidFill>
                  <a:srgbClr val="0070C0"/>
                </a:solidFill>
              </a:rPr>
              <a:t>filesrc</a:t>
            </a:r>
            <a:r>
              <a:rPr lang="en-US" dirty="0">
                <a:solidFill>
                  <a:srgbClr val="0070C0"/>
                </a:solidFill>
              </a:rPr>
              <a:t> location=file.264 ! h264parse ! omxh264dec ! </a:t>
            </a:r>
            <a:r>
              <a:rPr lang="en-US" dirty="0" err="1">
                <a:solidFill>
                  <a:srgbClr val="FF0000"/>
                </a:solidFill>
              </a:rPr>
              <a:t>capsfilter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caps=video/x-</a:t>
            </a:r>
            <a:r>
              <a:rPr lang="en-US" dirty="0" err="1" smtClean="0">
                <a:solidFill>
                  <a:srgbClr val="FF0000"/>
                </a:solidFill>
              </a:rPr>
              <a:t>raw,format</a:t>
            </a:r>
            <a:r>
              <a:rPr lang="en-US" dirty="0" smtClean="0">
                <a:solidFill>
                  <a:srgbClr val="FF0000"/>
                </a:solidFill>
              </a:rPr>
              <a:t>=I420  </a:t>
            </a:r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70C0"/>
                </a:solidFill>
              </a:rPr>
              <a:t>vspfilter</a:t>
            </a:r>
            <a:r>
              <a:rPr lang="en-US" dirty="0">
                <a:solidFill>
                  <a:srgbClr val="0070C0"/>
                </a:solidFill>
              </a:rPr>
              <a:t> !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dirty="0" err="1" smtClean="0">
                <a:solidFill>
                  <a:srgbClr val="0070C0"/>
                </a:solidFill>
              </a:rPr>
              <a:t>aylandsink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shorten pipeline: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gst-launch-1.0 </a:t>
            </a:r>
            <a:r>
              <a:rPr lang="en-US" dirty="0" err="1">
                <a:solidFill>
                  <a:srgbClr val="0070C0"/>
                </a:solidFill>
              </a:rPr>
              <a:t>filesrc</a:t>
            </a:r>
            <a:r>
              <a:rPr lang="en-US" dirty="0">
                <a:solidFill>
                  <a:srgbClr val="0070C0"/>
                </a:solidFill>
              </a:rPr>
              <a:t> location=file.264 ! h264parse ! </a:t>
            </a:r>
            <a:r>
              <a:rPr lang="en-US" dirty="0" smtClean="0">
                <a:solidFill>
                  <a:srgbClr val="0070C0"/>
                </a:solidFill>
              </a:rPr>
              <a:t>omxh264dec ! </a:t>
            </a:r>
            <a:r>
              <a:rPr lang="en-US" dirty="0" smtClean="0">
                <a:solidFill>
                  <a:srgbClr val="FF0000"/>
                </a:solidFill>
              </a:rPr>
              <a:t>video/x-</a:t>
            </a:r>
            <a:r>
              <a:rPr lang="en-US" dirty="0" err="1" smtClean="0">
                <a:solidFill>
                  <a:srgbClr val="FF0000"/>
                </a:solidFill>
              </a:rPr>
              <a:t>raw,format</a:t>
            </a:r>
            <a:r>
              <a:rPr lang="en-US" dirty="0" smtClean="0">
                <a:solidFill>
                  <a:srgbClr val="FF0000"/>
                </a:solidFill>
              </a:rPr>
              <a:t>=I420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70C0"/>
                </a:solidFill>
              </a:rPr>
              <a:t>vspfilter</a:t>
            </a:r>
            <a:r>
              <a:rPr lang="en-US" dirty="0">
                <a:solidFill>
                  <a:srgbClr val="0070C0"/>
                </a:solidFill>
              </a:rPr>
              <a:t> ! </a:t>
            </a:r>
            <a:r>
              <a:rPr lang="en-US" dirty="0" err="1">
                <a:solidFill>
                  <a:srgbClr val="0070C0"/>
                </a:solidFill>
              </a:rPr>
              <a:t>waylandsink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create pipeline</a:t>
            </a:r>
            <a:endParaRPr lang="en-US" altLang="ja-JP" dirty="0"/>
          </a:p>
        </p:txBody>
      </p:sp>
      <p:grpSp>
        <p:nvGrpSpPr>
          <p:cNvPr id="5" name="Group 4"/>
          <p:cNvGrpSpPr/>
          <p:nvPr/>
        </p:nvGrpSpPr>
        <p:grpSpPr>
          <a:xfrm>
            <a:off x="911424" y="4915248"/>
            <a:ext cx="10437754" cy="962024"/>
            <a:chOff x="492978" y="4221088"/>
            <a:chExt cx="10437754" cy="962024"/>
          </a:xfrm>
        </p:grpSpPr>
        <p:sp>
          <p:nvSpPr>
            <p:cNvPr id="7" name="Rounded Rectangle 6"/>
            <p:cNvSpPr/>
            <p:nvPr/>
          </p:nvSpPr>
          <p:spPr>
            <a:xfrm>
              <a:off x="6833143" y="4332426"/>
              <a:ext cx="845381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prstClr val="white"/>
                  </a:solidFill>
                </a:rPr>
                <a:t>vspfilter</a:t>
              </a:r>
            </a:p>
          </p:txBody>
        </p:sp>
        <p:sp>
          <p:nvSpPr>
            <p:cNvPr id="8" name="TextBox 178"/>
            <p:cNvSpPr txBox="1"/>
            <p:nvPr/>
          </p:nvSpPr>
          <p:spPr>
            <a:xfrm>
              <a:off x="1630246" y="4853920"/>
              <a:ext cx="68800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3C3C3B"/>
                  </a:solidFill>
                </a:rPr>
                <a:t>File.264</a:t>
              </a:r>
              <a:endParaRPr lang="en-US" dirty="0">
                <a:solidFill>
                  <a:srgbClr val="3C3C3B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492978" y="4272894"/>
              <a:ext cx="906930" cy="609601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err="1">
                  <a:solidFill>
                    <a:prstClr val="white"/>
                  </a:solidFill>
                </a:rPr>
                <a:t>FileSystem</a:t>
              </a:r>
              <a:endParaRPr lang="en-US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sz="1000" dirty="0">
                  <a:solidFill>
                    <a:prstClr val="white"/>
                  </a:solidFill>
                </a:rPr>
                <a:t>(NFS)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06238" y="4310995"/>
              <a:ext cx="731397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prstClr val="white"/>
                  </a:solidFill>
                </a:rPr>
                <a:t>filesrc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57685" y="4331235"/>
              <a:ext cx="920181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h264parse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15996" y="4331235"/>
              <a:ext cx="104903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prstClr val="white"/>
                  </a:solidFill>
                </a:rPr>
                <a:t>omxh264dec</a:t>
              </a: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1763232" y="4320520"/>
              <a:ext cx="396569" cy="523875"/>
            </a:xfrm>
            <a:prstGeom prst="foldedCorner">
              <a:avLst>
                <a:gd name="adj" fmla="val 39655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C3C3B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4891" y="4511020"/>
              <a:ext cx="71239" cy="1785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8617" y="4511020"/>
              <a:ext cx="71239" cy="1785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0785" y="4516973"/>
              <a:ext cx="71239" cy="1785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31565" y="4507448"/>
              <a:ext cx="71239" cy="1785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3938" y="4507448"/>
              <a:ext cx="71239" cy="1785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8024" y="4519354"/>
              <a:ext cx="71239" cy="1785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169300" y="4582458"/>
              <a:ext cx="404869" cy="1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3"/>
              <a:endCxn id="17" idx="1"/>
            </p:cNvCxnSpPr>
            <p:nvPr/>
          </p:nvCxnSpPr>
          <p:spPr>
            <a:xfrm flipV="1">
              <a:off x="3366130" y="4596745"/>
              <a:ext cx="465434" cy="35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3"/>
              <a:endCxn id="18" idx="1"/>
            </p:cNvCxnSpPr>
            <p:nvPr/>
          </p:nvCxnSpPr>
          <p:spPr>
            <a:xfrm flipV="1">
              <a:off x="4799856" y="4596745"/>
              <a:ext cx="384082" cy="35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3"/>
              <a:endCxn id="19" idx="1"/>
            </p:cNvCxnSpPr>
            <p:nvPr/>
          </p:nvCxnSpPr>
          <p:spPr>
            <a:xfrm>
              <a:off x="6312024" y="4606270"/>
              <a:ext cx="476000" cy="238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9732610" y="4221088"/>
              <a:ext cx="1198122" cy="962024"/>
              <a:chOff x="9732610" y="2924944"/>
              <a:chExt cx="1198122" cy="962024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9933777" y="3571527"/>
                <a:ext cx="795790" cy="315441"/>
              </a:xfrm>
              <a:prstGeom prst="ellipse">
                <a:avLst/>
              </a:prstGeom>
              <a:solidFill>
                <a:srgbClr val="808080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 rot="10800000">
                <a:off x="10137901" y="3583393"/>
                <a:ext cx="394443" cy="154260"/>
              </a:xfrm>
              <a:custGeom>
                <a:avLst/>
                <a:gdLst>
                  <a:gd name="G0" fmla="+- 5095 0 0"/>
                  <a:gd name="G1" fmla="+- 21600 0 5095"/>
                  <a:gd name="G2" fmla="*/ 5095 1 2"/>
                  <a:gd name="G3" fmla="+- 21600 0 G2"/>
                  <a:gd name="G4" fmla="+/ 5095 21600 2"/>
                  <a:gd name="G5" fmla="+/ G1 0 2"/>
                  <a:gd name="G6" fmla="*/ 21600 21600 5095"/>
                  <a:gd name="G7" fmla="*/ G6 1 2"/>
                  <a:gd name="G8" fmla="+- 21600 0 G7"/>
                  <a:gd name="G9" fmla="*/ 21600 1 2"/>
                  <a:gd name="G10" fmla="+- 5095 0 G9"/>
                  <a:gd name="G11" fmla="?: G10 G8 0"/>
                  <a:gd name="G12" fmla="?: G10 G7 21600"/>
                  <a:gd name="T0" fmla="*/ 19052 w 21600"/>
                  <a:gd name="T1" fmla="*/ 10800 h 21600"/>
                  <a:gd name="T2" fmla="*/ 10800 w 21600"/>
                  <a:gd name="T3" fmla="*/ 21600 h 21600"/>
                  <a:gd name="T4" fmla="*/ 2548 w 21600"/>
                  <a:gd name="T5" fmla="*/ 10800 h 21600"/>
                  <a:gd name="T6" fmla="*/ 10800 w 21600"/>
                  <a:gd name="T7" fmla="*/ 0 h 21600"/>
                  <a:gd name="T8" fmla="*/ 4348 w 21600"/>
                  <a:gd name="T9" fmla="*/ 4348 h 21600"/>
                  <a:gd name="T10" fmla="*/ 17252 w 21600"/>
                  <a:gd name="T11" fmla="*/ 172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095" y="21600"/>
                    </a:lnTo>
                    <a:lnTo>
                      <a:pt x="165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4C4C4C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sp>
            <p:nvSpPr>
              <p:cNvPr id="34" name="AutoShape 22"/>
              <p:cNvSpPr>
                <a:spLocks noChangeArrowheads="1"/>
              </p:cNvSpPr>
              <p:nvPr/>
            </p:nvSpPr>
            <p:spPr bwMode="auto">
              <a:xfrm>
                <a:off x="9732610" y="2924944"/>
                <a:ext cx="1198122" cy="718888"/>
              </a:xfrm>
              <a:prstGeom prst="roundRect">
                <a:avLst>
                  <a:gd name="adj" fmla="val 6796"/>
                </a:avLst>
              </a:prstGeom>
              <a:solidFill>
                <a:srgbClr val="4C4C4C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pic>
            <p:nvPicPr>
              <p:cNvPr id="35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3144" y="2965487"/>
                <a:ext cx="1109503" cy="63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Rounded Rectangle 24"/>
            <p:cNvSpPr/>
            <p:nvPr/>
          </p:nvSpPr>
          <p:spPr>
            <a:xfrm>
              <a:off x="8070344" y="4315642"/>
              <a:ext cx="1025856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prstClr val="white"/>
                  </a:solidFill>
                </a:rPr>
                <a:t>waylandsink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32348" y="4525192"/>
              <a:ext cx="71239" cy="1785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23906" y="4525192"/>
              <a:ext cx="71239" cy="1785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3"/>
              <a:endCxn id="26" idx="1"/>
            </p:cNvCxnSpPr>
            <p:nvPr/>
          </p:nvCxnSpPr>
          <p:spPr>
            <a:xfrm>
              <a:off x="7695145" y="4614489"/>
              <a:ext cx="337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35" idx="1"/>
            </p:cNvCxnSpPr>
            <p:nvPr/>
          </p:nvCxnSpPr>
          <p:spPr>
            <a:xfrm flipV="1">
              <a:off x="9105698" y="4581107"/>
              <a:ext cx="677446" cy="197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4"/>
            </p:cNvCxnSpPr>
            <p:nvPr/>
          </p:nvCxnSpPr>
          <p:spPr>
            <a:xfrm>
              <a:off x="1399908" y="4577695"/>
              <a:ext cx="363324" cy="341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696459" y="552826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C3C3B"/>
                </a:solidFill>
              </a:rPr>
              <a:t>I420</a:t>
            </a:r>
            <a:endParaRPr lang="en-US" sz="1200" dirty="0">
              <a:solidFill>
                <a:srgbClr val="3C3C3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32363" y="548694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BGRA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2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45715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So to create pipeline for audio and video, </a:t>
            </a:r>
            <a:r>
              <a:rPr lang="en-US" dirty="0" smtClean="0">
                <a:solidFill>
                  <a:srgbClr val="0070C0"/>
                </a:solidFill>
              </a:rPr>
              <a:t>you should have basic knowledge </a:t>
            </a:r>
            <a:r>
              <a:rPr lang="en-US" dirty="0" smtClean="0"/>
              <a:t>about audio and video, such as:</a:t>
            </a:r>
          </a:p>
          <a:p>
            <a:pPr marL="463550" lvl="1" indent="-285750"/>
            <a:r>
              <a:rPr lang="en-US" dirty="0" smtClean="0"/>
              <a:t>Container (Mp4, mv4, …), codec (H264, H265, VC1, AAC, MP3, …), </a:t>
            </a:r>
            <a:r>
              <a:rPr lang="en-US" dirty="0"/>
              <a:t>v</a:t>
            </a:r>
            <a:r>
              <a:rPr lang="en-US" dirty="0" smtClean="0"/>
              <a:t>ideo format (NV12, NV16, BGRA,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Base on these information, we will choose a suitable demuxer, parser and decoders corresponding to video stream (please refer to Appendix for example)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Can specify supported elements on system by </a:t>
            </a:r>
            <a:r>
              <a:rPr lang="en-US" dirty="0" err="1" smtClean="0"/>
              <a:t>gst</a:t>
            </a:r>
            <a:r>
              <a:rPr lang="en-US" dirty="0" smtClean="0"/>
              <a:t>-inspect tool: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create pipeline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592425"/>
            <a:ext cx="6120680" cy="2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46453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case you don’t have knowledge about the video file, can use </a:t>
            </a:r>
            <a:r>
              <a:rPr lang="en-US" dirty="0" err="1" smtClean="0">
                <a:solidFill>
                  <a:schemeClr val="tx2"/>
                </a:solidFill>
              </a:rPr>
              <a:t>playbin</a:t>
            </a:r>
            <a:r>
              <a:rPr lang="en-US" dirty="0" smtClean="0"/>
              <a:t>:</a:t>
            </a:r>
          </a:p>
          <a:p>
            <a:pPr marL="463550" lvl="1" indent="-285750"/>
            <a:r>
              <a:rPr lang="en-US" dirty="0">
                <a:solidFill>
                  <a:schemeClr val="tx2"/>
                </a:solidFill>
              </a:rPr>
              <a:t># gst-launch-1.0 -v </a:t>
            </a:r>
            <a:r>
              <a:rPr lang="en-US" dirty="0" err="1">
                <a:solidFill>
                  <a:schemeClr val="tx2"/>
                </a:solidFill>
              </a:rPr>
              <a:t>playbin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uri</a:t>
            </a:r>
            <a:r>
              <a:rPr lang="en-US" dirty="0">
                <a:solidFill>
                  <a:schemeClr val="tx2"/>
                </a:solidFill>
              </a:rPr>
              <a:t>=file:///path/to/somefile.mp4</a:t>
            </a:r>
          </a:p>
          <a:p>
            <a:r>
              <a:rPr lang="en-US" sz="1800" dirty="0" err="1"/>
              <a:t>Playbin</a:t>
            </a:r>
            <a:r>
              <a:rPr lang="en-US" sz="1800" dirty="0"/>
              <a:t> will detect suitable elements in filesystem for playback </a:t>
            </a:r>
            <a:r>
              <a:rPr lang="en-US" sz="1800" dirty="0" smtClean="0"/>
              <a:t>automatically.</a:t>
            </a:r>
            <a:endParaRPr lang="en-US" sz="1800" dirty="0"/>
          </a:p>
          <a:p>
            <a:r>
              <a:rPr lang="en-US" sz="1800" dirty="0"/>
              <a:t>For more </a:t>
            </a:r>
            <a:r>
              <a:rPr lang="en-US" sz="1800" dirty="0" smtClean="0"/>
              <a:t>information, </a:t>
            </a:r>
            <a:r>
              <a:rPr lang="en-US" sz="1800" dirty="0"/>
              <a:t>can refer to: </a:t>
            </a:r>
            <a:r>
              <a:rPr lang="en-US" i="1" dirty="0"/>
              <a:t>https://gstreamer.freedesktop.org/data/doc/gstreamer/head/gst-plugins-base-plugins/html/gst-plugins-base-plugins-playbin.html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create pipeline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5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 smtClean="0"/>
              <a:t>GStreamer and RVC Gstreamer project</a:t>
            </a:r>
            <a:r>
              <a:rPr lang="de-DE" dirty="0"/>
              <a:t>	3</a:t>
            </a:r>
          </a:p>
          <a:p>
            <a:r>
              <a:rPr lang="de-DE" dirty="0" smtClean="0"/>
              <a:t>Knowledge for user of GStreamer</a:t>
            </a:r>
            <a:r>
              <a:rPr lang="de-DE" dirty="0"/>
              <a:t>	15</a:t>
            </a:r>
          </a:p>
          <a:p>
            <a:r>
              <a:rPr lang="de-DE" dirty="0" smtClean="0"/>
              <a:t>Knowledge for developer of GStreamer</a:t>
            </a:r>
            <a:r>
              <a:rPr lang="de-DE" dirty="0"/>
              <a:t>	19</a:t>
            </a:r>
          </a:p>
          <a:p>
            <a:r>
              <a:rPr lang="de-DE" dirty="0" smtClean="0"/>
              <a:t>Q &amp; A</a:t>
            </a:r>
            <a:r>
              <a:rPr lang="de-DE" dirty="0"/>
              <a:t>	</a:t>
            </a:r>
            <a:r>
              <a:rPr lang="de-DE" dirty="0" smtClean="0"/>
              <a:t>34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75425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Normally, </a:t>
            </a:r>
            <a:r>
              <a:rPr lang="en-US" dirty="0" err="1" smtClean="0"/>
              <a:t>GStreamer</a:t>
            </a:r>
            <a:r>
              <a:rPr lang="en-US" dirty="0" smtClean="0"/>
              <a:t> will be built with </a:t>
            </a:r>
            <a:r>
              <a:rPr lang="en-US" dirty="0" err="1" smtClean="0"/>
              <a:t>yocto</a:t>
            </a:r>
            <a:r>
              <a:rPr lang="en-US" dirty="0" smtClean="0"/>
              <a:t> in case </a:t>
            </a:r>
            <a:r>
              <a:rPr lang="en-US" dirty="0"/>
              <a:t>BSP + 3D Graphics + Multimedia </a:t>
            </a:r>
            <a:r>
              <a:rPr lang="en-US" dirty="0" smtClean="0"/>
              <a:t>package. </a:t>
            </a:r>
            <a:r>
              <a:rPr lang="en-US" dirty="0"/>
              <a:t>Please refer to 3.1 </a:t>
            </a:r>
            <a:r>
              <a:rPr lang="en-US" dirty="0" smtClean="0"/>
              <a:t>RENESAS_RCH3M3_YoctoStartupGuide_UME_vx.xx.x.pdf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But we can rebuilt packages of </a:t>
            </a:r>
            <a:r>
              <a:rPr lang="en-US" dirty="0" err="1" smtClean="0"/>
              <a:t>GStreamer</a:t>
            </a:r>
            <a:r>
              <a:rPr lang="en-US" dirty="0" smtClean="0"/>
              <a:t> by following command line:</a:t>
            </a:r>
          </a:p>
          <a:p>
            <a:pPr lvl="1" indent="0">
              <a:buNone/>
            </a:pPr>
            <a:r>
              <a:rPr lang="en-US" sz="1400" i="1" dirty="0" smtClean="0">
                <a:solidFill>
                  <a:srgbClr val="0070C0"/>
                </a:solidFill>
              </a:rPr>
              <a:t>#</a:t>
            </a:r>
            <a:r>
              <a:rPr lang="en-US" sz="1400" i="1" dirty="0" err="1" smtClean="0">
                <a:solidFill>
                  <a:srgbClr val="0070C0"/>
                </a:solidFill>
              </a:rPr>
              <a:t>bitbake</a:t>
            </a:r>
            <a:r>
              <a:rPr lang="en-US" sz="1400" i="1" dirty="0" smtClean="0">
                <a:solidFill>
                  <a:srgbClr val="0070C0"/>
                </a:solidFill>
              </a:rPr>
              <a:t> gstreamer1.0xxx –C configure</a:t>
            </a:r>
            <a:endParaRPr lang="en-US" dirty="0" smtClean="0"/>
          </a:p>
          <a:p>
            <a:pPr lvl="1" indent="0">
              <a:buNone/>
            </a:pPr>
            <a:r>
              <a:rPr lang="en-US" sz="1200" dirty="0" smtClean="0"/>
              <a:t>(Please refer to </a:t>
            </a:r>
            <a:r>
              <a:rPr lang="en-US" sz="1200" dirty="0" err="1" smtClean="0"/>
              <a:t>yocto</a:t>
            </a:r>
            <a:r>
              <a:rPr lang="en-US" sz="1200" dirty="0" smtClean="0"/>
              <a:t> team for more knowledge about building)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After building, </a:t>
            </a:r>
            <a:r>
              <a:rPr lang="en-US" dirty="0" smtClean="0">
                <a:solidFill>
                  <a:srgbClr val="0070C0"/>
                </a:solidFill>
              </a:rPr>
              <a:t>libraries and configure</a:t>
            </a:r>
            <a:r>
              <a:rPr lang="en-US" dirty="0" smtClean="0"/>
              <a:t> installed </a:t>
            </a:r>
            <a:r>
              <a:rPr lang="en-US" dirty="0" smtClean="0">
                <a:solidFill>
                  <a:srgbClr val="0070C0"/>
                </a:solidFill>
              </a:rPr>
              <a:t>in filesystem </a:t>
            </a:r>
            <a:r>
              <a:rPr lang="en-US" dirty="0" smtClean="0"/>
              <a:t>will locate at: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$build/</a:t>
            </a:r>
            <a:r>
              <a:rPr lang="en-US" i="1" dirty="0" err="1" smtClean="0">
                <a:solidFill>
                  <a:srgbClr val="0070C0"/>
                </a:solidFill>
              </a:rPr>
              <a:t>tmp</a:t>
            </a:r>
            <a:r>
              <a:rPr lang="en-US" i="1" dirty="0" smtClean="0">
                <a:solidFill>
                  <a:srgbClr val="0070C0"/>
                </a:solidFill>
              </a:rPr>
              <a:t>/work/aarch64-poky-linux/gstreamer1.0xxx/&lt;version&gt;/image/</a:t>
            </a:r>
          </a:p>
          <a:p>
            <a:r>
              <a:rPr lang="en-US" i="1" dirty="0" smtClean="0"/>
              <a:t>gstreamer1.0xxx: 	gstreamer1.0</a:t>
            </a:r>
          </a:p>
          <a:p>
            <a:r>
              <a:rPr lang="en-US" i="1" dirty="0"/>
              <a:t>	 </a:t>
            </a:r>
            <a:r>
              <a:rPr lang="en-US" i="1" dirty="0" smtClean="0"/>
              <a:t>          	gstreamer1.0-plugins-base</a:t>
            </a:r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/>
              <a:t>gstreamer1.0-omx</a:t>
            </a:r>
          </a:p>
          <a:p>
            <a:r>
              <a:rPr lang="en-US" i="1" dirty="0" smtClean="0"/>
              <a:t>		…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build gst in yocto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64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74481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Besides libraries at </a:t>
            </a:r>
            <a:r>
              <a:rPr lang="en-US" i="1" dirty="0"/>
              <a:t>$build/</a:t>
            </a:r>
            <a:r>
              <a:rPr lang="en-US" i="1" dirty="0" err="1"/>
              <a:t>tmp</a:t>
            </a:r>
            <a:r>
              <a:rPr lang="en-US" i="1" dirty="0"/>
              <a:t>/work/aarch64-poky-linux/gstreamer1.0xxx/&lt;version&gt;/image</a:t>
            </a:r>
            <a:r>
              <a:rPr lang="en-US" i="1" dirty="0" smtClean="0"/>
              <a:t>/, </a:t>
            </a:r>
            <a:r>
              <a:rPr lang="en-US" dirty="0" smtClean="0">
                <a:solidFill>
                  <a:srgbClr val="0070C0"/>
                </a:solidFill>
              </a:rPr>
              <a:t>there are some plugins were built but they didn’t install into filesystem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Can find </a:t>
            </a:r>
            <a:r>
              <a:rPr lang="en-US" dirty="0" smtClean="0">
                <a:solidFill>
                  <a:srgbClr val="0070C0"/>
                </a:solidFill>
              </a:rPr>
              <a:t>them </a:t>
            </a: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i="1" dirty="0">
                <a:solidFill>
                  <a:srgbClr val="0070C0"/>
                </a:solidFill>
              </a:rPr>
              <a:t>$build/</a:t>
            </a:r>
            <a:r>
              <a:rPr lang="en-US" i="1" dirty="0" err="1">
                <a:solidFill>
                  <a:srgbClr val="0070C0"/>
                </a:solidFill>
              </a:rPr>
              <a:t>tmp</a:t>
            </a:r>
            <a:r>
              <a:rPr lang="en-US" i="1" dirty="0">
                <a:solidFill>
                  <a:srgbClr val="0070C0"/>
                </a:solidFill>
              </a:rPr>
              <a:t>/work/aarch64-poky-linux/gstreamer1.0xxx/&lt;version</a:t>
            </a:r>
            <a:r>
              <a:rPr lang="en-US" i="1" dirty="0" smtClean="0">
                <a:solidFill>
                  <a:srgbClr val="0070C0"/>
                </a:solidFill>
              </a:rPr>
              <a:t>&gt;/deploy-</a:t>
            </a:r>
            <a:r>
              <a:rPr lang="en-US" i="1" dirty="0" err="1" smtClean="0">
                <a:solidFill>
                  <a:srgbClr val="0070C0"/>
                </a:solidFill>
              </a:rPr>
              <a:t>ipks</a:t>
            </a:r>
            <a:r>
              <a:rPr lang="en-US" i="1" dirty="0" smtClean="0">
                <a:solidFill>
                  <a:srgbClr val="0070C0"/>
                </a:solidFill>
              </a:rPr>
              <a:t>/aarch64/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install for these plugins use “</a:t>
            </a:r>
            <a:r>
              <a:rPr lang="en-US" dirty="0" err="1" smtClean="0"/>
              <a:t>opkg</a:t>
            </a:r>
            <a:r>
              <a:rPr lang="en-US" dirty="0" smtClean="0"/>
              <a:t> install” </a:t>
            </a:r>
            <a:r>
              <a:rPr lang="en-US" dirty="0" err="1" smtClean="0"/>
              <a:t>plugin.ipk</a:t>
            </a:r>
            <a:endParaRPr lang="en-US" dirty="0" smtClean="0"/>
          </a:p>
          <a:p>
            <a:pPr lvl="1" indent="0">
              <a:buNone/>
            </a:pPr>
            <a:r>
              <a:rPr lang="en-US" i="1" dirty="0" smtClean="0"/>
              <a:t>Ex: </a:t>
            </a:r>
            <a:r>
              <a:rPr lang="en-US" i="1" dirty="0"/>
              <a:t>T</a:t>
            </a:r>
            <a:r>
              <a:rPr lang="en-US" i="1" dirty="0" smtClean="0"/>
              <a:t>o install for </a:t>
            </a:r>
            <a:r>
              <a:rPr lang="en-US" i="1" dirty="0" err="1" smtClean="0"/>
              <a:t>ivfparse</a:t>
            </a:r>
            <a:r>
              <a:rPr lang="en-US" i="1" dirty="0" smtClean="0"/>
              <a:t> element, </a:t>
            </a:r>
            <a:r>
              <a:rPr lang="en-US" i="1" dirty="0"/>
              <a:t>go to </a:t>
            </a: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gstreamer.freedesktop.org/documentation/plugins.html</a:t>
            </a:r>
            <a:r>
              <a:rPr lang="en-US" i="1" dirty="0" smtClean="0"/>
              <a:t> to check which plugin and module (package) that </a:t>
            </a:r>
            <a:r>
              <a:rPr lang="en-US" i="1" dirty="0" err="1" smtClean="0"/>
              <a:t>ivfparse</a:t>
            </a:r>
            <a:r>
              <a:rPr lang="en-US" i="1" dirty="0" smtClean="0"/>
              <a:t> element belongs to. In this case, </a:t>
            </a:r>
            <a:r>
              <a:rPr lang="en-US" i="1" dirty="0" err="1" smtClean="0"/>
              <a:t>ivfparse</a:t>
            </a:r>
            <a:r>
              <a:rPr lang="en-US" i="1" dirty="0"/>
              <a:t> </a:t>
            </a:r>
            <a:r>
              <a:rPr lang="en-US" i="1" dirty="0" smtClean="0"/>
              <a:t>element belongs to </a:t>
            </a:r>
            <a:r>
              <a:rPr lang="en-US" i="1" dirty="0" err="1" smtClean="0"/>
              <a:t>gst</a:t>
            </a:r>
            <a:r>
              <a:rPr lang="en-US" i="1" dirty="0" smtClean="0"/>
              <a:t>-plugins-bad package and </a:t>
            </a:r>
            <a:r>
              <a:rPr lang="en-US" i="1" dirty="0" err="1" smtClean="0"/>
              <a:t>ivfparse</a:t>
            </a:r>
            <a:r>
              <a:rPr lang="en-US" i="1" dirty="0" smtClean="0"/>
              <a:t> plugin.</a:t>
            </a:r>
          </a:p>
          <a:p>
            <a:pPr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Step1:</a:t>
            </a:r>
            <a:r>
              <a:rPr lang="en-US" i="1" dirty="0" smtClean="0"/>
              <a:t> Go </a:t>
            </a:r>
            <a:r>
              <a:rPr lang="en-US" i="1" dirty="0"/>
              <a:t>to </a:t>
            </a:r>
            <a:r>
              <a:rPr lang="en-US" i="1" dirty="0" smtClean="0"/>
              <a:t>$build/</a:t>
            </a:r>
            <a:r>
              <a:rPr lang="en-US" i="1" dirty="0" err="1" smtClean="0"/>
              <a:t>tmp</a:t>
            </a:r>
            <a:r>
              <a:rPr lang="en-US" i="1" dirty="0" smtClean="0"/>
              <a:t>/work/aarch64-poky-linux/gstreamer1.0-plugins-bad/1.6.3-r0/</a:t>
            </a:r>
            <a:r>
              <a:rPr lang="en-US" i="1" dirty="0" smtClean="0">
                <a:solidFill>
                  <a:srgbClr val="0070C0"/>
                </a:solidFill>
              </a:rPr>
              <a:t>deploy-</a:t>
            </a:r>
            <a:r>
              <a:rPr lang="en-US" i="1" dirty="0" err="1" smtClean="0">
                <a:solidFill>
                  <a:srgbClr val="0070C0"/>
                </a:solidFill>
              </a:rPr>
              <a:t>ipks</a:t>
            </a:r>
            <a:r>
              <a:rPr lang="en-US" i="1" dirty="0" smtClean="0">
                <a:solidFill>
                  <a:srgbClr val="0070C0"/>
                </a:solidFill>
              </a:rPr>
              <a:t>/aarch64</a:t>
            </a:r>
          </a:p>
          <a:p>
            <a:pPr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Step2:</a:t>
            </a:r>
            <a:r>
              <a:rPr lang="en-US" i="1" dirty="0" smtClean="0"/>
              <a:t> Copy </a:t>
            </a:r>
            <a:r>
              <a:rPr lang="en-US" i="1" dirty="0"/>
              <a:t>gstreamer1.0-plugins-bad-ivfparse_1.6.3-r0_aarch64.ipk </a:t>
            </a:r>
            <a:r>
              <a:rPr lang="en-US" i="1" dirty="0" smtClean="0"/>
              <a:t> into filesystem</a:t>
            </a:r>
          </a:p>
          <a:p>
            <a:pPr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Step 3:</a:t>
            </a:r>
            <a:r>
              <a:rPr lang="en-US" i="1" dirty="0" smtClean="0"/>
              <a:t> Install it into filesystem by:</a:t>
            </a:r>
          </a:p>
          <a:p>
            <a:pPr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# </a:t>
            </a:r>
            <a:r>
              <a:rPr lang="en-US" i="1" dirty="0" err="1">
                <a:solidFill>
                  <a:srgbClr val="0070C0"/>
                </a:solidFill>
              </a:rPr>
              <a:t>opkg</a:t>
            </a:r>
            <a:r>
              <a:rPr lang="en-US" i="1" dirty="0">
                <a:solidFill>
                  <a:srgbClr val="0070C0"/>
                </a:solidFill>
              </a:rPr>
              <a:t> install gstreamer1.0-plugins-bad-ivfparse_1.6.3-r0_aarch64.ipk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How to Install built packages into filesystem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9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1" y="2132856"/>
            <a:ext cx="8325637" cy="3736506"/>
          </a:xfrm>
          <a:prstGeom prst="rect">
            <a:avLst/>
          </a:prstGeom>
        </p:spPr>
      </p:pic>
      <p:sp>
        <p:nvSpPr>
          <p:cNvPr id="6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Install built packages into filesystem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41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693110"/>
          </a:xfrm>
        </p:spPr>
        <p:txBody>
          <a:bodyPr/>
          <a:lstStyle/>
          <a:p>
            <a:r>
              <a:rPr lang="de-DE" dirty="0"/>
              <a:t>Knowledge for developer of </a:t>
            </a:r>
            <a:r>
              <a:rPr lang="de-DE" dirty="0" smtClean="0"/>
              <a:t>GStreamer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032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560616" cy="50229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Writing a new plugin is not easy, this document only share knowledge for reading source code of existence plugins and how to debug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First, there are some knowledge which developer of </a:t>
            </a:r>
            <a:r>
              <a:rPr lang="en-US" sz="2000" dirty="0" err="1" smtClean="0"/>
              <a:t>GStreamer</a:t>
            </a:r>
            <a:r>
              <a:rPr lang="en-US" sz="2000" dirty="0" smtClean="0"/>
              <a:t> need to know:</a:t>
            </a: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Basic </a:t>
            </a:r>
            <a:r>
              <a:rPr lang="en-US" sz="1800" dirty="0">
                <a:solidFill>
                  <a:srgbClr val="0070C0"/>
                </a:solidFill>
              </a:rPr>
              <a:t>understanding of C </a:t>
            </a:r>
            <a:r>
              <a:rPr lang="en-US" sz="1800" dirty="0" smtClean="0">
                <a:solidFill>
                  <a:srgbClr val="0070C0"/>
                </a:solidFill>
              </a:rPr>
              <a:t>language (please self study)</a:t>
            </a: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Some </a:t>
            </a:r>
            <a:r>
              <a:rPr lang="en-US" sz="1800" dirty="0">
                <a:solidFill>
                  <a:srgbClr val="0070C0"/>
                </a:solidFill>
              </a:rPr>
              <a:t>knowledge about </a:t>
            </a:r>
            <a:r>
              <a:rPr lang="en-US" sz="1800" dirty="0" err="1" smtClean="0">
                <a:solidFill>
                  <a:srgbClr val="0070C0"/>
                </a:solidFill>
              </a:rPr>
              <a:t>GObject</a:t>
            </a:r>
            <a:r>
              <a:rPr lang="en-US" sz="1800" dirty="0" smtClean="0">
                <a:solidFill>
                  <a:srgbClr val="0070C0"/>
                </a:solidFill>
              </a:rPr>
              <a:t> (you </a:t>
            </a:r>
            <a:r>
              <a:rPr lang="en-US" sz="1800" dirty="0">
                <a:solidFill>
                  <a:srgbClr val="0070C0"/>
                </a:solidFill>
              </a:rPr>
              <a:t>will be OK if you have knowledge of object-oriented and C language. </a:t>
            </a:r>
            <a:r>
              <a:rPr lang="en-US" sz="1800" dirty="0" smtClean="0">
                <a:solidFill>
                  <a:srgbClr val="0070C0"/>
                </a:solidFill>
              </a:rPr>
              <a:t>For further study, please refer to </a:t>
            </a:r>
            <a:r>
              <a:rPr lang="en-US" sz="1800" dirty="0" smtClean="0">
                <a:solidFill>
                  <a:schemeClr val="tx2"/>
                </a:solidFill>
              </a:rPr>
              <a:t>h</a:t>
            </a:r>
            <a:r>
              <a:rPr lang="en-US" sz="1800" dirty="0" smtClean="0">
                <a:hlinkClick r:id="rId3"/>
              </a:rPr>
              <a:t>ttp</a:t>
            </a:r>
            <a:r>
              <a:rPr lang="en-US" sz="1800" dirty="0">
                <a:hlinkClick r:id="rId3"/>
              </a:rPr>
              <a:t>://library.gnome.org/devel/gobject/stable/</a:t>
            </a:r>
            <a:r>
              <a:rPr lang="en-US" sz="1800" dirty="0"/>
              <a:t>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Basic concepts of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Important points when reading source code of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How to debug</a:t>
            </a: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de-DE" sz="1800" dirty="0" smtClean="0">
                <a:solidFill>
                  <a:srgbClr val="0070C0"/>
                </a:solidFill>
              </a:rPr>
              <a:t> </a:t>
            </a:r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Knowledge for </a:t>
            </a:r>
            <a:r>
              <a:rPr lang="de-DE" dirty="0" smtClean="0"/>
              <a:t>developer of </a:t>
            </a:r>
            <a:r>
              <a:rPr lang="de-DE" dirty="0"/>
              <a:t>GStreamer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44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76640" cy="53224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Elements and </a:t>
            </a:r>
            <a:r>
              <a:rPr lang="en-US" sz="1800" dirty="0" smtClean="0">
                <a:solidFill>
                  <a:srgbClr val="0070C0"/>
                </a:solidFill>
              </a:rPr>
              <a:t>Plugins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Elements:</a:t>
            </a:r>
          </a:p>
          <a:p>
            <a:pPr marL="641350" lvl="2" indent="-285750"/>
            <a:r>
              <a:rPr lang="en-US" sz="1400" dirty="0" smtClean="0"/>
              <a:t>At </a:t>
            </a:r>
            <a:r>
              <a:rPr lang="en-US" sz="1400" dirty="0"/>
              <a:t>the </a:t>
            </a:r>
            <a:r>
              <a:rPr lang="en-US" sz="1400" dirty="0">
                <a:solidFill>
                  <a:srgbClr val="0070C0"/>
                </a:solidFill>
              </a:rPr>
              <a:t>core of </a:t>
            </a:r>
            <a:r>
              <a:rPr lang="en-US" sz="1400" dirty="0" err="1" smtClean="0">
                <a:solidFill>
                  <a:srgbClr val="0070C0"/>
                </a:solidFill>
              </a:rPr>
              <a:t>GStreamer</a:t>
            </a:r>
            <a:r>
              <a:rPr lang="en-US" sz="1400" dirty="0" smtClean="0">
                <a:solidFill>
                  <a:srgbClr val="0070C0"/>
                </a:solidFill>
              </a:rPr>
              <a:t>. </a:t>
            </a:r>
            <a:r>
              <a:rPr lang="en-US" sz="1400" dirty="0" smtClean="0"/>
              <a:t>An </a:t>
            </a:r>
            <a:r>
              <a:rPr lang="en-US" sz="1400" dirty="0"/>
              <a:t>element is </a:t>
            </a:r>
            <a:r>
              <a:rPr lang="en-US" sz="1400" dirty="0">
                <a:solidFill>
                  <a:srgbClr val="0070C0"/>
                </a:solidFill>
              </a:rPr>
              <a:t>an object </a:t>
            </a:r>
            <a:r>
              <a:rPr lang="en-US" sz="1400" dirty="0"/>
              <a:t>derived </a:t>
            </a:r>
            <a:r>
              <a:rPr lang="en-US" sz="1400" dirty="0">
                <a:solidFill>
                  <a:srgbClr val="0070C0"/>
                </a:solidFill>
              </a:rPr>
              <a:t>from the </a:t>
            </a:r>
            <a:r>
              <a:rPr lang="en-US" sz="1400" dirty="0" err="1">
                <a:solidFill>
                  <a:srgbClr val="0070C0"/>
                </a:solidFill>
              </a:rPr>
              <a:t>GstElement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class</a:t>
            </a:r>
          </a:p>
          <a:p>
            <a:pPr marL="641350" lvl="2" indent="-285750"/>
            <a:r>
              <a:rPr lang="en-US" sz="1400" dirty="0"/>
              <a:t>Elements </a:t>
            </a:r>
            <a:r>
              <a:rPr lang="en-US" sz="1400" dirty="0">
                <a:solidFill>
                  <a:srgbClr val="0070C0"/>
                </a:solidFill>
              </a:rPr>
              <a:t>provide</a:t>
            </a:r>
            <a:r>
              <a:rPr lang="en-US" sz="1400" dirty="0"/>
              <a:t> some sort of </a:t>
            </a:r>
            <a:r>
              <a:rPr lang="en-US" sz="1400" dirty="0">
                <a:solidFill>
                  <a:srgbClr val="0070C0"/>
                </a:solidFill>
              </a:rPr>
              <a:t>functionality</a:t>
            </a:r>
            <a:r>
              <a:rPr lang="en-US" sz="1400" dirty="0"/>
              <a:t> when </a:t>
            </a:r>
            <a:r>
              <a:rPr lang="en-US" sz="1400" dirty="0">
                <a:solidFill>
                  <a:srgbClr val="0070C0"/>
                </a:solidFill>
              </a:rPr>
              <a:t>linked with other </a:t>
            </a:r>
            <a:r>
              <a:rPr lang="en-US" sz="1400" dirty="0" smtClean="0">
                <a:solidFill>
                  <a:srgbClr val="0070C0"/>
                </a:solidFill>
              </a:rPr>
              <a:t>elements.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641350" lvl="2" indent="-285750"/>
            <a:r>
              <a:rPr lang="en-US" sz="1400" dirty="0">
                <a:solidFill>
                  <a:srgbClr val="0070C0"/>
                </a:solidFill>
              </a:rPr>
              <a:t>Filter element: </a:t>
            </a:r>
            <a:r>
              <a:rPr lang="en-US" sz="1400" dirty="0"/>
              <a:t>processes a stream of data</a:t>
            </a:r>
          </a:p>
          <a:p>
            <a:pPr marL="641350" lvl="2" indent="-285750"/>
            <a:r>
              <a:rPr lang="en-US" sz="1400" dirty="0">
                <a:solidFill>
                  <a:srgbClr val="0070C0"/>
                </a:solidFill>
              </a:rPr>
              <a:t>Source and sink element: </a:t>
            </a:r>
            <a:r>
              <a:rPr lang="en-US" sz="1400" dirty="0"/>
              <a:t>producers and consumers of data</a:t>
            </a:r>
          </a:p>
          <a:p>
            <a:pPr marL="641350" lvl="2" indent="-285750"/>
            <a:r>
              <a:rPr lang="en-US" sz="1400" dirty="0"/>
              <a:t>After being created, an element will not actually perform any actions yet. </a:t>
            </a:r>
            <a:r>
              <a:rPr lang="en-US" sz="1400" dirty="0" smtClean="0"/>
              <a:t>It is necessary to </a:t>
            </a:r>
            <a:r>
              <a:rPr lang="en-US" sz="1400" dirty="0" smtClean="0">
                <a:solidFill>
                  <a:schemeClr val="tx2"/>
                </a:solidFill>
              </a:rPr>
              <a:t>change state</a:t>
            </a:r>
            <a:r>
              <a:rPr lang="en-US" sz="1400" dirty="0" smtClean="0"/>
              <a:t> to </a:t>
            </a:r>
            <a:r>
              <a:rPr lang="en-US" sz="1400" dirty="0"/>
              <a:t>make it do something</a:t>
            </a: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7568" y="3573016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s</a:t>
            </a:r>
            <a:r>
              <a:rPr lang="en-US" sz="1600" dirty="0" smtClean="0"/>
              <a:t>ource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359696" y="398640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15880" y="3573016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filter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68008" y="398640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5880" y="39890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24192" y="3573016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sink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24192" y="398904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888088" y="3995733"/>
            <a:ext cx="950884" cy="3968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098504" y="4003970"/>
            <a:ext cx="917375" cy="36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76640" cy="18876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Elements and </a:t>
            </a:r>
            <a:r>
              <a:rPr lang="en-US" sz="1800" dirty="0" smtClean="0">
                <a:solidFill>
                  <a:srgbClr val="0070C0"/>
                </a:solidFill>
              </a:rPr>
              <a:t>Plugins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Elements:</a:t>
            </a:r>
          </a:p>
          <a:p>
            <a:pPr marL="641350" lvl="2" indent="-285750"/>
            <a:r>
              <a:rPr lang="en-US" sz="1400" dirty="0" smtClean="0"/>
              <a:t>Change state in Upward:</a:t>
            </a:r>
            <a:endParaRPr lang="en-US" sz="1400" dirty="0"/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3" name="Oval 2"/>
          <p:cNvSpPr/>
          <p:nvPr/>
        </p:nvSpPr>
        <p:spPr>
          <a:xfrm>
            <a:off x="3647728" y="3212976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816080" y="3212976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READY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647728" y="4941168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PLAYING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6816080" y="4941168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PAUSE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5159896" y="3609020"/>
            <a:ext cx="165618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08168" y="4005064"/>
            <a:ext cx="0" cy="93610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8" idx="6"/>
          </p:cNvCxnSpPr>
          <p:nvPr/>
        </p:nvCxnSpPr>
        <p:spPr>
          <a:xfrm flipH="1">
            <a:off x="5159896" y="5337212"/>
            <a:ext cx="165618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352" y="3212976"/>
            <a:ext cx="324036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/>
              <a:t>NULL (default </a:t>
            </a:r>
            <a:r>
              <a:rPr lang="en-US" sz="1400" dirty="0"/>
              <a:t>state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No </a:t>
            </a:r>
            <a:r>
              <a:rPr lang="en-US" sz="1400" dirty="0">
                <a:solidFill>
                  <a:srgbClr val="0070C0"/>
                </a:solidFill>
              </a:rPr>
              <a:t>resources are </a:t>
            </a:r>
            <a:r>
              <a:rPr lang="en-US" sz="1400" dirty="0" smtClean="0">
                <a:solidFill>
                  <a:srgbClr val="0070C0"/>
                </a:solidFill>
              </a:rPr>
              <a:t>allocated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Transitioning </a:t>
            </a:r>
            <a:r>
              <a:rPr lang="en-US" sz="1400" dirty="0">
                <a:solidFill>
                  <a:srgbClr val="0070C0"/>
                </a:solidFill>
              </a:rPr>
              <a:t>to it will free all resources</a:t>
            </a:r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3352" y="5066600"/>
            <a:ext cx="3240360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/>
              <a:t>PLAYING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The stream is actively </a:t>
            </a:r>
            <a:r>
              <a:rPr lang="en-US" sz="1400" dirty="0" smtClean="0">
                <a:solidFill>
                  <a:srgbClr val="0070C0"/>
                </a:solidFill>
              </a:rPr>
              <a:t>processing</a:t>
            </a:r>
          </a:p>
          <a:p>
            <a:r>
              <a:rPr lang="en-US" sz="1400" dirty="0">
                <a:solidFill>
                  <a:srgbClr val="0070C0"/>
                </a:solidFill>
              </a:rPr>
              <a:t>(Same as PAUSE with a running clock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44272" y="3140968"/>
            <a:ext cx="3528392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/>
              <a:t>READY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Allocated </a:t>
            </a:r>
            <a:r>
              <a:rPr lang="en-US" sz="1400" dirty="0">
                <a:solidFill>
                  <a:srgbClr val="0070C0"/>
                </a:solidFill>
              </a:rPr>
              <a:t>global </a:t>
            </a:r>
            <a:r>
              <a:rPr lang="en-US" sz="1400" dirty="0" smtClean="0">
                <a:solidFill>
                  <a:srgbClr val="0070C0"/>
                </a:solidFill>
              </a:rPr>
              <a:t>resources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But the </a:t>
            </a:r>
            <a:r>
              <a:rPr lang="en-US" sz="1400" dirty="0">
                <a:solidFill>
                  <a:srgbClr val="0070C0"/>
                </a:solidFill>
              </a:rPr>
              <a:t>stream is not opened, the stream positions is automatically zero</a:t>
            </a:r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44272" y="4708882"/>
            <a:ext cx="3528392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/>
              <a:t>PAUSE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Opened the stream, but is not actively processing </a:t>
            </a:r>
            <a:r>
              <a:rPr lang="en-US" sz="1400" dirty="0" smtClean="0">
                <a:solidFill>
                  <a:srgbClr val="0070C0"/>
                </a:solidFill>
              </a:rPr>
              <a:t>it.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Allowed </a:t>
            </a:r>
            <a:r>
              <a:rPr lang="en-US" sz="1400" dirty="0">
                <a:solidFill>
                  <a:srgbClr val="0070C0"/>
                </a:solidFill>
              </a:rPr>
              <a:t>to modify a stream's position, read and process data but it is not allowed to play the </a:t>
            </a:r>
            <a:r>
              <a:rPr lang="en-US" sz="1400" dirty="0" smtClean="0">
                <a:solidFill>
                  <a:srgbClr val="0070C0"/>
                </a:solidFill>
              </a:rPr>
              <a:t>data (without </a:t>
            </a:r>
            <a:r>
              <a:rPr lang="en-US" sz="1400" dirty="0">
                <a:solidFill>
                  <a:srgbClr val="0070C0"/>
                </a:solidFill>
              </a:rPr>
              <a:t>a running </a:t>
            </a:r>
            <a:r>
              <a:rPr lang="en-US" sz="1400" dirty="0" smtClean="0">
                <a:solidFill>
                  <a:srgbClr val="0070C0"/>
                </a:solidFill>
              </a:rPr>
              <a:t>clock)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47928" y="1484784"/>
            <a:ext cx="6480720" cy="1512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+ Use </a:t>
            </a:r>
            <a:r>
              <a:rPr lang="en-US" sz="1600" dirty="0" err="1"/>
              <a:t>gst_element_set_state</a:t>
            </a:r>
            <a:r>
              <a:rPr lang="en-US" sz="1600" dirty="0"/>
              <a:t> </a:t>
            </a:r>
            <a:r>
              <a:rPr lang="en-US" sz="1600" dirty="0" smtClean="0"/>
              <a:t>() to change state for element</a:t>
            </a:r>
          </a:p>
          <a:p>
            <a:r>
              <a:rPr lang="en-US" sz="1600" dirty="0" smtClean="0"/>
              <a:t>+ Element class will be in-charge for change state.</a:t>
            </a:r>
          </a:p>
          <a:p>
            <a:r>
              <a:rPr lang="en-US" sz="1600" dirty="0" smtClean="0"/>
              <a:t>+ In case setting an element from NULL to PLAYING, element will internally change to READY -&gt; PAUSE before PLAYING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0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76640" cy="18876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Elements and </a:t>
            </a:r>
            <a:r>
              <a:rPr lang="en-US" sz="1800" dirty="0" smtClean="0">
                <a:solidFill>
                  <a:srgbClr val="0070C0"/>
                </a:solidFill>
              </a:rPr>
              <a:t>Plugins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Elements:</a:t>
            </a:r>
          </a:p>
          <a:p>
            <a:pPr marL="641350" lvl="2" indent="-285750"/>
            <a:r>
              <a:rPr lang="en-US" sz="1400" dirty="0" smtClean="0"/>
              <a:t>Change state in Downward:</a:t>
            </a:r>
            <a:endParaRPr lang="en-US" sz="1400" dirty="0"/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3" name="Oval 2"/>
          <p:cNvSpPr/>
          <p:nvPr/>
        </p:nvSpPr>
        <p:spPr>
          <a:xfrm>
            <a:off x="3647728" y="3212976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NULL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16080" y="3212976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READY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7728" y="4941168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PLAYING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16080" y="4941168"/>
            <a:ext cx="1512168" cy="7920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PAUSE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5159896" y="3609020"/>
            <a:ext cx="1656184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08168" y="4005064"/>
            <a:ext cx="0" cy="936104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8" idx="6"/>
          </p:cNvCxnSpPr>
          <p:nvPr/>
        </p:nvCxnSpPr>
        <p:spPr>
          <a:xfrm flipH="1">
            <a:off x="5159896" y="5337212"/>
            <a:ext cx="1656184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352" y="3212976"/>
            <a:ext cx="324036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>
                <a:solidFill>
                  <a:srgbClr val="3C3C3B"/>
                </a:solidFill>
              </a:rPr>
              <a:t>NULL (default </a:t>
            </a:r>
            <a:r>
              <a:rPr lang="en-US" sz="1400" dirty="0">
                <a:solidFill>
                  <a:srgbClr val="3C3C3B"/>
                </a:solidFill>
              </a:rPr>
              <a:t>state</a:t>
            </a:r>
            <a:r>
              <a:rPr lang="en-US" sz="1400" dirty="0" smtClean="0">
                <a:solidFill>
                  <a:srgbClr val="3C3C3B"/>
                </a:solidFill>
              </a:rPr>
              <a:t>)</a:t>
            </a:r>
            <a:endParaRPr lang="en-US" sz="1400" dirty="0">
              <a:solidFill>
                <a:srgbClr val="3C3C3B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No </a:t>
            </a:r>
            <a:r>
              <a:rPr lang="en-US" sz="1400" dirty="0">
                <a:solidFill>
                  <a:srgbClr val="0070C0"/>
                </a:solidFill>
              </a:rPr>
              <a:t>resources are </a:t>
            </a:r>
            <a:r>
              <a:rPr lang="en-US" sz="1400" dirty="0" smtClean="0">
                <a:solidFill>
                  <a:srgbClr val="0070C0"/>
                </a:solidFill>
              </a:rPr>
              <a:t>allocated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Transitioning </a:t>
            </a:r>
            <a:r>
              <a:rPr lang="en-US" sz="1400" dirty="0">
                <a:solidFill>
                  <a:srgbClr val="0070C0"/>
                </a:solidFill>
              </a:rPr>
              <a:t>to it will free all resources</a:t>
            </a:r>
          </a:p>
          <a:p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352" y="5066600"/>
            <a:ext cx="324036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>
                <a:solidFill>
                  <a:srgbClr val="3C3C3B"/>
                </a:solidFill>
              </a:rPr>
              <a:t>PLAYING</a:t>
            </a:r>
            <a:endParaRPr lang="en-US" sz="1400" dirty="0">
              <a:solidFill>
                <a:srgbClr val="3C3C3B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The stream is actively </a:t>
            </a:r>
            <a:r>
              <a:rPr lang="en-US" sz="1400" dirty="0" smtClean="0">
                <a:solidFill>
                  <a:srgbClr val="0070C0"/>
                </a:solidFill>
              </a:rPr>
              <a:t>processing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(Same as PAUSE with a </a:t>
            </a:r>
            <a:r>
              <a:rPr lang="en-US" sz="1400" dirty="0">
                <a:solidFill>
                  <a:srgbClr val="0070C0"/>
                </a:solidFill>
              </a:rPr>
              <a:t>running </a:t>
            </a:r>
            <a:r>
              <a:rPr lang="en-US" sz="1400" dirty="0" smtClean="0">
                <a:solidFill>
                  <a:srgbClr val="0070C0"/>
                </a:solidFill>
              </a:rPr>
              <a:t>clock)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44272" y="3140968"/>
            <a:ext cx="3528392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>
                <a:solidFill>
                  <a:srgbClr val="3C3C3B"/>
                </a:solidFill>
              </a:rPr>
              <a:t>READY</a:t>
            </a:r>
            <a:endParaRPr lang="en-US" sz="1400" dirty="0">
              <a:solidFill>
                <a:srgbClr val="3C3C3B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Allocated </a:t>
            </a:r>
            <a:r>
              <a:rPr lang="en-US" sz="1400" dirty="0">
                <a:solidFill>
                  <a:srgbClr val="0070C0"/>
                </a:solidFill>
              </a:rPr>
              <a:t>global </a:t>
            </a:r>
            <a:r>
              <a:rPr lang="en-US" sz="1400" dirty="0" smtClean="0">
                <a:solidFill>
                  <a:srgbClr val="0070C0"/>
                </a:solidFill>
              </a:rPr>
              <a:t>resources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But the </a:t>
            </a:r>
            <a:r>
              <a:rPr lang="en-US" sz="1400" dirty="0">
                <a:solidFill>
                  <a:srgbClr val="0070C0"/>
                </a:solidFill>
              </a:rPr>
              <a:t>stream is not opened, the stream positions is automatically zero</a:t>
            </a:r>
          </a:p>
          <a:p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4272" y="4708882"/>
            <a:ext cx="3528392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831850"/>
            <a:r>
              <a:rPr lang="en-US" sz="1400" dirty="0" smtClean="0">
                <a:solidFill>
                  <a:srgbClr val="3C3C3B"/>
                </a:solidFill>
              </a:rPr>
              <a:t>PAUSE</a:t>
            </a:r>
            <a:endParaRPr lang="en-US" sz="1400" dirty="0">
              <a:solidFill>
                <a:srgbClr val="3C3C3B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Opened the stream, but is not actively processing </a:t>
            </a:r>
            <a:r>
              <a:rPr lang="en-US" sz="1400" dirty="0" smtClean="0">
                <a:solidFill>
                  <a:srgbClr val="0070C0"/>
                </a:solidFill>
              </a:rPr>
              <a:t>it.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Allowed </a:t>
            </a:r>
            <a:r>
              <a:rPr lang="en-US" sz="1400" dirty="0">
                <a:solidFill>
                  <a:srgbClr val="0070C0"/>
                </a:solidFill>
              </a:rPr>
              <a:t>to modify a stream's position, read and process data but it is not allowed to play the </a:t>
            </a:r>
            <a:r>
              <a:rPr lang="en-US" sz="1400" dirty="0" smtClean="0">
                <a:solidFill>
                  <a:srgbClr val="0070C0"/>
                </a:solidFill>
              </a:rPr>
              <a:t>data (without </a:t>
            </a:r>
            <a:r>
              <a:rPr lang="en-US" sz="1400" dirty="0">
                <a:solidFill>
                  <a:srgbClr val="0070C0"/>
                </a:solidFill>
              </a:rPr>
              <a:t>a running </a:t>
            </a:r>
            <a:r>
              <a:rPr lang="en-US" sz="1400" dirty="0" smtClean="0">
                <a:solidFill>
                  <a:srgbClr val="0070C0"/>
                </a:solidFill>
              </a:rPr>
              <a:t>clock)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47928" y="1484784"/>
            <a:ext cx="6480720" cy="1512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+ Use </a:t>
            </a:r>
            <a:r>
              <a:rPr lang="en-US" sz="1600" dirty="0" err="1"/>
              <a:t>gst_element_set_state</a:t>
            </a:r>
            <a:r>
              <a:rPr lang="en-US" sz="1600" dirty="0"/>
              <a:t> </a:t>
            </a:r>
            <a:r>
              <a:rPr lang="en-US" sz="1600" dirty="0" smtClean="0"/>
              <a:t>() to change state for element</a:t>
            </a:r>
          </a:p>
          <a:p>
            <a:r>
              <a:rPr lang="en-US" sz="1600" dirty="0" smtClean="0"/>
              <a:t>+ Element class will be in-charge for change state.</a:t>
            </a:r>
          </a:p>
          <a:p>
            <a:r>
              <a:rPr lang="en-US" sz="1600" dirty="0" smtClean="0"/>
              <a:t>+ In case setting an element from PLAYING to NULL, element will internally change to PAUSE -&gt; READY before NULL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7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76640" cy="78134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Elements and </a:t>
            </a:r>
            <a:r>
              <a:rPr lang="en-US" sz="1800" dirty="0" smtClean="0">
                <a:solidFill>
                  <a:srgbClr val="0070C0"/>
                </a:solidFill>
              </a:rPr>
              <a:t>Plugins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Elements:</a:t>
            </a:r>
          </a:p>
          <a:p>
            <a:pPr marL="641350" lvl="2" indent="-285750"/>
            <a:r>
              <a:rPr lang="en-US" sz="1400" dirty="0" smtClean="0">
                <a:solidFill>
                  <a:srgbClr val="0070C0"/>
                </a:solidFill>
              </a:rPr>
              <a:t>Bin elements</a:t>
            </a:r>
            <a:r>
              <a:rPr lang="en-US" sz="1400" dirty="0" smtClean="0"/>
              <a:t>: </a:t>
            </a:r>
            <a:r>
              <a:rPr lang="en-US" sz="1400" dirty="0"/>
              <a:t>contain other </a:t>
            </a:r>
            <a:r>
              <a:rPr lang="en-US" sz="1400" dirty="0" smtClean="0"/>
              <a:t>elements. There are 2 types:</a:t>
            </a:r>
          </a:p>
          <a:p>
            <a:pPr marL="1004888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responsible for synchronization of the elements that they contain so that data flows </a:t>
            </a:r>
            <a:r>
              <a:rPr lang="en-US" sz="1200" dirty="0" smtClean="0"/>
              <a:t>smoothly</a:t>
            </a:r>
          </a:p>
          <a:p>
            <a:pPr marL="1004888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add other elements to the bin and links them </a:t>
            </a:r>
            <a:r>
              <a:rPr lang="en-US" sz="1200" dirty="0" smtClean="0"/>
              <a:t>together</a:t>
            </a:r>
          </a:p>
          <a:p>
            <a:pPr lvl="4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lvl="4" indent="0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lvl="4" indent="0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1004888" lvl="4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  <a:p>
            <a:pPr marL="1004888" lvl="4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070C0"/>
              </a:solidFill>
            </a:endParaRPr>
          </a:p>
          <a:p>
            <a:pPr marL="1004888" lvl="4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  <a:p>
            <a:pPr marL="1004888" lvl="4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400" i="1" dirty="0" smtClean="0"/>
              <a:t>Can </a:t>
            </a:r>
            <a:r>
              <a:rPr lang="en-US" sz="1400" i="1" dirty="0"/>
              <a:t>refer to 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https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gstreamer.freedesktop.org/data/doc/gstreamer/head/gstreamer/html/GstElement.html</a:t>
            </a:r>
            <a:r>
              <a:rPr lang="en-US" sz="1400" i="1" dirty="0" smtClean="0">
                <a:solidFill>
                  <a:schemeClr val="accent4"/>
                </a:solidFill>
              </a:rPr>
              <a:t> or </a:t>
            </a:r>
            <a:r>
              <a:rPr lang="en-US" sz="1400" i="1" dirty="0">
                <a:solidFill>
                  <a:schemeClr val="accent4"/>
                </a:solidFill>
              </a:rPr>
              <a:t>$build/</a:t>
            </a:r>
            <a:r>
              <a:rPr lang="en-US" sz="1400" i="1" dirty="0" err="1">
                <a:solidFill>
                  <a:schemeClr val="accent4"/>
                </a:solidFill>
              </a:rPr>
              <a:t>tmp</a:t>
            </a:r>
            <a:r>
              <a:rPr lang="en-US" sz="1400" i="1" dirty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>
                <a:solidFill>
                  <a:schemeClr val="accent4"/>
                </a:solidFill>
              </a:rPr>
              <a:t>gst</a:t>
            </a:r>
            <a:r>
              <a:rPr lang="en-US" sz="1400" i="1" dirty="0">
                <a:solidFill>
                  <a:schemeClr val="accent4"/>
                </a:solidFill>
              </a:rPr>
              <a:t>/</a:t>
            </a:r>
            <a:r>
              <a:rPr lang="en-US" sz="1400" i="1" dirty="0" err="1">
                <a:solidFill>
                  <a:schemeClr val="accent4"/>
                </a:solidFill>
              </a:rPr>
              <a:t>gstelement.c</a:t>
            </a:r>
            <a:r>
              <a:rPr lang="en-US" sz="1400" i="1" dirty="0">
                <a:solidFill>
                  <a:schemeClr val="accent4"/>
                </a:solidFill>
              </a:rPr>
              <a:t> </a:t>
            </a:r>
            <a:endParaRPr lang="en-US" sz="1400" i="1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19536" y="3717032"/>
            <a:ext cx="8064896" cy="18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70C0"/>
                </a:solidFill>
              </a:rPr>
              <a:t>Bin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7568" y="4221088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Element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359696" y="463447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15880" y="4221088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Element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68008" y="463447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15880" y="46371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24192" y="4221088"/>
            <a:ext cx="187220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Element 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24192" y="4637114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888088" y="4643805"/>
            <a:ext cx="950884" cy="3968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98504" y="4652042"/>
            <a:ext cx="917375" cy="36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560616" cy="61268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Elements and </a:t>
            </a:r>
            <a:r>
              <a:rPr lang="en-US" sz="1800" dirty="0" smtClean="0">
                <a:solidFill>
                  <a:srgbClr val="0070C0"/>
                </a:solidFill>
              </a:rPr>
              <a:t>Plugins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Plugins:</a:t>
            </a:r>
          </a:p>
          <a:p>
            <a:pPr marL="641350" lvl="2" indent="-285750"/>
            <a:r>
              <a:rPr lang="en-US" dirty="0">
                <a:solidFill>
                  <a:srgbClr val="0070C0"/>
                </a:solidFill>
              </a:rPr>
              <a:t>A plugin is essentially a loadable block of </a:t>
            </a:r>
            <a:r>
              <a:rPr lang="en-US" dirty="0" smtClean="0">
                <a:solidFill>
                  <a:srgbClr val="0070C0"/>
                </a:solidFill>
              </a:rPr>
              <a:t>code (</a:t>
            </a:r>
            <a:r>
              <a:rPr lang="en-US" dirty="0"/>
              <a:t>shared object file or a dynamically linked </a:t>
            </a:r>
            <a:r>
              <a:rPr lang="en-US" dirty="0" smtClean="0"/>
              <a:t>library)</a:t>
            </a:r>
          </a:p>
          <a:p>
            <a:pPr marL="641350" lvl="2" indent="-285750"/>
            <a:r>
              <a:rPr lang="en-US" dirty="0"/>
              <a:t>A single plugin may</a:t>
            </a:r>
            <a:r>
              <a:rPr lang="en-US" dirty="0">
                <a:solidFill>
                  <a:srgbClr val="0070C0"/>
                </a:solidFill>
              </a:rPr>
              <a:t> contain the implementation of several elements, or just a single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</a:p>
          <a:p>
            <a:pPr marL="641350" lvl="2" indent="-285750"/>
            <a:r>
              <a:rPr lang="en-US" dirty="0">
                <a:solidFill>
                  <a:srgbClr val="0070C0"/>
                </a:solidFill>
              </a:rPr>
              <a:t>The plugin mechanism is used everywhere in </a:t>
            </a:r>
            <a:r>
              <a:rPr lang="en-US" dirty="0" err="1" smtClean="0">
                <a:solidFill>
                  <a:srgbClr val="0070C0"/>
                </a:solidFill>
              </a:rPr>
              <a:t>GStreamer</a:t>
            </a:r>
            <a:endParaRPr lang="en-US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400" i="1" dirty="0"/>
              <a:t>Can refer to 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https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gstreamer.freedesktop.org/data/doc/gstreamer/head/gstreamer/html/GstPlugin.html</a:t>
            </a:r>
            <a:r>
              <a:rPr lang="en-US" sz="1400" i="1" dirty="0" smtClean="0">
                <a:solidFill>
                  <a:schemeClr val="accent4"/>
                </a:solidFill>
              </a:rPr>
              <a:t> or </a:t>
            </a:r>
            <a:r>
              <a:rPr lang="en-US" sz="1400" i="1" dirty="0">
                <a:solidFill>
                  <a:schemeClr val="accent4"/>
                </a:solidFill>
              </a:rPr>
              <a:t>$</a:t>
            </a:r>
            <a:r>
              <a:rPr lang="en-US" sz="1400" i="1" dirty="0" smtClean="0">
                <a:solidFill>
                  <a:schemeClr val="accent4"/>
                </a:solidFill>
              </a:rPr>
              <a:t>build/</a:t>
            </a:r>
            <a:r>
              <a:rPr lang="en-US" sz="1400" i="1" dirty="0" err="1" smtClean="0">
                <a:solidFill>
                  <a:schemeClr val="accent4"/>
                </a:solidFill>
              </a:rPr>
              <a:t>tmp</a:t>
            </a:r>
            <a:r>
              <a:rPr lang="en-US" sz="1400" i="1" dirty="0" smtClean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</a:t>
            </a:r>
            <a:r>
              <a:rPr lang="en-US" sz="1400" i="1" dirty="0" smtClean="0">
                <a:solidFill>
                  <a:schemeClr val="accent4"/>
                </a:solidFill>
              </a:rPr>
              <a:t>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gstplugin.c</a:t>
            </a: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35272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cap="all" dirty="0" smtClean="0"/>
              <a:t>Project overview</a:t>
            </a:r>
            <a:endParaRPr lang="en-US" cap="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22798"/>
            <a:ext cx="9753600" cy="2838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2352" y="6660068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Piture</a:t>
            </a:r>
            <a:r>
              <a:rPr lang="en-US" sz="1000" dirty="0" smtClean="0"/>
              <a:t> got from</a:t>
            </a:r>
            <a:r>
              <a:rPr lang="en-US" sz="1000" dirty="0"/>
              <a:t>: https://</a:t>
            </a:r>
            <a:r>
              <a:rPr lang="en-US" sz="1000" dirty="0" smtClean="0"/>
              <a:t>twitter.com/gstreamer</a:t>
            </a:r>
          </a:p>
        </p:txBody>
      </p:sp>
    </p:spTree>
    <p:extLst>
      <p:ext uri="{BB962C8B-B14F-4D97-AF65-F5344CB8AC3E}">
        <p14:creationId xmlns:p14="http://schemas.microsoft.com/office/powerpoint/2010/main" val="39070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79488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Pads</a:t>
            </a:r>
          </a:p>
          <a:p>
            <a:pPr marL="463550" lvl="1" indent="-285750"/>
            <a:r>
              <a:rPr lang="en-US" dirty="0"/>
              <a:t>Pads are used to </a:t>
            </a:r>
            <a:r>
              <a:rPr lang="en-US" dirty="0">
                <a:solidFill>
                  <a:srgbClr val="0070C0"/>
                </a:solidFill>
              </a:rPr>
              <a:t>negotiate links and data flow between elements in </a:t>
            </a:r>
            <a:r>
              <a:rPr lang="en-US" dirty="0" err="1" smtClean="0">
                <a:solidFill>
                  <a:srgbClr val="0070C0"/>
                </a:solidFill>
              </a:rPr>
              <a:t>GStreamer</a:t>
            </a:r>
            <a:endParaRPr lang="en-US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dirty="0"/>
              <a:t>Pads have specific data handling capabilities: </a:t>
            </a:r>
            <a:r>
              <a:rPr lang="en-US" dirty="0">
                <a:solidFill>
                  <a:srgbClr val="0070C0"/>
                </a:solidFill>
              </a:rPr>
              <a:t>A pad can restrict the type of data that flows through </a:t>
            </a:r>
            <a:r>
              <a:rPr lang="en-US" dirty="0" smtClean="0">
                <a:solidFill>
                  <a:srgbClr val="0070C0"/>
                </a:solidFill>
              </a:rPr>
              <a:t>it. </a:t>
            </a:r>
            <a:r>
              <a:rPr lang="en-US" dirty="0"/>
              <a:t>Links are only allowed between two pads when the allowed data types of the two pads are compatible</a:t>
            </a:r>
            <a:endParaRPr lang="en-US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in </a:t>
            </a:r>
            <a:r>
              <a:rPr lang="en-US" dirty="0" err="1"/>
              <a:t>GStreamer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flows one way </a:t>
            </a:r>
            <a:r>
              <a:rPr lang="en-US" dirty="0"/>
              <a:t>through a link between </a:t>
            </a:r>
            <a:r>
              <a:rPr lang="en-US" dirty="0" smtClean="0"/>
              <a:t>elements</a:t>
            </a:r>
          </a:p>
          <a:p>
            <a:pPr marL="463550" lvl="1" indent="-285750"/>
            <a:endParaRPr lang="en-US" dirty="0"/>
          </a:p>
          <a:p>
            <a:pPr marL="463550" lvl="1" indent="-285750"/>
            <a:endParaRPr lang="en-US" dirty="0" smtClean="0"/>
          </a:p>
          <a:p>
            <a:pPr marL="463550" lvl="1" indent="-285750"/>
            <a:endParaRPr lang="en-US" dirty="0"/>
          </a:p>
          <a:p>
            <a:pPr marL="463550" lvl="1" indent="-285750"/>
            <a:r>
              <a:rPr lang="en-US" dirty="0">
                <a:solidFill>
                  <a:srgbClr val="0070C0"/>
                </a:solidFill>
              </a:rPr>
              <a:t>Data flows out of one element </a:t>
            </a:r>
            <a:r>
              <a:rPr lang="en-US" dirty="0"/>
              <a:t>through one or more source pads,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elements accept incoming data</a:t>
            </a:r>
            <a:r>
              <a:rPr lang="en-US" dirty="0"/>
              <a:t> through one or more sink pads</a:t>
            </a:r>
            <a:endParaRPr lang="en-US" dirty="0" smtClean="0"/>
          </a:p>
          <a:p>
            <a:pPr lvl="1" indent="0">
              <a:buNone/>
            </a:pPr>
            <a:r>
              <a:rPr lang="en-US" sz="1400" i="1" dirty="0" smtClean="0">
                <a:solidFill>
                  <a:schemeClr val="accent4"/>
                </a:solidFill>
              </a:rPr>
              <a:t>Can </a:t>
            </a:r>
            <a:r>
              <a:rPr lang="en-US" sz="1400" i="1" dirty="0">
                <a:solidFill>
                  <a:schemeClr val="accent4"/>
                </a:solidFill>
              </a:rPr>
              <a:t>refer to 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https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gstreamer.freedesktop.org/data/doc/gstreamer/head/gstreamer/html/GstPad.html</a:t>
            </a:r>
            <a:r>
              <a:rPr lang="en-US" sz="1400" i="1" dirty="0" smtClean="0">
                <a:solidFill>
                  <a:schemeClr val="accent4"/>
                </a:solidFill>
              </a:rPr>
              <a:t> or </a:t>
            </a:r>
            <a:r>
              <a:rPr lang="en-US" sz="1400" i="1" dirty="0">
                <a:solidFill>
                  <a:schemeClr val="accent4"/>
                </a:solidFill>
              </a:rPr>
              <a:t>$build/</a:t>
            </a:r>
            <a:r>
              <a:rPr lang="en-US" sz="1400" i="1" dirty="0" err="1">
                <a:solidFill>
                  <a:schemeClr val="accent4"/>
                </a:solidFill>
              </a:rPr>
              <a:t>tmp</a:t>
            </a:r>
            <a:r>
              <a:rPr lang="en-US" sz="1400" i="1" dirty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>
                <a:solidFill>
                  <a:schemeClr val="accent4"/>
                </a:solidFill>
              </a:rPr>
              <a:t>gst</a:t>
            </a:r>
            <a:r>
              <a:rPr lang="en-US" sz="1400" i="1" dirty="0">
                <a:solidFill>
                  <a:schemeClr val="accent4"/>
                </a:solidFill>
              </a:rPr>
              <a:t>/</a:t>
            </a:r>
            <a:r>
              <a:rPr lang="en-US" sz="1400" i="1" dirty="0" err="1">
                <a:solidFill>
                  <a:schemeClr val="accent4"/>
                </a:solidFill>
              </a:rPr>
              <a:t>gstpad.c</a:t>
            </a: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181857" y="4113076"/>
            <a:ext cx="786351" cy="3968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6191" y="3789040"/>
            <a:ext cx="1728192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Element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6615" y="4113076"/>
            <a:ext cx="767767" cy="34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Source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94383" y="4113076"/>
            <a:ext cx="758640" cy="36084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Data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6471" y="3789040"/>
            <a:ext cx="1794223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3C3C3B"/>
                </a:solidFill>
              </a:rPr>
              <a:t>Element</a:t>
            </a:r>
            <a:endParaRPr lang="en-US" sz="1400" dirty="0">
              <a:solidFill>
                <a:srgbClr val="3C3C3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6471" y="4113076"/>
            <a:ext cx="758640" cy="36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Sink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8605" y="4113076"/>
            <a:ext cx="792089" cy="36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Source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5109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Communication on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641350" lvl="2" indent="-285750"/>
            <a:endParaRPr lang="en-US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>
              <a:solidFill>
                <a:srgbClr val="0070C0"/>
              </a:solidFill>
            </a:endParaRPr>
          </a:p>
          <a:p>
            <a:pPr marL="463550" lvl="1" indent="-285750"/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7" y="2089473"/>
            <a:ext cx="10267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68818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Communication on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dirty="0">
                <a:solidFill>
                  <a:srgbClr val="0070C0"/>
                </a:solidFill>
              </a:rPr>
              <a:t>buffers</a:t>
            </a:r>
            <a:r>
              <a:rPr lang="en-US" dirty="0"/>
              <a:t> are objects for </a:t>
            </a:r>
            <a:r>
              <a:rPr lang="en-US" dirty="0">
                <a:solidFill>
                  <a:srgbClr val="0070C0"/>
                </a:solidFill>
              </a:rPr>
              <a:t>passing streaming data between elements in the pipeline</a:t>
            </a:r>
            <a:r>
              <a:rPr lang="en-US" dirty="0"/>
              <a:t>. Buffers </a:t>
            </a:r>
            <a:r>
              <a:rPr lang="en-US" dirty="0">
                <a:solidFill>
                  <a:srgbClr val="0070C0"/>
                </a:solidFill>
              </a:rPr>
              <a:t>always travel from sources to </a:t>
            </a:r>
            <a:r>
              <a:rPr lang="en-US" dirty="0" smtClean="0">
                <a:solidFill>
                  <a:srgbClr val="0070C0"/>
                </a:solidFill>
              </a:rPr>
              <a:t>sinks</a:t>
            </a:r>
          </a:p>
          <a:p>
            <a:pPr marL="463550" lvl="1" indent="-285750"/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 are objects </a:t>
            </a:r>
            <a:r>
              <a:rPr lang="en-US" dirty="0">
                <a:solidFill>
                  <a:srgbClr val="0070C0"/>
                </a:solidFill>
              </a:rPr>
              <a:t>sent between elements or from the application to elements</a:t>
            </a:r>
            <a:r>
              <a:rPr lang="en-US" dirty="0"/>
              <a:t>. Events </a:t>
            </a:r>
            <a:r>
              <a:rPr lang="en-US" dirty="0">
                <a:solidFill>
                  <a:srgbClr val="0070C0"/>
                </a:solidFill>
              </a:rPr>
              <a:t>can travel upstream and downstream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463550" lvl="1" indent="-285750"/>
            <a:r>
              <a:rPr lang="en-US" dirty="0">
                <a:solidFill>
                  <a:srgbClr val="0070C0"/>
                </a:solidFill>
              </a:rPr>
              <a:t>messages </a:t>
            </a:r>
            <a:r>
              <a:rPr lang="en-US" dirty="0"/>
              <a:t>are objects</a:t>
            </a:r>
            <a:r>
              <a:rPr lang="en-US" dirty="0">
                <a:solidFill>
                  <a:srgbClr val="0070C0"/>
                </a:solidFill>
              </a:rPr>
              <a:t> posted by elements on the pipeline's message bus, </a:t>
            </a:r>
            <a:r>
              <a:rPr lang="en-US" dirty="0"/>
              <a:t>where they will be held for collection by the application. Messages are </a:t>
            </a:r>
            <a:r>
              <a:rPr lang="en-US" dirty="0">
                <a:solidFill>
                  <a:srgbClr val="0070C0"/>
                </a:solidFill>
              </a:rPr>
              <a:t>used to transmit information such as errors, tags, state changes, buffering state, redirects etc. from elements to the applicatio</a:t>
            </a:r>
            <a:r>
              <a:rPr lang="en-US" dirty="0"/>
              <a:t>n in a thread-safe way.</a:t>
            </a:r>
            <a:endParaRPr lang="en-US" dirty="0" smtClean="0"/>
          </a:p>
          <a:p>
            <a:pPr marL="463550" lvl="1" indent="-285750"/>
            <a:r>
              <a:rPr lang="en-US" dirty="0">
                <a:solidFill>
                  <a:srgbClr val="0070C0"/>
                </a:solidFill>
              </a:rPr>
              <a:t>queries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allow applications to request information such as duration or current playback position from the pipeline</a:t>
            </a:r>
            <a:r>
              <a:rPr lang="en-US" dirty="0"/>
              <a:t>. Queries are </a:t>
            </a:r>
            <a:r>
              <a:rPr lang="en-US" dirty="0">
                <a:solidFill>
                  <a:srgbClr val="0070C0"/>
                </a:solidFill>
              </a:rPr>
              <a:t>always answered synchronously</a:t>
            </a:r>
            <a:r>
              <a:rPr lang="en-US" dirty="0"/>
              <a:t>. Elements can </a:t>
            </a:r>
            <a:r>
              <a:rPr lang="en-US" dirty="0">
                <a:solidFill>
                  <a:srgbClr val="0070C0"/>
                </a:solidFill>
              </a:rPr>
              <a:t>also use queries to request information from their peer elements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37537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70C0"/>
                </a:solidFill>
              </a:rPr>
              <a:t>GstMiniObject</a:t>
            </a:r>
            <a:r>
              <a:rPr lang="en-US" sz="1800" dirty="0">
                <a:solidFill>
                  <a:srgbClr val="0070C0"/>
                </a:solidFill>
              </a:rPr>
              <a:t>, Buffers and </a:t>
            </a:r>
            <a:r>
              <a:rPr lang="en-US" sz="1800" dirty="0" smtClean="0">
                <a:solidFill>
                  <a:srgbClr val="0070C0"/>
                </a:solidFill>
              </a:rPr>
              <a:t>Events</a:t>
            </a:r>
          </a:p>
          <a:p>
            <a:pPr lvl="1" indent="0">
              <a:buNone/>
            </a:pP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3712" y="2564904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GstMiniObject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5560" y="4221088"/>
            <a:ext cx="3096344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GstBuffer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00056" y="4221088"/>
            <a:ext cx="3096344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GstEvent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52184" y="35730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223792" y="3573016"/>
            <a:ext cx="287590" cy="648072"/>
            <a:chOff x="4223792" y="3573016"/>
            <a:chExt cx="287590" cy="648072"/>
          </a:xfrm>
        </p:grpSpPr>
        <p:grpSp>
          <p:nvGrpSpPr>
            <p:cNvPr id="27" name="Group 26"/>
            <p:cNvGrpSpPr/>
            <p:nvPr/>
          </p:nvGrpSpPr>
          <p:grpSpPr>
            <a:xfrm>
              <a:off x="4223792" y="3701010"/>
              <a:ext cx="287590" cy="273674"/>
              <a:chOff x="5351541" y="3896542"/>
              <a:chExt cx="287590" cy="27367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383135" y="3960845"/>
                <a:ext cx="218673" cy="209371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51541" y="3896542"/>
                <a:ext cx="287590" cy="1689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6" name="Straight Connector 15"/>
            <p:cNvCxnSpPr>
              <a:endCxn id="17" idx="0"/>
            </p:cNvCxnSpPr>
            <p:nvPr/>
          </p:nvCxnSpPr>
          <p:spPr>
            <a:xfrm>
              <a:off x="4367808" y="3573016"/>
              <a:ext cx="0" cy="21602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95800" y="378904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4722" y="3974684"/>
              <a:ext cx="0" cy="2464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08610" y="3573016"/>
            <a:ext cx="287590" cy="648072"/>
            <a:chOff x="4223792" y="3573016"/>
            <a:chExt cx="287590" cy="648072"/>
          </a:xfrm>
        </p:grpSpPr>
        <p:grpSp>
          <p:nvGrpSpPr>
            <p:cNvPr id="36" name="Group 35"/>
            <p:cNvGrpSpPr/>
            <p:nvPr/>
          </p:nvGrpSpPr>
          <p:grpSpPr>
            <a:xfrm>
              <a:off x="4223792" y="3701010"/>
              <a:ext cx="287590" cy="273674"/>
              <a:chOff x="5351541" y="3896542"/>
              <a:chExt cx="287590" cy="27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383135" y="3960845"/>
                <a:ext cx="218673" cy="209371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351541" y="3896542"/>
                <a:ext cx="287590" cy="1689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4367808" y="3573016"/>
              <a:ext cx="0" cy="21602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295800" y="378904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364722" y="3974684"/>
              <a:ext cx="0" cy="2464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9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709937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70C0"/>
                </a:solidFill>
              </a:rPr>
              <a:t>GstMiniObject</a:t>
            </a:r>
            <a:r>
              <a:rPr lang="en-US" sz="1800" dirty="0">
                <a:solidFill>
                  <a:srgbClr val="0070C0"/>
                </a:solidFill>
              </a:rPr>
              <a:t>, Buffers and </a:t>
            </a:r>
            <a:r>
              <a:rPr lang="en-US" sz="1800" dirty="0" smtClean="0">
                <a:solidFill>
                  <a:srgbClr val="0070C0"/>
                </a:solidFill>
              </a:rPr>
              <a:t>Events</a:t>
            </a:r>
          </a:p>
          <a:p>
            <a:pPr marL="463550" lvl="1" indent="-285750"/>
            <a:r>
              <a:rPr lang="en-US" dirty="0" err="1" smtClean="0">
                <a:solidFill>
                  <a:srgbClr val="0070C0"/>
                </a:solidFill>
              </a:rPr>
              <a:t>GstMiniObject</a:t>
            </a:r>
            <a:endParaRPr lang="en-US" dirty="0">
              <a:solidFill>
                <a:srgbClr val="0070C0"/>
              </a:solidFill>
            </a:endParaRPr>
          </a:p>
          <a:p>
            <a:pPr marL="641350" lvl="2" indent="-285750"/>
            <a:r>
              <a:rPr lang="en-US" sz="1400" dirty="0">
                <a:solidFill>
                  <a:srgbClr val="0070C0"/>
                </a:solidFill>
              </a:rPr>
              <a:t>is the structure used to hold </a:t>
            </a:r>
            <a:r>
              <a:rPr lang="en-US" sz="1400" dirty="0" smtClean="0">
                <a:solidFill>
                  <a:srgbClr val="0070C0"/>
                </a:solidFill>
              </a:rPr>
              <a:t>chunks </a:t>
            </a:r>
            <a:r>
              <a:rPr lang="en-US" sz="1400" dirty="0">
                <a:solidFill>
                  <a:srgbClr val="0070C0"/>
                </a:solidFill>
              </a:rPr>
              <a:t>of </a:t>
            </a:r>
            <a:r>
              <a:rPr lang="en-US" sz="1400" dirty="0" smtClean="0">
                <a:solidFill>
                  <a:srgbClr val="0070C0"/>
                </a:solidFill>
              </a:rPr>
              <a:t>data </a:t>
            </a:r>
            <a:r>
              <a:rPr lang="en-US" sz="1400" dirty="0" smtClean="0"/>
              <a:t>(all </a:t>
            </a:r>
            <a:r>
              <a:rPr lang="en-US" sz="1400" dirty="0"/>
              <a:t>streams of data in </a:t>
            </a:r>
            <a:r>
              <a:rPr lang="en-US" sz="1400" dirty="0" err="1" smtClean="0"/>
              <a:t>GStreamer</a:t>
            </a:r>
            <a:r>
              <a:rPr lang="en-US" sz="1400" dirty="0" smtClean="0"/>
              <a:t>)</a:t>
            </a:r>
          </a:p>
          <a:p>
            <a:pPr marL="641350" lvl="2" indent="-285750"/>
            <a:r>
              <a:rPr lang="en-US" sz="1400" dirty="0" smtClean="0"/>
              <a:t>contains:</a:t>
            </a:r>
          </a:p>
          <a:p>
            <a:pPr marL="825500" lvl="3" indent="-285750"/>
            <a:r>
              <a:rPr lang="en-US" sz="1400" dirty="0"/>
              <a:t>An exact type indicating what type of data (event, buffer, </a:t>
            </a:r>
            <a:r>
              <a:rPr lang="en-US" sz="1400" dirty="0" smtClean="0"/>
              <a:t>...)</a:t>
            </a:r>
          </a:p>
          <a:p>
            <a:pPr marL="825500" lvl="3" indent="-285750"/>
            <a:r>
              <a:rPr lang="en-US" sz="1400" dirty="0"/>
              <a:t>A reference </a:t>
            </a:r>
            <a:r>
              <a:rPr lang="en-US" sz="1400" dirty="0" smtClean="0"/>
              <a:t>count (</a:t>
            </a:r>
            <a:r>
              <a:rPr lang="en-US" sz="1400" dirty="0" err="1" smtClean="0"/>
              <a:t>refcount</a:t>
            </a:r>
            <a:r>
              <a:rPr lang="en-US" sz="1400" dirty="0" smtClean="0"/>
              <a:t>) </a:t>
            </a:r>
            <a:r>
              <a:rPr lang="en-US" sz="1400" dirty="0"/>
              <a:t>indicating the number of elements currently holding </a:t>
            </a:r>
            <a:r>
              <a:rPr lang="en-US" sz="1400" dirty="0" smtClean="0"/>
              <a:t>this </a:t>
            </a:r>
            <a:r>
              <a:rPr lang="en-US" sz="1400" dirty="0" err="1" smtClean="0"/>
              <a:t>miniobject</a:t>
            </a:r>
            <a:r>
              <a:rPr lang="en-US" sz="1400" dirty="0" smtClean="0"/>
              <a:t>.</a:t>
            </a:r>
          </a:p>
          <a:p>
            <a:pPr lvl="3" indent="0">
              <a:buNone/>
            </a:pPr>
            <a:r>
              <a:rPr lang="en-US" sz="1400" dirty="0" smtClean="0"/>
              <a:t>When </a:t>
            </a:r>
            <a:r>
              <a:rPr lang="en-US" sz="1400" dirty="0"/>
              <a:t>the reference count falls to zero, the </a:t>
            </a:r>
            <a:r>
              <a:rPr lang="en-US" sz="1400" dirty="0" err="1"/>
              <a:t>miniobject</a:t>
            </a:r>
            <a:r>
              <a:rPr lang="en-US" sz="1400" dirty="0"/>
              <a:t> will be disposed, and its memory will be freed</a:t>
            </a:r>
            <a:endParaRPr lang="en-US" sz="1400" dirty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400" i="1" dirty="0" smtClean="0">
                <a:solidFill>
                  <a:schemeClr val="accent4"/>
                </a:solidFill>
              </a:rPr>
              <a:t>Can </a:t>
            </a:r>
            <a:r>
              <a:rPr lang="en-US" sz="1400" i="1" dirty="0">
                <a:solidFill>
                  <a:schemeClr val="accent4"/>
                </a:solidFill>
              </a:rPr>
              <a:t>refer to 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https://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gstreamer.freedesktop.org/data/doc/gstreamer/head/gstreamer/html/gstreamer-GstMiniObject.html</a:t>
            </a:r>
            <a:r>
              <a:rPr lang="en-US" sz="1400" i="1" dirty="0" smtClean="0">
                <a:solidFill>
                  <a:schemeClr val="accent4"/>
                </a:solidFill>
              </a:rPr>
              <a:t> or $build/</a:t>
            </a:r>
            <a:r>
              <a:rPr lang="en-US" sz="1400" i="1" dirty="0" err="1" smtClean="0">
                <a:solidFill>
                  <a:schemeClr val="accent4"/>
                </a:solidFill>
              </a:rPr>
              <a:t>tmp</a:t>
            </a:r>
            <a:r>
              <a:rPr lang="en-US" sz="1400" i="1" dirty="0" smtClean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</a:t>
            </a:r>
            <a:r>
              <a:rPr lang="en-US" sz="1400" i="1" dirty="0" smtClean="0">
                <a:solidFill>
                  <a:schemeClr val="accent4"/>
                </a:solidFill>
              </a:rPr>
              <a:t>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gstminiobject.c</a:t>
            </a: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34761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63771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70C0"/>
                </a:solidFill>
              </a:rPr>
              <a:t>GstMiniObject</a:t>
            </a:r>
            <a:r>
              <a:rPr lang="en-US" sz="1800" dirty="0">
                <a:solidFill>
                  <a:srgbClr val="0070C0"/>
                </a:solidFill>
              </a:rPr>
              <a:t>, Buffers and </a:t>
            </a:r>
            <a:r>
              <a:rPr lang="en-US" sz="1800" dirty="0" smtClean="0">
                <a:solidFill>
                  <a:srgbClr val="0070C0"/>
                </a:solidFill>
              </a:rPr>
              <a:t>Events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Buffers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641350" lvl="2" indent="-285750"/>
            <a:r>
              <a:rPr lang="en-US" sz="1400" dirty="0" smtClean="0">
                <a:solidFill>
                  <a:srgbClr val="0070C0"/>
                </a:solidFill>
              </a:rPr>
              <a:t>contains </a:t>
            </a:r>
            <a:r>
              <a:rPr lang="en-US" sz="1400" dirty="0">
                <a:solidFill>
                  <a:srgbClr val="0070C0"/>
                </a:solidFill>
              </a:rPr>
              <a:t>a chunk </a:t>
            </a:r>
            <a:r>
              <a:rPr lang="en-US" sz="1400" dirty="0" smtClean="0">
                <a:solidFill>
                  <a:srgbClr val="0070C0"/>
                </a:solidFill>
              </a:rPr>
              <a:t>of </a:t>
            </a:r>
            <a:r>
              <a:rPr lang="en-US" sz="1400" dirty="0">
                <a:solidFill>
                  <a:srgbClr val="0070C0"/>
                </a:solidFill>
              </a:rPr>
              <a:t>audio or video data </a:t>
            </a:r>
            <a:r>
              <a:rPr lang="en-US" sz="1400" dirty="0"/>
              <a:t>that flows from one element to another</a:t>
            </a:r>
          </a:p>
          <a:p>
            <a:pPr marL="641350" lvl="2" indent="-285750"/>
            <a:r>
              <a:rPr lang="en-US" sz="1400" dirty="0" smtClean="0">
                <a:solidFill>
                  <a:srgbClr val="0070C0"/>
                </a:solidFill>
              </a:rPr>
              <a:t>contain </a:t>
            </a:r>
            <a:r>
              <a:rPr lang="en-US" sz="1400" dirty="0">
                <a:solidFill>
                  <a:srgbClr val="0070C0"/>
                </a:solidFill>
              </a:rPr>
              <a:t>metadata </a:t>
            </a:r>
            <a:r>
              <a:rPr lang="en-US" sz="1400" dirty="0"/>
              <a:t>describing the buffer's </a:t>
            </a:r>
            <a:r>
              <a:rPr lang="en-US" sz="1400" dirty="0" smtClean="0"/>
              <a:t>contents include:</a:t>
            </a:r>
            <a:endParaRPr lang="en-US" sz="1400" dirty="0"/>
          </a:p>
          <a:p>
            <a:pPr marL="825500" lvl="3" indent="-285750"/>
            <a:r>
              <a:rPr lang="en-US" sz="1400" dirty="0">
                <a:solidFill>
                  <a:srgbClr val="0070C0"/>
                </a:solidFill>
              </a:rPr>
              <a:t>Pointers to one or more </a:t>
            </a:r>
            <a:r>
              <a:rPr lang="en-US" sz="1400" dirty="0" err="1">
                <a:solidFill>
                  <a:srgbClr val="0070C0"/>
                </a:solidFill>
              </a:rPr>
              <a:t>GstMemory</a:t>
            </a:r>
            <a:r>
              <a:rPr lang="en-US" sz="1400" dirty="0">
                <a:solidFill>
                  <a:srgbClr val="0070C0"/>
                </a:solidFill>
              </a:rPr>
              <a:t> objects.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825500" lvl="3" indent="-285750"/>
            <a:r>
              <a:rPr lang="en-US" sz="1400" dirty="0" smtClean="0">
                <a:solidFill>
                  <a:srgbClr val="0070C0"/>
                </a:solidFill>
              </a:rPr>
              <a:t>A </a:t>
            </a:r>
            <a:r>
              <a:rPr lang="en-US" sz="1400" dirty="0">
                <a:solidFill>
                  <a:srgbClr val="0070C0"/>
                </a:solidFill>
              </a:rPr>
              <a:t>timestamp </a:t>
            </a:r>
            <a:r>
              <a:rPr lang="en-US" sz="1400" dirty="0"/>
              <a:t>indicating the preferred display timestamp of the content in the buffer</a:t>
            </a:r>
            <a:r>
              <a:rPr lang="en-US" sz="1400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lvl="1" indent="0">
              <a:buNone/>
            </a:pPr>
            <a:r>
              <a:rPr lang="en-US" sz="1400" i="1" dirty="0">
                <a:solidFill>
                  <a:schemeClr val="accent4"/>
                </a:solidFill>
              </a:rPr>
              <a:t>Can refer to 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https://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gstreamer.freedesktop.org/data/doc/gstreamer/head/gstreamer/html/GstBuffer.html</a:t>
            </a:r>
            <a:r>
              <a:rPr lang="en-US" sz="1400" i="1" dirty="0" smtClean="0">
                <a:solidFill>
                  <a:schemeClr val="accent4"/>
                </a:solidFill>
              </a:rPr>
              <a:t> or $build/</a:t>
            </a:r>
            <a:r>
              <a:rPr lang="en-US" sz="1400" i="1" dirty="0" err="1" smtClean="0">
                <a:solidFill>
                  <a:schemeClr val="accent4"/>
                </a:solidFill>
              </a:rPr>
              <a:t>tmp</a:t>
            </a:r>
            <a:r>
              <a:rPr lang="en-US" sz="1400" i="1" dirty="0" smtClean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</a:t>
            </a:r>
            <a:r>
              <a:rPr lang="en-US" sz="1400" i="1" dirty="0" smtClean="0">
                <a:solidFill>
                  <a:schemeClr val="accent4"/>
                </a:solidFill>
              </a:rPr>
              <a:t>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gstbuffer.c</a:t>
            </a: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33710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82935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70C0"/>
                </a:solidFill>
              </a:rPr>
              <a:t>GstMiniObject</a:t>
            </a:r>
            <a:r>
              <a:rPr lang="en-US" sz="1800" dirty="0">
                <a:solidFill>
                  <a:srgbClr val="0070C0"/>
                </a:solidFill>
              </a:rPr>
              <a:t>, Buffers and </a:t>
            </a:r>
            <a:r>
              <a:rPr lang="en-US" sz="1800" dirty="0" smtClean="0">
                <a:solidFill>
                  <a:srgbClr val="0070C0"/>
                </a:solidFill>
              </a:rPr>
              <a:t>Events</a:t>
            </a:r>
          </a:p>
          <a:p>
            <a:pPr marL="463550" lvl="1" indent="-285750"/>
            <a:r>
              <a:rPr lang="en-US" dirty="0" smtClean="0">
                <a:solidFill>
                  <a:srgbClr val="0070C0"/>
                </a:solidFill>
              </a:rPr>
              <a:t>Events</a:t>
            </a:r>
          </a:p>
          <a:p>
            <a:pPr marL="641350" lvl="2" indent="-285750"/>
            <a:r>
              <a:rPr lang="en-US" sz="1400" dirty="0">
                <a:solidFill>
                  <a:srgbClr val="0070C0"/>
                </a:solidFill>
              </a:rPr>
              <a:t>contain information on the state of the stream flowing</a:t>
            </a:r>
            <a:r>
              <a:rPr lang="en-US" sz="1400" dirty="0"/>
              <a:t> between the two linked </a:t>
            </a:r>
            <a:r>
              <a:rPr lang="en-US" sz="1400" dirty="0" smtClean="0"/>
              <a:t>pads</a:t>
            </a:r>
          </a:p>
          <a:p>
            <a:pPr marL="641350" lvl="2" indent="-285750"/>
            <a:r>
              <a:rPr lang="en-US" sz="1400" dirty="0" smtClean="0">
                <a:solidFill>
                  <a:srgbClr val="0070C0"/>
                </a:solidFill>
              </a:rPr>
              <a:t>Events </a:t>
            </a:r>
            <a:r>
              <a:rPr lang="en-US" sz="1400" dirty="0">
                <a:solidFill>
                  <a:srgbClr val="0070C0"/>
                </a:solidFill>
              </a:rPr>
              <a:t>are used to </a:t>
            </a:r>
            <a:r>
              <a:rPr lang="en-US" sz="1400" dirty="0" smtClean="0">
                <a:solidFill>
                  <a:srgbClr val="0070C0"/>
                </a:solidFill>
              </a:rPr>
              <a:t>indicate: a </a:t>
            </a:r>
            <a:r>
              <a:rPr lang="en-US" sz="1400" dirty="0">
                <a:solidFill>
                  <a:srgbClr val="0070C0"/>
                </a:solidFill>
              </a:rPr>
              <a:t>media type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the end of a media </a:t>
            </a:r>
            <a:r>
              <a:rPr lang="en-US" sz="1400" dirty="0" smtClean="0">
                <a:solidFill>
                  <a:srgbClr val="0070C0"/>
                </a:solidFill>
              </a:rPr>
              <a:t>stream, seeking </a:t>
            </a:r>
            <a:r>
              <a:rPr lang="en-US" sz="1400" dirty="0" smtClean="0"/>
              <a:t>and so on.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641350" lvl="2" indent="-285750"/>
            <a:r>
              <a:rPr lang="en-US" sz="1400" dirty="0" smtClean="0"/>
              <a:t>Event can contain:</a:t>
            </a:r>
          </a:p>
          <a:p>
            <a:pPr marL="825500" lvl="3" indent="-285750"/>
            <a:r>
              <a:rPr lang="en-US" sz="1400" dirty="0">
                <a:solidFill>
                  <a:srgbClr val="0070C0"/>
                </a:solidFill>
              </a:rPr>
              <a:t>A subtype indicating the type of the </a:t>
            </a:r>
            <a:r>
              <a:rPr lang="en-US" sz="1400" dirty="0" smtClean="0">
                <a:solidFill>
                  <a:srgbClr val="0070C0"/>
                </a:solidFill>
              </a:rPr>
              <a:t>event.</a:t>
            </a:r>
          </a:p>
          <a:p>
            <a:pPr marL="825500" lvl="3" indent="-285750"/>
            <a:r>
              <a:rPr lang="en-US" sz="1400" dirty="0">
                <a:solidFill>
                  <a:srgbClr val="0070C0"/>
                </a:solidFill>
              </a:rPr>
              <a:t>The other contents of the event depend on the specific event type</a:t>
            </a:r>
            <a:r>
              <a:rPr lang="en-US" sz="1400" dirty="0" smtClean="0">
                <a:solidFill>
                  <a:srgbClr val="0070C0"/>
                </a:solidFill>
              </a:rPr>
              <a:t>.</a:t>
            </a:r>
          </a:p>
          <a:p>
            <a:pPr lvl="3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	</a:t>
            </a:r>
          </a:p>
          <a:p>
            <a:pPr lvl="1" indent="0">
              <a:buNone/>
            </a:pPr>
            <a:r>
              <a:rPr lang="en-US" sz="1400" i="1" dirty="0">
                <a:solidFill>
                  <a:schemeClr val="accent4"/>
                </a:solidFill>
              </a:rPr>
              <a:t>Can refer to </a:t>
            </a:r>
            <a:r>
              <a:rPr lang="en-US" sz="1400" i="1" dirty="0">
                <a:solidFill>
                  <a:schemeClr val="accent4"/>
                </a:solidFill>
                <a:hlinkClick r:id="rId3"/>
              </a:rPr>
              <a:t>https://</a:t>
            </a:r>
            <a:r>
              <a:rPr lang="en-US" sz="1400" i="1" dirty="0" smtClean="0">
                <a:solidFill>
                  <a:schemeClr val="accent4"/>
                </a:solidFill>
                <a:hlinkClick r:id="rId3"/>
              </a:rPr>
              <a:t>developer.gnome.org/gstreamer/stable/gstreamer-GstEvent.html</a:t>
            </a:r>
            <a:r>
              <a:rPr lang="en-US" sz="1400" i="1" dirty="0" smtClean="0">
                <a:solidFill>
                  <a:schemeClr val="accent4"/>
                </a:solidFill>
              </a:rPr>
              <a:t> or $build/</a:t>
            </a:r>
            <a:r>
              <a:rPr lang="en-US" sz="1400" i="1" dirty="0" err="1" smtClean="0">
                <a:solidFill>
                  <a:schemeClr val="accent4"/>
                </a:solidFill>
              </a:rPr>
              <a:t>tmp</a:t>
            </a:r>
            <a:r>
              <a:rPr lang="en-US" sz="1400" i="1" dirty="0" smtClean="0">
                <a:solidFill>
                  <a:schemeClr val="accent4"/>
                </a:solidFill>
              </a:rPr>
              <a:t>/work/aarch64-poky-linux/gstreamer1.0/1.6.3-r0/gstreamer-1.6.3/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</a:t>
            </a:r>
            <a:r>
              <a:rPr lang="en-US" sz="1400" i="1" dirty="0" smtClean="0">
                <a:solidFill>
                  <a:schemeClr val="accent4"/>
                </a:solidFill>
              </a:rPr>
              <a:t>/</a:t>
            </a:r>
            <a:r>
              <a:rPr lang="en-US" sz="1400" i="1" dirty="0" err="1" smtClean="0">
                <a:solidFill>
                  <a:schemeClr val="accent4"/>
                </a:solidFill>
              </a:rPr>
              <a:t>gstevent.c</a:t>
            </a: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641350" lvl="2" indent="-285750"/>
            <a:endParaRPr lang="en-US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>
              <a:solidFill>
                <a:srgbClr val="0070C0"/>
              </a:solidFill>
            </a:endParaRPr>
          </a:p>
          <a:p>
            <a:pPr marL="463550" lvl="1" indent="-285750"/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25599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704632" cy="57656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Buffer allocation </a:t>
            </a:r>
          </a:p>
          <a:p>
            <a:pPr marL="463550" lvl="1" indent="-285750"/>
            <a:r>
              <a:rPr lang="en-US" dirty="0" smtClean="0"/>
              <a:t>Can contains </a:t>
            </a:r>
            <a:r>
              <a:rPr lang="en-US" dirty="0"/>
              <a:t>memory </a:t>
            </a:r>
            <a:r>
              <a:rPr lang="en-US" dirty="0">
                <a:solidFill>
                  <a:srgbClr val="0070C0"/>
                </a:solidFill>
              </a:rPr>
              <a:t>allocated by </a:t>
            </a:r>
            <a:r>
              <a:rPr lang="en-US" dirty="0" err="1">
                <a:solidFill>
                  <a:srgbClr val="0070C0"/>
                </a:solidFill>
              </a:rPr>
              <a:t>malloc</a:t>
            </a:r>
            <a:r>
              <a:rPr lang="en-US" dirty="0" smtClean="0"/>
              <a:t>() </a:t>
            </a:r>
          </a:p>
          <a:p>
            <a:pPr marL="463550" lvl="1" indent="-285750"/>
            <a:r>
              <a:rPr lang="en-US" dirty="0" smtClean="0"/>
              <a:t>Elements create buffers that </a:t>
            </a:r>
            <a:r>
              <a:rPr lang="en-US" dirty="0" smtClean="0">
                <a:solidFill>
                  <a:srgbClr val="0070C0"/>
                </a:solidFill>
              </a:rPr>
              <a:t>point to special memory. </a:t>
            </a:r>
            <a:r>
              <a:rPr lang="en-US" dirty="0" smtClean="0"/>
              <a:t>Can create via </a:t>
            </a:r>
            <a:r>
              <a:rPr lang="en-US" dirty="0" err="1" smtClean="0">
                <a:solidFill>
                  <a:srgbClr val="0070C0"/>
                </a:solidFill>
              </a:rPr>
              <a:t>GstBufferPool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 smtClean="0">
                <a:solidFill>
                  <a:srgbClr val="0070C0"/>
                </a:solidFill>
              </a:rPr>
              <a:t>GstAllocator</a:t>
            </a:r>
            <a:r>
              <a:rPr lang="en-US" dirty="0"/>
              <a:t>. Elements can ask a </a:t>
            </a:r>
            <a:r>
              <a:rPr lang="en-US" dirty="0" err="1"/>
              <a:t>GstBufferPool</a:t>
            </a:r>
            <a:r>
              <a:rPr lang="en-US" dirty="0"/>
              <a:t> or </a:t>
            </a:r>
            <a:r>
              <a:rPr lang="en-US" dirty="0" err="1"/>
              <a:t>GstAllocator</a:t>
            </a:r>
            <a:r>
              <a:rPr lang="en-US" dirty="0"/>
              <a:t> from the </a:t>
            </a:r>
            <a:r>
              <a:rPr lang="en-US" dirty="0" smtClean="0"/>
              <a:t>downstream. If </a:t>
            </a:r>
            <a:r>
              <a:rPr lang="en-US" dirty="0"/>
              <a:t>downstream is able to provide these objects, upstream can use them to allocate buffers</a:t>
            </a:r>
          </a:p>
          <a:p>
            <a:pPr lvl="1" indent="0">
              <a:buNone/>
            </a:pPr>
            <a:endParaRPr lang="en-US" sz="1400" i="1" dirty="0">
              <a:solidFill>
                <a:schemeClr val="accent4"/>
              </a:solidFill>
            </a:endParaRPr>
          </a:p>
          <a:p>
            <a:pPr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Basic concepts of GStreamer</a:t>
            </a:r>
          </a:p>
        </p:txBody>
      </p:sp>
    </p:spTree>
    <p:extLst>
      <p:ext uri="{BB962C8B-B14F-4D97-AF65-F5344CB8AC3E}">
        <p14:creationId xmlns:p14="http://schemas.microsoft.com/office/powerpoint/2010/main" val="38723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344592" cy="7394845"/>
          </a:xfrm>
        </p:spPr>
        <p:txBody>
          <a:bodyPr/>
          <a:lstStyle/>
          <a:p>
            <a:pPr marL="463550" lvl="1" indent="-285750"/>
            <a:r>
              <a:rPr lang="en-US" sz="1800" dirty="0" smtClean="0"/>
              <a:t>When reading source code of a element on </a:t>
            </a:r>
            <a:r>
              <a:rPr lang="en-US" sz="1800" dirty="0" err="1" smtClean="0"/>
              <a:t>GStreamer</a:t>
            </a:r>
            <a:r>
              <a:rPr lang="en-US" sz="1800" dirty="0" smtClean="0"/>
              <a:t>, to understand it we should care: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Parent class of element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Methods of element and initialization value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Data processing flow</a:t>
            </a:r>
          </a:p>
          <a:p>
            <a:pPr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6960216" cy="10571099"/>
          </a:xfrm>
        </p:spPr>
        <p:txBody>
          <a:bodyPr/>
          <a:lstStyle/>
          <a:p>
            <a:pPr marL="463550" lvl="1" indent="-285750"/>
            <a:r>
              <a:rPr lang="en-US" sz="1800" b="1" dirty="0">
                <a:solidFill>
                  <a:srgbClr val="0070C0"/>
                </a:solidFill>
              </a:rPr>
              <a:t>Parent class of element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How to detect?: it is the first field in </a:t>
            </a:r>
            <a:r>
              <a:rPr lang="en-US" sz="1800" dirty="0" err="1" smtClean="0">
                <a:solidFill>
                  <a:srgbClr val="0070C0"/>
                </a:solidFill>
              </a:rPr>
              <a:t>struct</a:t>
            </a:r>
            <a:r>
              <a:rPr lang="en-US" sz="1800" dirty="0" smtClean="0">
                <a:solidFill>
                  <a:srgbClr val="0070C0"/>
                </a:solidFill>
              </a:rPr>
              <a:t> of element/plugin</a:t>
            </a:r>
          </a:p>
          <a:p>
            <a:pPr lvl="1" indent="0">
              <a:buNone/>
            </a:pPr>
            <a:r>
              <a:rPr lang="en-US" sz="1400" dirty="0" smtClean="0"/>
              <a:t>Ex: gstomxh264dec</a:t>
            </a:r>
          </a:p>
          <a:p>
            <a:pPr lvl="1" indent="0">
              <a:buNone/>
            </a:pPr>
            <a:r>
              <a:rPr lang="en-US" sz="1400" dirty="0" err="1"/>
              <a:t>struct</a:t>
            </a:r>
            <a:r>
              <a:rPr lang="en-US" sz="1400" dirty="0"/>
              <a:t> _GstOMXH264Dec</a:t>
            </a:r>
          </a:p>
          <a:p>
            <a:pPr lvl="1" indent="0">
              <a:buNone/>
            </a:pPr>
            <a:r>
              <a:rPr lang="en-US" sz="1400" dirty="0"/>
              <a:t>{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b="1" dirty="0" err="1">
                <a:solidFill>
                  <a:srgbClr val="0070C0"/>
                </a:solidFill>
              </a:rPr>
              <a:t>GstOMXVideoDec</a:t>
            </a:r>
            <a:r>
              <a:rPr lang="en-US" sz="1400" dirty="0">
                <a:solidFill>
                  <a:srgbClr val="0070C0"/>
                </a:solidFill>
              </a:rPr>
              <a:t> parent;</a:t>
            </a:r>
          </a:p>
          <a:p>
            <a:pPr lvl="1" indent="0">
              <a:buNone/>
            </a:pPr>
            <a:r>
              <a:rPr lang="en-US" sz="1400" dirty="0"/>
              <a:t>};</a:t>
            </a:r>
          </a:p>
          <a:p>
            <a:pPr lvl="1" indent="0">
              <a:buNone/>
            </a:pPr>
            <a:r>
              <a:rPr lang="en-US" sz="1400" dirty="0" err="1"/>
              <a:t>struct</a:t>
            </a:r>
            <a:r>
              <a:rPr lang="en-US" sz="1400" dirty="0"/>
              <a:t> _</a:t>
            </a:r>
            <a:r>
              <a:rPr lang="en-US" sz="1400" dirty="0" err="1"/>
              <a:t>GstOMXVideoDec</a:t>
            </a:r>
            <a:endParaRPr lang="en-US" sz="1400" dirty="0"/>
          </a:p>
          <a:p>
            <a:pPr lvl="1" indent="0">
              <a:buNone/>
            </a:pPr>
            <a:r>
              <a:rPr lang="en-US" sz="1400" dirty="0"/>
              <a:t>{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b="1" dirty="0" err="1">
                <a:solidFill>
                  <a:srgbClr val="0070C0"/>
                </a:solidFill>
              </a:rPr>
              <a:t>GstVideoDecoder</a:t>
            </a:r>
            <a:r>
              <a:rPr lang="en-US" sz="1400" dirty="0">
                <a:solidFill>
                  <a:srgbClr val="0070C0"/>
                </a:solidFill>
              </a:rPr>
              <a:t> parent;</a:t>
            </a:r>
          </a:p>
          <a:p>
            <a:pPr lvl="1" indent="0">
              <a:buNone/>
            </a:pPr>
            <a:r>
              <a:rPr lang="en-US" sz="1400" dirty="0" smtClean="0"/>
              <a:t>  …</a:t>
            </a:r>
          </a:p>
          <a:p>
            <a:pPr lvl="1" indent="0">
              <a:buNone/>
            </a:pPr>
            <a:r>
              <a:rPr lang="en-US" sz="1400" dirty="0"/>
              <a:t>}</a:t>
            </a:r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647728" y="3717032"/>
            <a:ext cx="504056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9817" y="371703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</a:t>
            </a:r>
            <a:r>
              <a:rPr lang="en-US" sz="1600" dirty="0" err="1" smtClean="0"/>
              <a:t>stomxvideodec</a:t>
            </a:r>
            <a:r>
              <a:rPr lang="en-US" sz="1600" dirty="0" smtClean="0"/>
              <a:t> is parent class of gstomxh264dec</a:t>
            </a:r>
            <a:endParaRPr lang="en-US" sz="1600" dirty="0"/>
          </a:p>
        </p:txBody>
      </p:sp>
      <p:sp>
        <p:nvSpPr>
          <p:cNvPr id="7" name="Left Arrow 6"/>
          <p:cNvSpPr/>
          <p:nvPr/>
        </p:nvSpPr>
        <p:spPr>
          <a:xfrm>
            <a:off x="3657109" y="5147900"/>
            <a:ext cx="504056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49197" y="5147900"/>
            <a:ext cx="5536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</a:t>
            </a:r>
            <a:r>
              <a:rPr lang="en-US" sz="1600" dirty="0" err="1" smtClean="0"/>
              <a:t>stvideodecoder</a:t>
            </a:r>
            <a:r>
              <a:rPr lang="en-US" sz="1600" dirty="0" smtClean="0"/>
              <a:t> is parent class of</a:t>
            </a:r>
          </a:p>
          <a:p>
            <a:r>
              <a:rPr lang="en-US" sz="1600" dirty="0" err="1" smtClean="0"/>
              <a:t>gstomxvideodec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Continue this identifying, we will have inheritance: 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552384" y="2204864"/>
            <a:ext cx="1590867" cy="3888432"/>
            <a:chOff x="9264352" y="2276872"/>
            <a:chExt cx="1590867" cy="3888432"/>
          </a:xfrm>
        </p:grpSpPr>
        <p:grpSp>
          <p:nvGrpSpPr>
            <p:cNvPr id="9" name="Group 8"/>
            <p:cNvGrpSpPr/>
            <p:nvPr/>
          </p:nvGrpSpPr>
          <p:grpSpPr>
            <a:xfrm>
              <a:off x="9913965" y="4344290"/>
              <a:ext cx="287590" cy="648072"/>
              <a:chOff x="4223792" y="3573016"/>
              <a:chExt cx="287590" cy="64807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1" name="Straight Connector 10"/>
              <p:cNvCxnSpPr>
                <a:endCxn id="12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9920656" y="3486118"/>
              <a:ext cx="287590" cy="648072"/>
              <a:chOff x="4223792" y="3573016"/>
              <a:chExt cx="287590" cy="64807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8" name="Straight Connector 17"/>
              <p:cNvCxnSpPr>
                <a:endCxn id="19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9920656" y="5208386"/>
              <a:ext cx="287590" cy="648072"/>
              <a:chOff x="4223792" y="3573016"/>
              <a:chExt cx="287590" cy="64807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31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9948649" y="2622022"/>
              <a:ext cx="287590" cy="648072"/>
              <a:chOff x="4223792" y="3573016"/>
              <a:chExt cx="287590" cy="64807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37" name="Straight Connector 36"/>
              <p:cNvCxnSpPr>
                <a:endCxn id="38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9380375" y="3140968"/>
              <a:ext cx="136815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gstelement</a:t>
              </a:r>
              <a:endParaRPr 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271043" y="4010988"/>
              <a:ext cx="1584176" cy="432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gstvideodecoder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264352" y="4869160"/>
              <a:ext cx="1584176" cy="4320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gstomxvideodec</a:t>
              </a:r>
              <a:endParaRPr lang="en-US" sz="14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271043" y="5733256"/>
              <a:ext cx="1584176" cy="4320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gstomxh264dec</a:t>
              </a:r>
              <a:endParaRPr lang="en-US" sz="1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408368" y="2276872"/>
              <a:ext cx="1368152" cy="4320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gstobject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1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95500" y="1255400"/>
            <a:ext cx="8784976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3C3C3B"/>
                </a:solidFill>
              </a:rPr>
              <a:t>GStreamer</a:t>
            </a:r>
            <a:r>
              <a:rPr lang="en-US" dirty="0" smtClean="0">
                <a:solidFill>
                  <a:srgbClr val="3C3C3B"/>
                </a:solidFill>
              </a:rPr>
              <a:t> Framework (v.1.6.3)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11524" y="1903473"/>
            <a:ext cx="14184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v4l2src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46004" y="1903472"/>
            <a:ext cx="2203648" cy="14401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g</a:t>
            </a:r>
            <a:r>
              <a:rPr lang="en-US" dirty="0" err="1" smtClean="0">
                <a:solidFill>
                  <a:prstClr val="white"/>
                </a:solidFill>
              </a:rPr>
              <a:t>st-omx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65676" y="1903473"/>
            <a:ext cx="14184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vspfilter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521860" y="1903473"/>
            <a:ext cx="2642592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waylandsink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45996" y="2730894"/>
            <a:ext cx="14184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alsasink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95500" y="3631664"/>
            <a:ext cx="8784976" cy="1331478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08684" y="3917536"/>
            <a:ext cx="122413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Video Capture driver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51684" y="3919696"/>
            <a:ext cx="122413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OMX</a:t>
            </a:r>
          </a:p>
          <a:p>
            <a:pPr algn="ctr"/>
            <a:r>
              <a:rPr lang="en-US" dirty="0" smtClean="0">
                <a:solidFill>
                  <a:srgbClr val="3C3C3B"/>
                </a:solidFill>
              </a:rPr>
              <a:t>Video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7828" y="3919696"/>
            <a:ext cx="1224136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OMX</a:t>
            </a:r>
          </a:p>
          <a:p>
            <a:pPr algn="ctr"/>
            <a:r>
              <a:rPr lang="en-US" dirty="0" smtClean="0">
                <a:solidFill>
                  <a:srgbClr val="3C3C3B"/>
                </a:solidFill>
              </a:rPr>
              <a:t>Audio</a:t>
            </a:r>
            <a:endParaRPr lang="en-US" dirty="0">
              <a:solidFill>
                <a:srgbClr val="3C3C3B"/>
              </a:solidFill>
            </a:endParaRPr>
          </a:p>
        </p:txBody>
      </p:sp>
      <p:cxnSp>
        <p:nvCxnSpPr>
          <p:cNvPr id="52" name="Straight Arrow Connector 51"/>
          <p:cNvCxnSpPr>
            <a:stCxn id="35" idx="2"/>
            <a:endCxn id="48" idx="0"/>
          </p:cNvCxnSpPr>
          <p:nvPr/>
        </p:nvCxnSpPr>
        <p:spPr>
          <a:xfrm>
            <a:off x="2520752" y="2479537"/>
            <a:ext cx="0" cy="1437999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0"/>
          </p:cNvCxnSpPr>
          <p:nvPr/>
        </p:nvCxnSpPr>
        <p:spPr>
          <a:xfrm>
            <a:off x="3863752" y="3306958"/>
            <a:ext cx="0" cy="612738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23892" y="3306958"/>
            <a:ext cx="0" cy="612738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915980" y="3919696"/>
            <a:ext cx="136815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vsp2driver</a:t>
            </a:r>
            <a:endParaRPr lang="en-US" dirty="0">
              <a:solidFill>
                <a:srgbClr val="3C3C3B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564052" y="2479536"/>
            <a:ext cx="0" cy="1437999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428148" y="3919696"/>
            <a:ext cx="136815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Wayland/</a:t>
            </a:r>
          </a:p>
          <a:p>
            <a:pPr algn="ctr"/>
            <a:r>
              <a:rPr lang="en-US" dirty="0">
                <a:solidFill>
                  <a:srgbClr val="3C3C3B"/>
                </a:solidFill>
              </a:rPr>
              <a:t>W</a:t>
            </a:r>
            <a:r>
              <a:rPr lang="en-US" dirty="0" smtClean="0">
                <a:solidFill>
                  <a:srgbClr val="3C3C3B"/>
                </a:solidFill>
              </a:rPr>
              <a:t>eston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148228" y="2479536"/>
            <a:ext cx="0" cy="1437999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940316" y="3919696"/>
            <a:ext cx="136815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C3C3B"/>
                </a:solidFill>
              </a:rPr>
              <a:t>Alsa</a:t>
            </a:r>
            <a:endParaRPr lang="en-US" dirty="0" smtClean="0">
              <a:solidFill>
                <a:srgbClr val="3C3C3B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444372" y="3343632"/>
            <a:ext cx="0" cy="612738"/>
          </a:xfrm>
          <a:prstGeom prst="straightConnector1">
            <a:avLst/>
          </a:prstGeom>
          <a:ln w="698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9" y="1507428"/>
            <a:ext cx="983629" cy="1023614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10547184" y="1622005"/>
            <a:ext cx="1201444" cy="962024"/>
            <a:chOff x="10547184" y="2168860"/>
            <a:chExt cx="1201444" cy="962024"/>
          </a:xfrm>
        </p:grpSpPr>
        <p:grpSp>
          <p:nvGrpSpPr>
            <p:cNvPr id="67" name="Group 66"/>
            <p:cNvGrpSpPr/>
            <p:nvPr/>
          </p:nvGrpSpPr>
          <p:grpSpPr>
            <a:xfrm>
              <a:off x="10547184" y="2168860"/>
              <a:ext cx="1201444" cy="962024"/>
              <a:chOff x="0" y="0"/>
              <a:chExt cx="1201444" cy="962024"/>
            </a:xfrm>
          </p:grpSpPr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201725" y="646583"/>
                <a:ext cx="797996" cy="315441"/>
              </a:xfrm>
              <a:prstGeom prst="ellipse">
                <a:avLst/>
              </a:prstGeom>
              <a:solidFill>
                <a:srgbClr val="808080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sp>
            <p:nvSpPr>
              <p:cNvPr id="70" name="AutoShape 21"/>
              <p:cNvSpPr>
                <a:spLocks noChangeArrowheads="1"/>
              </p:cNvSpPr>
              <p:nvPr/>
            </p:nvSpPr>
            <p:spPr bwMode="auto">
              <a:xfrm rot="10800000">
                <a:off x="406415" y="658449"/>
                <a:ext cx="395537" cy="154260"/>
              </a:xfrm>
              <a:custGeom>
                <a:avLst/>
                <a:gdLst>
                  <a:gd name="G0" fmla="+- 5095 0 0"/>
                  <a:gd name="G1" fmla="+- 21600 0 5095"/>
                  <a:gd name="G2" fmla="*/ 5095 1 2"/>
                  <a:gd name="G3" fmla="+- 21600 0 G2"/>
                  <a:gd name="G4" fmla="+/ 5095 21600 2"/>
                  <a:gd name="G5" fmla="+/ G1 0 2"/>
                  <a:gd name="G6" fmla="*/ 21600 21600 5095"/>
                  <a:gd name="G7" fmla="*/ G6 1 2"/>
                  <a:gd name="G8" fmla="+- 21600 0 G7"/>
                  <a:gd name="G9" fmla="*/ 21600 1 2"/>
                  <a:gd name="G10" fmla="+- 5095 0 G9"/>
                  <a:gd name="G11" fmla="?: G10 G8 0"/>
                  <a:gd name="G12" fmla="?: G10 G7 21600"/>
                  <a:gd name="T0" fmla="*/ 19052 w 21600"/>
                  <a:gd name="T1" fmla="*/ 10800 h 21600"/>
                  <a:gd name="T2" fmla="*/ 10800 w 21600"/>
                  <a:gd name="T3" fmla="*/ 21600 h 21600"/>
                  <a:gd name="T4" fmla="*/ 2548 w 21600"/>
                  <a:gd name="T5" fmla="*/ 10800 h 21600"/>
                  <a:gd name="T6" fmla="*/ 10800 w 21600"/>
                  <a:gd name="T7" fmla="*/ 0 h 21600"/>
                  <a:gd name="T8" fmla="*/ 4348 w 21600"/>
                  <a:gd name="T9" fmla="*/ 4348 h 21600"/>
                  <a:gd name="T10" fmla="*/ 17252 w 21600"/>
                  <a:gd name="T11" fmla="*/ 172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095" y="21600"/>
                    </a:lnTo>
                    <a:lnTo>
                      <a:pt x="165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4C4C4C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sp>
            <p:nvSpPr>
              <p:cNvPr id="71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1444" cy="718888"/>
              </a:xfrm>
              <a:prstGeom prst="roundRect">
                <a:avLst>
                  <a:gd name="adj" fmla="val 6796"/>
                </a:avLst>
              </a:prstGeom>
              <a:solidFill>
                <a:srgbClr val="4C4C4C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>
                  <a:solidFill>
                    <a:srgbClr val="3C3C3B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4" y="40543"/>
                <a:ext cx="1112579" cy="63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4056" y="2213602"/>
              <a:ext cx="1116381" cy="634751"/>
            </a:xfrm>
            <a:prstGeom prst="rect">
              <a:avLst/>
            </a:prstGeom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29" y="2607464"/>
            <a:ext cx="794712" cy="82722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991" y="2686037"/>
            <a:ext cx="873619" cy="873619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739516" y="1802026"/>
            <a:ext cx="3960440" cy="163266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31504" y="1721987"/>
            <a:ext cx="8676964" cy="18016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0249" y="3851090"/>
            <a:ext cx="318275" cy="17661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4987" y="3817870"/>
            <a:ext cx="11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C3C3B"/>
                </a:solidFill>
              </a:rPr>
              <a:t>Target of dev.</a:t>
            </a:r>
            <a:endParaRPr lang="en-US" sz="1200" b="1" dirty="0">
              <a:solidFill>
                <a:srgbClr val="3C3C3B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5035" y="4143969"/>
            <a:ext cx="318275" cy="17661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9773" y="4110749"/>
            <a:ext cx="11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C3C3B"/>
                </a:solidFill>
              </a:rPr>
              <a:t>Target of test</a:t>
            </a:r>
            <a:endParaRPr lang="en-US" sz="1200" b="1" dirty="0">
              <a:solidFill>
                <a:srgbClr val="3C3C3B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95500" y="4999816"/>
            <a:ext cx="8784976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C3C3B"/>
                </a:solidFill>
              </a:rPr>
              <a:t>RCarGen3</a:t>
            </a:r>
            <a:endParaRPr lang="en-US" b="1" dirty="0">
              <a:solidFill>
                <a:srgbClr val="3C3C3B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533201" y="3487648"/>
            <a:ext cx="1395447" cy="2677656"/>
            <a:chOff x="10416480" y="4149080"/>
            <a:chExt cx="1395447" cy="2677656"/>
          </a:xfrm>
        </p:grpSpPr>
        <p:sp>
          <p:nvSpPr>
            <p:cNvPr id="83" name="TextBox 82"/>
            <p:cNvSpPr txBox="1"/>
            <p:nvPr/>
          </p:nvSpPr>
          <p:spPr>
            <a:xfrm>
              <a:off x="10416480" y="4149080"/>
              <a:ext cx="1233030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H264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enc</a:t>
              </a:r>
              <a:r>
                <a:rPr lang="en-US" sz="1200" dirty="0" smtClean="0">
                  <a:solidFill>
                    <a:srgbClr val="C00000"/>
                  </a:solidFill>
                </a:rPr>
                <a:t>/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H265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MPEG4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VC1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VP8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AAC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MP3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rgbClr val="C00000"/>
                  </a:solidFill>
                </a:rPr>
                <a:t>WMA (</a:t>
              </a:r>
              <a:r>
                <a:rPr lang="en-US" sz="1200" dirty="0" err="1" smtClean="0">
                  <a:solidFill>
                    <a:srgbClr val="C00000"/>
                  </a:solidFill>
                </a:rPr>
                <a:t>dec</a:t>
              </a:r>
              <a:r>
                <a:rPr lang="en-US" sz="1200" dirty="0" smtClean="0">
                  <a:solidFill>
                    <a:srgbClr val="C00000"/>
                  </a:solidFill>
                </a:rPr>
                <a:t>)</a:t>
              </a:r>
            </a:p>
            <a:p>
              <a:endParaRPr lang="en-US" sz="1200" dirty="0" smtClean="0">
                <a:solidFill>
                  <a:srgbClr val="3C3C3B"/>
                </a:solidFill>
              </a:endParaRPr>
            </a:p>
            <a:p>
              <a:endParaRPr lang="en-US" sz="1200" dirty="0">
                <a:solidFill>
                  <a:srgbClr val="3C3C3B"/>
                </a:solidFill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4362" y="4257092"/>
              <a:ext cx="197565" cy="200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4522768"/>
              <a:ext cx="197565" cy="20022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4809505"/>
              <a:ext cx="197565" cy="20022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5086042"/>
              <a:ext cx="197565" cy="20022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5358273"/>
              <a:ext cx="197565" cy="20022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5637597"/>
              <a:ext cx="197565" cy="20022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5889625"/>
              <a:ext cx="197565" cy="20022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612" y="6156596"/>
              <a:ext cx="197565" cy="200223"/>
            </a:xfrm>
            <a:prstGeom prst="rect">
              <a:avLst/>
            </a:prstGeom>
          </p:spPr>
        </p:pic>
      </p:grpSp>
      <p:sp>
        <p:nvSpPr>
          <p:cNvPr id="92" name="TextBox 91"/>
          <p:cNvSpPr txBox="1"/>
          <p:nvPr/>
        </p:nvSpPr>
        <p:spPr>
          <a:xfrm>
            <a:off x="299356" y="1199651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Full HD/60fps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92507" y="133739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Full HD/60fps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5867980"/>
            <a:ext cx="1144927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We support audio &amp; video playback, capture and encode on RCarGen3 platform using </a:t>
            </a:r>
            <a:r>
              <a:rPr lang="en-US" dirty="0" err="1" smtClean="0">
                <a:solidFill>
                  <a:srgbClr val="3C3C3B"/>
                </a:solidFill>
              </a:rPr>
              <a:t>GStreamer</a:t>
            </a:r>
            <a:r>
              <a:rPr lang="en-US" dirty="0" smtClean="0">
                <a:solidFill>
                  <a:srgbClr val="3C3C3B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528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8338142" cy="9697014"/>
          </a:xfrm>
        </p:spPr>
        <p:txBody>
          <a:bodyPr/>
          <a:lstStyle/>
          <a:p>
            <a:pPr marL="463550" lvl="1" indent="-285750"/>
            <a:r>
              <a:rPr lang="en-US" sz="1800" b="1" dirty="0">
                <a:solidFill>
                  <a:srgbClr val="0070C0"/>
                </a:solidFill>
              </a:rPr>
              <a:t>Parent class of element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Purpose: Trace for source code and understand operation flow</a:t>
            </a:r>
          </a:p>
          <a:p>
            <a:pPr marL="641350" lvl="2" indent="-285750"/>
            <a:r>
              <a:rPr lang="en-US" sz="1800" dirty="0" smtClean="0"/>
              <a:t>For example, source code of gstomxh264dec.c only have some functions and it does not show a completely operation flow, it only handle for format. It doesn’t show how is data handled.</a:t>
            </a:r>
          </a:p>
          <a:p>
            <a:pPr lvl="2" indent="0">
              <a:buNone/>
            </a:pPr>
            <a:r>
              <a:rPr lang="en-US" sz="1800" dirty="0" smtClean="0"/>
              <a:t>To understand how is data handled, we must trace on source code of </a:t>
            </a:r>
            <a:r>
              <a:rPr lang="en-US" sz="1800" dirty="0" err="1" smtClean="0"/>
              <a:t>gstomxvideodec.c</a:t>
            </a:r>
            <a:r>
              <a:rPr lang="en-US" sz="1800" dirty="0" smtClean="0"/>
              <a:t>:</a:t>
            </a:r>
          </a:p>
          <a:p>
            <a:pPr lvl="2" indent="0">
              <a:buNone/>
            </a:pPr>
            <a:r>
              <a:rPr lang="en-US" sz="1800" dirty="0" smtClean="0"/>
              <a:t>	input data will be handled </a:t>
            </a:r>
            <a:r>
              <a:rPr lang="en-US" sz="1800" dirty="0"/>
              <a:t>in </a:t>
            </a:r>
            <a:r>
              <a:rPr lang="en-US" sz="1800" dirty="0" err="1"/>
              <a:t>gst_omx_video_dec_handle_frame</a:t>
            </a:r>
            <a:r>
              <a:rPr lang="en-US" sz="1800" dirty="0"/>
              <a:t> </a:t>
            </a:r>
            <a:r>
              <a:rPr lang="en-US" sz="1800" dirty="0" smtClean="0"/>
              <a:t>()</a:t>
            </a:r>
          </a:p>
          <a:p>
            <a:pPr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output data is handle </a:t>
            </a:r>
            <a:r>
              <a:rPr lang="en-US" sz="1800" dirty="0"/>
              <a:t>in </a:t>
            </a:r>
            <a:r>
              <a:rPr lang="en-US" sz="1800" dirty="0" err="1"/>
              <a:t>gst_omx_video_dec_loop</a:t>
            </a:r>
            <a:r>
              <a:rPr lang="en-US" sz="1800" dirty="0"/>
              <a:t> ()</a:t>
            </a:r>
            <a:endParaRPr lang="en-US" sz="1800" dirty="0" smtClean="0"/>
          </a:p>
          <a:p>
            <a:pPr lvl="2" indent="0">
              <a:buNone/>
            </a:pPr>
            <a:endParaRPr lang="en-US" sz="1800" dirty="0" smtClean="0"/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52384" y="2204864"/>
            <a:ext cx="1590867" cy="3888432"/>
            <a:chOff x="9264352" y="2276872"/>
            <a:chExt cx="1590867" cy="3888432"/>
          </a:xfrm>
        </p:grpSpPr>
        <p:grpSp>
          <p:nvGrpSpPr>
            <p:cNvPr id="9" name="Group 8"/>
            <p:cNvGrpSpPr/>
            <p:nvPr/>
          </p:nvGrpSpPr>
          <p:grpSpPr>
            <a:xfrm>
              <a:off x="9913965" y="4344290"/>
              <a:ext cx="287590" cy="648072"/>
              <a:chOff x="4223792" y="3573016"/>
              <a:chExt cx="287590" cy="64807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5383135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1" name="Straight Connector 10"/>
              <p:cNvCxnSpPr>
                <a:endCxn id="12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9920656" y="3486118"/>
              <a:ext cx="287590" cy="648072"/>
              <a:chOff x="4223792" y="3573016"/>
              <a:chExt cx="287590" cy="64807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398380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8" name="Straight Connector 17"/>
              <p:cNvCxnSpPr>
                <a:endCxn id="19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9920656" y="5208386"/>
              <a:ext cx="287590" cy="648072"/>
              <a:chOff x="4223792" y="3573016"/>
              <a:chExt cx="287590" cy="64807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30" name="Straight Connector 29"/>
              <p:cNvCxnSpPr>
                <a:endCxn id="31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9948649" y="2622022"/>
              <a:ext cx="287590" cy="648072"/>
              <a:chOff x="4223792" y="3573016"/>
              <a:chExt cx="287590" cy="64807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223792" y="3701010"/>
                <a:ext cx="287590" cy="273674"/>
                <a:chOff x="5351541" y="3896542"/>
                <a:chExt cx="287590" cy="27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5397423" y="3960845"/>
                  <a:ext cx="218673" cy="209371"/>
                </a:xfrm>
                <a:prstGeom prst="ellipse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351541" y="3896542"/>
                  <a:ext cx="287590" cy="1689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37" name="Straight Connector 36"/>
              <p:cNvCxnSpPr>
                <a:endCxn id="38" idx="0"/>
              </p:cNvCxnSpPr>
              <p:nvPr/>
            </p:nvCxnSpPr>
            <p:spPr>
              <a:xfrm>
                <a:off x="4367808" y="3573016"/>
                <a:ext cx="0" cy="21602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295800" y="378904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364722" y="3974684"/>
                <a:ext cx="0" cy="246404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22"/>
            <p:cNvSpPr/>
            <p:nvPr/>
          </p:nvSpPr>
          <p:spPr>
            <a:xfrm>
              <a:off x="9380375" y="3140968"/>
              <a:ext cx="136815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prstClr val="white"/>
                  </a:solidFill>
                </a:rPr>
                <a:t>gstelement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271043" y="4010988"/>
              <a:ext cx="1584176" cy="4320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prstClr val="white"/>
                  </a:solidFill>
                </a:rPr>
                <a:t>gstvideodecoder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264352" y="4869160"/>
              <a:ext cx="1584176" cy="4320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prstClr val="white"/>
                  </a:solidFill>
                </a:rPr>
                <a:t>gstomxvideodec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271043" y="5733256"/>
              <a:ext cx="1584176" cy="43204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gstomxh264dec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408368" y="2276872"/>
              <a:ext cx="1368152" cy="4320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prstClr val="white"/>
                  </a:solidFill>
                </a:rPr>
                <a:t>gstobject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7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848648" cy="10004790"/>
          </a:xfrm>
        </p:spPr>
        <p:txBody>
          <a:bodyPr/>
          <a:lstStyle/>
          <a:p>
            <a:pPr marL="463550" lvl="1" indent="-285750"/>
            <a:r>
              <a:rPr lang="en-US" sz="1800" b="1" dirty="0">
                <a:solidFill>
                  <a:srgbClr val="0070C0"/>
                </a:solidFill>
              </a:rPr>
              <a:t>Methods of element and initialization </a:t>
            </a:r>
            <a:r>
              <a:rPr lang="en-US" sz="1800" b="1" dirty="0" smtClean="0">
                <a:solidFill>
                  <a:srgbClr val="0070C0"/>
                </a:solidFill>
              </a:rPr>
              <a:t>value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Methods is defined on </a:t>
            </a:r>
            <a:r>
              <a:rPr lang="en-US" sz="1800" dirty="0" err="1" smtClean="0">
                <a:solidFill>
                  <a:srgbClr val="FF0000"/>
                </a:solidFill>
              </a:rPr>
              <a:t>Xxx_class_init</a:t>
            </a:r>
            <a:r>
              <a:rPr lang="en-US" sz="1800" dirty="0" smtClean="0"/>
              <a:t>() and _class structure (defined on header (.h))</a:t>
            </a:r>
          </a:p>
          <a:p>
            <a:pPr marL="825500" lvl="3" indent="-285750"/>
            <a:r>
              <a:rPr lang="en-US" sz="1800" dirty="0" smtClean="0"/>
              <a:t>In </a:t>
            </a:r>
            <a:r>
              <a:rPr lang="en-US" sz="1800" dirty="0" err="1" smtClean="0"/>
              <a:t>class_init</a:t>
            </a:r>
            <a:r>
              <a:rPr lang="en-US" sz="1800" dirty="0" smtClean="0"/>
              <a:t>() we can specify which methods of parent class will be overridden by element</a:t>
            </a:r>
          </a:p>
          <a:p>
            <a:pPr marL="825500" lvl="3" indent="-285750"/>
            <a:r>
              <a:rPr lang="en-US" sz="1800" dirty="0" smtClean="0"/>
              <a:t>And it also defines methods for itself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Initialization value is defined on </a:t>
            </a:r>
            <a:r>
              <a:rPr lang="en-US" sz="1800" dirty="0" err="1" smtClean="0">
                <a:solidFill>
                  <a:srgbClr val="FF0000"/>
                </a:solidFill>
              </a:rPr>
              <a:t>Xxx_init</a:t>
            </a:r>
            <a:r>
              <a:rPr lang="en-US" sz="1800" dirty="0" smtClean="0"/>
              <a:t>():</a:t>
            </a:r>
          </a:p>
          <a:p>
            <a:pPr marL="825500" lvl="3" indent="-285750"/>
            <a:r>
              <a:rPr lang="en-US" sz="1800" dirty="0" smtClean="0"/>
              <a:t>initialize object’s instances</a:t>
            </a:r>
          </a:p>
          <a:p>
            <a:pPr lvl="2" indent="0">
              <a:buNone/>
            </a:pPr>
            <a:r>
              <a:rPr lang="en-US" sz="1800" dirty="0" smtClean="0"/>
              <a:t>(Xxx will be named base on name of file.)</a:t>
            </a:r>
          </a:p>
          <a:p>
            <a:pPr lvl="2" indent="0">
              <a:buNone/>
            </a:pPr>
            <a:r>
              <a:rPr lang="en-US" sz="1800" dirty="0" smtClean="0"/>
              <a:t>Ex: gstomxh264dec.c</a:t>
            </a:r>
          </a:p>
          <a:p>
            <a:pPr marL="641350" lvl="2" indent="-285750">
              <a:buFont typeface="Symbol" panose="05050102010706020507" pitchFamily="18" charset="2"/>
              <a:buChar char="Þ"/>
            </a:pPr>
            <a:r>
              <a:rPr lang="en-US" sz="1800" dirty="0" smtClean="0"/>
              <a:t>gst_omx_h264_dec_class_init() and gst_omx_h264_dec_init ()</a:t>
            </a:r>
            <a:endParaRPr lang="en-US" sz="1800" dirty="0"/>
          </a:p>
          <a:p>
            <a:pPr marL="641350" lvl="2" indent="-285750"/>
            <a:r>
              <a:rPr lang="en-US" sz="1800" dirty="0" smtClean="0"/>
              <a:t>_</a:t>
            </a:r>
            <a:r>
              <a:rPr lang="en-US" sz="1800" dirty="0" err="1" smtClean="0"/>
              <a:t>class_init</a:t>
            </a:r>
            <a:r>
              <a:rPr lang="en-US" sz="1800" dirty="0" smtClean="0"/>
              <a:t>() will be loaded before _</a:t>
            </a:r>
            <a:r>
              <a:rPr lang="en-US" sz="1800" dirty="0" err="1" smtClean="0"/>
              <a:t>init</a:t>
            </a:r>
            <a:r>
              <a:rPr lang="en-US" sz="1800" dirty="0" smtClean="0"/>
              <a:t>()</a:t>
            </a:r>
            <a:endParaRPr lang="en-US" sz="1800" dirty="0"/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848648" cy="6089872"/>
          </a:xfrm>
        </p:spPr>
        <p:txBody>
          <a:bodyPr/>
          <a:lstStyle/>
          <a:p>
            <a:pPr marL="463550" lvl="1" indent="-285750"/>
            <a:endParaRPr lang="en-US" sz="1800" dirty="0"/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1080000" y="1844824"/>
            <a:ext cx="10848648" cy="97996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1" indent="-285750"/>
            <a:r>
              <a:rPr lang="en-US" sz="1800" b="1" dirty="0" smtClean="0">
                <a:solidFill>
                  <a:srgbClr val="0070C0"/>
                </a:solidFill>
              </a:rPr>
              <a:t>Data processing flow</a:t>
            </a:r>
          </a:p>
          <a:p>
            <a:pPr marL="641350" lvl="2" indent="-285750"/>
            <a:r>
              <a:rPr lang="en-US" sz="1800" dirty="0" smtClean="0">
                <a:solidFill>
                  <a:srgbClr val="0070C0"/>
                </a:solidFill>
              </a:rPr>
              <a:t>On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smtClean="0">
                <a:solidFill>
                  <a:srgbClr val="0070C0"/>
                </a:solidFill>
              </a:rPr>
              <a:t>the </a:t>
            </a:r>
            <a:r>
              <a:rPr lang="en-US" sz="1800" dirty="0">
                <a:solidFill>
                  <a:srgbClr val="0070C0"/>
                </a:solidFill>
              </a:rPr>
              <a:t>chain function (_chain ()) is the function in which all data processing takes place</a:t>
            </a:r>
          </a:p>
          <a:p>
            <a:pPr marL="641350" lvl="2" indent="-285750"/>
            <a:r>
              <a:rPr lang="en-US" sz="1800" dirty="0" smtClean="0"/>
              <a:t>If there is no _chain() function on element source code, it is implemented on parent class of element.</a:t>
            </a:r>
          </a:p>
          <a:p>
            <a:pPr lvl="2" indent="0">
              <a:buNone/>
            </a:pPr>
            <a:r>
              <a:rPr lang="en-US" sz="1800" dirty="0" smtClean="0"/>
              <a:t>Can investigate from this function to understand data processing flow.</a:t>
            </a:r>
            <a:endParaRPr lang="en-US" sz="1800" dirty="0"/>
          </a:p>
          <a:p>
            <a:pPr marL="641350" lvl="2" indent="-285750"/>
            <a:r>
              <a:rPr lang="en-US" sz="1800" dirty="0" smtClean="0"/>
              <a:t>For example, in case gstomxh264dec, chain() function is defined on </a:t>
            </a:r>
            <a:r>
              <a:rPr lang="en-US" sz="1800" dirty="0" err="1" smtClean="0"/>
              <a:t>gstvideodecoder</a:t>
            </a:r>
            <a:r>
              <a:rPr lang="en-US" sz="1800" dirty="0" smtClean="0"/>
              <a:t> class, and it will let children’s class make specific handling via </a:t>
            </a:r>
            <a:r>
              <a:rPr lang="en-US" sz="1800" dirty="0" err="1" smtClean="0"/>
              <a:t>handle_frame</a:t>
            </a:r>
            <a:r>
              <a:rPr lang="en-US" sz="1800" dirty="0" smtClean="0"/>
              <a:t>() method.</a:t>
            </a:r>
          </a:p>
          <a:p>
            <a:pPr lvl="2" indent="0">
              <a:buNone/>
            </a:pPr>
            <a:r>
              <a:rPr lang="en-US" sz="1800" dirty="0" err="1"/>
              <a:t>g</a:t>
            </a:r>
            <a:r>
              <a:rPr lang="en-US" sz="1800" dirty="0" err="1" smtClean="0"/>
              <a:t>stomxvideodec</a:t>
            </a:r>
            <a:r>
              <a:rPr lang="en-US" sz="1800" dirty="0" smtClean="0"/>
              <a:t> will implement for </a:t>
            </a:r>
            <a:r>
              <a:rPr lang="en-US" sz="1800" dirty="0" err="1" smtClean="0"/>
              <a:t>handle_frame</a:t>
            </a:r>
            <a:r>
              <a:rPr lang="en-US" sz="1800" dirty="0" smtClean="0"/>
              <a:t>() to make specific handling for OMX data.</a:t>
            </a:r>
          </a:p>
          <a:p>
            <a:pPr marL="641350" lvl="2" indent="-285750"/>
            <a:r>
              <a:rPr lang="en-US" sz="1800" dirty="0" smtClean="0"/>
              <a:t>Besides, </a:t>
            </a:r>
            <a:r>
              <a:rPr lang="en-US" sz="1800" dirty="0" smtClean="0">
                <a:solidFill>
                  <a:srgbClr val="0070C0"/>
                </a:solidFill>
              </a:rPr>
              <a:t>should care about event handling and query handling</a:t>
            </a:r>
            <a:r>
              <a:rPr lang="en-US" sz="1800" dirty="0" smtClean="0"/>
              <a:t>. It should be implement as _</a:t>
            </a:r>
            <a:r>
              <a:rPr lang="en-US" sz="1800" dirty="0" err="1" smtClean="0"/>
              <a:t>sink_event</a:t>
            </a:r>
            <a:r>
              <a:rPr lang="en-US" sz="1800" dirty="0" smtClean="0"/>
              <a:t>(), </a:t>
            </a:r>
            <a:r>
              <a:rPr lang="en-US" sz="1800" dirty="0" err="1" smtClean="0"/>
              <a:t>src_event</a:t>
            </a:r>
            <a:r>
              <a:rPr lang="en-US" sz="1800" dirty="0" smtClean="0"/>
              <a:t>(), </a:t>
            </a:r>
            <a:r>
              <a:rPr lang="en-US" sz="1800" dirty="0" err="1" smtClean="0"/>
              <a:t>sink_query</a:t>
            </a:r>
            <a:r>
              <a:rPr lang="en-US" sz="1800" dirty="0" smtClean="0"/>
              <a:t>() or </a:t>
            </a:r>
            <a:r>
              <a:rPr lang="en-US" sz="1800" dirty="0" err="1" smtClean="0"/>
              <a:t>src_query</a:t>
            </a:r>
            <a:r>
              <a:rPr lang="en-US" sz="1800" dirty="0" smtClean="0"/>
              <a:t>.</a:t>
            </a:r>
          </a:p>
          <a:p>
            <a:pPr lvl="2" indent="0">
              <a:buNone/>
            </a:pPr>
            <a:endParaRPr lang="en-US" sz="1800" dirty="0"/>
          </a:p>
          <a:p>
            <a:pPr marL="641350" lvl="2" indent="-285750"/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992664" cy="26345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Comment:</a:t>
            </a:r>
          </a:p>
          <a:p>
            <a:pPr marL="463550" lvl="1" indent="-285750"/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r>
              <a:rPr lang="en-US" sz="1800" dirty="0" smtClean="0">
                <a:solidFill>
                  <a:srgbClr val="0070C0"/>
                </a:solidFill>
              </a:rPr>
              <a:t> framework only provide mechanism for transfer data, to handle for data must have specific knowledge of that data</a:t>
            </a:r>
          </a:p>
          <a:p>
            <a:r>
              <a:rPr lang="en-US" sz="1800" dirty="0" smtClean="0"/>
              <a:t>For example, to understand </a:t>
            </a:r>
            <a:r>
              <a:rPr lang="en-US" sz="1800" dirty="0" err="1" smtClean="0"/>
              <a:t>gst-omx</a:t>
            </a:r>
            <a:r>
              <a:rPr lang="en-US" sz="1800" dirty="0" smtClean="0"/>
              <a:t>, must have knowledge of OMX; to understand v4l2src and </a:t>
            </a:r>
            <a:r>
              <a:rPr lang="en-US" sz="1800" dirty="0" err="1" smtClean="0"/>
              <a:t>vspfilter</a:t>
            </a:r>
            <a:r>
              <a:rPr lang="en-US" sz="1800" dirty="0" smtClean="0"/>
              <a:t>, must have knowledge of v4l2 framework; to understand </a:t>
            </a:r>
            <a:r>
              <a:rPr lang="en-US" sz="1800" dirty="0" err="1" smtClean="0"/>
              <a:t>waylandsink</a:t>
            </a:r>
            <a:r>
              <a:rPr lang="en-US" sz="1800" dirty="0" smtClean="0"/>
              <a:t>, must have knowledge of </a:t>
            </a:r>
            <a:r>
              <a:rPr lang="en-US" sz="1800" dirty="0" err="1" smtClean="0"/>
              <a:t>wayland</a:t>
            </a:r>
            <a:r>
              <a:rPr lang="en-US" sz="1800" dirty="0" smtClean="0"/>
              <a:t>/Weston.</a:t>
            </a: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492801"/>
            <a:ext cx="10992664" cy="886397"/>
          </a:xfrm>
        </p:spPr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points </a:t>
            </a:r>
            <a:r>
              <a:rPr lang="en-US" dirty="0"/>
              <a:t>when reading source code of </a:t>
            </a:r>
            <a:r>
              <a:rPr lang="en-US" dirty="0" err="1"/>
              <a:t>GStreamer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344592" cy="65248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GStreamer</a:t>
            </a:r>
            <a:r>
              <a:rPr lang="en-US" sz="1800" dirty="0" smtClean="0"/>
              <a:t> provide many level for debugging, can enable it by export GST_DEBUG=# (#=0,1, ..8)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marL="285750" indent="-285750"/>
            <a:endParaRPr lang="en-US" sz="1800" b="1" dirty="0">
              <a:solidFill>
                <a:srgbClr val="0070C0"/>
              </a:solidFill>
            </a:endParaRPr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10992664" cy="443198"/>
          </a:xfrm>
        </p:spPr>
        <p:txBody>
          <a:bodyPr/>
          <a:lstStyle/>
          <a:p>
            <a:r>
              <a:rPr lang="en-US" dirty="0" smtClean="0"/>
              <a:t>How to debug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05245"/>
              </p:ext>
            </p:extLst>
          </p:nvPr>
        </p:nvGraphicFramePr>
        <p:xfrm>
          <a:off x="1082596" y="2276872"/>
          <a:ext cx="106300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40"/>
                <a:gridCol w="1872208"/>
                <a:gridCol w="79208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debug information is output.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fatal errors.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warnings.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"</a:t>
                      </a:r>
                      <a:r>
                        <a:rPr lang="en-US" dirty="0" err="1" smtClean="0"/>
                        <a:t>fixme</a:t>
                      </a:r>
                      <a:r>
                        <a:rPr lang="en-US" dirty="0" smtClean="0"/>
                        <a:t>" messages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informational messages.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debug messages.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log messages.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trace messages.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MEMDUMP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all memory dump messages.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344592" cy="892962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Or can enable debug by using --</a:t>
            </a:r>
            <a:r>
              <a:rPr lang="en-US" sz="1800" dirty="0" err="1" smtClean="0">
                <a:solidFill>
                  <a:srgbClr val="0070C0"/>
                </a:solidFill>
              </a:rPr>
              <a:t>gst</a:t>
            </a:r>
            <a:r>
              <a:rPr lang="en-US" sz="1800" dirty="0" smtClean="0">
                <a:solidFill>
                  <a:srgbClr val="0070C0"/>
                </a:solidFill>
              </a:rPr>
              <a:t>-debug=# in </a:t>
            </a:r>
            <a:r>
              <a:rPr lang="en-US" sz="1800" dirty="0" err="1" smtClean="0">
                <a:solidFill>
                  <a:srgbClr val="0070C0"/>
                </a:solidFill>
              </a:rPr>
              <a:t>gst</a:t>
            </a:r>
            <a:r>
              <a:rPr lang="en-US" sz="1800" dirty="0" smtClean="0">
                <a:solidFill>
                  <a:srgbClr val="0070C0"/>
                </a:solidFill>
              </a:rPr>
              <a:t>-launch</a:t>
            </a:r>
          </a:p>
          <a:p>
            <a:pPr marL="463550" lvl="1" indent="-285750"/>
            <a:r>
              <a:rPr lang="en-US" sz="1800" dirty="0" smtClean="0"/>
              <a:t>Ex:</a:t>
            </a:r>
          </a:p>
          <a:p>
            <a:r>
              <a:rPr lang="en-US" sz="1800" dirty="0"/>
              <a:t>gst-launch-1.0 </a:t>
            </a:r>
            <a:r>
              <a:rPr lang="en-US" sz="1800" dirty="0" err="1"/>
              <a:t>filesrc</a:t>
            </a:r>
            <a:r>
              <a:rPr lang="en-US" sz="1800" dirty="0"/>
              <a:t> location=file.mp4 ! </a:t>
            </a:r>
            <a:r>
              <a:rPr lang="en-US" sz="1800" dirty="0" err="1"/>
              <a:t>qtdemux</a:t>
            </a:r>
            <a:r>
              <a:rPr lang="en-US" sz="1800" dirty="0"/>
              <a:t> ! h264parse ! omxh264dec ! </a:t>
            </a:r>
            <a:r>
              <a:rPr lang="en-US" sz="1800" dirty="0" err="1"/>
              <a:t>vspfilter</a:t>
            </a:r>
            <a:r>
              <a:rPr lang="en-US" sz="1800" dirty="0"/>
              <a:t> ! </a:t>
            </a:r>
            <a:r>
              <a:rPr lang="en-US" sz="1800" dirty="0" err="1"/>
              <a:t>w</a:t>
            </a:r>
            <a:r>
              <a:rPr lang="en-US" sz="1800" dirty="0" err="1" smtClean="0"/>
              <a:t>aylandsink</a:t>
            </a:r>
            <a:r>
              <a:rPr lang="en-US" sz="1800" dirty="0" smtClean="0"/>
              <a:t> --</a:t>
            </a:r>
            <a:r>
              <a:rPr lang="en-US" sz="1800" dirty="0" err="1" smtClean="0"/>
              <a:t>gst</a:t>
            </a:r>
            <a:r>
              <a:rPr lang="en-US" sz="1800" dirty="0" smtClean="0"/>
              <a:t>-debug=2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Can debug base on name of element</a:t>
            </a:r>
          </a:p>
          <a:p>
            <a:pPr marL="463550" lvl="1" indent="-285750"/>
            <a:r>
              <a:rPr lang="en-US" sz="1800" dirty="0" smtClean="0"/>
              <a:t>Ex:</a:t>
            </a:r>
          </a:p>
          <a:p>
            <a:pPr lvl="1" indent="0">
              <a:buNone/>
            </a:pPr>
            <a:r>
              <a:rPr lang="en-US" sz="1800" dirty="0"/>
              <a:t>gst-launch-1.0 </a:t>
            </a:r>
            <a:r>
              <a:rPr lang="en-US" sz="1800" dirty="0" err="1"/>
              <a:t>filesrc</a:t>
            </a:r>
            <a:r>
              <a:rPr lang="en-US" sz="1800" dirty="0"/>
              <a:t> location=file.mp4 ! </a:t>
            </a:r>
            <a:r>
              <a:rPr lang="en-US" sz="1800" dirty="0" err="1"/>
              <a:t>qtdemux</a:t>
            </a:r>
            <a:r>
              <a:rPr lang="en-US" sz="1800" dirty="0"/>
              <a:t> ! h264parse ! omxh264dec ! </a:t>
            </a:r>
            <a:r>
              <a:rPr lang="en-US" sz="1800" dirty="0" err="1"/>
              <a:t>vspfilter</a:t>
            </a:r>
            <a:r>
              <a:rPr lang="en-US" sz="1800" dirty="0"/>
              <a:t> ! </a:t>
            </a:r>
            <a:r>
              <a:rPr lang="en-US" sz="1800" dirty="0" err="1"/>
              <a:t>waylandsink</a:t>
            </a:r>
            <a:r>
              <a:rPr lang="en-US" sz="1800" dirty="0"/>
              <a:t> --</a:t>
            </a:r>
            <a:r>
              <a:rPr lang="en-US" sz="1800" dirty="0" err="1"/>
              <a:t>gst</a:t>
            </a:r>
            <a:r>
              <a:rPr lang="en-US" sz="1800" dirty="0"/>
              <a:t>-debug</a:t>
            </a:r>
            <a:r>
              <a:rPr lang="en-US" sz="1800" dirty="0" smtClean="0"/>
              <a:t>=*</a:t>
            </a:r>
            <a:r>
              <a:rPr lang="en-US" sz="1800" dirty="0" err="1" smtClean="0"/>
              <a:t>omx</a:t>
            </a:r>
            <a:r>
              <a:rPr lang="en-US" sz="1800" dirty="0" smtClean="0"/>
              <a:t>*:9</a:t>
            </a:r>
          </a:p>
          <a:p>
            <a:pPr lvl="1" indent="0">
              <a:buNone/>
            </a:pPr>
            <a:r>
              <a:rPr lang="en-US" sz="1800" dirty="0" smtClean="0"/>
              <a:t>=&gt; It will show all debug log of </a:t>
            </a:r>
            <a:r>
              <a:rPr lang="en-US" sz="1800" dirty="0" err="1" smtClean="0"/>
              <a:t>gst-omx</a:t>
            </a:r>
            <a:r>
              <a:rPr lang="en-US" sz="1800" dirty="0" smtClean="0"/>
              <a:t> packages (gstomxh264dec, </a:t>
            </a:r>
            <a:r>
              <a:rPr lang="en-US" sz="1800" dirty="0" err="1" smtClean="0"/>
              <a:t>gstomxvideodec</a:t>
            </a:r>
            <a:r>
              <a:rPr lang="en-US" sz="1800" dirty="0" smtClean="0"/>
              <a:t>, </a:t>
            </a:r>
            <a:r>
              <a:rPr lang="en-US" sz="1800" dirty="0" err="1" smtClean="0"/>
              <a:t>gstomx</a:t>
            </a:r>
            <a:r>
              <a:rPr lang="en-US" sz="1800" dirty="0" smtClean="0"/>
              <a:t>,…)</a:t>
            </a:r>
            <a:endParaRPr lang="en-US" sz="1800" dirty="0"/>
          </a:p>
          <a:p>
            <a:pPr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10992664" cy="443198"/>
          </a:xfrm>
        </p:spPr>
        <p:txBody>
          <a:bodyPr/>
          <a:lstStyle/>
          <a:p>
            <a:r>
              <a:rPr lang="en-US" dirty="0" smtClean="0"/>
              <a:t>How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44824"/>
            <a:ext cx="10344592" cy="73948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70C0"/>
                </a:solidFill>
              </a:rPr>
              <a:t>For more information please refer to following link:</a:t>
            </a:r>
          </a:p>
          <a:p>
            <a:pPr marL="463550" lvl="1" indent="-285750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gstreamer.freedesktop.org/documentation/application-development/index.html</a:t>
            </a:r>
            <a:endParaRPr lang="en-US" sz="1800" dirty="0" smtClean="0"/>
          </a:p>
          <a:p>
            <a:pPr marL="463550" lvl="1" indent="-285750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gstreamer.freedesktop.org/documentation/plugin-development/index.html</a:t>
            </a:r>
            <a:endParaRPr lang="en-US" sz="1800" dirty="0" smtClean="0"/>
          </a:p>
          <a:p>
            <a:pPr marL="463550" lvl="1" indent="-285750"/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gstreamer.freedesktop.org/documentation/plugins.html</a:t>
            </a:r>
            <a:endParaRPr lang="en-US" sz="1800" dirty="0" smtClean="0"/>
          </a:p>
          <a:p>
            <a:pPr marL="463550" lvl="1" indent="-285750"/>
            <a:endParaRPr lang="en-US" sz="1800" dirty="0"/>
          </a:p>
          <a:p>
            <a:pPr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10992664" cy="44319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480815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920656" cy="48956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General order of GST pipeline with Video and Audio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gst-launch-1.0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demuxer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name=d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! queue !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b="1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ideo_parser</a:t>
            </a:r>
            <a:r>
              <a:rPr 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b="1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ideo_decoder</a:t>
            </a:r>
            <a:r>
              <a:rPr 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ideo_filter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ideo_converter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waylandsink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d. ! queue !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audio_parser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audio_decoder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udio_filter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udio_converter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alsasink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device=hw:0,0</a:t>
            </a:r>
          </a:p>
          <a:p>
            <a:r>
              <a:rPr lang="en-US" sz="1400" dirty="0"/>
              <a:t>Note</a:t>
            </a:r>
            <a:r>
              <a:rPr lang="en-US" sz="1400" dirty="0" smtClean="0"/>
              <a:t>: Filter (</a:t>
            </a:r>
            <a:r>
              <a:rPr lang="en-US" sz="1400" dirty="0" err="1" smtClean="0"/>
              <a:t>vspfilter</a:t>
            </a:r>
            <a:r>
              <a:rPr lang="en-US" sz="1400" dirty="0" smtClean="0"/>
              <a:t>, </a:t>
            </a:r>
            <a:r>
              <a:rPr lang="en-US" sz="1400" dirty="0" err="1" smtClean="0"/>
              <a:t>audioresample</a:t>
            </a:r>
            <a:r>
              <a:rPr lang="en-US" sz="1400" dirty="0" smtClean="0"/>
              <a:t>, etc.) and Converter (</a:t>
            </a:r>
            <a:r>
              <a:rPr lang="en-US" sz="1400" dirty="0" err="1" smtClean="0"/>
              <a:t>videoconvert</a:t>
            </a:r>
            <a:r>
              <a:rPr lang="en-US" sz="1400" dirty="0" smtClean="0"/>
              <a:t>, </a:t>
            </a:r>
            <a:r>
              <a:rPr lang="en-US" sz="1400" dirty="0" err="1" smtClean="0"/>
              <a:t>audioconvert</a:t>
            </a:r>
            <a:r>
              <a:rPr lang="en-US" sz="1400" dirty="0" smtClean="0"/>
              <a:t>, etc.) are optional.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Rule: </a:t>
            </a:r>
            <a:r>
              <a:rPr lang="en-US" dirty="0" smtClean="0">
                <a:solidFill>
                  <a:srgbClr val="0070C0"/>
                </a:solidFill>
              </a:rPr>
              <a:t>choose demuxer follows extension; choose decoder follows standard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Similar for pipeline for Video or Audio only: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gst-launch-1.0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demuxer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b="1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ideo_parser</a:t>
            </a:r>
            <a:r>
              <a:rPr 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b="1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ideo_decoder</a:t>
            </a:r>
            <a:r>
              <a:rPr 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waylandsink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gst-launch-1.0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demuxer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audio_parser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audio_decoder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alsasink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device=hw:0,0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altLang="ja-JP" dirty="0" smtClean="0"/>
              <a:t>Appendix – reference for making pipeline</a:t>
            </a:r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3470" y="3700120"/>
          <a:ext cx="1022513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50"/>
                <a:gridCol w="4104456"/>
                <a:gridCol w="35284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extension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6600"/>
                          </a:solidFill>
                        </a:rPr>
                        <a:t>Video parser - decoder</a:t>
                      </a:r>
                      <a:endParaRPr lang="en-US" sz="1400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7030A0"/>
                          </a:solidFill>
                        </a:rPr>
                        <a:t>Audio parser - decoder</a:t>
                      </a:r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qtdemux</a:t>
                      </a:r>
                      <a:r>
                        <a:rPr lang="en-US" sz="1400" dirty="0" smtClean="0"/>
                        <a:t> : mp4,3gp,mov,m4a </a:t>
                      </a:r>
                    </a:p>
                    <a:p>
                      <a:r>
                        <a:rPr lang="en-US" sz="1400" dirty="0" err="1" smtClean="0"/>
                        <a:t>matroskademux</a:t>
                      </a:r>
                      <a:r>
                        <a:rPr lang="en-US" sz="1400" baseline="0" dirty="0" smtClean="0"/>
                        <a:t> : </a:t>
                      </a:r>
                      <a:r>
                        <a:rPr lang="en-US" sz="1400" dirty="0" err="1" smtClean="0"/>
                        <a:t>mkv,webm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err="1" smtClean="0"/>
                        <a:t>tsdemux</a:t>
                      </a:r>
                      <a:r>
                        <a:rPr lang="en-US" sz="1400" dirty="0" smtClean="0"/>
                        <a:t> : </a:t>
                      </a:r>
                      <a:r>
                        <a:rPr lang="en-US" sz="1400" dirty="0" err="1" smtClean="0"/>
                        <a:t>trp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ts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asfdemux</a:t>
                      </a:r>
                      <a:r>
                        <a:rPr lang="en-US" sz="1400" dirty="0" smtClean="0"/>
                        <a:t> : </a:t>
                      </a:r>
                      <a:r>
                        <a:rPr lang="en-US" sz="1400" dirty="0" err="1" smtClean="0"/>
                        <a:t>wmv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wma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avidemux</a:t>
                      </a:r>
                      <a:r>
                        <a:rPr lang="en-US" sz="1400" dirty="0" smtClean="0"/>
                        <a:t> : </a:t>
                      </a:r>
                      <a:r>
                        <a:rPr lang="en-US" sz="1400" dirty="0" err="1" smtClean="0"/>
                        <a:t>avi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H264 : h264parse - omxh264dec</a:t>
                      </a:r>
                    </a:p>
                    <a:p>
                      <a:r>
                        <a:rPr lang="en-US" sz="1400" dirty="0" smtClean="0"/>
                        <a:t>H265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: h265parse -omxh265dec</a:t>
                      </a:r>
                    </a:p>
                    <a:p>
                      <a:r>
                        <a:rPr lang="en-US" sz="1400" dirty="0" smtClean="0"/>
                        <a:t>MPEG4 : mpeg4videoparse - omxmpeg4videodec</a:t>
                      </a:r>
                    </a:p>
                    <a:p>
                      <a:r>
                        <a:rPr lang="en-US" sz="1400" dirty="0" smtClean="0"/>
                        <a:t>VC-1 : none - omxvp8dec</a:t>
                      </a:r>
                    </a:p>
                    <a:p>
                      <a:r>
                        <a:rPr lang="en-US" sz="1400" dirty="0" smtClean="0"/>
                        <a:t>VP8 : none - omxvc1dec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AAC : </a:t>
                      </a:r>
                      <a:r>
                        <a:rPr lang="en-US" sz="1400" dirty="0" err="1" smtClean="0"/>
                        <a:t>aacparse</a:t>
                      </a:r>
                      <a:r>
                        <a:rPr lang="en-US" sz="1400" dirty="0" smtClean="0"/>
                        <a:t> - </a:t>
                      </a:r>
                      <a:r>
                        <a:rPr lang="en-US" sz="1400" dirty="0" err="1" smtClean="0"/>
                        <a:t>omxaacdec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MP3 : </a:t>
                      </a:r>
                      <a:r>
                        <a:rPr lang="en-US" sz="1400" dirty="0" err="1" smtClean="0"/>
                        <a:t>mpegaudioparse</a:t>
                      </a:r>
                      <a:r>
                        <a:rPr lang="en-US" sz="1400" dirty="0" smtClean="0"/>
                        <a:t> - omxmp3dec</a:t>
                      </a:r>
                    </a:p>
                    <a:p>
                      <a:r>
                        <a:rPr lang="en-US" sz="1400" dirty="0" smtClean="0"/>
                        <a:t>WMA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: none - </a:t>
                      </a:r>
                      <a:r>
                        <a:rPr lang="en-US" sz="1400" dirty="0" err="1" smtClean="0"/>
                        <a:t>omxwmadec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VORBIS : none - </a:t>
                      </a:r>
                      <a:r>
                        <a:rPr lang="en-US" sz="1400" dirty="0" err="1" smtClean="0"/>
                        <a:t>vorbisdec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344592" cy="4801314"/>
          </a:xfrm>
        </p:spPr>
        <p:txBody>
          <a:bodyPr/>
          <a:lstStyle/>
          <a:p>
            <a:r>
              <a:rPr lang="en-US" sz="2000" dirty="0" smtClean="0">
                <a:solidFill>
                  <a:srgbClr val="3C3C3B"/>
                </a:solidFill>
              </a:rPr>
              <a:t>In-charge </a:t>
            </a:r>
            <a:r>
              <a:rPr lang="en-US" sz="2000" dirty="0" smtClean="0">
                <a:solidFill>
                  <a:srgbClr val="3C3C3B"/>
                </a:solidFill>
              </a:rPr>
              <a:t>of</a:t>
            </a:r>
            <a:r>
              <a:rPr lang="en-US" sz="2000" dirty="0" smtClean="0">
                <a:solidFill>
                  <a:srgbClr val="3C3C3B"/>
                </a:solidFill>
              </a:rPr>
              <a:t>:</a:t>
            </a:r>
            <a:endParaRPr lang="en-US" sz="2000" dirty="0">
              <a:solidFill>
                <a:srgbClr val="3C3C3B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Development of v4l2src (capture plugin) </a:t>
            </a:r>
            <a:r>
              <a:rPr lang="en-US" sz="1800" dirty="0">
                <a:solidFill>
                  <a:srgbClr val="3C3C3B"/>
                </a:solidFill>
              </a:rPr>
              <a:t>which use </a:t>
            </a:r>
            <a:r>
              <a:rPr lang="en-US" sz="1800" dirty="0" err="1">
                <a:solidFill>
                  <a:srgbClr val="3C3C3B"/>
                </a:solidFill>
              </a:rPr>
              <a:t>Renesas</a:t>
            </a:r>
            <a:r>
              <a:rPr lang="en-US" sz="1800" dirty="0">
                <a:solidFill>
                  <a:srgbClr val="3C3C3B"/>
                </a:solidFill>
              </a:rPr>
              <a:t> BSP</a:t>
            </a: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Development </a:t>
            </a:r>
            <a:r>
              <a:rPr lang="en-US" sz="1800" dirty="0" err="1" smtClean="0">
                <a:solidFill>
                  <a:srgbClr val="0070C0"/>
                </a:solidFill>
              </a:rPr>
              <a:t>gst-omx</a:t>
            </a:r>
            <a:r>
              <a:rPr lang="en-US" sz="1800" dirty="0" smtClean="0">
                <a:solidFill>
                  <a:srgbClr val="0070C0"/>
                </a:solidFill>
              </a:rPr>
              <a:t> (audio/video decode &amp; video encode plugins) </a:t>
            </a:r>
            <a:r>
              <a:rPr lang="en-US" sz="1800" dirty="0">
                <a:solidFill>
                  <a:srgbClr val="3C3C3B"/>
                </a:solidFill>
              </a:rPr>
              <a:t>which use </a:t>
            </a:r>
            <a:r>
              <a:rPr lang="en-US" sz="1800" dirty="0" err="1">
                <a:solidFill>
                  <a:srgbClr val="3C3C3B"/>
                </a:solidFill>
              </a:rPr>
              <a:t>Renesas</a:t>
            </a:r>
            <a:r>
              <a:rPr lang="en-US" sz="1800" dirty="0">
                <a:solidFill>
                  <a:srgbClr val="3C3C3B"/>
                </a:solidFill>
              </a:rPr>
              <a:t> OMX </a:t>
            </a:r>
            <a:r>
              <a:rPr lang="en-US" sz="1800" dirty="0" smtClean="0">
                <a:solidFill>
                  <a:srgbClr val="3C3C3B"/>
                </a:solidFill>
              </a:rPr>
              <a:t>IL library</a:t>
            </a:r>
            <a:endParaRPr lang="en-US" sz="1800" dirty="0">
              <a:solidFill>
                <a:srgbClr val="3C3C3B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Ensure </a:t>
            </a:r>
            <a:r>
              <a:rPr lang="en-US" sz="1800" dirty="0">
                <a:solidFill>
                  <a:srgbClr val="0070C0"/>
                </a:solidFill>
              </a:rPr>
              <a:t>v4l2src and all supported elements of </a:t>
            </a:r>
            <a:r>
              <a:rPr lang="en-US" sz="1800" dirty="0" err="1">
                <a:solidFill>
                  <a:srgbClr val="0070C0"/>
                </a:solidFill>
              </a:rPr>
              <a:t>gst-omx</a:t>
            </a:r>
            <a:r>
              <a:rPr lang="en-US" sz="1800" dirty="0">
                <a:solidFill>
                  <a:srgbClr val="0070C0"/>
                </a:solidFill>
              </a:rPr>
              <a:t> can run without error on RCarGen3</a:t>
            </a:r>
          </a:p>
          <a:p>
            <a:pPr marL="463550" lvl="1" indent="-285750"/>
            <a:r>
              <a:rPr lang="en-US" sz="1800" dirty="0" smtClean="0">
                <a:solidFill>
                  <a:srgbClr val="3C3C3B"/>
                </a:solidFill>
              </a:rPr>
              <a:t>Verify </a:t>
            </a:r>
            <a:r>
              <a:rPr lang="en-US" sz="1800" dirty="0" err="1">
                <a:solidFill>
                  <a:srgbClr val="3C3C3B"/>
                </a:solidFill>
              </a:rPr>
              <a:t>GStreamer</a:t>
            </a:r>
            <a:r>
              <a:rPr lang="en-US" sz="1800" dirty="0">
                <a:solidFill>
                  <a:srgbClr val="3C3C3B"/>
                </a:solidFill>
              </a:rPr>
              <a:t> </a:t>
            </a:r>
            <a:r>
              <a:rPr lang="en-US" sz="1800" dirty="0" smtClean="0">
                <a:solidFill>
                  <a:srgbClr val="3C3C3B"/>
                </a:solidFill>
              </a:rPr>
              <a:t>framework </a:t>
            </a:r>
            <a:r>
              <a:rPr lang="en-US" sz="1800" dirty="0">
                <a:solidFill>
                  <a:srgbClr val="3C3C3B"/>
                </a:solidFill>
              </a:rPr>
              <a:t>on RCarGen3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de-DE" sz="2000" dirty="0" smtClean="0">
                <a:solidFill>
                  <a:srgbClr val="0070C0"/>
                </a:solidFill>
              </a:rPr>
              <a:t> </a:t>
            </a:r>
            <a:endParaRPr lang="de-DE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smtClean="0"/>
              <a:t>RVC </a:t>
            </a:r>
            <a:r>
              <a:rPr lang="en-US" cap="all" dirty="0" err="1" smtClean="0"/>
              <a:t>gstreamer</a:t>
            </a:r>
            <a:r>
              <a:rPr lang="en-US" cap="all" dirty="0" smtClean="0"/>
              <a:t>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10344592" cy="51172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GStreamer</a:t>
            </a:r>
            <a:r>
              <a:rPr lang="en-US" sz="1800" dirty="0" smtClean="0"/>
              <a:t> </a:t>
            </a:r>
            <a:r>
              <a:rPr lang="en-US" sz="1800" dirty="0" smtClean="0"/>
              <a:t>framework have 5 main packages and some other packages like </a:t>
            </a:r>
            <a:r>
              <a:rPr lang="en-US" sz="1800" dirty="0" err="1" smtClean="0"/>
              <a:t>gst-omx</a:t>
            </a:r>
            <a:r>
              <a:rPr lang="en-US" sz="1800" dirty="0" smtClean="0"/>
              <a:t> or </a:t>
            </a:r>
            <a:r>
              <a:rPr lang="en-US" sz="1800" dirty="0" err="1" smtClean="0"/>
              <a:t>gstlibav</a:t>
            </a:r>
            <a:endParaRPr lang="en-US" sz="1800" dirty="0" smtClean="0"/>
          </a:p>
          <a:p>
            <a:pPr marL="641350" lvl="2" indent="-285750"/>
            <a:r>
              <a:rPr lang="en-US" dirty="0" err="1" smtClean="0"/>
              <a:t>GS</a:t>
            </a:r>
            <a:r>
              <a:rPr lang="en-US" dirty="0" err="1" smtClean="0"/>
              <a:t>treamer</a:t>
            </a:r>
            <a:r>
              <a:rPr lang="en-US" dirty="0"/>
              <a:t>: the core package</a:t>
            </a:r>
          </a:p>
          <a:p>
            <a:pPr marL="641350" lvl="2" indent="-285750"/>
            <a:r>
              <a:rPr lang="en-US" dirty="0" err="1"/>
              <a:t>gst</a:t>
            </a:r>
            <a:r>
              <a:rPr lang="en-US" dirty="0"/>
              <a:t>-plugins-base: an essential exemplary set of elements</a:t>
            </a:r>
          </a:p>
          <a:p>
            <a:pPr marL="641350" lvl="2" indent="-285750"/>
            <a:r>
              <a:rPr lang="en-US" dirty="0" err="1"/>
              <a:t>gst</a:t>
            </a:r>
            <a:r>
              <a:rPr lang="en-US" dirty="0"/>
              <a:t>-plugins-good: a set of good-quality plug-ins under LGPL</a:t>
            </a:r>
          </a:p>
          <a:p>
            <a:pPr marL="641350" lvl="2" indent="-285750"/>
            <a:r>
              <a:rPr lang="en-US" dirty="0" err="1"/>
              <a:t>gst</a:t>
            </a:r>
            <a:r>
              <a:rPr lang="en-US" dirty="0"/>
              <a:t>-plugins-ugly: a set of good-quality plug-ins that might pose distribution problems</a:t>
            </a:r>
          </a:p>
          <a:p>
            <a:pPr marL="641350" lvl="2" indent="-285750"/>
            <a:r>
              <a:rPr lang="en-US" dirty="0" err="1"/>
              <a:t>gst</a:t>
            </a:r>
            <a:r>
              <a:rPr lang="en-US" dirty="0"/>
              <a:t>-plugins-bad: a set of plug-ins that need more quality</a:t>
            </a:r>
          </a:p>
          <a:p>
            <a:pPr marL="520700" lvl="1" indent="-342900"/>
            <a:r>
              <a:rPr lang="en-US" sz="1800" dirty="0" smtClean="0"/>
              <a:t>We only care for </a:t>
            </a:r>
            <a:r>
              <a:rPr lang="en-US" sz="1800" dirty="0" err="1" smtClean="0"/>
              <a:t>gst-omx</a:t>
            </a:r>
            <a:r>
              <a:rPr lang="en-US" sz="1800" dirty="0" smtClean="0"/>
              <a:t> and </a:t>
            </a:r>
            <a:r>
              <a:rPr lang="en-US" sz="1800" dirty="0" err="1" smtClean="0"/>
              <a:t>gst</a:t>
            </a:r>
            <a:r>
              <a:rPr lang="en-US" sz="1800" dirty="0" smtClean="0"/>
              <a:t>-plugins-good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de-DE" sz="2000" dirty="0" smtClean="0">
                <a:solidFill>
                  <a:srgbClr val="0070C0"/>
                </a:solidFill>
              </a:rPr>
              <a:t> </a:t>
            </a:r>
            <a:endParaRPr lang="de-DE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smtClean="0"/>
              <a:t>RVC </a:t>
            </a:r>
            <a:r>
              <a:rPr lang="en-US" cap="all" dirty="0" err="1" smtClean="0"/>
              <a:t>gstreamer</a:t>
            </a:r>
            <a:r>
              <a:rPr lang="en-US" cap="all" dirty="0" smtClean="0"/>
              <a:t>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6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628862"/>
          </a:xfrm>
        </p:spPr>
        <p:txBody>
          <a:bodyPr/>
          <a:lstStyle/>
          <a:p>
            <a:r>
              <a:rPr lang="de-DE" dirty="0"/>
              <a:t>Knowledge for user of GStreamer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17239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47192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What is knowledge which user of </a:t>
            </a:r>
            <a:r>
              <a:rPr lang="en-US" sz="2000" dirty="0" err="1" smtClean="0"/>
              <a:t>GStreamer</a:t>
            </a:r>
            <a:r>
              <a:rPr lang="en-US" sz="2000" dirty="0" smtClean="0"/>
              <a:t> need to know?</a:t>
            </a: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What is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r>
              <a:rPr lang="en-US" sz="1800" dirty="0" smtClean="0">
                <a:solidFill>
                  <a:srgbClr val="0070C0"/>
                </a:solidFill>
              </a:rPr>
              <a:t>?</a:t>
            </a: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Basic concepts of </a:t>
            </a:r>
            <a:r>
              <a:rPr lang="en-US" sz="1800" dirty="0" err="1" smtClean="0">
                <a:solidFill>
                  <a:srgbClr val="0070C0"/>
                </a:solidFill>
              </a:rPr>
              <a:t>GStreamer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en-US" sz="1800" dirty="0" smtClean="0">
                <a:solidFill>
                  <a:srgbClr val="0070C0"/>
                </a:solidFill>
              </a:rPr>
              <a:t>How to create pipeline using </a:t>
            </a:r>
            <a:r>
              <a:rPr lang="en-US" sz="1800" dirty="0" err="1" smtClean="0">
                <a:solidFill>
                  <a:srgbClr val="0070C0"/>
                </a:solidFill>
              </a:rPr>
              <a:t>gst</a:t>
            </a:r>
            <a:r>
              <a:rPr lang="en-US" sz="1800" dirty="0" smtClean="0">
                <a:solidFill>
                  <a:srgbClr val="0070C0"/>
                </a:solidFill>
              </a:rPr>
              <a:t>-launch tool</a:t>
            </a:r>
          </a:p>
          <a:p>
            <a:pPr marL="463550" lvl="1" indent="-285750"/>
            <a:r>
              <a:rPr lang="en-US" sz="1800" dirty="0">
                <a:solidFill>
                  <a:srgbClr val="0070C0"/>
                </a:solidFill>
              </a:rPr>
              <a:t>How to build </a:t>
            </a:r>
            <a:r>
              <a:rPr lang="en-US" sz="1800" dirty="0" err="1">
                <a:solidFill>
                  <a:srgbClr val="0070C0"/>
                </a:solidFill>
              </a:rPr>
              <a:t>GStreamer</a:t>
            </a:r>
            <a:r>
              <a:rPr lang="en-US" sz="1800" dirty="0">
                <a:solidFill>
                  <a:srgbClr val="0070C0"/>
                </a:solidFill>
              </a:rPr>
              <a:t> in </a:t>
            </a:r>
            <a:r>
              <a:rPr lang="en-US" sz="1800" dirty="0" err="1" smtClean="0">
                <a:solidFill>
                  <a:srgbClr val="0070C0"/>
                </a:solidFill>
              </a:rPr>
              <a:t>yocto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r>
              <a:rPr lang="de-DE" sz="1800" dirty="0">
                <a:solidFill>
                  <a:srgbClr val="0070C0"/>
                </a:solidFill>
              </a:rPr>
              <a:t>How to Install built packages into filesystem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463550" lvl="1" indent="-285750"/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de-DE" sz="1800" dirty="0" smtClean="0">
                <a:solidFill>
                  <a:srgbClr val="0070C0"/>
                </a:solidFill>
              </a:rPr>
              <a:t> </a:t>
            </a:r>
            <a:endParaRPr lang="de-DE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/>
              <a:t>Knowledge for user of GStreamer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6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cap="all" dirty="0" smtClean="0"/>
              <a:t>What is </a:t>
            </a:r>
            <a:r>
              <a:rPr lang="en-US" cap="all" dirty="0" err="1" smtClean="0"/>
              <a:t>gstreamer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80000" y="1800001"/>
            <a:ext cx="9000000" cy="49572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framework</a:t>
            </a:r>
            <a:r>
              <a:rPr lang="en-US" sz="2000" dirty="0"/>
              <a:t> for creating streaming media </a:t>
            </a:r>
            <a:r>
              <a:rPr lang="en-US" sz="2000" dirty="0" smtClean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fundamental </a:t>
            </a:r>
            <a:r>
              <a:rPr lang="en-US" sz="2400" dirty="0">
                <a:solidFill>
                  <a:srgbClr val="0070C0"/>
                </a:solidFill>
              </a:rPr>
              <a:t>design</a:t>
            </a:r>
            <a:r>
              <a:rPr lang="en-US" sz="20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comes from the video pipeline</a:t>
            </a:r>
            <a:r>
              <a:rPr lang="en-US" sz="2000" dirty="0"/>
              <a:t> at Oregon Graduate Institute, as well as some ideas from </a:t>
            </a:r>
            <a:r>
              <a:rPr lang="en-US" sz="2000" dirty="0" smtClean="0"/>
              <a:t>DirectShow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Possible to write any type of streaming </a:t>
            </a:r>
            <a:r>
              <a:rPr lang="en-US" sz="2000" dirty="0" smtClean="0"/>
              <a:t>multimedia</a:t>
            </a:r>
            <a:r>
              <a:rPr lang="en-US" sz="2000" dirty="0"/>
              <a:t> </a:t>
            </a:r>
            <a:r>
              <a:rPr lang="en-US" sz="2000" dirty="0" smtClean="0"/>
              <a:t>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Advantage</a:t>
            </a:r>
            <a:r>
              <a:rPr lang="en-US" sz="2000" dirty="0" smtClean="0"/>
              <a:t>: 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pluggable components </a:t>
            </a:r>
            <a:r>
              <a:rPr lang="en-US" sz="2400" dirty="0">
                <a:solidFill>
                  <a:srgbClr val="0070C0"/>
                </a:solidFill>
              </a:rPr>
              <a:t>can be mixed and matched into arbitrary </a:t>
            </a:r>
            <a:r>
              <a:rPr lang="en-US" sz="2400" dirty="0" smtClean="0">
                <a:solidFill>
                  <a:srgbClr val="0070C0"/>
                </a:solidFill>
              </a:rPr>
              <a:t>pipelines</a:t>
            </a:r>
            <a:r>
              <a:rPr lang="en-US" sz="2000" dirty="0" smtClean="0"/>
              <a:t>. This </a:t>
            </a:r>
            <a:r>
              <a:rPr lang="en-US" sz="2000" dirty="0"/>
              <a:t>pipeline defines the flow of the </a:t>
            </a:r>
            <a:r>
              <a:rPr lang="en-US" sz="2000" dirty="0" smtClean="0"/>
              <a:t>data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 </a:t>
            </a:r>
            <a:endParaRPr lang="de-DE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2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2788</TotalTime>
  <Words>3439</Words>
  <Application>Microsoft Office PowerPoint</Application>
  <PresentationFormat>Widescreen</PresentationFormat>
  <Paragraphs>893</Paragraphs>
  <Slides>48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メイリオ</vt:lpstr>
      <vt:lpstr>Arial</vt:lpstr>
      <vt:lpstr>Arial Narrow</vt:lpstr>
      <vt:lpstr>Calibri</vt:lpstr>
      <vt:lpstr>Courier New</vt:lpstr>
      <vt:lpstr>Symbol</vt:lpstr>
      <vt:lpstr>Wingdings</vt:lpstr>
      <vt:lpstr>151229_Renesas_Templates_16_9_EN</vt:lpstr>
      <vt:lpstr>1_151229_Renesas_Templates_16_9_EN</vt:lpstr>
      <vt:lpstr>2_151229_Renesas_Templates_16_9_EN</vt:lpstr>
      <vt:lpstr>PowerPoint Presentation</vt:lpstr>
      <vt:lpstr>Agenda</vt:lpstr>
      <vt:lpstr>PowerPoint Presentation</vt:lpstr>
      <vt:lpstr>Project overview</vt:lpstr>
      <vt:lpstr>RVC gstreamer project</vt:lpstr>
      <vt:lpstr>RVC gstreamer project</vt:lpstr>
      <vt:lpstr>PowerPoint Presentation</vt:lpstr>
      <vt:lpstr>Knowledge for user of GStreamer</vt:lpstr>
      <vt:lpstr>What is gstreamer ?</vt:lpstr>
      <vt:lpstr>Gstreamer framework</vt:lpstr>
      <vt:lpstr>Basic conceps of gstreamer</vt:lpstr>
      <vt:lpstr>Basic conceps of gstreamer</vt:lpstr>
      <vt:lpstr>Basic conceps of gstreamer</vt:lpstr>
      <vt:lpstr>Basic conceps of gstreamer</vt:lpstr>
      <vt:lpstr>Basic conceps of gstreamer</vt:lpstr>
      <vt:lpstr>How to create pipeline</vt:lpstr>
      <vt:lpstr>How to create pipeline</vt:lpstr>
      <vt:lpstr>How to create pipeline</vt:lpstr>
      <vt:lpstr>How to create pipeline</vt:lpstr>
      <vt:lpstr>How to build gst in yocto</vt:lpstr>
      <vt:lpstr>How to Install built packages into filesystem</vt:lpstr>
      <vt:lpstr>Install built packages into filesystem</vt:lpstr>
      <vt:lpstr>PowerPoint Presentation</vt:lpstr>
      <vt:lpstr>Knowledge for developer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Basic concepts of GStreamer</vt:lpstr>
      <vt:lpstr>Important points when reading source code of GStreamer</vt:lpstr>
      <vt:lpstr>Important points when reading source code of GStreamer</vt:lpstr>
      <vt:lpstr>Important points when reading source code of GStreamer</vt:lpstr>
      <vt:lpstr>Important points when reading source code of GStreamer</vt:lpstr>
      <vt:lpstr>Important points when reading source code of GStreamer</vt:lpstr>
      <vt:lpstr>Important points when reading source code of GStreamer</vt:lpstr>
      <vt:lpstr>How to debug</vt:lpstr>
      <vt:lpstr>How to debug</vt:lpstr>
      <vt:lpstr>Reference</vt:lpstr>
      <vt:lpstr>PowerPoint Presentation</vt:lpstr>
      <vt:lpstr>Appendix – reference for making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Thao Minh. Luong</cp:lastModifiedBy>
  <cp:revision>584</cp:revision>
  <dcterms:created xsi:type="dcterms:W3CDTF">2015-08-18T12:30:57Z</dcterms:created>
  <dcterms:modified xsi:type="dcterms:W3CDTF">2017-04-18T09:45:33Z</dcterms:modified>
</cp:coreProperties>
</file>