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50"/>
  </p:notesMasterIdLst>
  <p:sldIdLst>
    <p:sldId id="257" r:id="rId2"/>
    <p:sldId id="418" r:id="rId3"/>
    <p:sldId id="404" r:id="rId4"/>
    <p:sldId id="406" r:id="rId5"/>
    <p:sldId id="411" r:id="rId6"/>
    <p:sldId id="412" r:id="rId7"/>
    <p:sldId id="413" r:id="rId8"/>
    <p:sldId id="414" r:id="rId9"/>
    <p:sldId id="416" r:id="rId10"/>
    <p:sldId id="415" r:id="rId11"/>
    <p:sldId id="417" r:id="rId12"/>
    <p:sldId id="420" r:id="rId13"/>
    <p:sldId id="419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32" r:id="rId26"/>
    <p:sldId id="433" r:id="rId27"/>
    <p:sldId id="434" r:id="rId28"/>
    <p:sldId id="436" r:id="rId29"/>
    <p:sldId id="437" r:id="rId30"/>
    <p:sldId id="438" r:id="rId31"/>
    <p:sldId id="439" r:id="rId32"/>
    <p:sldId id="440" r:id="rId33"/>
    <p:sldId id="441" r:id="rId34"/>
    <p:sldId id="442" r:id="rId35"/>
    <p:sldId id="443" r:id="rId36"/>
    <p:sldId id="444" r:id="rId37"/>
    <p:sldId id="445" r:id="rId38"/>
    <p:sldId id="446" r:id="rId39"/>
    <p:sldId id="447" r:id="rId40"/>
    <p:sldId id="448" r:id="rId41"/>
    <p:sldId id="449" r:id="rId42"/>
    <p:sldId id="450" r:id="rId43"/>
    <p:sldId id="451" r:id="rId44"/>
    <p:sldId id="452" r:id="rId45"/>
    <p:sldId id="453" r:id="rId46"/>
    <p:sldId id="454" r:id="rId47"/>
    <p:sldId id="410" r:id="rId48"/>
    <p:sldId id="409" r:id="rId4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59" autoAdjust="0"/>
    <p:restoredTop sz="94680" autoAdjust="0"/>
  </p:normalViewPr>
  <p:slideViewPr>
    <p:cSldViewPr showGuides="1">
      <p:cViewPr varScale="1">
        <p:scale>
          <a:sx n="63" d="100"/>
          <a:sy n="63" d="100"/>
        </p:scale>
        <p:origin x="102" y="324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5/11/2017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4086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07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1411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189960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3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65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41010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06751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29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0390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67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73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79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60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3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56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14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1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9" r:id="rId9"/>
    <p:sldLayoutId id="2147483761" r:id="rId10"/>
    <p:sldLayoutId id="2147483762" r:id="rId11"/>
    <p:sldLayoutId id="2147483770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90_download\28195195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11277600" cy="617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7835400" cy="1594622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US" dirty="0" smtClean="0"/>
              <a:t>May 09, 2017</a:t>
            </a:r>
            <a:endParaRPr lang="en-US" dirty="0"/>
          </a:p>
          <a:p>
            <a:r>
              <a:rPr lang="en-US" dirty="0" err="1" smtClean="0"/>
              <a:t>Gstreamer</a:t>
            </a:r>
            <a:r>
              <a:rPr lang="en-US" dirty="0" smtClean="0"/>
              <a:t> project, Multimedia </a:t>
            </a:r>
            <a:r>
              <a:rPr lang="en-US" dirty="0" err="1" smtClean="0"/>
              <a:t>fw</a:t>
            </a:r>
            <a:r>
              <a:rPr lang="en-US" dirty="0" smtClean="0"/>
              <a:t> team,</a:t>
            </a:r>
            <a:endParaRPr lang="en-US" dirty="0"/>
          </a:p>
          <a:p>
            <a:r>
              <a:rPr lang="en-US" dirty="0"/>
              <a:t>R-Car Software Solution 2 </a:t>
            </a:r>
            <a:r>
              <a:rPr lang="en-US" dirty="0" smtClean="0"/>
              <a:t>group</a:t>
            </a:r>
          </a:p>
          <a:p>
            <a:r>
              <a:rPr lang="en-US" dirty="0" err="1" smtClean="0"/>
              <a:t>Renesas</a:t>
            </a:r>
            <a:r>
              <a:rPr lang="en-US" dirty="0" smtClean="0"/>
              <a:t> </a:t>
            </a:r>
            <a:r>
              <a:rPr lang="en-US" dirty="0"/>
              <a:t>design </a:t>
            </a:r>
            <a:r>
              <a:rPr lang="en-US" dirty="0" err="1"/>
              <a:t>vietnam</a:t>
            </a:r>
            <a:r>
              <a:rPr lang="en-US" dirty="0"/>
              <a:t> co., ltd.</a:t>
            </a:r>
          </a:p>
          <a:p>
            <a:r>
              <a:rPr lang="en-US" dirty="0" err="1"/>
              <a:t>Renesas</a:t>
            </a:r>
            <a:r>
              <a:rPr lang="en-US" dirty="0"/>
              <a:t> Electronics Corporation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1080000" y="-1"/>
            <a:ext cx="7835400" cy="2592000"/>
          </a:xfrm>
          <a:solidFill>
            <a:schemeClr val="tx2">
              <a:alpha val="75000"/>
            </a:schemeClr>
          </a:solidFill>
        </p:spPr>
        <p:txBody>
          <a:bodyPr/>
          <a:lstStyle/>
          <a:p>
            <a:r>
              <a:rPr lang="en-US" altLang="ja-JP" dirty="0" smtClean="0"/>
              <a:t>Basic </a:t>
            </a:r>
            <a:r>
              <a:rPr lang="en-US" altLang="ja-JP" dirty="0" err="1" smtClean="0"/>
              <a:t>linux</a:t>
            </a:r>
            <a:r>
              <a:rPr lang="en-US" altLang="ja-JP" dirty="0" smtClean="0"/>
              <a:t> investigation</a:t>
            </a:r>
            <a:endParaRPr lang="en-US" altLang="ja-JP" dirty="0"/>
          </a:p>
          <a:p>
            <a:pPr lvl="1"/>
            <a:r>
              <a:rPr lang="en-US" altLang="ja-JP" dirty="0" smtClean="0"/>
              <a:t>Linux development </a:t>
            </a:r>
            <a:r>
              <a:rPr lang="en-US" altLang="ja-JP" dirty="0" err="1" smtClean="0"/>
              <a:t>eviroment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088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80000" y="1773169"/>
            <a:ext cx="4876800" cy="3276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GB" dirty="0"/>
              <a:t>Cross-compiling toolchains</a:t>
            </a:r>
            <a:br>
              <a:rPr lang="en-GB" dirty="0"/>
            </a:br>
            <a:r>
              <a:rPr lang="en-GB" sz="2000" dirty="0" smtClean="0"/>
              <a:t>components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83183" y="2154169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Binutils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33183" y="2154169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headers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83183" y="2922523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 libraries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33183" y="2922523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GCC compiler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83183" y="3690877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GDB debugger</a:t>
            </a:r>
          </a:p>
        </p:txBody>
      </p:sp>
    </p:spTree>
    <p:extLst>
      <p:ext uri="{BB962C8B-B14F-4D97-AF65-F5344CB8AC3E}">
        <p14:creationId xmlns:p14="http://schemas.microsoft.com/office/powerpoint/2010/main" val="402049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GB" dirty="0"/>
              <a:t>Cross-compiling toolchains</a:t>
            </a:r>
            <a:br>
              <a:rPr lang="en-GB" dirty="0"/>
            </a:br>
            <a:r>
              <a:rPr lang="en-GB" sz="2000" dirty="0"/>
              <a:t>components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902607"/>
          </a:xfrm>
        </p:spPr>
        <p:txBody>
          <a:bodyPr/>
          <a:lstStyle/>
          <a:p>
            <a:r>
              <a:rPr lang="en-US" sz="1800" b="1" dirty="0">
                <a:solidFill>
                  <a:schemeClr val="tx2"/>
                </a:solidFill>
              </a:rPr>
              <a:t>Consisted part </a:t>
            </a:r>
            <a:r>
              <a:rPr lang="en-US" sz="1800" b="1" dirty="0" smtClean="0">
                <a:solidFill>
                  <a:schemeClr val="tx2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 smtClean="0"/>
              <a:t>Binutils</a:t>
            </a:r>
            <a:r>
              <a:rPr lang="en-US" sz="1800" dirty="0" smtClean="0"/>
              <a:t>: generate and manipulate binaries for given CPU architecture.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Kernel header</a:t>
            </a:r>
            <a:r>
              <a:rPr lang="en-US" sz="1800" dirty="0" smtClean="0"/>
              <a:t>: are extract from kernel sources, use to call kernel to interact with C library or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GCC</a:t>
            </a:r>
            <a:r>
              <a:rPr lang="en-US" sz="1800" dirty="0" smtClean="0"/>
              <a:t>: compile many language like C, C++,… and generate code to ASM.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C library</a:t>
            </a:r>
            <a:r>
              <a:rPr lang="en-US" sz="1800" dirty="0" smtClean="0"/>
              <a:t>: use to interface between application and the kernel, well-know standard C API to ease application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=&gt; Application call C library and then C library link to Kernel header to interface with kernel. Final GCC compile code to ASM and the </a:t>
            </a:r>
            <a:r>
              <a:rPr lang="en-US" sz="1800" dirty="0" err="1" smtClean="0"/>
              <a:t>binutils</a:t>
            </a:r>
            <a:r>
              <a:rPr lang="en-US" sz="1800" dirty="0" smtClean="0"/>
              <a:t> generate it to binary.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GB" dirty="0"/>
              <a:t>Bootloaders</a:t>
            </a:r>
            <a:br>
              <a:rPr lang="en-GB" dirty="0"/>
            </a:br>
            <a:r>
              <a:rPr lang="en-GB" sz="2000" dirty="0"/>
              <a:t>Boot sequence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1371600" y="2531415"/>
            <a:ext cx="1828800" cy="2343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ootloaders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28974" y="1828800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piece of code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12875" y="2819400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Stored in ROM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12875" y="3791398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Was loaded by boot code (CPU’s ROM)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 flipV="1">
            <a:off x="3200400" y="2133600"/>
            <a:ext cx="2028574" cy="156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1"/>
          </p:cNvCxnSpPr>
          <p:nvPr/>
        </p:nvCxnSpPr>
        <p:spPr>
          <a:xfrm flipV="1">
            <a:off x="3200400" y="3124200"/>
            <a:ext cx="2012475" cy="579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8" idx="1"/>
          </p:cNvCxnSpPr>
          <p:nvPr/>
        </p:nvCxnSpPr>
        <p:spPr>
          <a:xfrm>
            <a:off x="3200400" y="3703214"/>
            <a:ext cx="2012475" cy="39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53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GB" dirty="0" smtClean="0"/>
              <a:t>Bootloaders</a:t>
            </a:r>
            <a:r>
              <a:rPr lang="en-GB" dirty="0"/>
              <a:t/>
            </a:r>
            <a:br>
              <a:rPr lang="en-GB" dirty="0"/>
            </a:br>
            <a:r>
              <a:rPr lang="en-GB" sz="2000" dirty="0" smtClean="0"/>
              <a:t>Boot sequence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988989"/>
          </a:xfrm>
        </p:spPr>
        <p:txBody>
          <a:bodyPr/>
          <a:lstStyle/>
          <a:p>
            <a:r>
              <a:rPr lang="en-US" dirty="0" smtClean="0"/>
              <a:t>Bootloader is a piece of code is started by hardware, responsible for basic initialization, loading and executing the kernel.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80000" y="3182604"/>
            <a:ext cx="1828800" cy="2343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Role of bootloaders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76800" y="3182604"/>
            <a:ext cx="3352800" cy="827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Loading of an application binary, usually an operating system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47823" y="2461406"/>
            <a:ext cx="3352800" cy="515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Basic hardware initialization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76800" y="4263231"/>
            <a:ext cx="3352800" cy="827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Decompression of the application binary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73580" y="5327812"/>
            <a:ext cx="3352800" cy="526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of the application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 flipV="1">
            <a:off x="2908800" y="2719208"/>
            <a:ext cx="1939023" cy="1635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 flipV="1">
            <a:off x="2908800" y="3596202"/>
            <a:ext cx="1968000" cy="75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8" idx="1"/>
          </p:cNvCxnSpPr>
          <p:nvPr/>
        </p:nvCxnSpPr>
        <p:spPr>
          <a:xfrm>
            <a:off x="2908800" y="4354403"/>
            <a:ext cx="1968000" cy="322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9" idx="1"/>
          </p:cNvCxnSpPr>
          <p:nvPr/>
        </p:nvCxnSpPr>
        <p:spPr>
          <a:xfrm>
            <a:off x="2908800" y="4354403"/>
            <a:ext cx="1964780" cy="123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61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GB" dirty="0"/>
              <a:t>Bootloaders</a:t>
            </a:r>
            <a:br>
              <a:rPr lang="en-GB" dirty="0"/>
            </a:br>
            <a:r>
              <a:rPr lang="en-GB" sz="2000" dirty="0"/>
              <a:t>Boot sequence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274743"/>
          </a:xfrm>
        </p:spPr>
        <p:txBody>
          <a:bodyPr/>
          <a:lstStyle/>
          <a:p>
            <a:r>
              <a:rPr lang="en-US" b="1" dirty="0" smtClean="0"/>
              <a:t>Bootloaders on BIOS-based x86</a:t>
            </a:r>
            <a:r>
              <a:rPr lang="en-US" dirty="0" smtClean="0"/>
              <a:t>: store in ROM, hardware initialization, can be loaded directly from a normal filesystem.</a:t>
            </a:r>
          </a:p>
          <a:p>
            <a:r>
              <a:rPr lang="en-US" b="1" dirty="0" smtClean="0"/>
              <a:t>Bootloaders </a:t>
            </a:r>
            <a:r>
              <a:rPr lang="en-US" b="1" dirty="0"/>
              <a:t>on </a:t>
            </a:r>
            <a:r>
              <a:rPr lang="en-US" b="1" dirty="0" smtClean="0"/>
              <a:t>x86</a:t>
            </a:r>
            <a:r>
              <a:rPr lang="en-US" dirty="0" smtClean="0"/>
              <a:t>: can read many filesystem: load the kernel image, the configuration, provide shell with various commands,…</a:t>
            </a:r>
          </a:p>
          <a:p>
            <a:r>
              <a:rPr lang="en-US" b="1" dirty="0" smtClean="0"/>
              <a:t>Bootloaders on embedded CPUs</a:t>
            </a:r>
            <a:r>
              <a:rPr lang="en-US" dirty="0" smtClean="0"/>
              <a:t>: </a:t>
            </a:r>
          </a:p>
          <a:p>
            <a:r>
              <a:rPr lang="en-US" dirty="0"/>
              <a:t>	</a:t>
            </a:r>
            <a:r>
              <a:rPr lang="en-US" dirty="0" smtClean="0"/>
              <a:t>Case 1: program at the address in the NOR</a:t>
            </a:r>
          </a:p>
          <a:p>
            <a:r>
              <a:rPr lang="en-US" dirty="0"/>
              <a:t>	</a:t>
            </a:r>
            <a:r>
              <a:rPr lang="en-US" dirty="0" smtClean="0"/>
              <a:t>Case 2: CPU integrated boot code in ROM: Load in SRAM</a:t>
            </a:r>
            <a:endParaRPr lang="en-US" dirty="0"/>
          </a:p>
          <a:p>
            <a:r>
              <a:rPr lang="en-US" dirty="0" smtClean="0"/>
              <a:t>		- First stage bootloader initialize DRAM, hardware devices</a:t>
            </a:r>
          </a:p>
          <a:p>
            <a:r>
              <a:rPr lang="en-US" dirty="0"/>
              <a:t>	</a:t>
            </a:r>
            <a:r>
              <a:rPr lang="en-US" dirty="0" smtClean="0"/>
              <a:t>	- Second stage bootloader load in 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9737100" y="3733800"/>
            <a:ext cx="685800" cy="25372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37100" y="4114800"/>
            <a:ext cx="6858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NOR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80691" y="3228490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Physical </a:t>
            </a:r>
          </a:p>
          <a:p>
            <a:r>
              <a:rPr lang="en-US" sz="1200" dirty="0" smtClean="0"/>
              <a:t>memory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594100" y="4166800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Execution</a:t>
            </a:r>
            <a:endParaRPr lang="en-US" sz="1200" dirty="0"/>
          </a:p>
        </p:txBody>
      </p:sp>
      <p:cxnSp>
        <p:nvCxnSpPr>
          <p:cNvPr id="10" name="Straight Arrow Connector 9"/>
          <p:cNvCxnSpPr>
            <a:stCxn id="8" idx="3"/>
            <a:endCxn id="6" idx="1"/>
          </p:cNvCxnSpPr>
          <p:nvPr/>
        </p:nvCxnSpPr>
        <p:spPr>
          <a:xfrm>
            <a:off x="9452027" y="4305300"/>
            <a:ext cx="285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737100" y="4876800"/>
            <a:ext cx="6858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98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GB" dirty="0"/>
              <a:t>Bootloaders</a:t>
            </a:r>
            <a:br>
              <a:rPr lang="en-GB" dirty="0"/>
            </a:br>
            <a:r>
              <a:rPr lang="en-GB" sz="2000" dirty="0" smtClean="0"/>
              <a:t>The u-boot bootloader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15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800000"/>
            <a:ext cx="9394200" cy="4674100"/>
          </a:xfrm>
        </p:spPr>
        <p:txBody>
          <a:bodyPr/>
          <a:lstStyle/>
          <a:p>
            <a:r>
              <a:rPr lang="en-US" dirty="0" smtClean="0"/>
              <a:t>   U-boot: </a:t>
            </a:r>
          </a:p>
          <a:p>
            <a:pPr marL="641350" lvl="2" indent="-285750">
              <a:buFont typeface="Arial" panose="020B0604020202020204" pitchFamily="34" charset="0"/>
              <a:buChar char="•"/>
            </a:pPr>
            <a:r>
              <a:rPr lang="en-US" b="1" dirty="0"/>
              <a:t>Universal bootloader </a:t>
            </a:r>
            <a:r>
              <a:rPr lang="en-US" dirty="0"/>
              <a:t>by </a:t>
            </a:r>
            <a:r>
              <a:rPr lang="en-US" dirty="0" err="1"/>
              <a:t>Denx</a:t>
            </a:r>
            <a:r>
              <a:rPr lang="en-US" dirty="0"/>
              <a:t>, the de-facto standard </a:t>
            </a:r>
            <a:r>
              <a:rPr lang="en-US" dirty="0" smtClean="0"/>
              <a:t>nowadays.</a:t>
            </a:r>
          </a:p>
          <a:p>
            <a:pPr marL="6413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Typical free software project.</a:t>
            </a:r>
          </a:p>
          <a:p>
            <a:pPr marL="641350" lvl="2" indent="-285750">
              <a:buFont typeface="Arial" panose="020B0604020202020204" pitchFamily="34" charset="0"/>
              <a:buChar char="•"/>
            </a:pPr>
            <a:r>
              <a:rPr lang="en-US" dirty="0"/>
              <a:t>License: </a:t>
            </a:r>
            <a:r>
              <a:rPr lang="en-US" dirty="0" smtClean="0"/>
              <a:t>GPLv2</a:t>
            </a:r>
          </a:p>
          <a:p>
            <a:pPr marL="6413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Usually </a:t>
            </a:r>
            <a:r>
              <a:rPr lang="en-US" dirty="0"/>
              <a:t>be installed in flash </a:t>
            </a:r>
            <a:r>
              <a:rPr lang="en-US" dirty="0" smtClean="0"/>
              <a:t>memory, </a:t>
            </a:r>
            <a:r>
              <a:rPr lang="en-US" dirty="0"/>
              <a:t>be executed by </a:t>
            </a:r>
            <a:r>
              <a:rPr lang="en-US" dirty="0" smtClean="0"/>
              <a:t>hardware.</a:t>
            </a:r>
            <a:endParaRPr lang="en-US" dirty="0"/>
          </a:p>
          <a:p>
            <a:pPr marL="641350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 indent="0">
              <a:buNone/>
            </a:pPr>
            <a:r>
              <a:rPr lang="en-US" dirty="0" smtClean="0"/>
              <a:t>U-boot configuration:</a:t>
            </a:r>
          </a:p>
          <a:p>
            <a:pPr marL="6413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Define the GPU type, the peripherals, the memory mapping,…</a:t>
            </a:r>
          </a:p>
          <a:p>
            <a:pPr marL="6413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Migrating from board configuration defined in header files to </a:t>
            </a:r>
            <a:r>
              <a:rPr lang="en-US" dirty="0" err="1" smtClean="0"/>
              <a:t>defconfig</a:t>
            </a:r>
            <a:r>
              <a:rPr lang="en-US" dirty="0" smtClean="0"/>
              <a:t> like in the Linux kernel.</a:t>
            </a:r>
          </a:p>
          <a:p>
            <a:pPr marL="641350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635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1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GB" dirty="0"/>
              <a:t>Bootloaders</a:t>
            </a:r>
            <a:br>
              <a:rPr lang="en-GB" dirty="0"/>
            </a:br>
            <a:r>
              <a:rPr lang="en-GB" sz="2000" dirty="0"/>
              <a:t>The u-boot bootloader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588000" cy="49695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U-Boot must usually be installed in flash memory, there have many way to install U-Boot depending on the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U-Boot must be configured before being compiled.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Compile U-Boot, by specifying the cross-compiler prefix.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U-Boot can be configured through environment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U-Boot commands example: </a:t>
            </a:r>
          </a:p>
          <a:p>
            <a:pPr marL="463550" lvl="1" indent="-285750"/>
            <a:r>
              <a:rPr lang="en-US" dirty="0" err="1" smtClean="0"/>
              <a:t>Bootz</a:t>
            </a:r>
            <a:r>
              <a:rPr lang="en-US" dirty="0" smtClean="0"/>
              <a:t> </a:t>
            </a:r>
            <a:r>
              <a:rPr lang="en-US" dirty="0"/>
              <a:t>&lt;address</a:t>
            </a:r>
            <a:r>
              <a:rPr lang="en-US" dirty="0" smtClean="0"/>
              <a:t>&gt;: </a:t>
            </a:r>
            <a:r>
              <a:rPr lang="en-US" dirty="0"/>
              <a:t>starts a kernel image loaded at the </a:t>
            </a:r>
            <a:r>
              <a:rPr lang="en-US" dirty="0" smtClean="0"/>
              <a:t>given address </a:t>
            </a:r>
            <a:r>
              <a:rPr lang="en-US" dirty="0"/>
              <a:t>in </a:t>
            </a:r>
            <a:r>
              <a:rPr lang="en-US" dirty="0" smtClean="0"/>
              <a:t>RAM</a:t>
            </a:r>
          </a:p>
          <a:p>
            <a:pPr marL="463550" lvl="1" indent="-285750"/>
            <a:r>
              <a:rPr lang="en-US" dirty="0" err="1" smtClean="0"/>
              <a:t>printenv</a:t>
            </a:r>
            <a:r>
              <a:rPr lang="en-US" dirty="0"/>
              <a:t>: Show all environment </a:t>
            </a:r>
            <a:r>
              <a:rPr lang="en-US" dirty="0" smtClean="0"/>
              <a:t>variable</a:t>
            </a:r>
          </a:p>
          <a:p>
            <a:pPr marL="463550" lvl="1" indent="-285750"/>
            <a:r>
              <a:rPr lang="en-US" dirty="0" err="1"/>
              <a:t>printenv</a:t>
            </a:r>
            <a:r>
              <a:rPr lang="en-US" dirty="0"/>
              <a:t> &lt;</a:t>
            </a:r>
            <a:r>
              <a:rPr lang="en-US" dirty="0" err="1"/>
              <a:t>var</a:t>
            </a:r>
            <a:r>
              <a:rPr lang="en-US" dirty="0"/>
              <a:t>-name&gt;: Show variable's </a:t>
            </a:r>
            <a:r>
              <a:rPr lang="en-US" dirty="0" smtClean="0"/>
              <a:t>value</a:t>
            </a:r>
          </a:p>
          <a:p>
            <a:pPr marL="463550" lvl="1" indent="-285750"/>
            <a:r>
              <a:rPr lang="en-US" dirty="0" err="1"/>
              <a:t>setenv</a:t>
            </a:r>
            <a:r>
              <a:rPr lang="en-US" dirty="0"/>
              <a:t> &lt;</a:t>
            </a:r>
            <a:r>
              <a:rPr lang="en-US" dirty="0" err="1"/>
              <a:t>var</a:t>
            </a:r>
            <a:r>
              <a:rPr lang="en-US" dirty="0"/>
              <a:t>-name&gt; &lt;</a:t>
            </a:r>
            <a:r>
              <a:rPr lang="en-US" dirty="0" err="1"/>
              <a:t>var</a:t>
            </a:r>
            <a:r>
              <a:rPr lang="en-US" dirty="0"/>
              <a:t>-value&gt;: Change variable </a:t>
            </a:r>
            <a:r>
              <a:rPr lang="en-US" dirty="0" smtClean="0"/>
              <a:t>value</a:t>
            </a:r>
          </a:p>
          <a:p>
            <a:pPr marL="463550" lvl="1" indent="-285750"/>
            <a:r>
              <a:rPr lang="en-US" dirty="0" err="1"/>
              <a:t>editenv</a:t>
            </a:r>
            <a:r>
              <a:rPr lang="en-US" dirty="0"/>
              <a:t> &lt;</a:t>
            </a:r>
            <a:r>
              <a:rPr lang="en-US" dirty="0" err="1"/>
              <a:t>var</a:t>
            </a:r>
            <a:r>
              <a:rPr lang="en-US" dirty="0"/>
              <a:t>-name&gt;: Edit variable's </a:t>
            </a:r>
            <a:r>
              <a:rPr lang="en-US" dirty="0" smtClean="0"/>
              <a:t>value</a:t>
            </a:r>
          </a:p>
          <a:p>
            <a:pPr marL="463550" lvl="1" indent="-285750"/>
            <a:r>
              <a:rPr lang="en-US" dirty="0" err="1"/>
              <a:t>s</a:t>
            </a:r>
            <a:r>
              <a:rPr lang="en-US" dirty="0" err="1" smtClean="0"/>
              <a:t>aveenv</a:t>
            </a:r>
            <a:r>
              <a:rPr lang="en-US" dirty="0"/>
              <a:t>: Save current environment's state to flash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724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GB" dirty="0"/>
              <a:t>Bootloaders</a:t>
            </a:r>
            <a:br>
              <a:rPr lang="en-GB" dirty="0"/>
            </a:br>
            <a:r>
              <a:rPr lang="en-GB" sz="2000" dirty="0"/>
              <a:t>The u-boot bootloader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17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977977"/>
          </a:xfrm>
        </p:spPr>
        <p:txBody>
          <a:bodyPr/>
          <a:lstStyle/>
          <a:p>
            <a:r>
              <a:rPr lang="en-US" dirty="0" smtClean="0"/>
              <a:t>Scripts in environment variables: can contain small scripts, execute several command and test the results of command.</a:t>
            </a:r>
          </a:p>
          <a:p>
            <a:r>
              <a:rPr lang="en-US" dirty="0" smtClean="0"/>
              <a:t>Transferring files to the target: files exchanged between the target and the development workstation through Ethernet connection, USE key, SD or microSD card or serial port.</a:t>
            </a:r>
          </a:p>
          <a:p>
            <a:r>
              <a:rPr lang="en-US" dirty="0" smtClean="0"/>
              <a:t>TFTP(Trivial Transfer Protocol): Net transfer from the development workstation to U-Boot on the target.</a:t>
            </a:r>
          </a:p>
        </p:txBody>
      </p:sp>
    </p:spTree>
    <p:extLst>
      <p:ext uri="{BB962C8B-B14F-4D97-AF65-F5344CB8AC3E}">
        <p14:creationId xmlns:p14="http://schemas.microsoft.com/office/powerpoint/2010/main" val="144174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 smtClean="0"/>
              <a:t>Linux kernel</a:t>
            </a:r>
            <a:br>
              <a:rPr lang="en-US" dirty="0" smtClean="0"/>
            </a:br>
            <a:r>
              <a:rPr lang="en-US" sz="2000" dirty="0" smtClean="0"/>
              <a:t>introduction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18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4173450"/>
          </a:xfrm>
        </p:spPr>
        <p:txBody>
          <a:bodyPr/>
          <a:lstStyle/>
          <a:p>
            <a:r>
              <a:rPr lang="en-US" dirty="0" smtClean="0"/>
              <a:t>Linux kernel is one of component of system, which also require libraries and applications to provide features to end users.</a:t>
            </a:r>
          </a:p>
          <a:p>
            <a:r>
              <a:rPr lang="en-US" dirty="0" smtClean="0"/>
              <a:t>Linux kernel and key features: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Portability and hardware support.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Scalability.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Compliance to standards and interoperability.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Exhaustive networking support.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Security.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Stability and reliability.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Modularity.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 to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Linux kernel</a:t>
            </a:r>
            <a:br>
              <a:rPr lang="en-US" dirty="0"/>
            </a:br>
            <a:r>
              <a:rPr lang="en-US" sz="2000" dirty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19</a:t>
            </a:fld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5422901" y="1762015"/>
            <a:ext cx="5903336" cy="4300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Embedded System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02162" y="3458337"/>
            <a:ext cx="2590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</a:t>
            </a:r>
          </a:p>
        </p:txBody>
      </p:sp>
      <p:sp>
        <p:nvSpPr>
          <p:cNvPr id="7" name="Rectangle 6"/>
          <p:cNvSpPr/>
          <p:nvPr/>
        </p:nvSpPr>
        <p:spPr>
          <a:xfrm>
            <a:off x="7302162" y="2216085"/>
            <a:ext cx="2590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7274258" y="5261008"/>
            <a:ext cx="2590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Bootloader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274258" y="4395789"/>
            <a:ext cx="2590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kernel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532708" y="4929189"/>
            <a:ext cx="0" cy="33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32708" y="3991737"/>
            <a:ext cx="0" cy="40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32708" y="3089696"/>
            <a:ext cx="0" cy="33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9361508" y="4929189"/>
            <a:ext cx="0" cy="33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9361508" y="3991737"/>
            <a:ext cx="0" cy="404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9361508" y="3089696"/>
            <a:ext cx="0" cy="36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9747" y="3115157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kernel main role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583847" y="1889199"/>
            <a:ext cx="226755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all the hardware resource: CPU, memory, I/O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583847" y="3052141"/>
            <a:ext cx="2267554" cy="1345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Portable, architecture, hardware independent APIs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538265" y="4624300"/>
            <a:ext cx="2267554" cy="856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 concurrent access and usage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6" idx="3"/>
            <a:endCxn id="17" idx="1"/>
          </p:cNvCxnSpPr>
          <p:nvPr/>
        </p:nvCxnSpPr>
        <p:spPr>
          <a:xfrm flipV="1">
            <a:off x="2012347" y="2346399"/>
            <a:ext cx="571500" cy="111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>
            <a:off x="2012347" y="3458057"/>
            <a:ext cx="571500" cy="266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3"/>
            <a:endCxn id="19" idx="1"/>
          </p:cNvCxnSpPr>
          <p:nvPr/>
        </p:nvCxnSpPr>
        <p:spPr>
          <a:xfrm>
            <a:off x="2012347" y="3458057"/>
            <a:ext cx="525918" cy="159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73527" y="3972981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to service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93883" y="487916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 hardware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405154" y="4867724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 notification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798943" y="3800957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 notification</a:t>
            </a:r>
          </a:p>
          <a:p>
            <a:r>
              <a:rPr lang="en-US" dirty="0" smtClean="0"/>
              <a:t>Information exposition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1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Basic </a:t>
            </a:r>
            <a:r>
              <a:rPr lang="en-US" altLang="ja-JP" dirty="0" err="1"/>
              <a:t>linux</a:t>
            </a:r>
            <a:r>
              <a:rPr lang="en-US" altLang="ja-JP" dirty="0"/>
              <a:t> investigation</a:t>
            </a:r>
          </a:p>
          <a:p>
            <a:pPr lvl="1"/>
            <a:r>
              <a:rPr lang="en-US" altLang="ja-JP" dirty="0"/>
              <a:t>Linux development </a:t>
            </a:r>
            <a:r>
              <a:rPr lang="en-US" altLang="ja-JP" dirty="0" err="1"/>
              <a:t>eviroment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855958"/>
          </a:xfrm>
        </p:spPr>
        <p:txBody>
          <a:bodyPr/>
          <a:lstStyle/>
          <a:p>
            <a:r>
              <a:rPr lang="en-US" dirty="0" smtClean="0"/>
              <a:t>Name: </a:t>
            </a:r>
            <a:r>
              <a:rPr lang="en-US" dirty="0" err="1" smtClean="0"/>
              <a:t>huynh</a:t>
            </a:r>
            <a:r>
              <a:rPr lang="en-US" dirty="0" smtClean="0"/>
              <a:t> </a:t>
            </a:r>
            <a:r>
              <a:rPr lang="en-US" dirty="0" err="1" smtClean="0"/>
              <a:t>quoc</a:t>
            </a:r>
            <a:r>
              <a:rPr lang="en-US" dirty="0" smtClean="0"/>
              <a:t> </a:t>
            </a:r>
            <a:r>
              <a:rPr lang="en-US" dirty="0" err="1" smtClean="0"/>
              <a:t>hoang</a:t>
            </a:r>
            <a:endParaRPr lang="en-US" dirty="0" smtClean="0"/>
          </a:p>
          <a:p>
            <a:r>
              <a:rPr lang="en-US" dirty="0" smtClean="0"/>
              <a:t>Mentor: ha </a:t>
            </a:r>
            <a:r>
              <a:rPr lang="en-US" dirty="0" err="1" smtClean="0"/>
              <a:t>thuc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7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Linux kernel</a:t>
            </a:r>
            <a:br>
              <a:rPr lang="en-US" dirty="0"/>
            </a:br>
            <a:r>
              <a:rPr lang="en-US" sz="2000" dirty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20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37603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System calls: interface between the kernel and user space, only system calls can be added by the kernel developers, system calls interface is wrapped by the C library.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Pseudo filesystems: the space that Linux makes file system and kernel information, allow applications directories and files that do not exist on any real storage, separate into two most important: </a:t>
            </a:r>
          </a:p>
          <a:p>
            <a:pPr marL="463550" lvl="1" indent="-285750"/>
            <a:r>
              <a:rPr lang="en-US" dirty="0" smtClean="0"/>
              <a:t>proc: operating system related information( processes, memory,…)</a:t>
            </a:r>
          </a:p>
          <a:p>
            <a:pPr marL="463550" lvl="1" indent="-285750"/>
            <a:r>
              <a:rPr lang="en-US" dirty="0" err="1"/>
              <a:t>s</a:t>
            </a:r>
            <a:r>
              <a:rPr lang="en-US" dirty="0" err="1" smtClean="0"/>
              <a:t>ysfs</a:t>
            </a:r>
            <a:r>
              <a:rPr lang="en-US" dirty="0" smtClean="0"/>
              <a:t>: set of devices and buses of system.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080000" y="4353958"/>
            <a:ext cx="9000000" cy="98898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Linux license: free software released under the GNU.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Support hardware architecture: minimum 32 bit processors, with or without MMU, and </a:t>
            </a:r>
            <a:r>
              <a:rPr lang="en-US" dirty="0" err="1" smtClean="0"/>
              <a:t>gcc</a:t>
            </a:r>
            <a:r>
              <a:rPr lang="en-US" dirty="0" smtClean="0"/>
              <a:t> support.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70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Linux kernel</a:t>
            </a:r>
            <a:br>
              <a:rPr lang="en-US" dirty="0"/>
            </a:br>
            <a:r>
              <a:rPr lang="en-US" sz="2000" dirty="0" smtClean="0"/>
              <a:t>Architecture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21</a:t>
            </a:fld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346" y="1600200"/>
            <a:ext cx="9053381" cy="424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7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Linux kernel</a:t>
            </a:r>
            <a:br>
              <a:rPr lang="en-US" dirty="0"/>
            </a:br>
            <a:r>
              <a:rPr lang="en-US" sz="2000" dirty="0" smtClean="0"/>
              <a:t>Linux Kernel source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22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3870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Many chip vendors supply their own kernel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Many kernel sub-communities maintain their own kernel, with usually newer but less stable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git</a:t>
            </a:r>
            <a:r>
              <a:rPr lang="en-US" dirty="0" smtClean="0"/>
              <a:t> version control system have needed for kernel development.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42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Linux kernel</a:t>
            </a:r>
            <a:br>
              <a:rPr lang="en-US" dirty="0"/>
            </a:br>
            <a:r>
              <a:rPr lang="en-US" sz="2000" dirty="0" err="1" smtClean="0"/>
              <a:t>Kernel</a:t>
            </a:r>
            <a:r>
              <a:rPr lang="en-US" sz="2000" dirty="0" smtClean="0"/>
              <a:t> configuration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23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426373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kernel configuration is the process of defining the set of options with which you want your kernel to be compiled.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kernel configuration and build system is based on multiple </a:t>
            </a:r>
            <a:r>
              <a:rPr lang="en-US" dirty="0" err="1" smtClean="0"/>
              <a:t>Makefiles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kernel </a:t>
            </a:r>
            <a:r>
              <a:rPr lang="en-US" dirty="0" smtClean="0"/>
              <a:t>configuration stored in the .</a:t>
            </a:r>
            <a:r>
              <a:rPr lang="en-US" dirty="0" err="1" smtClean="0"/>
              <a:t>config</a:t>
            </a:r>
            <a:r>
              <a:rPr lang="en-US" dirty="0" smtClean="0"/>
              <a:t> file at the root of kernel 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kernel image </a:t>
            </a:r>
            <a:r>
              <a:rPr lang="en-US" dirty="0" smtClean="0"/>
              <a:t>is a </a:t>
            </a:r>
            <a:r>
              <a:rPr lang="en-US" b="1" dirty="0" smtClean="0"/>
              <a:t>single file</a:t>
            </a:r>
            <a:r>
              <a:rPr lang="en-US" dirty="0" smtClean="0"/>
              <a:t>, some features(device driver, filesystems,…) can however be compiled as </a:t>
            </a:r>
            <a:r>
              <a:rPr lang="en-US" b="1" dirty="0" smtClean="0"/>
              <a:t>modules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Kernel option dependencies:</a:t>
            </a:r>
          </a:p>
          <a:p>
            <a:pPr marL="463550" lvl="1" indent="-285750"/>
            <a:r>
              <a:rPr lang="en-US" b="1" dirty="0"/>
              <a:t>d</a:t>
            </a:r>
            <a:r>
              <a:rPr lang="en-US" b="1" dirty="0" smtClean="0"/>
              <a:t>epends on </a:t>
            </a:r>
            <a:r>
              <a:rPr lang="en-US" dirty="0" smtClean="0"/>
              <a:t>dependencies: option A that depends on option B is not visible until option B is enabled</a:t>
            </a:r>
          </a:p>
          <a:p>
            <a:pPr marL="463550" lvl="1" indent="-285750"/>
            <a:r>
              <a:rPr lang="en-US" b="1" dirty="0"/>
              <a:t>s</a:t>
            </a:r>
            <a:r>
              <a:rPr lang="en-US" b="1" dirty="0" smtClean="0"/>
              <a:t>elect</a:t>
            </a:r>
            <a:r>
              <a:rPr lang="en-US" dirty="0" smtClean="0"/>
              <a:t> dependencies: option A depending on option B, when option A is enabled, option B is automatically enabled.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</a:t>
            </a:r>
            <a:r>
              <a:rPr lang="en-US" b="1" dirty="0" smtClean="0"/>
              <a:t>ake </a:t>
            </a:r>
            <a:r>
              <a:rPr lang="en-US" b="1" dirty="0" err="1" smtClean="0"/>
              <a:t>xconfig</a:t>
            </a:r>
            <a:r>
              <a:rPr lang="en-US" dirty="0" smtClean="0"/>
              <a:t> allows to see all options.</a:t>
            </a:r>
          </a:p>
        </p:txBody>
      </p:sp>
    </p:spTree>
    <p:extLst>
      <p:ext uri="{BB962C8B-B14F-4D97-AF65-F5344CB8AC3E}">
        <p14:creationId xmlns:p14="http://schemas.microsoft.com/office/powerpoint/2010/main" val="175750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Linux kernel</a:t>
            </a:r>
            <a:br>
              <a:rPr lang="en-US" dirty="0"/>
            </a:br>
            <a:r>
              <a:rPr lang="en-US" sz="2000" dirty="0" smtClean="0"/>
              <a:t>compiling and installing the kernel for the host system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24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3812"/>
          </a:xfrm>
        </p:spPr>
        <p:txBody>
          <a:bodyPr/>
          <a:lstStyle/>
          <a:p>
            <a:r>
              <a:rPr lang="en-US" dirty="0" smtClean="0"/>
              <a:t>Use: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ake: in the main kernel source directory, no need to run as root.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ake install: does the installation for the host system by default, need to be run as root.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ake clean: Clean-up generate files.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ake </a:t>
            </a:r>
            <a:r>
              <a:rPr lang="en-US" dirty="0" err="1" smtClean="0"/>
              <a:t>mrproper</a:t>
            </a:r>
            <a:r>
              <a:rPr lang="en-US" dirty="0" smtClean="0"/>
              <a:t>: Remove all generated files.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ake </a:t>
            </a:r>
            <a:r>
              <a:rPr lang="en-US" dirty="0" err="1" smtClean="0"/>
              <a:t>distclean</a:t>
            </a:r>
            <a:r>
              <a:rPr lang="en-US" dirty="0" smtClean="0"/>
              <a:t>: Remove editor backup and patch reject files.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clean –</a:t>
            </a:r>
            <a:r>
              <a:rPr lang="en-US" dirty="0" err="1" smtClean="0"/>
              <a:t>fdx</a:t>
            </a:r>
            <a:r>
              <a:rPr lang="en-US" dirty="0" smtClean="0"/>
              <a:t>: Remove all file not tracked when we are in </a:t>
            </a:r>
            <a:r>
              <a:rPr lang="en-US" dirty="0" err="1" smtClean="0"/>
              <a:t>git</a:t>
            </a:r>
            <a:r>
              <a:rPr lang="en-US" dirty="0" smtClean="0"/>
              <a:t> tree.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55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659002"/>
            <a:ext cx="9000000" cy="720197"/>
          </a:xfrm>
        </p:spPr>
        <p:txBody>
          <a:bodyPr/>
          <a:lstStyle/>
          <a:p>
            <a:r>
              <a:rPr lang="en-US" dirty="0"/>
              <a:t>Linux kernel</a:t>
            </a:r>
            <a:br>
              <a:rPr lang="en-US" dirty="0"/>
            </a:br>
            <a:r>
              <a:rPr lang="en-US" sz="2000" dirty="0" smtClean="0"/>
              <a:t>Cross-compiling the kernel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25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08057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Compile Linux kernel for another CPU architecture: much faster than compiling natively, much easier, cross-compiler executables are prefixed by the name of the target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CPU architecture and cross-compiler prefix are defined through the ARCH and CROSS_COMPILE variable in the top level </a:t>
            </a:r>
            <a:r>
              <a:rPr lang="en-US" dirty="0" err="1" smtClean="0"/>
              <a:t>Makefile</a:t>
            </a:r>
            <a:r>
              <a:rPr lang="en-US" dirty="0" smtClean="0"/>
              <a:t>:</a:t>
            </a:r>
          </a:p>
          <a:p>
            <a:pPr marL="463550" lvl="1" indent="-285750"/>
            <a:r>
              <a:rPr lang="en-US" dirty="0" smtClean="0"/>
              <a:t>ARCH: Name of architecture, defined by the name of subdirectory in arch/ in the kernel source.</a:t>
            </a:r>
          </a:p>
          <a:p>
            <a:pPr marL="463550" lvl="1" indent="-285750"/>
            <a:r>
              <a:rPr lang="en-US" dirty="0" smtClean="0"/>
              <a:t>CROSS_COMPILE : the prefix of the cross compilation tools.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080000" y="4021838"/>
            <a:ext cx="9000000" cy="98898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kernel command line is a string that defines various argument to the kernel.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kernel command line is passed by the bootloader, built into the kernel, using CONFIG_CMDLINE option</a:t>
            </a:r>
          </a:p>
        </p:txBody>
      </p:sp>
    </p:spTree>
    <p:extLst>
      <p:ext uri="{BB962C8B-B14F-4D97-AF65-F5344CB8AC3E}">
        <p14:creationId xmlns:p14="http://schemas.microsoft.com/office/powerpoint/2010/main" val="8336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Linux kernel</a:t>
            </a:r>
            <a:br>
              <a:rPr lang="en-US" dirty="0"/>
            </a:br>
            <a:r>
              <a:rPr lang="en-US" sz="2000" dirty="0" smtClean="0"/>
              <a:t>Using kernel modules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26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924629"/>
          </a:xfrm>
        </p:spPr>
        <p:txBody>
          <a:bodyPr/>
          <a:lstStyle/>
          <a:p>
            <a:r>
              <a:rPr lang="en-US" sz="1800" b="1" dirty="0" smtClean="0"/>
              <a:t>Advantages of modules: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 to develop drivers without rebooting: load, test, unload,..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Keep the kernel image size to the minimum.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Useful to reduce boot time.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080000" y="3429000"/>
            <a:ext cx="9000000" cy="152657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Kernel log: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Keep its messages in circular buffer.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Available through the </a:t>
            </a:r>
            <a:r>
              <a:rPr lang="en-US" dirty="0" err="1" smtClean="0"/>
              <a:t>dmesg</a:t>
            </a:r>
            <a:r>
              <a:rPr lang="en-US" dirty="0" smtClean="0"/>
              <a:t> command.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Displayed in the system console.</a:t>
            </a:r>
          </a:p>
        </p:txBody>
      </p:sp>
    </p:spTree>
    <p:extLst>
      <p:ext uri="{BB962C8B-B14F-4D97-AF65-F5344CB8AC3E}">
        <p14:creationId xmlns:p14="http://schemas.microsoft.com/office/powerpoint/2010/main" val="411243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Linux kernel</a:t>
            </a:r>
            <a:br>
              <a:rPr lang="en-US" dirty="0"/>
            </a:br>
            <a:r>
              <a:rPr lang="en-US" sz="2000" dirty="0"/>
              <a:t>Using kernel modules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27</a:t>
            </a:fld>
            <a:endParaRPr lang="de-DE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080000" y="1752600"/>
            <a:ext cx="9000000" cy="471924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Kernel utilities: </a:t>
            </a:r>
            <a:r>
              <a:rPr lang="en-US" dirty="0"/>
              <a:t>&lt;</a:t>
            </a:r>
            <a:r>
              <a:rPr lang="en-US" dirty="0" err="1"/>
              <a:t>module_name</a:t>
            </a:r>
            <a:r>
              <a:rPr lang="en-US" dirty="0"/>
              <a:t>&gt;: name of the module file without the trailing.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</a:t>
            </a:r>
            <a:r>
              <a:rPr lang="en-US" dirty="0" err="1" smtClean="0"/>
              <a:t>odinfo</a:t>
            </a:r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err="1"/>
              <a:t>module_name</a:t>
            </a:r>
            <a:r>
              <a:rPr lang="en-US" dirty="0" smtClean="0"/>
              <a:t>&gt;: gets information about a module without loading it: parameters, license, description and dependencies.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 err="1" smtClean="0"/>
              <a:t>insmod</a:t>
            </a:r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err="1"/>
              <a:t>module_name</a:t>
            </a:r>
            <a:r>
              <a:rPr lang="en-US" dirty="0"/>
              <a:t>&gt;: </a:t>
            </a:r>
            <a:r>
              <a:rPr lang="en-US" dirty="0" smtClean="0"/>
              <a:t> tries to load the given module.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 err="1" smtClean="0"/>
              <a:t>modprobe</a:t>
            </a:r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err="1"/>
              <a:t>module_name</a:t>
            </a:r>
            <a:r>
              <a:rPr lang="en-US" dirty="0"/>
              <a:t>&gt;: </a:t>
            </a:r>
            <a:r>
              <a:rPr lang="en-US" dirty="0" smtClean="0"/>
              <a:t>tries to load all the modules the given module depends on.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</a:t>
            </a:r>
            <a:r>
              <a:rPr lang="en-US" dirty="0" err="1" smtClean="0"/>
              <a:t>smod</a:t>
            </a:r>
            <a:r>
              <a:rPr lang="en-US" dirty="0" smtClean="0"/>
              <a:t>: displays the list loaded modules.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 err="1" smtClean="0"/>
              <a:t>rmmod</a:t>
            </a:r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err="1"/>
              <a:t>module_name</a:t>
            </a:r>
            <a:r>
              <a:rPr lang="en-US" dirty="0"/>
              <a:t>&gt;: </a:t>
            </a:r>
            <a:r>
              <a:rPr lang="en-US" dirty="0" smtClean="0"/>
              <a:t>tries to remove given module.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 err="1" smtClean="0"/>
              <a:t>modprobe</a:t>
            </a:r>
            <a:r>
              <a:rPr lang="en-US" dirty="0" smtClean="0"/>
              <a:t> –r </a:t>
            </a:r>
            <a:r>
              <a:rPr lang="en-US" dirty="0"/>
              <a:t>&lt;</a:t>
            </a:r>
            <a:r>
              <a:rPr lang="en-US" dirty="0" err="1"/>
              <a:t>module_name</a:t>
            </a:r>
            <a:r>
              <a:rPr lang="en-US" dirty="0"/>
              <a:t>&gt;: </a:t>
            </a:r>
            <a:r>
              <a:rPr lang="en-US" dirty="0" smtClean="0"/>
              <a:t>tries to remove module and all dependent modules.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</a:t>
            </a:r>
            <a:r>
              <a:rPr lang="en-US" dirty="0" err="1" smtClean="0"/>
              <a:t>odifo</a:t>
            </a:r>
            <a:r>
              <a:rPr lang="en-US" dirty="0" smtClean="0"/>
              <a:t> </a:t>
            </a:r>
            <a:r>
              <a:rPr lang="en-US" dirty="0" err="1" smtClean="0"/>
              <a:t>usb</a:t>
            </a:r>
            <a:r>
              <a:rPr lang="en-US" dirty="0" smtClean="0"/>
              <a:t>-storage: find available parameters.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driver is built statically into the kernel: </a:t>
            </a:r>
            <a:r>
              <a:rPr lang="en-US" dirty="0" err="1" smtClean="0"/>
              <a:t>usb-storage.delay_use</a:t>
            </a:r>
            <a:r>
              <a:rPr lang="en-US" dirty="0" smtClean="0"/>
              <a:t>=0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endParaRPr lang="en-US" sz="1800" b="1" dirty="0" smtClean="0"/>
          </a:p>
          <a:p>
            <a:pPr marL="4635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475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Linux root filesystem</a:t>
            </a:r>
            <a:br>
              <a:rPr lang="en-US" dirty="0"/>
            </a:br>
            <a:r>
              <a:rPr lang="en-US" sz="2000" dirty="0"/>
              <a:t>principle and solutions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28</a:t>
            </a:fld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1080000" y="2590800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08075" y="1600200"/>
            <a:ext cx="3048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Organize data in directories and file on devices or on the network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08075" y="2908930"/>
            <a:ext cx="3048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Allows applications to access file and directory easily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3366000" y="2095500"/>
            <a:ext cx="1542075" cy="102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>
            <a:off x="3366000" y="3124200"/>
            <a:ext cx="1542075" cy="203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08075" y="4572000"/>
            <a:ext cx="3048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Specific location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3"/>
            <a:endCxn id="14" idx="1"/>
          </p:cNvCxnSpPr>
          <p:nvPr/>
        </p:nvCxnSpPr>
        <p:spPr>
          <a:xfrm>
            <a:off x="3366000" y="3124200"/>
            <a:ext cx="1542075" cy="179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26305" y="399944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Mounted</a:t>
            </a:r>
          </a:p>
        </p:txBody>
      </p:sp>
      <p:cxnSp>
        <p:nvCxnSpPr>
          <p:cNvPr id="24" name="Straight Arrow Connector 23"/>
          <p:cNvCxnSpPr>
            <a:stCxn id="14" idx="3"/>
          </p:cNvCxnSpPr>
          <p:nvPr/>
        </p:nvCxnSpPr>
        <p:spPr>
          <a:xfrm flipV="1">
            <a:off x="7956075" y="4572000"/>
            <a:ext cx="502125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44602" y="4274193"/>
            <a:ext cx="330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Mounted in a directory </a:t>
            </a:r>
            <a:r>
              <a:rPr lang="en-US" sz="1600" dirty="0" smtClean="0">
                <a:sym typeface="Wingdings" panose="05000000000000000000" pitchFamily="2" charset="2"/>
              </a:rPr>
              <a:t> contents</a:t>
            </a:r>
          </a:p>
          <a:p>
            <a:r>
              <a:rPr lang="en-US" sz="1600" dirty="0" smtClean="0">
                <a:sym typeface="Wingdings" panose="05000000000000000000" pitchFamily="2" charset="2"/>
              </a:rPr>
              <a:t>of the storage device</a:t>
            </a:r>
            <a:endParaRPr lang="en-US" sz="1600" dirty="0"/>
          </a:p>
        </p:txBody>
      </p:sp>
      <p:cxnSp>
        <p:nvCxnSpPr>
          <p:cNvPr id="29" name="Straight Arrow Connector 28"/>
          <p:cNvCxnSpPr>
            <a:stCxn id="14" idx="3"/>
          </p:cNvCxnSpPr>
          <p:nvPr/>
        </p:nvCxnSpPr>
        <p:spPr>
          <a:xfrm>
            <a:off x="7956075" y="4914900"/>
            <a:ext cx="502125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48261" y="5086350"/>
            <a:ext cx="3454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Unmounted </a:t>
            </a:r>
            <a:r>
              <a:rPr lang="en-US" sz="1600" dirty="0" smtClean="0">
                <a:sym typeface="Wingdings" panose="05000000000000000000" pitchFamily="2" charset="2"/>
              </a:rPr>
              <a:t> mount point is empty</a:t>
            </a:r>
            <a:endParaRPr lang="en-US" sz="1600" dirty="0"/>
          </a:p>
        </p:txBody>
      </p:sp>
      <p:sp>
        <p:nvSpPr>
          <p:cNvPr id="31" name="Content Placeholder 3"/>
          <p:cNvSpPr>
            <a:spLocks noGrp="1"/>
          </p:cNvSpPr>
          <p:nvPr>
            <p:ph idx="1"/>
          </p:nvPr>
        </p:nvSpPr>
        <p:spPr>
          <a:xfrm>
            <a:off x="1080000" y="5606119"/>
            <a:ext cx="9000000" cy="1387046"/>
          </a:xfrm>
        </p:spPr>
        <p:txBody>
          <a:bodyPr/>
          <a:lstStyle/>
          <a:p>
            <a:r>
              <a:rPr lang="en-US" dirty="0" smtClean="0"/>
              <a:t>In Unix systems, Applications and users see a single global hierarchy of file and directories, which can be composed of several filesystems.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8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Linux root filesystem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principle and solutions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29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427604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a mount point:</a:t>
            </a:r>
            <a:r>
              <a:rPr lang="en-US" dirty="0"/>
              <a:t> </a:t>
            </a:r>
            <a:r>
              <a:rPr lang="en-US" dirty="0" err="1" smtClean="0"/>
              <a:t>mkdir</a:t>
            </a:r>
            <a:r>
              <a:rPr lang="en-US" dirty="0" smtClean="0"/>
              <a:t> /</a:t>
            </a:r>
            <a:r>
              <a:rPr lang="en-US" dirty="0" err="1" smtClean="0"/>
              <a:t>mnt</a:t>
            </a:r>
            <a:r>
              <a:rPr lang="en-US" dirty="0" smtClean="0"/>
              <a:t>/</a:t>
            </a:r>
            <a:r>
              <a:rPr lang="en-US" dirty="0" err="1" smtClean="0"/>
              <a:t>usbkey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is empty: ls /</a:t>
            </a:r>
            <a:r>
              <a:rPr lang="en-US" dirty="0" err="1" smtClean="0"/>
              <a:t>mnt</a:t>
            </a:r>
            <a:r>
              <a:rPr lang="en-US" dirty="0" smtClean="0"/>
              <a:t>/</a:t>
            </a:r>
            <a:r>
              <a:rPr lang="en-US" dirty="0" err="1" smtClean="0"/>
              <a:t>usbkey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Mount a storage device in this mount point: mount –t </a:t>
            </a:r>
            <a:r>
              <a:rPr lang="en-US" dirty="0" err="1" smtClean="0"/>
              <a:t>vfat</a:t>
            </a:r>
            <a:r>
              <a:rPr lang="en-US" dirty="0" smtClean="0"/>
              <a:t> /dev/sda1 /</a:t>
            </a:r>
            <a:r>
              <a:rPr lang="en-US" dirty="0" err="1" smtClean="0"/>
              <a:t>mnt</a:t>
            </a:r>
            <a:r>
              <a:rPr lang="en-US" dirty="0" smtClean="0"/>
              <a:t>/</a:t>
            </a:r>
            <a:r>
              <a:rPr lang="en-US" dirty="0" err="1" smtClean="0"/>
              <a:t>usbkey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mount</a:t>
            </a:r>
            <a:r>
              <a:rPr lang="en-US" dirty="0" smtClean="0"/>
              <a:t> : allows to mount filesystems </a:t>
            </a:r>
          </a:p>
          <a:p>
            <a:r>
              <a:rPr lang="en-US" dirty="0"/>
              <a:t>	</a:t>
            </a:r>
            <a:r>
              <a:rPr lang="en-US" dirty="0" smtClean="0"/>
              <a:t>example: mount –t type device </a:t>
            </a:r>
            <a:r>
              <a:rPr lang="en-US" dirty="0" err="1" smtClean="0"/>
              <a:t>mountpoint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</a:t>
            </a:r>
            <a:r>
              <a:rPr lang="en-US" b="1" dirty="0" smtClean="0"/>
              <a:t>nmount</a:t>
            </a:r>
            <a:r>
              <a:rPr lang="en-US" dirty="0" smtClean="0"/>
              <a:t>: allows to unmount filesystems(needed before rebooting, unplugging a </a:t>
            </a:r>
            <a:r>
              <a:rPr lang="en-US" dirty="0" err="1" smtClean="0"/>
              <a:t>USBkey</a:t>
            </a:r>
            <a:r>
              <a:rPr lang="en-US" dirty="0" smtClean="0"/>
              <a:t>)</a:t>
            </a:r>
          </a:p>
        </p:txBody>
      </p:sp>
      <p:cxnSp>
        <p:nvCxnSpPr>
          <p:cNvPr id="9" name="Elbow Connector 8"/>
          <p:cNvCxnSpPr/>
          <p:nvPr/>
        </p:nvCxnSpPr>
        <p:spPr>
          <a:xfrm rot="16200000" flipH="1">
            <a:off x="5257800" y="3657600"/>
            <a:ext cx="304800" cy="304800"/>
          </a:xfrm>
          <a:prstGeom prst="bentConnector3">
            <a:avLst>
              <a:gd name="adj1" fmla="val 978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562600" y="3695700"/>
            <a:ext cx="3048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Directory where files of storage device or network location</a:t>
            </a:r>
            <a:endParaRPr lang="en-US" sz="1600" dirty="0"/>
          </a:p>
        </p:txBody>
      </p:sp>
      <p:cxnSp>
        <p:nvCxnSpPr>
          <p:cNvPr id="13" name="Elbow Connector 12"/>
          <p:cNvCxnSpPr/>
          <p:nvPr/>
        </p:nvCxnSpPr>
        <p:spPr>
          <a:xfrm>
            <a:off x="4419600" y="3695700"/>
            <a:ext cx="1143000" cy="914401"/>
          </a:xfrm>
          <a:prstGeom prst="bentConnector3">
            <a:avLst>
              <a:gd name="adj1" fmla="val 13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584200" y="4383202"/>
            <a:ext cx="3048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Storage device or network location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5584200" y="5097069"/>
            <a:ext cx="3048000" cy="38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Type of file system</a:t>
            </a:r>
            <a:endParaRPr lang="en-US" sz="1600" dirty="0"/>
          </a:p>
        </p:txBody>
      </p:sp>
      <p:cxnSp>
        <p:nvCxnSpPr>
          <p:cNvPr id="21" name="Elbow Connector 20"/>
          <p:cNvCxnSpPr/>
          <p:nvPr/>
        </p:nvCxnSpPr>
        <p:spPr>
          <a:xfrm>
            <a:off x="3810000" y="3657599"/>
            <a:ext cx="1752600" cy="1706170"/>
          </a:xfrm>
          <a:prstGeom prst="bentConnector3">
            <a:avLst>
              <a:gd name="adj1" fmla="val -6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85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676400"/>
            <a:ext cx="9000000" cy="3336811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b="1" dirty="0" smtClean="0"/>
              <a:t>Embedded Linux</a:t>
            </a:r>
            <a:r>
              <a:rPr lang="de-DE" dirty="0"/>
              <a:t>	</a:t>
            </a:r>
            <a:r>
              <a:rPr lang="de-DE" b="1" dirty="0" smtClean="0"/>
              <a:t>Page 4</a:t>
            </a:r>
            <a:endParaRPr lang="de-DE" b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b="1" dirty="0" smtClean="0"/>
              <a:t>Embedded </a:t>
            </a:r>
            <a:r>
              <a:rPr lang="de-DE" b="1" dirty="0" smtClean="0"/>
              <a:t>Linux development environment</a:t>
            </a:r>
            <a:r>
              <a:rPr lang="de-DE" dirty="0"/>
              <a:t>	</a:t>
            </a:r>
            <a:r>
              <a:rPr lang="de-DE" b="1" dirty="0"/>
              <a:t>Page </a:t>
            </a:r>
            <a:r>
              <a:rPr lang="de-DE" b="1" dirty="0"/>
              <a:t>7</a:t>
            </a:r>
            <a:endParaRPr lang="de-DE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b="1" dirty="0" smtClean="0"/>
              <a:t>Cross-compiling toolchains</a:t>
            </a:r>
            <a:r>
              <a:rPr lang="de-DE" dirty="0"/>
              <a:t>	</a:t>
            </a:r>
            <a:r>
              <a:rPr lang="de-DE" b="1" dirty="0"/>
              <a:t>Page </a:t>
            </a:r>
            <a:r>
              <a:rPr lang="de-DE" b="1" dirty="0"/>
              <a:t>8</a:t>
            </a:r>
            <a:endParaRPr lang="de-DE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b="1" dirty="0" smtClean="0"/>
              <a:t>Boardloaders</a:t>
            </a:r>
            <a:r>
              <a:rPr lang="de-DE" dirty="0"/>
              <a:t>	</a:t>
            </a:r>
            <a:r>
              <a:rPr lang="de-DE" b="1" dirty="0"/>
              <a:t>Page </a:t>
            </a:r>
            <a:r>
              <a:rPr lang="de-DE" b="1" dirty="0" smtClean="0"/>
              <a:t>12</a:t>
            </a:r>
            <a:endParaRPr lang="de-DE" b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b="1" dirty="0" smtClean="0"/>
              <a:t>Linux </a:t>
            </a:r>
            <a:r>
              <a:rPr lang="de-DE" b="1" dirty="0" smtClean="0"/>
              <a:t>Kernel</a:t>
            </a:r>
            <a:r>
              <a:rPr lang="de-DE" dirty="0" smtClean="0"/>
              <a:t>	  </a:t>
            </a:r>
            <a:r>
              <a:rPr lang="de-DE" b="1" dirty="0" smtClean="0"/>
              <a:t>Page </a:t>
            </a:r>
            <a:r>
              <a:rPr lang="de-DE" b="1" dirty="0" smtClean="0"/>
              <a:t>18</a:t>
            </a:r>
            <a:endParaRPr lang="de-DE" b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b="1" dirty="0"/>
              <a:t>Linux Root </a:t>
            </a:r>
            <a:r>
              <a:rPr lang="de-DE" b="1" dirty="0" smtClean="0"/>
              <a:t>filesystem	Page </a:t>
            </a:r>
            <a:r>
              <a:rPr lang="de-DE" b="1" dirty="0" smtClean="0"/>
              <a:t>28</a:t>
            </a:r>
            <a:endParaRPr lang="de-DE" b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b="1" dirty="0"/>
              <a:t>Block </a:t>
            </a:r>
            <a:r>
              <a:rPr lang="de-DE" b="1" dirty="0" smtClean="0"/>
              <a:t>filesystem	Page </a:t>
            </a:r>
            <a:r>
              <a:rPr lang="de-DE" b="1" dirty="0" smtClean="0"/>
              <a:t>39</a:t>
            </a:r>
            <a:endParaRPr lang="de-DE" b="1" dirty="0" smtClean="0"/>
          </a:p>
          <a:p>
            <a:endParaRPr lang="de-DE" b="1" dirty="0"/>
          </a:p>
        </p:txBody>
      </p:sp>
      <p:pic>
        <p:nvPicPr>
          <p:cNvPr id="5" name="Picture 2" descr="http://www.uscreditcards101.com/wp-content/uploads/2015/05/20150724124534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00" y="5080000"/>
            <a:ext cx="15621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60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Linux root filesystem</a:t>
            </a:r>
            <a:br>
              <a:rPr lang="en-US" dirty="0"/>
            </a:br>
            <a:r>
              <a:rPr lang="en-US" sz="2000" dirty="0"/>
              <a:t>principle and solutions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30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7927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Filesystem is mounted at the root of the hierarchy, identified by /. This filesystem is called the root </a:t>
            </a:r>
            <a:r>
              <a:rPr lang="en-US" dirty="0" err="1" smtClean="0"/>
              <a:t>fileststem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no root filesystem is available, the kernel panics.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Root file system can be mounted from different locations: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From the partition of a hard dish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/>
              <a:t>From the </a:t>
            </a:r>
            <a:r>
              <a:rPr lang="en-US" dirty="0" smtClean="0"/>
              <a:t>partition of a USB key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/>
              <a:t>From the partition of </a:t>
            </a:r>
            <a:r>
              <a:rPr lang="en-US" dirty="0" smtClean="0"/>
              <a:t>an SD card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/>
              <a:t>From the partition of </a:t>
            </a:r>
            <a:r>
              <a:rPr lang="en-US" dirty="0" smtClean="0"/>
              <a:t>a NAND flash chip or similar type of storage device.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25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Linux root filesystem</a:t>
            </a:r>
            <a:br>
              <a:rPr lang="en-US" dirty="0"/>
            </a:br>
            <a:r>
              <a:rPr lang="en-US" sz="2000" dirty="0"/>
              <a:t>principle and solutions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31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57462" y="1828801"/>
            <a:ext cx="9000000" cy="2362199"/>
          </a:xfrm>
        </p:spPr>
        <p:txBody>
          <a:bodyPr/>
          <a:lstStyle/>
          <a:p>
            <a:r>
              <a:rPr lang="en-US" dirty="0" smtClean="0"/>
              <a:t>Mounting </a:t>
            </a:r>
            <a:r>
              <a:rPr lang="en-US" dirty="0" err="1" smtClean="0"/>
              <a:t>rootfs</a:t>
            </a:r>
            <a:r>
              <a:rPr lang="en-US" dirty="0" smtClean="0"/>
              <a:t> over the network: when networking works, root </a:t>
            </a:r>
            <a:r>
              <a:rPr lang="en-US" dirty="0"/>
              <a:t>filesystem could be a </a:t>
            </a:r>
            <a:r>
              <a:rPr lang="en-US" dirty="0" smtClean="0"/>
              <a:t>directory on </a:t>
            </a:r>
            <a:r>
              <a:rPr lang="en-US" dirty="0"/>
              <a:t>your GNU/Linux development host, exported by </a:t>
            </a:r>
            <a:r>
              <a:rPr lang="en-US" dirty="0" smtClean="0"/>
              <a:t>NFS.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81200" y="2590800"/>
            <a:ext cx="2209800" cy="1371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NFT 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24600" y="2590800"/>
            <a:ext cx="2209800" cy="1371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NFT client</a:t>
            </a:r>
          </a:p>
          <a:p>
            <a:pPr algn="ctr"/>
            <a:r>
              <a:rPr lang="en-US" dirty="0" smtClean="0"/>
              <a:t>Built into the kernel</a:t>
            </a:r>
            <a:endParaRPr lang="en-US" dirty="0"/>
          </a:p>
        </p:txBody>
      </p:sp>
      <p:sp>
        <p:nvSpPr>
          <p:cNvPr id="7" name="Left-Right Arrow 6"/>
          <p:cNvSpPr/>
          <p:nvPr/>
        </p:nvSpPr>
        <p:spPr>
          <a:xfrm>
            <a:off x="4191000" y="2931047"/>
            <a:ext cx="2133600" cy="49795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29450" y="272638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48843" y="3966693"/>
            <a:ext cx="2743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Install NFS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Add the exported to /</a:t>
            </a:r>
            <a:r>
              <a:rPr lang="en-US" sz="1600" dirty="0" err="1" smtClean="0"/>
              <a:t>etc</a:t>
            </a:r>
            <a:r>
              <a:rPr lang="en-US" sz="1600" dirty="0" smtClean="0"/>
              <a:t>/exports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Start or restart NFS server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10664" y="4006883"/>
            <a:ext cx="310473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Compile kernel with NFS support, configure IP at boot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Kernel must be booted with </a:t>
            </a:r>
            <a:r>
              <a:rPr lang="en-US" sz="1600" dirty="0" err="1" smtClean="0"/>
              <a:t>rootfs</a:t>
            </a:r>
            <a:r>
              <a:rPr lang="en-US" sz="1600" dirty="0" smtClean="0"/>
              <a:t> over NFS, target IP address and NFS server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22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Linux root filesystem</a:t>
            </a:r>
            <a:br>
              <a:rPr lang="en-US" dirty="0"/>
            </a:br>
            <a:r>
              <a:rPr lang="en-US" sz="2000" dirty="0"/>
              <a:t>principle and solutions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32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590931"/>
          </a:xfrm>
        </p:spPr>
        <p:txBody>
          <a:bodyPr/>
          <a:lstStyle/>
          <a:p>
            <a:r>
              <a:rPr lang="en-US" b="1" dirty="0" err="1" smtClean="0"/>
              <a:t>Rootfs</a:t>
            </a:r>
            <a:r>
              <a:rPr lang="en-US" b="1" dirty="0" smtClean="0"/>
              <a:t> in memory</a:t>
            </a:r>
            <a:r>
              <a:rPr lang="en-US" dirty="0" smtClean="0"/>
              <a:t>(</a:t>
            </a:r>
            <a:r>
              <a:rPr lang="en-US" b="1" dirty="0" err="1" smtClean="0"/>
              <a:t>initramfs</a:t>
            </a:r>
            <a:r>
              <a:rPr lang="en-US" dirty="0" smtClean="0"/>
              <a:t>): root filesystem integrated into the kernel image is loaded memory together with the kernel.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750100" y="2971800"/>
            <a:ext cx="6019800" cy="2539676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Kernel </a:t>
            </a:r>
            <a:r>
              <a:rPr lang="en-US" dirty="0" err="1" smtClean="0">
                <a:solidFill>
                  <a:schemeClr val="tx1"/>
                </a:solidFill>
              </a:rPr>
              <a:t>kernel</a:t>
            </a:r>
            <a:r>
              <a:rPr lang="en-US" dirty="0" smtClean="0">
                <a:solidFill>
                  <a:schemeClr val="tx1"/>
                </a:solidFill>
              </a:rPr>
              <a:t> image(</a:t>
            </a:r>
            <a:r>
              <a:rPr lang="en-US" dirty="0" err="1" smtClean="0">
                <a:solidFill>
                  <a:schemeClr val="tx1"/>
                </a:solidFill>
              </a:rPr>
              <a:t>zlmage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bzlmage</a:t>
            </a:r>
            <a:r>
              <a:rPr lang="en-US" dirty="0" smtClean="0">
                <a:solidFill>
                  <a:schemeClr val="tx1"/>
                </a:solidFill>
              </a:rPr>
              <a:t>,…)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54899" y="3200400"/>
            <a:ext cx="2362201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code and data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255300" y="3200400"/>
            <a:ext cx="23622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 filesystem stored as a compressed </a:t>
            </a:r>
            <a:r>
              <a:rPr lang="en-US" dirty="0" err="1" smtClean="0"/>
              <a:t>cpio</a:t>
            </a:r>
            <a:r>
              <a:rPr lang="en-US" dirty="0" smtClean="0"/>
              <a:t> archive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129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Linux root filesystem</a:t>
            </a:r>
            <a:br>
              <a:rPr lang="en-US" dirty="0"/>
            </a:br>
            <a:r>
              <a:rPr lang="en-US" sz="2000" dirty="0" smtClean="0"/>
              <a:t>contents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33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4276042"/>
          </a:xfrm>
        </p:spPr>
        <p:txBody>
          <a:bodyPr/>
          <a:lstStyle/>
          <a:p>
            <a:r>
              <a:rPr lang="en-US" dirty="0" smtClean="0"/>
              <a:t>List of important directories: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/>
              <a:t>/bin Basic </a:t>
            </a:r>
            <a:r>
              <a:rPr lang="en-US" dirty="0" smtClean="0"/>
              <a:t>programs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/>
              <a:t>/boot Kernel </a:t>
            </a:r>
            <a:r>
              <a:rPr lang="en-US" dirty="0" smtClean="0"/>
              <a:t>image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/>
              <a:t>/dev Device </a:t>
            </a:r>
            <a:r>
              <a:rPr lang="en-US" dirty="0" smtClean="0"/>
              <a:t>files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 System-wide </a:t>
            </a:r>
            <a:r>
              <a:rPr lang="en-US" dirty="0" smtClean="0"/>
              <a:t>configuration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/>
              <a:t>/home Directory for the users home </a:t>
            </a:r>
            <a:r>
              <a:rPr lang="en-US" dirty="0" smtClean="0"/>
              <a:t>directories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/>
              <a:t>/lib Basic </a:t>
            </a:r>
            <a:r>
              <a:rPr lang="en-US" dirty="0" smtClean="0"/>
              <a:t>libraries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/>
              <a:t>/media Mount points for removable </a:t>
            </a:r>
            <a:r>
              <a:rPr lang="en-US" dirty="0" smtClean="0"/>
              <a:t>media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/>
              <a:t>/</a:t>
            </a:r>
            <a:r>
              <a:rPr lang="en-US" dirty="0" err="1"/>
              <a:t>mnt</a:t>
            </a:r>
            <a:r>
              <a:rPr lang="en-US" dirty="0"/>
              <a:t> Mount points for static </a:t>
            </a:r>
            <a:r>
              <a:rPr lang="en-US" dirty="0" smtClean="0"/>
              <a:t>media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/>
              <a:t>/proc Mount point for the proc virtual </a:t>
            </a:r>
            <a:r>
              <a:rPr lang="en-US" dirty="0" smtClean="0"/>
              <a:t>filesystem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/>
              <a:t>/root Home directory of the </a:t>
            </a:r>
            <a:r>
              <a:rPr lang="en-US" b="1" dirty="0"/>
              <a:t>root</a:t>
            </a:r>
            <a:r>
              <a:rPr lang="en-US" dirty="0"/>
              <a:t>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4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Linux root filesystem</a:t>
            </a:r>
            <a:br>
              <a:rPr lang="en-US" dirty="0"/>
            </a:br>
            <a:r>
              <a:rPr lang="en-US" sz="2000" dirty="0"/>
              <a:t>contents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34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081869"/>
          </a:xfrm>
        </p:spPr>
        <p:txBody>
          <a:bodyPr/>
          <a:lstStyle/>
          <a:p>
            <a:r>
              <a:rPr lang="en-US" dirty="0"/>
              <a:t>List of important directories: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/>
              <a:t>/</a:t>
            </a:r>
            <a:r>
              <a:rPr lang="en-US" dirty="0" err="1"/>
              <a:t>sbin</a:t>
            </a:r>
            <a:r>
              <a:rPr lang="en-US" dirty="0"/>
              <a:t> Basic system </a:t>
            </a:r>
            <a:r>
              <a:rPr lang="en-US" dirty="0" smtClean="0"/>
              <a:t>programs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/>
              <a:t>/sys Mount point of the </a:t>
            </a:r>
            <a:r>
              <a:rPr lang="en-US" dirty="0" err="1"/>
              <a:t>sysfs</a:t>
            </a:r>
            <a:r>
              <a:rPr lang="en-US" dirty="0"/>
              <a:t> virtual </a:t>
            </a:r>
            <a:r>
              <a:rPr lang="en-US" dirty="0" smtClean="0"/>
              <a:t>filesystem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 Temporary </a:t>
            </a:r>
            <a:r>
              <a:rPr lang="en-US" dirty="0" smtClean="0"/>
              <a:t>files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/bin </a:t>
            </a:r>
            <a:r>
              <a:rPr lang="en-US" dirty="0"/>
              <a:t>Non-basic programs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/lib Non-basic libraries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sbin</a:t>
            </a:r>
            <a:r>
              <a:rPr lang="en-US" dirty="0"/>
              <a:t> Non-basic system </a:t>
            </a:r>
            <a:r>
              <a:rPr lang="en-US" dirty="0" smtClean="0"/>
              <a:t>programs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/>
              <a:t>/</a:t>
            </a:r>
            <a:r>
              <a:rPr lang="en-US" dirty="0" err="1"/>
              <a:t>var</a:t>
            </a:r>
            <a:r>
              <a:rPr lang="en-US" dirty="0"/>
              <a:t> Variable data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83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Linux root filesystem</a:t>
            </a:r>
            <a:br>
              <a:rPr lang="en-US" dirty="0"/>
            </a:br>
            <a:r>
              <a:rPr lang="en-US" sz="2000" dirty="0" smtClean="0"/>
              <a:t>device files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35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080570"/>
          </a:xfrm>
        </p:spPr>
        <p:txBody>
          <a:bodyPr/>
          <a:lstStyle/>
          <a:p>
            <a:r>
              <a:rPr lang="en-US" dirty="0"/>
              <a:t>In the Linux kernel, most devices are presented to user </a:t>
            </a:r>
            <a:r>
              <a:rPr lang="en-US" dirty="0" smtClean="0"/>
              <a:t>space applications </a:t>
            </a:r>
            <a:r>
              <a:rPr lang="en-US" dirty="0"/>
              <a:t>through two different </a:t>
            </a:r>
            <a:r>
              <a:rPr lang="en-US" dirty="0" smtClean="0"/>
              <a:t>abstractions: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Character</a:t>
            </a:r>
            <a:r>
              <a:rPr lang="en-US" dirty="0"/>
              <a:t> device: an infinite stream of bytes, with no beginning, no end, no size; used for serial ports, terminals, video acquisition,…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Block</a:t>
            </a:r>
            <a:r>
              <a:rPr lang="en-US" dirty="0"/>
              <a:t> device: a device composed of fix sized blocks, user for hard disk, USB keys</a:t>
            </a:r>
            <a:r>
              <a:rPr lang="en-US" dirty="0" smtClean="0"/>
              <a:t>,…</a:t>
            </a:r>
            <a:endParaRPr lang="en-US" dirty="0"/>
          </a:p>
          <a:p>
            <a:r>
              <a:rPr lang="en-US" dirty="0" smtClean="0"/>
              <a:t>All device files are by convention stored in the </a:t>
            </a:r>
            <a:r>
              <a:rPr lang="en-US" b="1" dirty="0" smtClean="0"/>
              <a:t>/dev </a:t>
            </a:r>
            <a:r>
              <a:rPr lang="en-US" dirty="0" smtClean="0"/>
              <a:t>directory.</a:t>
            </a:r>
          </a:p>
        </p:txBody>
      </p:sp>
    </p:spTree>
    <p:extLst>
      <p:ext uri="{BB962C8B-B14F-4D97-AF65-F5344CB8AC3E}">
        <p14:creationId xmlns:p14="http://schemas.microsoft.com/office/powerpoint/2010/main" val="29791352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Linux root filesystem</a:t>
            </a:r>
            <a:br>
              <a:rPr lang="en-US" dirty="0"/>
            </a:br>
            <a:r>
              <a:rPr lang="en-US" sz="2000" dirty="0" smtClean="0"/>
              <a:t>Pseudo filesystems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36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446891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proc virtual filesystem exists since the beginning of </a:t>
            </a:r>
            <a:r>
              <a:rPr lang="en-US" dirty="0" smtClean="0"/>
              <a:t>Linux:</a:t>
            </a:r>
          </a:p>
          <a:p>
            <a:pPr marL="463550" lvl="1" indent="-285750"/>
            <a:r>
              <a:rPr lang="en-US" dirty="0" smtClean="0"/>
              <a:t>Allow the kernel to expose statistics about running processes in the system.</a:t>
            </a:r>
          </a:p>
          <a:p>
            <a:pPr marL="463550" lvl="1" indent="-285750"/>
            <a:r>
              <a:rPr lang="en-US" dirty="0" smtClean="0"/>
              <a:t>Allow the users to adjust at runtime various system parameters about process management, memory management.</a:t>
            </a:r>
          </a:p>
          <a:p>
            <a:pPr marL="463550" lvl="1" indent="-285750"/>
            <a:r>
              <a:rPr lang="en-US" dirty="0"/>
              <a:t>Command to mount /proc: mount –t proc </a:t>
            </a:r>
            <a:r>
              <a:rPr lang="en-US" dirty="0" err="1"/>
              <a:t>nodev</a:t>
            </a:r>
            <a:r>
              <a:rPr lang="en-US" dirty="0"/>
              <a:t> /</a:t>
            </a:r>
            <a:r>
              <a:rPr lang="en-US" dirty="0" smtClean="0"/>
              <a:t>proc.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</a:t>
            </a:r>
            <a:r>
              <a:rPr lang="en-US" dirty="0" err="1" smtClean="0"/>
              <a:t>ysfs</a:t>
            </a:r>
            <a:r>
              <a:rPr lang="en-US" dirty="0" smtClean="0"/>
              <a:t> filesystem </a:t>
            </a:r>
            <a:r>
              <a:rPr lang="en-US" dirty="0"/>
              <a:t>allows to represent in user space the vision that the </a:t>
            </a:r>
            <a:r>
              <a:rPr lang="en-US" dirty="0" smtClean="0"/>
              <a:t>kernel has </a:t>
            </a:r>
            <a:r>
              <a:rPr lang="en-US" dirty="0"/>
              <a:t>of the buses, devices and drivers in the </a:t>
            </a:r>
            <a:r>
              <a:rPr lang="en-US" dirty="0" smtClean="0"/>
              <a:t>system.</a:t>
            </a:r>
          </a:p>
          <a:p>
            <a:pPr marL="463550" lvl="1" indent="-285750"/>
            <a:r>
              <a:rPr lang="en-US" dirty="0" smtClean="0"/>
              <a:t>All application using </a:t>
            </a:r>
            <a:r>
              <a:rPr lang="en-US" dirty="0" err="1" smtClean="0"/>
              <a:t>sysfs</a:t>
            </a:r>
            <a:r>
              <a:rPr lang="en-US" dirty="0" smtClean="0"/>
              <a:t> expect it to be mounted in the /sys directory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962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Linux root filesystem</a:t>
            </a:r>
            <a:br>
              <a:rPr lang="en-US" dirty="0"/>
            </a:br>
            <a:r>
              <a:rPr lang="en-US" sz="2000" dirty="0" smtClean="0"/>
              <a:t>minimal filesystem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37</a:t>
            </a:fld>
            <a:endParaRPr lang="de-DE" dirty="0"/>
          </a:p>
        </p:txBody>
      </p:sp>
      <p:sp>
        <p:nvSpPr>
          <p:cNvPr id="9" name="Rounded Rectangle 8"/>
          <p:cNvSpPr/>
          <p:nvPr/>
        </p:nvSpPr>
        <p:spPr>
          <a:xfrm>
            <a:off x="4236000" y="1716400"/>
            <a:ext cx="30480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Bootloader</a:t>
            </a:r>
          </a:p>
          <a:p>
            <a:pPr algn="ctr"/>
            <a:r>
              <a:rPr lang="en-US" dirty="0" smtClean="0"/>
              <a:t>Loads the kernel to Ram and starts it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207300" y="3200400"/>
            <a:ext cx="5105400" cy="1219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</a:t>
            </a:r>
          </a:p>
          <a:p>
            <a:pPr algn="ctr"/>
            <a:r>
              <a:rPr lang="en-US" dirty="0" smtClean="0"/>
              <a:t>Initializes hardware devices, kernel subsystem</a:t>
            </a:r>
          </a:p>
          <a:p>
            <a:pPr algn="ctr"/>
            <a:r>
              <a:rPr lang="en-US" dirty="0" smtClean="0"/>
              <a:t>Mounts the root filesystem</a:t>
            </a:r>
          </a:p>
          <a:p>
            <a:pPr algn="ctr"/>
            <a:r>
              <a:rPr lang="en-US" dirty="0" smtClean="0"/>
              <a:t>Start the </a:t>
            </a:r>
            <a:r>
              <a:rPr lang="en-US" dirty="0" err="1" smtClean="0"/>
              <a:t>init</a:t>
            </a:r>
            <a:r>
              <a:rPr lang="en-US" dirty="0" smtClean="0"/>
              <a:t> application, </a:t>
            </a:r>
            <a:r>
              <a:rPr lang="en-US" dirty="0" err="1" smtClean="0"/>
              <a:t>sbin</a:t>
            </a:r>
            <a:r>
              <a:rPr lang="en-US" dirty="0" smtClean="0"/>
              <a:t>/</a:t>
            </a:r>
            <a:r>
              <a:rPr lang="en-US" dirty="0" err="1" smtClean="0"/>
              <a:t>init</a:t>
            </a:r>
            <a:r>
              <a:rPr lang="en-US" dirty="0" smtClean="0"/>
              <a:t> by default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2"/>
          </p:cNvCxnSpPr>
          <p:nvPr/>
        </p:nvCxnSpPr>
        <p:spPr>
          <a:xfrm>
            <a:off x="5760000" y="2707000"/>
            <a:ext cx="0" cy="49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312200" y="4930172"/>
            <a:ext cx="2895600" cy="1183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ROOT FILESYSTEM</a:t>
            </a:r>
          </a:p>
        </p:txBody>
      </p:sp>
      <p:cxnSp>
        <p:nvCxnSpPr>
          <p:cNvPr id="15" name="Straight Arrow Connector 14"/>
          <p:cNvCxnSpPr>
            <a:stCxn id="10" idx="2"/>
            <a:endCxn id="13" idx="0"/>
          </p:cNvCxnSpPr>
          <p:nvPr/>
        </p:nvCxnSpPr>
        <p:spPr>
          <a:xfrm>
            <a:off x="5760000" y="4419600"/>
            <a:ext cx="0" cy="51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01878"/>
          </a:xfrm>
        </p:spPr>
        <p:txBody>
          <a:bodyPr/>
          <a:lstStyle/>
          <a:p>
            <a:r>
              <a:rPr lang="en-US" sz="1800" dirty="0" smtClean="0"/>
              <a:t>Overall booting process</a:t>
            </a:r>
            <a:endParaRPr lang="en-US" sz="1800" dirty="0"/>
          </a:p>
        </p:txBody>
      </p:sp>
      <p:sp>
        <p:nvSpPr>
          <p:cNvPr id="20" name="Rounded Rectangle 19"/>
          <p:cNvSpPr/>
          <p:nvPr/>
        </p:nvSpPr>
        <p:spPr>
          <a:xfrm>
            <a:off x="4578900" y="4985895"/>
            <a:ext cx="2362200" cy="70862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</a:t>
            </a:r>
            <a:r>
              <a:rPr lang="en-US" dirty="0" err="1" smtClean="0"/>
              <a:t>sbin</a:t>
            </a:r>
            <a:r>
              <a:rPr lang="en-US" dirty="0" smtClean="0"/>
              <a:t>/</a:t>
            </a:r>
            <a:r>
              <a:rPr lang="en-US" dirty="0" err="1" smtClean="0"/>
              <a:t>init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396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6324600" y="3796234"/>
            <a:ext cx="2590800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INITRAMFS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Linux root filesystem</a:t>
            </a:r>
            <a:br>
              <a:rPr lang="en-US" dirty="0"/>
            </a:br>
            <a:r>
              <a:rPr lang="en-US" sz="2000" dirty="0"/>
              <a:t>minimal filesystem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38</a:t>
            </a:fld>
            <a:endParaRPr lang="de-DE" dirty="0"/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01878"/>
          </a:xfrm>
        </p:spPr>
        <p:txBody>
          <a:bodyPr/>
          <a:lstStyle/>
          <a:p>
            <a:r>
              <a:rPr lang="en-US" sz="1800" dirty="0" smtClean="0"/>
              <a:t>Overall booting process with </a:t>
            </a:r>
            <a:r>
              <a:rPr lang="en-US" sz="1800" dirty="0" err="1" smtClean="0"/>
              <a:t>initramfs</a:t>
            </a:r>
            <a:endParaRPr lang="en-US" sz="1800" dirty="0"/>
          </a:p>
        </p:txBody>
      </p:sp>
      <p:sp>
        <p:nvSpPr>
          <p:cNvPr id="6" name="Rounded Rectangle 5"/>
          <p:cNvSpPr/>
          <p:nvPr/>
        </p:nvSpPr>
        <p:spPr>
          <a:xfrm>
            <a:off x="6096000" y="1111278"/>
            <a:ext cx="30480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Bootloader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Loads the kernel to Ram and starts 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067300" y="2319601"/>
            <a:ext cx="5105400" cy="1219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KERNEL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Initializes hardware devices, kernel subsystem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Extracts the </a:t>
            </a:r>
            <a:r>
              <a:rPr lang="en-US" dirty="0" err="1" smtClean="0">
                <a:solidFill>
                  <a:schemeClr val="tx1"/>
                </a:solidFill>
              </a:rPr>
              <a:t>initramfs</a:t>
            </a:r>
            <a:r>
              <a:rPr lang="en-US" dirty="0" smtClean="0">
                <a:solidFill>
                  <a:schemeClr val="tx1"/>
                </a:solidFill>
              </a:rPr>
              <a:t> archive to the file cache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Start the /</a:t>
            </a:r>
            <a:r>
              <a:rPr lang="en-US" dirty="0" err="1" smtClean="0">
                <a:solidFill>
                  <a:schemeClr val="tx1"/>
                </a:solidFill>
              </a:rPr>
              <a:t>init</a:t>
            </a:r>
            <a:r>
              <a:rPr lang="en-US" dirty="0" smtClean="0">
                <a:solidFill>
                  <a:schemeClr val="tx1"/>
                </a:solidFill>
              </a:rPr>
              <a:t> executable if found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7620000" y="2101878"/>
            <a:ext cx="0" cy="49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896100" y="3939013"/>
            <a:ext cx="1371600" cy="43821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init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7" idx="2"/>
            <a:endCxn id="18" idx="0"/>
          </p:cNvCxnSpPr>
          <p:nvPr/>
        </p:nvCxnSpPr>
        <p:spPr>
          <a:xfrm>
            <a:off x="7620000" y="3538801"/>
            <a:ext cx="0" cy="25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324600" y="5110207"/>
            <a:ext cx="2583900" cy="10134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ROOT FILESYSTEM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591300" y="5165930"/>
            <a:ext cx="2107918" cy="60705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</a:t>
            </a:r>
            <a:r>
              <a:rPr lang="en-US" dirty="0" err="1" smtClean="0"/>
              <a:t>sbin</a:t>
            </a:r>
            <a:r>
              <a:rPr lang="en-US" dirty="0" smtClean="0"/>
              <a:t>/</a:t>
            </a:r>
            <a:r>
              <a:rPr lang="en-US" dirty="0" err="1" smtClean="0"/>
              <a:t>init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8" idx="2"/>
            <a:endCxn id="23" idx="0"/>
          </p:cNvCxnSpPr>
          <p:nvPr/>
        </p:nvCxnSpPr>
        <p:spPr>
          <a:xfrm flipH="1">
            <a:off x="7616550" y="4710634"/>
            <a:ext cx="3450" cy="399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840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 smtClean="0"/>
              <a:t>Block filesystems</a:t>
            </a:r>
            <a:br>
              <a:rPr lang="en-US" dirty="0" smtClean="0"/>
            </a:br>
            <a:r>
              <a:rPr lang="en-US" sz="2000" dirty="0" smtClean="0"/>
              <a:t>Block devices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39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3482168"/>
            <a:ext cx="9000000" cy="197797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Block device: can read and written to on a per-block basic, in random order, without erasing: Hard disks, floppy disks, RAM disks, list of block device available in the system: /proc/partitions or /sys/block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Raw flash devices: be driven by a controller on the </a:t>
            </a:r>
            <a:r>
              <a:rPr lang="en-US" dirty="0" err="1" smtClean="0"/>
              <a:t>SoC</a:t>
            </a:r>
            <a:r>
              <a:rPr lang="en-US" dirty="0" smtClean="0"/>
              <a:t>, it can read but writing requires erasing and often occurs on a larger size than the “block” size, include NOR flash, NAND flash.</a:t>
            </a:r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758213" y="1796880"/>
            <a:ext cx="1905000" cy="4647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 devices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133600" y="2643323"/>
            <a:ext cx="2241075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devices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718226" y="2643323"/>
            <a:ext cx="2241075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Flash device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3254138" y="2261678"/>
            <a:ext cx="1456575" cy="381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4710713" y="2261678"/>
            <a:ext cx="1128051" cy="381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53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kumimoji="1" lang="en-GB" dirty="0" smtClean="0"/>
              <a:t>EMBEDDED LINUX</a:t>
            </a:r>
            <a:br>
              <a:rPr kumimoji="1" lang="en-GB" dirty="0" smtClean="0"/>
            </a:br>
            <a:r>
              <a:rPr kumimoji="1" lang="en-GB" sz="2000" dirty="0" smtClean="0"/>
              <a:t>INTRODUCTION</a:t>
            </a:r>
            <a:endParaRPr kumimoji="1" lang="en-GB" sz="20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968266"/>
          </a:xfrm>
        </p:spPr>
        <p:txBody>
          <a:bodyPr/>
          <a:lstStyle/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Linux is a clone of the operating system </a:t>
            </a:r>
            <a:r>
              <a:rPr lang="en-US" dirty="0" smtClean="0"/>
              <a:t>Unix.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A program with desire free license, grant for both commercial and non-commercial, software can be modified and distributed to customer, also good match for embedded system.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When Unix-like operating system kernel combine with GNU software and many open-source components was making Embedded Linux.</a:t>
            </a:r>
          </a:p>
          <a:p>
            <a:r>
              <a:rPr kumimoji="1" lang="en-GB" dirty="0" smtClean="0"/>
              <a:t>      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/>
              <a:t>	</a:t>
            </a:r>
            <a:r>
              <a:rPr lang="en-US" dirty="0" smtClean="0"/>
              <a:t>Embedded </a:t>
            </a:r>
            <a:r>
              <a:rPr lang="en-US" dirty="0"/>
              <a:t>Linux is the usage of </a:t>
            </a:r>
            <a:r>
              <a:rPr lang="en-US" dirty="0" smtClean="0"/>
              <a:t>the </a:t>
            </a:r>
            <a:r>
              <a:rPr lang="en-US" b="1" dirty="0" smtClean="0"/>
              <a:t>Linux </a:t>
            </a:r>
            <a:r>
              <a:rPr lang="en-US" b="1" dirty="0"/>
              <a:t>kernel </a:t>
            </a:r>
            <a:r>
              <a:rPr lang="en-US" dirty="0"/>
              <a:t>and </a:t>
            </a:r>
            <a:r>
              <a:rPr lang="en-US" dirty="0" smtClean="0"/>
              <a:t>various </a:t>
            </a:r>
            <a:r>
              <a:rPr lang="en-US" b="1" dirty="0" smtClean="0"/>
              <a:t>open-source </a:t>
            </a:r>
            <a:r>
              <a:rPr lang="en-US" dirty="0"/>
              <a:t>components </a:t>
            </a:r>
            <a:r>
              <a:rPr lang="en-US" dirty="0" smtClean="0"/>
              <a:t>in embedded </a:t>
            </a:r>
            <a:r>
              <a:rPr lang="en-US" dirty="0"/>
              <a:t>systems</a:t>
            </a:r>
            <a:endParaRPr kumimoji="1" lang="en-GB" dirty="0"/>
          </a:p>
        </p:txBody>
      </p:sp>
      <p:sp>
        <p:nvSpPr>
          <p:cNvPr id="5" name="Right Arrow 4"/>
          <p:cNvSpPr/>
          <p:nvPr/>
        </p:nvSpPr>
        <p:spPr>
          <a:xfrm>
            <a:off x="1080000" y="5067491"/>
            <a:ext cx="596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457" y="3581400"/>
            <a:ext cx="1143160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3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Block filesystems</a:t>
            </a:r>
            <a:br>
              <a:rPr lang="en-US" dirty="0"/>
            </a:br>
            <a:r>
              <a:rPr lang="en-US" sz="2000" dirty="0"/>
              <a:t>Block devices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40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6728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 devices can be partitioned to store different parts of </a:t>
            </a:r>
            <a:r>
              <a:rPr lang="en-US" dirty="0" smtClean="0"/>
              <a:t>a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partition table is stored inside the device itself, it is read and analyzed automatically by the Linux Kernel.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Two partition table formats: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MBR, the legacy format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GPT, the new format, becoming more and more common.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Numerous tools to create and modify the partitions on a </a:t>
            </a:r>
            <a:r>
              <a:rPr lang="en-US" dirty="0" smtClean="0"/>
              <a:t>block device</a:t>
            </a:r>
            <a:r>
              <a:rPr lang="en-US" dirty="0"/>
              <a:t>: </a:t>
            </a:r>
            <a:r>
              <a:rPr lang="en-US" dirty="0" err="1"/>
              <a:t>fdisk</a:t>
            </a:r>
            <a:r>
              <a:rPr lang="en-US" dirty="0"/>
              <a:t>, </a:t>
            </a:r>
            <a:r>
              <a:rPr lang="en-US" dirty="0" err="1"/>
              <a:t>cfdisk</a:t>
            </a:r>
            <a:r>
              <a:rPr lang="en-US" dirty="0"/>
              <a:t>, </a:t>
            </a:r>
            <a:r>
              <a:rPr lang="en-US" dirty="0" err="1"/>
              <a:t>sfdisk</a:t>
            </a:r>
            <a:r>
              <a:rPr lang="en-US" dirty="0"/>
              <a:t>, </a:t>
            </a:r>
            <a:r>
              <a:rPr lang="en-US" dirty="0" smtClean="0"/>
              <a:t>parted,…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391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Block filesystems</a:t>
            </a:r>
            <a:br>
              <a:rPr lang="en-US" dirty="0"/>
            </a:br>
            <a:r>
              <a:rPr lang="en-US" sz="2000" dirty="0" smtClean="0"/>
              <a:t>available filesystems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41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48963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standard filesystem used on Linux systems is the series of </a:t>
            </a:r>
            <a:r>
              <a:rPr lang="en-US" b="1" dirty="0" err="1" smtClean="0"/>
              <a:t>ext</a:t>
            </a:r>
            <a:r>
              <a:rPr lang="en-US" dirty="0" smtClean="0"/>
              <a:t>{2,3,4} filesystems.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Designed to stay in coherent state even after system crashes or sudden </a:t>
            </a:r>
            <a:r>
              <a:rPr lang="en-US" dirty="0" err="1" smtClean="0"/>
              <a:t>poweroff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Writes are first described in </a:t>
            </a:r>
            <a:r>
              <a:rPr lang="en-US" dirty="0" smtClean="0"/>
              <a:t>the journal </a:t>
            </a:r>
            <a:r>
              <a:rPr lang="en-US" dirty="0"/>
              <a:t>before being committed </a:t>
            </a:r>
            <a:r>
              <a:rPr lang="en-US" dirty="0" smtClean="0"/>
              <a:t>to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37600" y="3033771"/>
            <a:ext cx="1645200" cy="420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760000" y="4633357"/>
            <a:ext cx="3200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an entry in the </a:t>
            </a:r>
            <a:r>
              <a:rPr lang="en-US" dirty="0" err="1" smtClean="0"/>
              <a:t>fournal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760000" y="3708823"/>
            <a:ext cx="3200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to file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60000" y="5557891"/>
            <a:ext cx="3200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Clear journal entry.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7360200" y="3454573"/>
            <a:ext cx="0" cy="25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6" idx="0"/>
          </p:cNvCxnSpPr>
          <p:nvPr/>
        </p:nvCxnSpPr>
        <p:spPr>
          <a:xfrm>
            <a:off x="7360200" y="4394623"/>
            <a:ext cx="0" cy="23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>
            <a:off x="7360200" y="5319157"/>
            <a:ext cx="0" cy="23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95800" y="3581698"/>
            <a:ext cx="662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76800" y="324417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space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95800" y="358169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 Space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296400" y="3244172"/>
            <a:ext cx="133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to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8151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Block filesystems</a:t>
            </a:r>
            <a:br>
              <a:rPr lang="en-US" dirty="0"/>
            </a:br>
            <a:r>
              <a:rPr lang="en-US" sz="2000" dirty="0"/>
              <a:t>available filesystems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42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r>
              <a:rPr lang="en-US" dirty="0" smtClean="0"/>
              <a:t>File system recovery after crashes: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09975" y="1571400"/>
            <a:ext cx="2044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Reboot</a:t>
            </a:r>
          </a:p>
        </p:txBody>
      </p:sp>
      <p:sp>
        <p:nvSpPr>
          <p:cNvPr id="6" name="Flowchart: Decision 5"/>
          <p:cNvSpPr/>
          <p:nvPr/>
        </p:nvSpPr>
        <p:spPr>
          <a:xfrm>
            <a:off x="8403600" y="2151804"/>
            <a:ext cx="1676400" cy="1295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Journal empty?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5398351" y="3073530"/>
            <a:ext cx="2209800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Discard incomplete journal entries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5398351" y="4255145"/>
            <a:ext cx="2209800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 journal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219700" y="5017145"/>
            <a:ext cx="2044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Filesystem OK</a:t>
            </a:r>
          </a:p>
        </p:txBody>
      </p:sp>
      <p:cxnSp>
        <p:nvCxnSpPr>
          <p:cNvPr id="13" name="Elbow Connector 12"/>
          <p:cNvCxnSpPr>
            <a:stCxn id="5" idx="3"/>
            <a:endCxn id="6" idx="0"/>
          </p:cNvCxnSpPr>
          <p:nvPr/>
        </p:nvCxnSpPr>
        <p:spPr>
          <a:xfrm>
            <a:off x="7454175" y="1800000"/>
            <a:ext cx="1787625" cy="351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1"/>
            <a:endCxn id="7" idx="0"/>
          </p:cNvCxnSpPr>
          <p:nvPr/>
        </p:nvCxnSpPr>
        <p:spPr>
          <a:xfrm rot="10800000" flipV="1">
            <a:off x="6503252" y="2799504"/>
            <a:ext cx="1900349" cy="2740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503251" y="3835530"/>
            <a:ext cx="0" cy="41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8" idx="2"/>
            <a:endCxn id="9" idx="1"/>
          </p:cNvCxnSpPr>
          <p:nvPr/>
        </p:nvCxnSpPr>
        <p:spPr>
          <a:xfrm rot="16200000" flipH="1">
            <a:off x="7247175" y="4273220"/>
            <a:ext cx="228600" cy="17164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2"/>
            <a:endCxn id="9" idx="0"/>
          </p:cNvCxnSpPr>
          <p:nvPr/>
        </p:nvCxnSpPr>
        <p:spPr>
          <a:xfrm>
            <a:off x="9241800" y="3447204"/>
            <a:ext cx="0" cy="1569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68369" y="248041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4678" y="3447204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175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Block filesystems</a:t>
            </a:r>
            <a:br>
              <a:rPr lang="en-US" dirty="0"/>
            </a:br>
            <a:r>
              <a:rPr lang="en-US" sz="2000" dirty="0"/>
              <a:t>available filesystems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43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4144724"/>
          </a:xfrm>
        </p:spPr>
        <p:txBody>
          <a:bodyPr/>
          <a:lstStyle/>
          <a:p>
            <a:r>
              <a:rPr lang="en-US" sz="1800" dirty="0" smtClean="0"/>
              <a:t>Other Linux/Unix filesystems:</a:t>
            </a:r>
            <a:r>
              <a:rPr lang="en-US" dirty="0" smtClean="0"/>
              <a:t> 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</a:t>
            </a:r>
            <a:r>
              <a:rPr lang="en-US" dirty="0" err="1" smtClean="0"/>
              <a:t>trfs</a:t>
            </a:r>
            <a:r>
              <a:rPr lang="en-US" dirty="0" smtClean="0"/>
              <a:t>: intended to become the next standard filesystem for Linux.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XFS: high-performance filesystem inherited from SGI IRIX.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JFS: inherited from IBM AIX.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reiserFS</a:t>
            </a:r>
            <a:endParaRPr lang="en-US" sz="1800" dirty="0"/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Filesystem for flash-based storage(F2FS): takes into account the characteristics of flash-based storage: </a:t>
            </a:r>
            <a:r>
              <a:rPr lang="en-US" dirty="0" err="1" smtClean="0"/>
              <a:t>eMMC</a:t>
            </a:r>
            <a:r>
              <a:rPr lang="en-US" dirty="0" smtClean="0"/>
              <a:t>, SD card, SSD,… Developed and contributed by </a:t>
            </a:r>
            <a:r>
              <a:rPr lang="en-US" dirty="0" err="1" smtClean="0"/>
              <a:t>SamSung</a:t>
            </a:r>
            <a:r>
              <a:rPr lang="en-US" dirty="0" smtClean="0"/>
              <a:t>.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Read-only(</a:t>
            </a:r>
            <a:r>
              <a:rPr lang="en-US" dirty="0" err="1" smtClean="0"/>
              <a:t>Squashfs</a:t>
            </a:r>
            <a:r>
              <a:rPr lang="en-US" dirty="0" smtClean="0"/>
              <a:t>): compressed filesystem for  block device.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Filesystem in RAM(</a:t>
            </a:r>
            <a:r>
              <a:rPr lang="en-US" dirty="0" err="1" smtClean="0"/>
              <a:t>tmpfs</a:t>
            </a:r>
            <a:r>
              <a:rPr lang="en-US" dirty="0" smtClean="0"/>
              <a:t>): not a block filesystem of course, perfect to store temporary data in RAM: system log files, connection data,…</a:t>
            </a:r>
          </a:p>
          <a:p>
            <a:pPr marL="641350" lvl="2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34678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Block filesystems</a:t>
            </a:r>
            <a:br>
              <a:rPr lang="en-US" dirty="0"/>
            </a:br>
            <a:r>
              <a:rPr lang="en-US" sz="2000" dirty="0"/>
              <a:t>available filesystems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44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Compatibility filesystems: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</a:t>
            </a:r>
            <a:r>
              <a:rPr lang="en-US" dirty="0" err="1" smtClean="0"/>
              <a:t>fat</a:t>
            </a:r>
            <a:r>
              <a:rPr lang="en-US" dirty="0" smtClean="0"/>
              <a:t>: compatibility with FAT filesystem used in the Windows(can not use Linux root filesystem)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n</a:t>
            </a:r>
            <a:r>
              <a:rPr lang="en-US" dirty="0" err="1" smtClean="0"/>
              <a:t>tfs</a:t>
            </a:r>
            <a:r>
              <a:rPr lang="en-US" dirty="0" smtClean="0"/>
              <a:t>: compatibility with the </a:t>
            </a:r>
            <a:r>
              <a:rPr lang="en-US" dirty="0" err="1" smtClean="0"/>
              <a:t>the</a:t>
            </a:r>
            <a:r>
              <a:rPr lang="en-US" dirty="0" smtClean="0"/>
              <a:t> NTFS filesystem used on Windows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h</a:t>
            </a:r>
            <a:r>
              <a:rPr lang="en-US" dirty="0" err="1" smtClean="0"/>
              <a:t>fs</a:t>
            </a:r>
            <a:r>
              <a:rPr lang="en-US" dirty="0" smtClean="0"/>
              <a:t>: compatibility with HFS filesystem used on Mac OS.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Iso9660: the filesystem format used on CD-ROMs, obviously a read-only filesystem.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192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Block filesystems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Using block filesystems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45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6728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/>
              <a:t>an empty ext2/ext3/ext4 </a:t>
            </a:r>
            <a:r>
              <a:rPr lang="en-US" dirty="0" smtClean="0"/>
              <a:t>filesystem:</a:t>
            </a:r>
          </a:p>
          <a:p>
            <a:pPr marL="641350" lvl="2" indent="-285750">
              <a:buFont typeface="Arial" panose="020B0604020202020204" pitchFamily="34" charset="0"/>
              <a:buChar char="•"/>
            </a:pPr>
            <a:r>
              <a:rPr lang="en-US" dirty="0"/>
              <a:t>mkfs.ext2 /dev/hda3</a:t>
            </a:r>
          </a:p>
          <a:p>
            <a:pPr marL="5270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  mkfs.ext3 </a:t>
            </a:r>
            <a:r>
              <a:rPr lang="en-US" dirty="0"/>
              <a:t>/dev/sda2</a:t>
            </a:r>
          </a:p>
          <a:p>
            <a:pPr marL="6413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mkfs.ext4 </a:t>
            </a:r>
            <a:r>
              <a:rPr lang="en-US" dirty="0"/>
              <a:t>/dev/sda3</a:t>
            </a:r>
          </a:p>
          <a:p>
            <a:pPr marL="6413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mkfs.ext2 </a:t>
            </a:r>
            <a:r>
              <a:rPr lang="en-US" dirty="0" err="1" smtClean="0"/>
              <a:t>disk.img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/>
              <a:t>a filesystem image from a directory containing </a:t>
            </a:r>
            <a:r>
              <a:rPr lang="en-US" dirty="0" smtClean="0"/>
              <a:t>all our </a:t>
            </a:r>
            <a:r>
              <a:rPr lang="en-US" dirty="0"/>
              <a:t>files and </a:t>
            </a:r>
            <a:r>
              <a:rPr lang="en-US" dirty="0" smtClean="0"/>
              <a:t>directories: </a:t>
            </a:r>
            <a:r>
              <a:rPr lang="en-US" dirty="0"/>
              <a:t>genext2fs -d </a:t>
            </a:r>
            <a:r>
              <a:rPr lang="en-US" dirty="0" err="1"/>
              <a:t>rootfs</a:t>
            </a:r>
            <a:r>
              <a:rPr lang="en-US" dirty="0"/>
              <a:t>/ </a:t>
            </a:r>
            <a:r>
              <a:rPr lang="en-US" dirty="0" err="1" smtClean="0"/>
              <a:t>rootfs.img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Creating </a:t>
            </a:r>
            <a:r>
              <a:rPr lang="en-US" dirty="0" err="1" smtClean="0"/>
              <a:t>squashfs</a:t>
            </a:r>
            <a:r>
              <a:rPr lang="en-US" dirty="0" smtClean="0"/>
              <a:t> filesystem: install </a:t>
            </a:r>
            <a:r>
              <a:rPr lang="en-US" dirty="0" err="1" smtClean="0"/>
              <a:t>squashfs</a:t>
            </a:r>
            <a:r>
              <a:rPr lang="en-US" dirty="0" smtClean="0"/>
              <a:t>-tools package, mounting a </a:t>
            </a:r>
            <a:r>
              <a:rPr lang="en-US" dirty="0" err="1" smtClean="0"/>
              <a:t>squashfs</a:t>
            </a:r>
            <a:r>
              <a:rPr lang="en-US" dirty="0" smtClean="0"/>
              <a:t> filesystem: mount –t </a:t>
            </a:r>
            <a:r>
              <a:rPr lang="en-US" dirty="0" err="1" smtClean="0"/>
              <a:t>squashs</a:t>
            </a:r>
            <a:r>
              <a:rPr lang="en-US" dirty="0" smtClean="0"/>
              <a:t> /dev/&lt;device&gt; /</a:t>
            </a:r>
            <a:r>
              <a:rPr lang="en-US" dirty="0" err="1" smtClean="0"/>
              <a:t>mnt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59608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Block filesystems</a:t>
            </a:r>
            <a:br>
              <a:rPr lang="en-US" dirty="0"/>
            </a:br>
            <a:r>
              <a:rPr lang="en-US" sz="2000" dirty="0"/>
              <a:t>Using block filesystems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46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Mixing read-only and read-write filesystems: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/>
              <a:t>A compressed read-only </a:t>
            </a:r>
            <a:r>
              <a:rPr lang="en-US" dirty="0" smtClean="0"/>
              <a:t>partition(</a:t>
            </a:r>
            <a:r>
              <a:rPr lang="en-US" dirty="0" err="1" smtClean="0"/>
              <a:t>squashfs</a:t>
            </a:r>
            <a:r>
              <a:rPr lang="en-US" dirty="0" smtClean="0"/>
              <a:t>)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smtClean="0"/>
              <a:t>read-write </a:t>
            </a:r>
            <a:r>
              <a:rPr lang="en-US" dirty="0"/>
              <a:t>partition with a </a:t>
            </a:r>
            <a:r>
              <a:rPr lang="en-US" dirty="0" smtClean="0"/>
              <a:t>journaled filesystem( like ext3)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RAM storage for temporary files (</a:t>
            </a:r>
            <a:r>
              <a:rPr lang="en-US" dirty="0" err="1" smtClean="0"/>
              <a:t>tmpfs</a:t>
            </a:r>
            <a:r>
              <a:rPr lang="en-US" dirty="0" smtClean="0"/>
              <a:t>).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Flash storage available only through a block interface.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8229600" y="1450032"/>
            <a:ext cx="1447800" cy="14004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</a:t>
            </a:r>
            <a:r>
              <a:rPr lang="en-US" dirty="0" err="1" smtClean="0"/>
              <a:t>quashf</a:t>
            </a:r>
            <a:endParaRPr lang="en-US" dirty="0" smtClean="0"/>
          </a:p>
          <a:p>
            <a:pPr algn="ctr"/>
            <a:r>
              <a:rPr lang="en-US" sz="1600" dirty="0" smtClean="0"/>
              <a:t>Read-only compressed root filesystem</a:t>
            </a:r>
            <a:endParaRPr lang="en-US" sz="1600" dirty="0"/>
          </a:p>
        </p:txBody>
      </p:sp>
      <p:sp>
        <p:nvSpPr>
          <p:cNvPr id="6" name="Flowchart: Process 5"/>
          <p:cNvSpPr/>
          <p:nvPr/>
        </p:nvSpPr>
        <p:spPr>
          <a:xfrm>
            <a:off x="8229600" y="2850432"/>
            <a:ext cx="1447800" cy="14004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Ext3</a:t>
            </a:r>
          </a:p>
          <a:p>
            <a:pPr algn="ctr"/>
            <a:r>
              <a:rPr lang="en-US" sz="1600" dirty="0" smtClean="0"/>
              <a:t>Read-write user and configuration data</a:t>
            </a:r>
            <a:endParaRPr lang="en-US" sz="1600" dirty="0"/>
          </a:p>
        </p:txBody>
      </p:sp>
      <p:sp>
        <p:nvSpPr>
          <p:cNvPr id="7" name="Flowchart: Process 6"/>
          <p:cNvSpPr/>
          <p:nvPr/>
        </p:nvSpPr>
        <p:spPr>
          <a:xfrm>
            <a:off x="8229600" y="4572000"/>
            <a:ext cx="1447800" cy="14004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tmpfs</a:t>
            </a:r>
            <a:endParaRPr lang="en-US" dirty="0" smtClean="0"/>
          </a:p>
          <a:p>
            <a:pPr algn="ctr"/>
            <a:r>
              <a:rPr lang="en-US" sz="1600" dirty="0" smtClean="0"/>
              <a:t>Read write volatile data</a:t>
            </a:r>
            <a:endParaRPr lang="en-US" sz="16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906000" y="1450032"/>
            <a:ext cx="0" cy="2800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926392" y="266576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 storage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906000" y="4572000"/>
            <a:ext cx="0" cy="1400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924245" y="508753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19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90_download\28195195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11277600" cy="617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de-DE" dirty="0" smtClean="0"/>
              <a:t>The end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760720" y="6523038"/>
            <a:ext cx="673100" cy="161925"/>
          </a:xfrm>
        </p:spPr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47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97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00339"/>
          </a:xfrm>
        </p:spPr>
        <p:txBody>
          <a:bodyPr/>
          <a:lstStyle/>
          <a:p>
            <a:r>
              <a:rPr lang="en-US" dirty="0" smtClean="0"/>
              <a:t>www.renesas.com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7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GB" dirty="0"/>
              <a:t>EMBEDDED LINUX</a:t>
            </a:r>
            <a:br>
              <a:rPr lang="en-GB" dirty="0"/>
            </a:br>
            <a:r>
              <a:rPr lang="en-GB" sz="2000" dirty="0" smtClean="0"/>
              <a:t>ADVANTAGES OF LINUX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1821114"/>
              </p:ext>
            </p:extLst>
          </p:nvPr>
        </p:nvGraphicFramePr>
        <p:xfrm>
          <a:off x="1078874" y="1591364"/>
          <a:ext cx="9001126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0"/>
                <a:gridCol w="6270626"/>
              </a:tblGrid>
              <a:tr h="701040">
                <a:tc rowSpan="6"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sz="2500" dirty="0" smtClean="0"/>
                        <a:t>Advantages</a:t>
                      </a:r>
                      <a:r>
                        <a:rPr lang="en-US" sz="2500" baseline="0" dirty="0" smtClean="0"/>
                        <a:t> of embedded Linux 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Re-using components: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was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supported both from software (open-source) and hardware (network protocols, multimedia), quickly design and develop complicated product, added value of our product.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7010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Low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cost: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use free software to get high budget for hardware and increase company’s skill and knowledge. </a:t>
                      </a:r>
                    </a:p>
                  </a:txBody>
                  <a:tcPr/>
                </a:tc>
              </a:tr>
              <a:tr h="7010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Full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control: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unlimited modifications, changes, optimization, full control all software in our system.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010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quality.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01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Eases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testing of new features: easily explore new possibilities and solutions.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010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Community: Be supported by community make developer get more solution and solve problem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very fast.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0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858000" y="1815025"/>
            <a:ext cx="4359900" cy="4300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Embedded System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GB" dirty="0"/>
              <a:t>EMBEDDED LINUX</a:t>
            </a:r>
            <a:br>
              <a:rPr lang="en-GB" dirty="0"/>
            </a:br>
            <a:r>
              <a:rPr lang="en-GB" sz="2000" dirty="0" smtClean="0"/>
              <a:t>ARCHITECTURE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7770454" y="3639070"/>
            <a:ext cx="2590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0454" y="2396818"/>
            <a:ext cx="2590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742550" y="5441741"/>
            <a:ext cx="2590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Bootloader</a:t>
            </a:r>
          </a:p>
        </p:txBody>
      </p:sp>
      <p:sp>
        <p:nvSpPr>
          <p:cNvPr id="8" name="Rectangle 7"/>
          <p:cNvSpPr/>
          <p:nvPr/>
        </p:nvSpPr>
        <p:spPr>
          <a:xfrm>
            <a:off x="7742550" y="4576522"/>
            <a:ext cx="2590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kernel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94047" y="1810473"/>
            <a:ext cx="3841201" cy="4300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PC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802447" y="2898386"/>
            <a:ext cx="2590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02447" y="3756262"/>
            <a:ext cx="2590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001000" y="5109922"/>
            <a:ext cx="0" cy="33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001000" y="4172470"/>
            <a:ext cx="0" cy="40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001000" y="3270429"/>
            <a:ext cx="0" cy="33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9829800" y="5109922"/>
            <a:ext cx="0" cy="33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9829800" y="4172470"/>
            <a:ext cx="0" cy="404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9829800" y="3270429"/>
            <a:ext cx="0" cy="36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4733697" y="3454750"/>
            <a:ext cx="2060897" cy="324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709456" y="306245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Cross-compilation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05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GB" dirty="0"/>
              <a:t>EMBEDDED </a:t>
            </a:r>
            <a:r>
              <a:rPr lang="en-GB" dirty="0" smtClean="0"/>
              <a:t>LINUX development environment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492925"/>
              </p:ext>
            </p:extLst>
          </p:nvPr>
        </p:nvGraphicFramePr>
        <p:xfrm>
          <a:off x="1078874" y="1591364"/>
          <a:ext cx="9001126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0"/>
                <a:gridCol w="6270626"/>
              </a:tblGrid>
              <a:tr h="701040">
                <a:tc rowSpan="6">
                  <a:txBody>
                    <a:bodyPr/>
                    <a:lstStyle/>
                    <a:p>
                      <a:endParaRPr lang="en-US" b="0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sz="2500" dirty="0" smtClean="0"/>
                        <a:t>Embedded</a:t>
                      </a:r>
                      <a:r>
                        <a:rPr lang="en-US" sz="2500" baseline="0" dirty="0" smtClean="0"/>
                        <a:t> Linux environment</a:t>
                      </a:r>
                      <a:endParaRPr lang="en-US" sz="2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Switch to embedded Linux: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Use solution have open-source and proprietary tools was provided and supported by vendors like: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MontaVista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TimeSys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,…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7010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Desktop Linux distribution: Ubuntu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Debian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, Fedora,…</a:t>
                      </a:r>
                      <a:endParaRPr lang="en-US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010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Security: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root (administrator) and non-root (users)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010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Package: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contains the application and library files use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for development.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01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Split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into host and target: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developer use PC(host) to development embedded system(target).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010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Control: Use serial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line communication program to control and command line tips to development.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1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GB" dirty="0" smtClean="0"/>
              <a:t>Cross-compiling toolchains</a:t>
            </a:r>
            <a:br>
              <a:rPr lang="en-GB" dirty="0" smtClean="0"/>
            </a:br>
            <a:r>
              <a:rPr lang="en-GB" sz="2000" dirty="0" smtClean="0"/>
              <a:t>Definition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28445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Toolchain is a program available on a GNU/Linux workstation and </a:t>
            </a:r>
            <a:r>
              <a:rPr lang="en-US" dirty="0"/>
              <a:t>i</a:t>
            </a:r>
            <a:r>
              <a:rPr lang="en-US" dirty="0" smtClean="0"/>
              <a:t>t use to generate code for our target. In addition, toolchain are impossible use for embedded system because the target is restricted in terms of storage or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simple software development toolchain consist of </a:t>
            </a:r>
            <a:r>
              <a:rPr lang="en-US" b="1" dirty="0" smtClean="0"/>
              <a:t>compiler</a:t>
            </a:r>
            <a:r>
              <a:rPr lang="en-US" dirty="0" smtClean="0"/>
              <a:t>, </a:t>
            </a:r>
            <a:r>
              <a:rPr lang="en-US" b="1" dirty="0" smtClean="0"/>
              <a:t>linker</a:t>
            </a:r>
            <a:r>
              <a:rPr lang="en-US" dirty="0" smtClean="0"/>
              <a:t>, </a:t>
            </a:r>
            <a:r>
              <a:rPr lang="en-US" b="1" dirty="0" smtClean="0"/>
              <a:t>library</a:t>
            </a:r>
            <a:r>
              <a:rPr lang="en-US" dirty="0" smtClean="0"/>
              <a:t> and </a:t>
            </a:r>
            <a:r>
              <a:rPr lang="en-US" b="1" dirty="0" smtClean="0"/>
              <a:t>debugger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86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GB" dirty="0"/>
              <a:t>Cross-compiling toolchains</a:t>
            </a:r>
            <a:br>
              <a:rPr lang="en-GB" dirty="0"/>
            </a:br>
            <a:r>
              <a:rPr lang="en-GB" sz="2000" dirty="0"/>
              <a:t>Definition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68194" y="1804293"/>
            <a:ext cx="9000000" cy="666336"/>
          </a:xfrm>
        </p:spPr>
        <p:txBody>
          <a:bodyPr/>
          <a:lstStyle/>
          <a:p>
            <a:r>
              <a:rPr lang="en-US" dirty="0" smtClean="0"/>
              <a:t>Kind of toolchain: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804293"/>
            <a:ext cx="7268589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9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VC_RSS2_OMX_OpenCL_CMS_WR_45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RVC_RSS2_OMX_OpenCL_CMS_WR_45</Template>
  <TotalTime>5377</TotalTime>
  <Words>2959</Words>
  <Application>Microsoft Office PowerPoint</Application>
  <PresentationFormat>Widescreen</PresentationFormat>
  <Paragraphs>499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Arial Narrow</vt:lpstr>
      <vt:lpstr>Calibri</vt:lpstr>
      <vt:lpstr>Symbol</vt:lpstr>
      <vt:lpstr>Wingdings</vt:lpstr>
      <vt:lpstr>RVC_RSS2_OMX_OpenCL_CMS_WR_45</vt:lpstr>
      <vt:lpstr>PowerPoint Presentation</vt:lpstr>
      <vt:lpstr>PowerPoint Presentation</vt:lpstr>
      <vt:lpstr>Agenda</vt:lpstr>
      <vt:lpstr>EMBEDDED LINUX INTRODUCTION</vt:lpstr>
      <vt:lpstr>EMBEDDED LINUX ADVANTAGES OF LINUX</vt:lpstr>
      <vt:lpstr>EMBEDDED LINUX ARCHITECTURE</vt:lpstr>
      <vt:lpstr>EMBEDDED LINUX development environment</vt:lpstr>
      <vt:lpstr>Cross-compiling toolchains Definition</vt:lpstr>
      <vt:lpstr>Cross-compiling toolchains Definition</vt:lpstr>
      <vt:lpstr>Cross-compiling toolchains components</vt:lpstr>
      <vt:lpstr>Cross-compiling toolchains components</vt:lpstr>
      <vt:lpstr>Bootloaders Boot sequence</vt:lpstr>
      <vt:lpstr>Bootloaders Boot sequence</vt:lpstr>
      <vt:lpstr>Bootloaders Boot sequence</vt:lpstr>
      <vt:lpstr>Bootloaders The u-boot bootloader</vt:lpstr>
      <vt:lpstr>Bootloaders The u-boot bootloader</vt:lpstr>
      <vt:lpstr>Bootloaders The u-boot bootloader</vt:lpstr>
      <vt:lpstr>Linux kernel introduction</vt:lpstr>
      <vt:lpstr>Linux kernel introduction</vt:lpstr>
      <vt:lpstr>Linux kernel introduction</vt:lpstr>
      <vt:lpstr>Linux kernel Architecture</vt:lpstr>
      <vt:lpstr>Linux kernel Linux Kernel source</vt:lpstr>
      <vt:lpstr>Linux kernel Kernel configuration</vt:lpstr>
      <vt:lpstr>Linux kernel compiling and installing the kernel for the host system</vt:lpstr>
      <vt:lpstr>Linux kernel Cross-compiling the kernel</vt:lpstr>
      <vt:lpstr>Linux kernel Using kernel modules</vt:lpstr>
      <vt:lpstr>Linux kernel Using kernel modules</vt:lpstr>
      <vt:lpstr>Linux root filesystem principle and solutions</vt:lpstr>
      <vt:lpstr>Linux root filesystem principle and solutions</vt:lpstr>
      <vt:lpstr>Linux root filesystem principle and solutions</vt:lpstr>
      <vt:lpstr>Linux root filesystem principle and solutions</vt:lpstr>
      <vt:lpstr>Linux root filesystem principle and solutions</vt:lpstr>
      <vt:lpstr>Linux root filesystem contents</vt:lpstr>
      <vt:lpstr>Linux root filesystem contents</vt:lpstr>
      <vt:lpstr>Linux root filesystem device files</vt:lpstr>
      <vt:lpstr>Linux root filesystem Pseudo filesystems</vt:lpstr>
      <vt:lpstr>Linux root filesystem minimal filesystem</vt:lpstr>
      <vt:lpstr>Linux root filesystem minimal filesystem</vt:lpstr>
      <vt:lpstr>Block filesystems Block devices</vt:lpstr>
      <vt:lpstr>Block filesystems Block devices</vt:lpstr>
      <vt:lpstr>Block filesystems available filesystems</vt:lpstr>
      <vt:lpstr>Block filesystems available filesystems</vt:lpstr>
      <vt:lpstr>Block filesystems available filesystems</vt:lpstr>
      <vt:lpstr>Block filesystems available filesystems</vt:lpstr>
      <vt:lpstr>Block filesystems Using block filesystems</vt:lpstr>
      <vt:lpstr>Block filesystems Using block filesystems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minhnhattran</dc:creator>
  <cp:lastModifiedBy>Hoang Quoc. Huynh</cp:lastModifiedBy>
  <cp:revision>456</cp:revision>
  <dcterms:created xsi:type="dcterms:W3CDTF">2015-11-06T01:16:58Z</dcterms:created>
  <dcterms:modified xsi:type="dcterms:W3CDTF">2017-05-11T09:55:43Z</dcterms:modified>
</cp:coreProperties>
</file>