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9"/>
  </p:notesMasterIdLst>
  <p:sldIdLst>
    <p:sldId id="257" r:id="rId2"/>
    <p:sldId id="386" r:id="rId3"/>
    <p:sldId id="387" r:id="rId4"/>
    <p:sldId id="388" r:id="rId5"/>
    <p:sldId id="445" r:id="rId6"/>
    <p:sldId id="391" r:id="rId7"/>
    <p:sldId id="395" r:id="rId8"/>
    <p:sldId id="397" r:id="rId9"/>
    <p:sldId id="396" r:id="rId10"/>
    <p:sldId id="392" r:id="rId11"/>
    <p:sldId id="394" r:id="rId12"/>
    <p:sldId id="446" r:id="rId13"/>
    <p:sldId id="398" r:id="rId14"/>
    <p:sldId id="399" r:id="rId15"/>
    <p:sldId id="400" r:id="rId16"/>
    <p:sldId id="401" r:id="rId17"/>
    <p:sldId id="411" r:id="rId18"/>
    <p:sldId id="403" r:id="rId19"/>
    <p:sldId id="404" r:id="rId20"/>
    <p:sldId id="405" r:id="rId21"/>
    <p:sldId id="406" r:id="rId22"/>
    <p:sldId id="407" r:id="rId23"/>
    <p:sldId id="408" r:id="rId24"/>
    <p:sldId id="409" r:id="rId25"/>
    <p:sldId id="410" r:id="rId26"/>
    <p:sldId id="447" r:id="rId27"/>
    <p:sldId id="412" r:id="rId28"/>
    <p:sldId id="413" r:id="rId29"/>
    <p:sldId id="414" r:id="rId30"/>
    <p:sldId id="415" r:id="rId31"/>
    <p:sldId id="416" r:id="rId32"/>
    <p:sldId id="448" r:id="rId33"/>
    <p:sldId id="417" r:id="rId34"/>
    <p:sldId id="418" r:id="rId35"/>
    <p:sldId id="419" r:id="rId36"/>
    <p:sldId id="420" r:id="rId37"/>
    <p:sldId id="421" r:id="rId38"/>
    <p:sldId id="422" r:id="rId39"/>
    <p:sldId id="423" r:id="rId40"/>
    <p:sldId id="424" r:id="rId41"/>
    <p:sldId id="449" r:id="rId42"/>
    <p:sldId id="432" r:id="rId43"/>
    <p:sldId id="433" r:id="rId44"/>
    <p:sldId id="425" r:id="rId45"/>
    <p:sldId id="450" r:id="rId46"/>
    <p:sldId id="434" r:id="rId47"/>
    <p:sldId id="435" r:id="rId48"/>
    <p:sldId id="436" r:id="rId49"/>
    <p:sldId id="437" r:id="rId50"/>
    <p:sldId id="438" r:id="rId51"/>
    <p:sldId id="439" r:id="rId52"/>
    <p:sldId id="440" r:id="rId53"/>
    <p:sldId id="441" r:id="rId54"/>
    <p:sldId id="442" r:id="rId55"/>
    <p:sldId id="443" r:id="rId56"/>
    <p:sldId id="444" r:id="rId57"/>
    <p:sldId id="363" r:id="rId5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6089" autoAdjust="0"/>
  </p:normalViewPr>
  <p:slideViewPr>
    <p:cSldViewPr showGuides="1">
      <p:cViewPr varScale="1">
        <p:scale>
          <a:sx n="60" d="100"/>
          <a:sy n="60" d="100"/>
        </p:scale>
        <p:origin x="1236" y="78"/>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189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B9AFA-6B7F-408B-9281-D48E7BE1662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5CD7B1-E5B2-41C1-9232-5B632DA092E8}">
      <dgm:prSet phldrT="[Text]"/>
      <dgm:spPr/>
      <dgm:t>
        <a:bodyPr/>
        <a:lstStyle/>
        <a:p>
          <a:r>
            <a:rPr lang="en-US" dirty="0" smtClean="0"/>
            <a:t>1. Resource allocation</a:t>
          </a:r>
          <a:endParaRPr lang="en-US" dirty="0"/>
        </a:p>
      </dgm:t>
    </dgm:pt>
    <dgm:pt modelId="{60B60313-992B-4E93-B7CA-FA6139B98439}" type="parTrans" cxnId="{91B80EEF-FE16-49BC-ADD3-C398665124FE}">
      <dgm:prSet/>
      <dgm:spPr/>
      <dgm:t>
        <a:bodyPr/>
        <a:lstStyle/>
        <a:p>
          <a:endParaRPr lang="en-US"/>
        </a:p>
      </dgm:t>
    </dgm:pt>
    <dgm:pt modelId="{3134F477-B033-44A6-984E-0DBDD5639E52}" type="sibTrans" cxnId="{91B80EEF-FE16-49BC-ADD3-C398665124FE}">
      <dgm:prSet/>
      <dgm:spPr/>
      <dgm:t>
        <a:bodyPr/>
        <a:lstStyle/>
        <a:p>
          <a:endParaRPr lang="en-US"/>
        </a:p>
      </dgm:t>
    </dgm:pt>
    <dgm:pt modelId="{A4EAE75F-4B22-4211-B7CC-5315CD39A309}">
      <dgm:prSet phldrT="[Text]"/>
      <dgm:spPr/>
      <dgm:t>
        <a:bodyPr/>
        <a:lstStyle/>
        <a:p>
          <a:r>
            <a:rPr lang="en-US" dirty="0" smtClean="0"/>
            <a:t>2. Process management</a:t>
          </a:r>
          <a:endParaRPr lang="en-US" dirty="0"/>
        </a:p>
      </dgm:t>
    </dgm:pt>
    <dgm:pt modelId="{3D077EA7-7779-4A19-B5E5-ABFAE26B41E4}" type="parTrans" cxnId="{B9EE3525-160D-45A8-B053-7EE20A5FCA9D}">
      <dgm:prSet/>
      <dgm:spPr/>
      <dgm:t>
        <a:bodyPr/>
        <a:lstStyle/>
        <a:p>
          <a:endParaRPr lang="en-US"/>
        </a:p>
      </dgm:t>
    </dgm:pt>
    <dgm:pt modelId="{7AC21B9B-E28E-4009-B90E-E37AD92885C7}" type="sibTrans" cxnId="{B9EE3525-160D-45A8-B053-7EE20A5FCA9D}">
      <dgm:prSet/>
      <dgm:spPr/>
      <dgm:t>
        <a:bodyPr/>
        <a:lstStyle/>
        <a:p>
          <a:endParaRPr lang="en-US"/>
        </a:p>
      </dgm:t>
    </dgm:pt>
    <dgm:pt modelId="{86ED4637-7683-4610-8CFC-B8CF29443CBD}">
      <dgm:prSet phldrT="[Text]"/>
      <dgm:spPr/>
      <dgm:t>
        <a:bodyPr/>
        <a:lstStyle/>
        <a:p>
          <a:r>
            <a:rPr lang="en-US" dirty="0" smtClean="0"/>
            <a:t>3. Memory management</a:t>
          </a:r>
          <a:endParaRPr lang="en-US" dirty="0"/>
        </a:p>
      </dgm:t>
    </dgm:pt>
    <dgm:pt modelId="{3273BC6C-3B15-4789-B6E6-D62D0F584D0F}" type="parTrans" cxnId="{7BBA6180-34D4-425C-BDC8-FABD906CB30A}">
      <dgm:prSet/>
      <dgm:spPr/>
      <dgm:t>
        <a:bodyPr/>
        <a:lstStyle/>
        <a:p>
          <a:endParaRPr lang="en-US"/>
        </a:p>
      </dgm:t>
    </dgm:pt>
    <dgm:pt modelId="{7BA028CA-878F-470B-AAD8-17361DAA0FF2}" type="sibTrans" cxnId="{7BBA6180-34D4-425C-BDC8-FABD906CB30A}">
      <dgm:prSet/>
      <dgm:spPr/>
      <dgm:t>
        <a:bodyPr/>
        <a:lstStyle/>
        <a:p>
          <a:endParaRPr lang="en-US"/>
        </a:p>
      </dgm:t>
    </dgm:pt>
    <dgm:pt modelId="{CA6A25CB-5BE7-430E-83FD-3E8B7B8ACC30}">
      <dgm:prSet phldrT="[Text]"/>
      <dgm:spPr/>
      <dgm:t>
        <a:bodyPr/>
        <a:lstStyle/>
        <a:p>
          <a:r>
            <a:rPr lang="en-US" dirty="0" smtClean="0"/>
            <a:t>4. I/O device management</a:t>
          </a:r>
          <a:endParaRPr lang="en-US" dirty="0"/>
        </a:p>
      </dgm:t>
    </dgm:pt>
    <dgm:pt modelId="{B11DF876-0CC9-4833-BA1E-4F39E06D8A22}" type="parTrans" cxnId="{0C1C7FFC-6370-435E-A134-02A27D6845E8}">
      <dgm:prSet/>
      <dgm:spPr/>
      <dgm:t>
        <a:bodyPr/>
        <a:lstStyle/>
        <a:p>
          <a:endParaRPr lang="en-US"/>
        </a:p>
      </dgm:t>
    </dgm:pt>
    <dgm:pt modelId="{F72F92DD-94EF-403A-BB21-55912D21EAC7}" type="sibTrans" cxnId="{0C1C7FFC-6370-435E-A134-02A27D6845E8}">
      <dgm:prSet/>
      <dgm:spPr/>
      <dgm:t>
        <a:bodyPr/>
        <a:lstStyle/>
        <a:p>
          <a:endParaRPr lang="en-US"/>
        </a:p>
      </dgm:t>
    </dgm:pt>
    <dgm:pt modelId="{A82995BF-B57A-4FEC-ABBE-C8933217A7AD}">
      <dgm:prSet phldrT="[Text]"/>
      <dgm:spPr/>
      <dgm:t>
        <a:bodyPr/>
        <a:lstStyle/>
        <a:p>
          <a:r>
            <a:rPr lang="en-US" dirty="0" smtClean="0"/>
            <a:t>5. Inter-process communication</a:t>
          </a:r>
          <a:endParaRPr lang="en-US" dirty="0"/>
        </a:p>
      </dgm:t>
    </dgm:pt>
    <dgm:pt modelId="{A6FF8C06-F56E-45BC-B8B0-5CF10207B7B9}" type="parTrans" cxnId="{0C054CA8-A46D-4BB9-B037-3D6A669E8551}">
      <dgm:prSet/>
      <dgm:spPr/>
      <dgm:t>
        <a:bodyPr/>
        <a:lstStyle/>
        <a:p>
          <a:endParaRPr lang="en-US"/>
        </a:p>
      </dgm:t>
    </dgm:pt>
    <dgm:pt modelId="{A4327C9B-D2EB-4DF0-9B35-AF93DE6AEE09}" type="sibTrans" cxnId="{0C054CA8-A46D-4BB9-B037-3D6A669E8551}">
      <dgm:prSet/>
      <dgm:spPr/>
      <dgm:t>
        <a:bodyPr/>
        <a:lstStyle/>
        <a:p>
          <a:endParaRPr lang="en-US"/>
        </a:p>
      </dgm:t>
    </dgm:pt>
    <dgm:pt modelId="{0F5EB0A1-EC48-49E6-B741-6B3B1DA8DC04}">
      <dgm:prSet phldrT="[Text]"/>
      <dgm:spPr/>
      <dgm:t>
        <a:bodyPr/>
        <a:lstStyle/>
        <a:p>
          <a:r>
            <a:rPr lang="en-US" dirty="0" smtClean="0"/>
            <a:t>6. Scheduling</a:t>
          </a:r>
          <a:endParaRPr lang="en-US" dirty="0"/>
        </a:p>
      </dgm:t>
    </dgm:pt>
    <dgm:pt modelId="{EFCEEABA-68AF-40DA-ACCC-5BA6328A7503}" type="parTrans" cxnId="{4D8288C4-FDB8-4A42-AE9F-C5C18E1414F0}">
      <dgm:prSet/>
      <dgm:spPr/>
      <dgm:t>
        <a:bodyPr/>
        <a:lstStyle/>
        <a:p>
          <a:endParaRPr lang="en-US"/>
        </a:p>
      </dgm:t>
    </dgm:pt>
    <dgm:pt modelId="{0D8470EA-5FFE-4829-B63B-811766A43A26}" type="sibTrans" cxnId="{4D8288C4-FDB8-4A42-AE9F-C5C18E1414F0}">
      <dgm:prSet/>
      <dgm:spPr/>
      <dgm:t>
        <a:bodyPr/>
        <a:lstStyle/>
        <a:p>
          <a:endParaRPr lang="en-US"/>
        </a:p>
      </dgm:t>
    </dgm:pt>
    <dgm:pt modelId="{57F0B7A7-4DCC-4F0A-B5D0-844A690A8515}">
      <dgm:prSet phldrT="[Text]"/>
      <dgm:spPr/>
      <dgm:t>
        <a:bodyPr/>
        <a:lstStyle/>
        <a:p>
          <a:r>
            <a:rPr lang="en-US" dirty="0" smtClean="0"/>
            <a:t>7. System call and interrupt handling</a:t>
          </a:r>
          <a:endParaRPr lang="en-US" dirty="0"/>
        </a:p>
      </dgm:t>
    </dgm:pt>
    <dgm:pt modelId="{79BE46DB-33AF-4B99-9753-6F2AB1B7A2EF}" type="sibTrans" cxnId="{3BCD9447-CB47-4A51-BC52-EA946DC0E96C}">
      <dgm:prSet/>
      <dgm:spPr/>
      <dgm:t>
        <a:bodyPr/>
        <a:lstStyle/>
        <a:p>
          <a:endParaRPr lang="en-US"/>
        </a:p>
      </dgm:t>
    </dgm:pt>
    <dgm:pt modelId="{59F2EEAD-350E-4A32-A6AF-1130648A4371}" type="parTrans" cxnId="{3BCD9447-CB47-4A51-BC52-EA946DC0E96C}">
      <dgm:prSet/>
      <dgm:spPr/>
      <dgm:t>
        <a:bodyPr/>
        <a:lstStyle/>
        <a:p>
          <a:endParaRPr lang="en-US"/>
        </a:p>
      </dgm:t>
    </dgm:pt>
    <dgm:pt modelId="{9873487E-80C7-42AF-BB56-573DA89C66CF}">
      <dgm:prSet phldrT="[Text]"/>
      <dgm:spPr/>
      <dgm:t>
        <a:bodyPr/>
        <a:lstStyle/>
        <a:p>
          <a:r>
            <a:rPr lang="en-US" dirty="0" smtClean="0"/>
            <a:t>8. Security or protection management</a:t>
          </a:r>
          <a:endParaRPr lang="en-US" dirty="0"/>
        </a:p>
      </dgm:t>
    </dgm:pt>
    <dgm:pt modelId="{15FB2BF5-A327-4BEE-B6FE-81286B2A9D7F}" type="parTrans" cxnId="{A4F288DF-4A13-4B8E-BC72-FEFEE0F373B3}">
      <dgm:prSet/>
      <dgm:spPr/>
      <dgm:t>
        <a:bodyPr/>
        <a:lstStyle/>
        <a:p>
          <a:endParaRPr lang="en-US"/>
        </a:p>
      </dgm:t>
    </dgm:pt>
    <dgm:pt modelId="{2BCB6485-5BFF-4C63-8C99-05CBA6F7619A}" type="sibTrans" cxnId="{A4F288DF-4A13-4B8E-BC72-FEFEE0F373B3}">
      <dgm:prSet/>
      <dgm:spPr/>
      <dgm:t>
        <a:bodyPr/>
        <a:lstStyle/>
        <a:p>
          <a:endParaRPr lang="en-US"/>
        </a:p>
      </dgm:t>
    </dgm:pt>
    <dgm:pt modelId="{DF1B263A-8091-41B5-8EF2-FEF883646588}">
      <dgm:prSet phldrT="[Text]"/>
      <dgm:spPr/>
      <dgm:t>
        <a:bodyPr/>
        <a:lstStyle/>
        <a:p>
          <a:endParaRPr lang="en-US" dirty="0"/>
        </a:p>
      </dgm:t>
    </dgm:pt>
    <dgm:pt modelId="{41B1ECAE-9FA7-485E-8B22-2554EF0F979C}" type="parTrans" cxnId="{3CC8CBF5-B303-42CC-BC33-8A630F40A025}">
      <dgm:prSet/>
      <dgm:spPr/>
      <dgm:t>
        <a:bodyPr/>
        <a:lstStyle/>
        <a:p>
          <a:endParaRPr lang="en-US"/>
        </a:p>
      </dgm:t>
    </dgm:pt>
    <dgm:pt modelId="{2746552B-1ED7-4DC8-BD1B-6C44A9DE4B93}" type="sibTrans" cxnId="{3CC8CBF5-B303-42CC-BC33-8A630F40A025}">
      <dgm:prSet/>
      <dgm:spPr/>
      <dgm:t>
        <a:bodyPr/>
        <a:lstStyle/>
        <a:p>
          <a:endParaRPr lang="en-US"/>
        </a:p>
      </dgm:t>
    </dgm:pt>
    <dgm:pt modelId="{9AC3F72A-EFA2-4AB0-85E7-3E18C4F5E714}" type="pres">
      <dgm:prSet presAssocID="{905B9AFA-6B7F-408B-9281-D48E7BE1662B}" presName="vert0" presStyleCnt="0">
        <dgm:presLayoutVars>
          <dgm:dir/>
          <dgm:animOne val="branch"/>
          <dgm:animLvl val="lvl"/>
        </dgm:presLayoutVars>
      </dgm:prSet>
      <dgm:spPr/>
      <dgm:t>
        <a:bodyPr/>
        <a:lstStyle/>
        <a:p>
          <a:endParaRPr lang="en-US"/>
        </a:p>
      </dgm:t>
    </dgm:pt>
    <dgm:pt modelId="{F0DBFFF1-0C54-4682-99E0-09A198755C2C}" type="pres">
      <dgm:prSet presAssocID="{E75CD7B1-E5B2-41C1-9232-5B632DA092E8}" presName="thickLine" presStyleLbl="alignNode1" presStyleIdx="0" presStyleCnt="9"/>
      <dgm:spPr/>
    </dgm:pt>
    <dgm:pt modelId="{4F7D6E5E-A97E-48F4-B1E8-660E1844CD0C}" type="pres">
      <dgm:prSet presAssocID="{E75CD7B1-E5B2-41C1-9232-5B632DA092E8}" presName="horz1" presStyleCnt="0"/>
      <dgm:spPr/>
    </dgm:pt>
    <dgm:pt modelId="{3F1A6E3A-0684-4B43-94BE-46CDB8A8FB64}" type="pres">
      <dgm:prSet presAssocID="{E75CD7B1-E5B2-41C1-9232-5B632DA092E8}" presName="tx1" presStyleLbl="revTx" presStyleIdx="0" presStyleCnt="9"/>
      <dgm:spPr/>
      <dgm:t>
        <a:bodyPr/>
        <a:lstStyle/>
        <a:p>
          <a:endParaRPr lang="en-US"/>
        </a:p>
      </dgm:t>
    </dgm:pt>
    <dgm:pt modelId="{A3C2EC48-B297-48D9-9F49-B0D3F7DD40E5}" type="pres">
      <dgm:prSet presAssocID="{E75CD7B1-E5B2-41C1-9232-5B632DA092E8}" presName="vert1" presStyleCnt="0"/>
      <dgm:spPr/>
    </dgm:pt>
    <dgm:pt modelId="{257D4494-DC11-4BCA-8BAA-4CEBA21D0D20}" type="pres">
      <dgm:prSet presAssocID="{A4EAE75F-4B22-4211-B7CC-5315CD39A309}" presName="thickLine" presStyleLbl="alignNode1" presStyleIdx="1" presStyleCnt="9"/>
      <dgm:spPr/>
    </dgm:pt>
    <dgm:pt modelId="{CAE329B5-0ABC-43C3-8D9A-2439B901EFBF}" type="pres">
      <dgm:prSet presAssocID="{A4EAE75F-4B22-4211-B7CC-5315CD39A309}" presName="horz1" presStyleCnt="0"/>
      <dgm:spPr/>
    </dgm:pt>
    <dgm:pt modelId="{E11BFCCD-0D24-4725-BBF8-6285EA37235C}" type="pres">
      <dgm:prSet presAssocID="{A4EAE75F-4B22-4211-B7CC-5315CD39A309}" presName="tx1" presStyleLbl="revTx" presStyleIdx="1" presStyleCnt="9"/>
      <dgm:spPr/>
      <dgm:t>
        <a:bodyPr/>
        <a:lstStyle/>
        <a:p>
          <a:endParaRPr lang="en-US"/>
        </a:p>
      </dgm:t>
    </dgm:pt>
    <dgm:pt modelId="{8AD6CA09-6827-42BC-85EF-83840ED5A79D}" type="pres">
      <dgm:prSet presAssocID="{A4EAE75F-4B22-4211-B7CC-5315CD39A309}" presName="vert1" presStyleCnt="0"/>
      <dgm:spPr/>
    </dgm:pt>
    <dgm:pt modelId="{86CC3A9E-9288-442B-9528-42234E5D246C}" type="pres">
      <dgm:prSet presAssocID="{86ED4637-7683-4610-8CFC-B8CF29443CBD}" presName="thickLine" presStyleLbl="alignNode1" presStyleIdx="2" presStyleCnt="9"/>
      <dgm:spPr/>
    </dgm:pt>
    <dgm:pt modelId="{EA84CDA8-FF65-489F-8B8E-DF2460099807}" type="pres">
      <dgm:prSet presAssocID="{86ED4637-7683-4610-8CFC-B8CF29443CBD}" presName="horz1" presStyleCnt="0"/>
      <dgm:spPr/>
    </dgm:pt>
    <dgm:pt modelId="{328751E6-85A0-43E1-927B-F949C283A8A3}" type="pres">
      <dgm:prSet presAssocID="{86ED4637-7683-4610-8CFC-B8CF29443CBD}" presName="tx1" presStyleLbl="revTx" presStyleIdx="2" presStyleCnt="9"/>
      <dgm:spPr/>
      <dgm:t>
        <a:bodyPr/>
        <a:lstStyle/>
        <a:p>
          <a:endParaRPr lang="en-US"/>
        </a:p>
      </dgm:t>
    </dgm:pt>
    <dgm:pt modelId="{F85195E8-43F7-4F97-821F-AA3B7D2A25B2}" type="pres">
      <dgm:prSet presAssocID="{86ED4637-7683-4610-8CFC-B8CF29443CBD}" presName="vert1" presStyleCnt="0"/>
      <dgm:spPr/>
    </dgm:pt>
    <dgm:pt modelId="{330CA552-B5A5-4CBE-9627-2A734B1CAE63}" type="pres">
      <dgm:prSet presAssocID="{CA6A25CB-5BE7-430E-83FD-3E8B7B8ACC30}" presName="thickLine" presStyleLbl="alignNode1" presStyleIdx="3" presStyleCnt="9"/>
      <dgm:spPr/>
    </dgm:pt>
    <dgm:pt modelId="{1757E137-F475-4DD9-82DF-51E965838654}" type="pres">
      <dgm:prSet presAssocID="{CA6A25CB-5BE7-430E-83FD-3E8B7B8ACC30}" presName="horz1" presStyleCnt="0"/>
      <dgm:spPr/>
    </dgm:pt>
    <dgm:pt modelId="{B6EB5CA6-BEAD-4B4F-BF79-9791620EFE3C}" type="pres">
      <dgm:prSet presAssocID="{CA6A25CB-5BE7-430E-83FD-3E8B7B8ACC30}" presName="tx1" presStyleLbl="revTx" presStyleIdx="3" presStyleCnt="9"/>
      <dgm:spPr/>
      <dgm:t>
        <a:bodyPr/>
        <a:lstStyle/>
        <a:p>
          <a:endParaRPr lang="en-US"/>
        </a:p>
      </dgm:t>
    </dgm:pt>
    <dgm:pt modelId="{45974B0C-EB19-47D1-ABC3-F2EE31691590}" type="pres">
      <dgm:prSet presAssocID="{CA6A25CB-5BE7-430E-83FD-3E8B7B8ACC30}" presName="vert1" presStyleCnt="0"/>
      <dgm:spPr/>
    </dgm:pt>
    <dgm:pt modelId="{F8A1BD11-D1A4-40BD-A43C-7B0A3876B3A6}" type="pres">
      <dgm:prSet presAssocID="{A82995BF-B57A-4FEC-ABBE-C8933217A7AD}" presName="thickLine" presStyleLbl="alignNode1" presStyleIdx="4" presStyleCnt="9"/>
      <dgm:spPr/>
    </dgm:pt>
    <dgm:pt modelId="{B5D33362-64E3-4B97-9A37-89EFEC63F5D4}" type="pres">
      <dgm:prSet presAssocID="{A82995BF-B57A-4FEC-ABBE-C8933217A7AD}" presName="horz1" presStyleCnt="0"/>
      <dgm:spPr/>
    </dgm:pt>
    <dgm:pt modelId="{D1BC1782-043C-470E-9E05-11DA00B029EA}" type="pres">
      <dgm:prSet presAssocID="{A82995BF-B57A-4FEC-ABBE-C8933217A7AD}" presName="tx1" presStyleLbl="revTx" presStyleIdx="4" presStyleCnt="9"/>
      <dgm:spPr/>
      <dgm:t>
        <a:bodyPr/>
        <a:lstStyle/>
        <a:p>
          <a:endParaRPr lang="en-US"/>
        </a:p>
      </dgm:t>
    </dgm:pt>
    <dgm:pt modelId="{FC864362-9D4B-4CF6-8E3F-C0855EA24796}" type="pres">
      <dgm:prSet presAssocID="{A82995BF-B57A-4FEC-ABBE-C8933217A7AD}" presName="vert1" presStyleCnt="0"/>
      <dgm:spPr/>
    </dgm:pt>
    <dgm:pt modelId="{D74A54DD-0FE6-46E8-AE43-CC7448894A58}" type="pres">
      <dgm:prSet presAssocID="{0F5EB0A1-EC48-49E6-B741-6B3B1DA8DC04}" presName="thickLine" presStyleLbl="alignNode1" presStyleIdx="5" presStyleCnt="9"/>
      <dgm:spPr/>
    </dgm:pt>
    <dgm:pt modelId="{A6C5ABBA-4A1F-4A01-ACD2-4A00224F57B3}" type="pres">
      <dgm:prSet presAssocID="{0F5EB0A1-EC48-49E6-B741-6B3B1DA8DC04}" presName="horz1" presStyleCnt="0"/>
      <dgm:spPr/>
    </dgm:pt>
    <dgm:pt modelId="{C81F1762-1791-458C-8A08-3430EA534DBE}" type="pres">
      <dgm:prSet presAssocID="{0F5EB0A1-EC48-49E6-B741-6B3B1DA8DC04}" presName="tx1" presStyleLbl="revTx" presStyleIdx="5" presStyleCnt="9"/>
      <dgm:spPr/>
      <dgm:t>
        <a:bodyPr/>
        <a:lstStyle/>
        <a:p>
          <a:endParaRPr lang="en-US"/>
        </a:p>
      </dgm:t>
    </dgm:pt>
    <dgm:pt modelId="{B80291E7-E875-4D0E-968A-2E0D274B51CB}" type="pres">
      <dgm:prSet presAssocID="{0F5EB0A1-EC48-49E6-B741-6B3B1DA8DC04}" presName="vert1" presStyleCnt="0"/>
      <dgm:spPr/>
    </dgm:pt>
    <dgm:pt modelId="{DA00D308-E87A-4A8C-9A85-09790B4E5F99}" type="pres">
      <dgm:prSet presAssocID="{57F0B7A7-4DCC-4F0A-B5D0-844A690A8515}" presName="thickLine" presStyleLbl="alignNode1" presStyleIdx="6" presStyleCnt="9"/>
      <dgm:spPr/>
    </dgm:pt>
    <dgm:pt modelId="{7FDE3F06-11AB-48D1-8C31-E86A38C047B0}" type="pres">
      <dgm:prSet presAssocID="{57F0B7A7-4DCC-4F0A-B5D0-844A690A8515}" presName="horz1" presStyleCnt="0"/>
      <dgm:spPr/>
    </dgm:pt>
    <dgm:pt modelId="{6FB10D6C-5558-46D3-B172-A72CBB601591}" type="pres">
      <dgm:prSet presAssocID="{57F0B7A7-4DCC-4F0A-B5D0-844A690A8515}" presName="tx1" presStyleLbl="revTx" presStyleIdx="6" presStyleCnt="9"/>
      <dgm:spPr/>
      <dgm:t>
        <a:bodyPr/>
        <a:lstStyle/>
        <a:p>
          <a:endParaRPr lang="en-US"/>
        </a:p>
      </dgm:t>
    </dgm:pt>
    <dgm:pt modelId="{882FBC07-C653-4486-98E3-765A2BD72AA0}" type="pres">
      <dgm:prSet presAssocID="{57F0B7A7-4DCC-4F0A-B5D0-844A690A8515}" presName="vert1" presStyleCnt="0"/>
      <dgm:spPr/>
    </dgm:pt>
    <dgm:pt modelId="{11EBC222-42FE-4905-80F7-AB874F7766C6}" type="pres">
      <dgm:prSet presAssocID="{9873487E-80C7-42AF-BB56-573DA89C66CF}" presName="thickLine" presStyleLbl="alignNode1" presStyleIdx="7" presStyleCnt="9"/>
      <dgm:spPr/>
    </dgm:pt>
    <dgm:pt modelId="{2A284D47-579B-498E-B851-0278DA2662B0}" type="pres">
      <dgm:prSet presAssocID="{9873487E-80C7-42AF-BB56-573DA89C66CF}" presName="horz1" presStyleCnt="0"/>
      <dgm:spPr/>
    </dgm:pt>
    <dgm:pt modelId="{5AF17653-3A9E-4957-978A-51618D1DEE90}" type="pres">
      <dgm:prSet presAssocID="{9873487E-80C7-42AF-BB56-573DA89C66CF}" presName="tx1" presStyleLbl="revTx" presStyleIdx="7" presStyleCnt="9"/>
      <dgm:spPr/>
      <dgm:t>
        <a:bodyPr/>
        <a:lstStyle/>
        <a:p>
          <a:endParaRPr lang="en-US"/>
        </a:p>
      </dgm:t>
    </dgm:pt>
    <dgm:pt modelId="{A1F30B33-074F-409C-9E36-941C7683E96D}" type="pres">
      <dgm:prSet presAssocID="{9873487E-80C7-42AF-BB56-573DA89C66CF}" presName="vert1" presStyleCnt="0"/>
      <dgm:spPr/>
    </dgm:pt>
    <dgm:pt modelId="{3ED9D422-9BEF-4B70-9C42-EAD48356D71A}" type="pres">
      <dgm:prSet presAssocID="{DF1B263A-8091-41B5-8EF2-FEF883646588}" presName="thickLine" presStyleLbl="alignNode1" presStyleIdx="8" presStyleCnt="9"/>
      <dgm:spPr/>
    </dgm:pt>
    <dgm:pt modelId="{2BA71A12-A914-474A-B181-98B6B82A1FBB}" type="pres">
      <dgm:prSet presAssocID="{DF1B263A-8091-41B5-8EF2-FEF883646588}" presName="horz1" presStyleCnt="0"/>
      <dgm:spPr/>
    </dgm:pt>
    <dgm:pt modelId="{32D60F26-9791-47EE-8F50-992A775B979E}" type="pres">
      <dgm:prSet presAssocID="{DF1B263A-8091-41B5-8EF2-FEF883646588}" presName="tx1" presStyleLbl="revTx" presStyleIdx="8" presStyleCnt="9"/>
      <dgm:spPr/>
      <dgm:t>
        <a:bodyPr/>
        <a:lstStyle/>
        <a:p>
          <a:endParaRPr lang="en-US"/>
        </a:p>
      </dgm:t>
    </dgm:pt>
    <dgm:pt modelId="{0283ACE6-C9D3-49C2-9095-73DB714E233F}" type="pres">
      <dgm:prSet presAssocID="{DF1B263A-8091-41B5-8EF2-FEF883646588}" presName="vert1" presStyleCnt="0"/>
      <dgm:spPr/>
    </dgm:pt>
  </dgm:ptLst>
  <dgm:cxnLst>
    <dgm:cxn modelId="{31D52951-ACF2-4647-A54B-44F8958F2E54}" type="presOf" srcId="{A82995BF-B57A-4FEC-ABBE-C8933217A7AD}" destId="{D1BC1782-043C-470E-9E05-11DA00B029EA}" srcOrd="0" destOrd="0" presId="urn:microsoft.com/office/officeart/2008/layout/LinedList"/>
    <dgm:cxn modelId="{05F0DCB6-E8CB-479D-8778-A73FE4D065D5}" type="presOf" srcId="{9873487E-80C7-42AF-BB56-573DA89C66CF}" destId="{5AF17653-3A9E-4957-978A-51618D1DEE90}" srcOrd="0" destOrd="0" presId="urn:microsoft.com/office/officeart/2008/layout/LinedList"/>
    <dgm:cxn modelId="{91B80EEF-FE16-49BC-ADD3-C398665124FE}" srcId="{905B9AFA-6B7F-408B-9281-D48E7BE1662B}" destId="{E75CD7B1-E5B2-41C1-9232-5B632DA092E8}" srcOrd="0" destOrd="0" parTransId="{60B60313-992B-4E93-B7CA-FA6139B98439}" sibTransId="{3134F477-B033-44A6-984E-0DBDD5639E52}"/>
    <dgm:cxn modelId="{D44DC0F1-6C8F-4B5D-8758-573B52E14785}" type="presOf" srcId="{57F0B7A7-4DCC-4F0A-B5D0-844A690A8515}" destId="{6FB10D6C-5558-46D3-B172-A72CBB601591}" srcOrd="0" destOrd="0" presId="urn:microsoft.com/office/officeart/2008/layout/LinedList"/>
    <dgm:cxn modelId="{2AFC2C7D-7777-4F88-AB40-0535B439AE54}" type="presOf" srcId="{CA6A25CB-5BE7-430E-83FD-3E8B7B8ACC30}" destId="{B6EB5CA6-BEAD-4B4F-BF79-9791620EFE3C}" srcOrd="0" destOrd="0" presId="urn:microsoft.com/office/officeart/2008/layout/LinedList"/>
    <dgm:cxn modelId="{0C054CA8-A46D-4BB9-B037-3D6A669E8551}" srcId="{905B9AFA-6B7F-408B-9281-D48E7BE1662B}" destId="{A82995BF-B57A-4FEC-ABBE-C8933217A7AD}" srcOrd="4" destOrd="0" parTransId="{A6FF8C06-F56E-45BC-B8B0-5CF10207B7B9}" sibTransId="{A4327C9B-D2EB-4DF0-9B35-AF93DE6AEE09}"/>
    <dgm:cxn modelId="{0C1C7FFC-6370-435E-A134-02A27D6845E8}" srcId="{905B9AFA-6B7F-408B-9281-D48E7BE1662B}" destId="{CA6A25CB-5BE7-430E-83FD-3E8B7B8ACC30}" srcOrd="3" destOrd="0" parTransId="{B11DF876-0CC9-4833-BA1E-4F39E06D8A22}" sibTransId="{F72F92DD-94EF-403A-BB21-55912D21EAC7}"/>
    <dgm:cxn modelId="{E7EA5E43-3777-46A5-9A48-46A4B184AA6A}" type="presOf" srcId="{E75CD7B1-E5B2-41C1-9232-5B632DA092E8}" destId="{3F1A6E3A-0684-4B43-94BE-46CDB8A8FB64}" srcOrd="0" destOrd="0" presId="urn:microsoft.com/office/officeart/2008/layout/LinedList"/>
    <dgm:cxn modelId="{3BCD9447-CB47-4A51-BC52-EA946DC0E96C}" srcId="{905B9AFA-6B7F-408B-9281-D48E7BE1662B}" destId="{57F0B7A7-4DCC-4F0A-B5D0-844A690A8515}" srcOrd="6" destOrd="0" parTransId="{59F2EEAD-350E-4A32-A6AF-1130648A4371}" sibTransId="{79BE46DB-33AF-4B99-9753-6F2AB1B7A2EF}"/>
    <dgm:cxn modelId="{4D8288C4-FDB8-4A42-AE9F-C5C18E1414F0}" srcId="{905B9AFA-6B7F-408B-9281-D48E7BE1662B}" destId="{0F5EB0A1-EC48-49E6-B741-6B3B1DA8DC04}" srcOrd="5" destOrd="0" parTransId="{EFCEEABA-68AF-40DA-ACCC-5BA6328A7503}" sibTransId="{0D8470EA-5FFE-4829-B63B-811766A43A26}"/>
    <dgm:cxn modelId="{DC268D3C-6E0D-4629-BF2C-7F6A8543358A}" type="presOf" srcId="{DF1B263A-8091-41B5-8EF2-FEF883646588}" destId="{32D60F26-9791-47EE-8F50-992A775B979E}" srcOrd="0" destOrd="0" presId="urn:microsoft.com/office/officeart/2008/layout/LinedList"/>
    <dgm:cxn modelId="{A4F288DF-4A13-4B8E-BC72-FEFEE0F373B3}" srcId="{905B9AFA-6B7F-408B-9281-D48E7BE1662B}" destId="{9873487E-80C7-42AF-BB56-573DA89C66CF}" srcOrd="7" destOrd="0" parTransId="{15FB2BF5-A327-4BEE-B6FE-81286B2A9D7F}" sibTransId="{2BCB6485-5BFF-4C63-8C99-05CBA6F7619A}"/>
    <dgm:cxn modelId="{C2AE8252-9F60-4657-8B99-5E8E17A85D3D}" type="presOf" srcId="{A4EAE75F-4B22-4211-B7CC-5315CD39A309}" destId="{E11BFCCD-0D24-4725-BBF8-6285EA37235C}" srcOrd="0" destOrd="0" presId="urn:microsoft.com/office/officeart/2008/layout/LinedList"/>
    <dgm:cxn modelId="{7CE383B2-9670-4833-8884-6986FD7051A8}" type="presOf" srcId="{0F5EB0A1-EC48-49E6-B741-6B3B1DA8DC04}" destId="{C81F1762-1791-458C-8A08-3430EA534DBE}" srcOrd="0" destOrd="0" presId="urn:microsoft.com/office/officeart/2008/layout/LinedList"/>
    <dgm:cxn modelId="{D875BD86-7A01-44F5-B684-9D3C0CB7F052}" type="presOf" srcId="{905B9AFA-6B7F-408B-9281-D48E7BE1662B}" destId="{9AC3F72A-EFA2-4AB0-85E7-3E18C4F5E714}" srcOrd="0" destOrd="0" presId="urn:microsoft.com/office/officeart/2008/layout/LinedList"/>
    <dgm:cxn modelId="{6F7139C8-086A-4D7B-8506-4C752077D115}" type="presOf" srcId="{86ED4637-7683-4610-8CFC-B8CF29443CBD}" destId="{328751E6-85A0-43E1-927B-F949C283A8A3}" srcOrd="0" destOrd="0" presId="urn:microsoft.com/office/officeart/2008/layout/LinedList"/>
    <dgm:cxn modelId="{B9EE3525-160D-45A8-B053-7EE20A5FCA9D}" srcId="{905B9AFA-6B7F-408B-9281-D48E7BE1662B}" destId="{A4EAE75F-4B22-4211-B7CC-5315CD39A309}" srcOrd="1" destOrd="0" parTransId="{3D077EA7-7779-4A19-B5E5-ABFAE26B41E4}" sibTransId="{7AC21B9B-E28E-4009-B90E-E37AD92885C7}"/>
    <dgm:cxn modelId="{3CC8CBF5-B303-42CC-BC33-8A630F40A025}" srcId="{905B9AFA-6B7F-408B-9281-D48E7BE1662B}" destId="{DF1B263A-8091-41B5-8EF2-FEF883646588}" srcOrd="8" destOrd="0" parTransId="{41B1ECAE-9FA7-485E-8B22-2554EF0F979C}" sibTransId="{2746552B-1ED7-4DC8-BD1B-6C44A9DE4B93}"/>
    <dgm:cxn modelId="{7BBA6180-34D4-425C-BDC8-FABD906CB30A}" srcId="{905B9AFA-6B7F-408B-9281-D48E7BE1662B}" destId="{86ED4637-7683-4610-8CFC-B8CF29443CBD}" srcOrd="2" destOrd="0" parTransId="{3273BC6C-3B15-4789-B6E6-D62D0F584D0F}" sibTransId="{7BA028CA-878F-470B-AAD8-17361DAA0FF2}"/>
    <dgm:cxn modelId="{F6540288-6AD4-4864-A452-2BC890FBE0A6}" type="presParOf" srcId="{9AC3F72A-EFA2-4AB0-85E7-3E18C4F5E714}" destId="{F0DBFFF1-0C54-4682-99E0-09A198755C2C}" srcOrd="0" destOrd="0" presId="urn:microsoft.com/office/officeart/2008/layout/LinedList"/>
    <dgm:cxn modelId="{7D0484EF-9EC3-4F63-9F94-259145049356}" type="presParOf" srcId="{9AC3F72A-EFA2-4AB0-85E7-3E18C4F5E714}" destId="{4F7D6E5E-A97E-48F4-B1E8-660E1844CD0C}" srcOrd="1" destOrd="0" presId="urn:microsoft.com/office/officeart/2008/layout/LinedList"/>
    <dgm:cxn modelId="{EDDB217D-413D-46E3-81CF-83C7B767B0CB}" type="presParOf" srcId="{4F7D6E5E-A97E-48F4-B1E8-660E1844CD0C}" destId="{3F1A6E3A-0684-4B43-94BE-46CDB8A8FB64}" srcOrd="0" destOrd="0" presId="urn:microsoft.com/office/officeart/2008/layout/LinedList"/>
    <dgm:cxn modelId="{B15F637E-8472-48F2-8969-212054DE7C24}" type="presParOf" srcId="{4F7D6E5E-A97E-48F4-B1E8-660E1844CD0C}" destId="{A3C2EC48-B297-48D9-9F49-B0D3F7DD40E5}" srcOrd="1" destOrd="0" presId="urn:microsoft.com/office/officeart/2008/layout/LinedList"/>
    <dgm:cxn modelId="{C33A53B5-4C97-471F-B9C7-8D96568E72D3}" type="presParOf" srcId="{9AC3F72A-EFA2-4AB0-85E7-3E18C4F5E714}" destId="{257D4494-DC11-4BCA-8BAA-4CEBA21D0D20}" srcOrd="2" destOrd="0" presId="urn:microsoft.com/office/officeart/2008/layout/LinedList"/>
    <dgm:cxn modelId="{0BF8B4DC-EFAF-49C0-A744-16144B70CD80}" type="presParOf" srcId="{9AC3F72A-EFA2-4AB0-85E7-3E18C4F5E714}" destId="{CAE329B5-0ABC-43C3-8D9A-2439B901EFBF}" srcOrd="3" destOrd="0" presId="urn:microsoft.com/office/officeart/2008/layout/LinedList"/>
    <dgm:cxn modelId="{1B2D23C9-FAEB-4038-B5DC-68F697EBEF81}" type="presParOf" srcId="{CAE329B5-0ABC-43C3-8D9A-2439B901EFBF}" destId="{E11BFCCD-0D24-4725-BBF8-6285EA37235C}" srcOrd="0" destOrd="0" presId="urn:microsoft.com/office/officeart/2008/layout/LinedList"/>
    <dgm:cxn modelId="{05D029F8-F05E-4EE3-BF35-A6B09F6C9BE1}" type="presParOf" srcId="{CAE329B5-0ABC-43C3-8D9A-2439B901EFBF}" destId="{8AD6CA09-6827-42BC-85EF-83840ED5A79D}" srcOrd="1" destOrd="0" presId="urn:microsoft.com/office/officeart/2008/layout/LinedList"/>
    <dgm:cxn modelId="{A924B245-3EFB-4F58-BD74-3945978C2935}" type="presParOf" srcId="{9AC3F72A-EFA2-4AB0-85E7-3E18C4F5E714}" destId="{86CC3A9E-9288-442B-9528-42234E5D246C}" srcOrd="4" destOrd="0" presId="urn:microsoft.com/office/officeart/2008/layout/LinedList"/>
    <dgm:cxn modelId="{1B340FD5-64CF-4551-9F19-F3242B79A6E7}" type="presParOf" srcId="{9AC3F72A-EFA2-4AB0-85E7-3E18C4F5E714}" destId="{EA84CDA8-FF65-489F-8B8E-DF2460099807}" srcOrd="5" destOrd="0" presId="urn:microsoft.com/office/officeart/2008/layout/LinedList"/>
    <dgm:cxn modelId="{1E2357E1-5C7A-4EE1-98D2-47DAFF8C08AA}" type="presParOf" srcId="{EA84CDA8-FF65-489F-8B8E-DF2460099807}" destId="{328751E6-85A0-43E1-927B-F949C283A8A3}" srcOrd="0" destOrd="0" presId="urn:microsoft.com/office/officeart/2008/layout/LinedList"/>
    <dgm:cxn modelId="{B99999A2-20AD-4832-831A-DC2E088EDB5B}" type="presParOf" srcId="{EA84CDA8-FF65-489F-8B8E-DF2460099807}" destId="{F85195E8-43F7-4F97-821F-AA3B7D2A25B2}" srcOrd="1" destOrd="0" presId="urn:microsoft.com/office/officeart/2008/layout/LinedList"/>
    <dgm:cxn modelId="{6C58A4F0-20E7-4099-AD53-F9758F34C32A}" type="presParOf" srcId="{9AC3F72A-EFA2-4AB0-85E7-3E18C4F5E714}" destId="{330CA552-B5A5-4CBE-9627-2A734B1CAE63}" srcOrd="6" destOrd="0" presId="urn:microsoft.com/office/officeart/2008/layout/LinedList"/>
    <dgm:cxn modelId="{75CF8FAF-4A6A-4117-8349-00F641EDA269}" type="presParOf" srcId="{9AC3F72A-EFA2-4AB0-85E7-3E18C4F5E714}" destId="{1757E137-F475-4DD9-82DF-51E965838654}" srcOrd="7" destOrd="0" presId="urn:microsoft.com/office/officeart/2008/layout/LinedList"/>
    <dgm:cxn modelId="{6441D089-9297-4C1E-B81A-6C58DB133B26}" type="presParOf" srcId="{1757E137-F475-4DD9-82DF-51E965838654}" destId="{B6EB5CA6-BEAD-4B4F-BF79-9791620EFE3C}" srcOrd="0" destOrd="0" presId="urn:microsoft.com/office/officeart/2008/layout/LinedList"/>
    <dgm:cxn modelId="{5F3AF6D9-041E-4CBC-8C72-4449ECA65477}" type="presParOf" srcId="{1757E137-F475-4DD9-82DF-51E965838654}" destId="{45974B0C-EB19-47D1-ABC3-F2EE31691590}" srcOrd="1" destOrd="0" presId="urn:microsoft.com/office/officeart/2008/layout/LinedList"/>
    <dgm:cxn modelId="{A092B7CA-4427-4B4E-BA0A-A0464B0DC38D}" type="presParOf" srcId="{9AC3F72A-EFA2-4AB0-85E7-3E18C4F5E714}" destId="{F8A1BD11-D1A4-40BD-A43C-7B0A3876B3A6}" srcOrd="8" destOrd="0" presId="urn:microsoft.com/office/officeart/2008/layout/LinedList"/>
    <dgm:cxn modelId="{E34D5813-8ADE-4E9B-8E8E-9E3625640CC3}" type="presParOf" srcId="{9AC3F72A-EFA2-4AB0-85E7-3E18C4F5E714}" destId="{B5D33362-64E3-4B97-9A37-89EFEC63F5D4}" srcOrd="9" destOrd="0" presId="urn:microsoft.com/office/officeart/2008/layout/LinedList"/>
    <dgm:cxn modelId="{663637B1-A79F-4C38-857E-EE39A21CBE00}" type="presParOf" srcId="{B5D33362-64E3-4B97-9A37-89EFEC63F5D4}" destId="{D1BC1782-043C-470E-9E05-11DA00B029EA}" srcOrd="0" destOrd="0" presId="urn:microsoft.com/office/officeart/2008/layout/LinedList"/>
    <dgm:cxn modelId="{6282D654-920E-486B-B185-CBDDA231DE24}" type="presParOf" srcId="{B5D33362-64E3-4B97-9A37-89EFEC63F5D4}" destId="{FC864362-9D4B-4CF6-8E3F-C0855EA24796}" srcOrd="1" destOrd="0" presId="urn:microsoft.com/office/officeart/2008/layout/LinedList"/>
    <dgm:cxn modelId="{B67A166C-4370-43E6-A386-C45B20CFDB98}" type="presParOf" srcId="{9AC3F72A-EFA2-4AB0-85E7-3E18C4F5E714}" destId="{D74A54DD-0FE6-46E8-AE43-CC7448894A58}" srcOrd="10" destOrd="0" presId="urn:microsoft.com/office/officeart/2008/layout/LinedList"/>
    <dgm:cxn modelId="{85D3AF30-2668-4DE9-9E26-903AAC3544F7}" type="presParOf" srcId="{9AC3F72A-EFA2-4AB0-85E7-3E18C4F5E714}" destId="{A6C5ABBA-4A1F-4A01-ACD2-4A00224F57B3}" srcOrd="11" destOrd="0" presId="urn:microsoft.com/office/officeart/2008/layout/LinedList"/>
    <dgm:cxn modelId="{3BBE4BEE-D7B9-491D-80BD-E561475EA690}" type="presParOf" srcId="{A6C5ABBA-4A1F-4A01-ACD2-4A00224F57B3}" destId="{C81F1762-1791-458C-8A08-3430EA534DBE}" srcOrd="0" destOrd="0" presId="urn:microsoft.com/office/officeart/2008/layout/LinedList"/>
    <dgm:cxn modelId="{C3F80E17-0120-49F4-8985-9B0F9C6291D5}" type="presParOf" srcId="{A6C5ABBA-4A1F-4A01-ACD2-4A00224F57B3}" destId="{B80291E7-E875-4D0E-968A-2E0D274B51CB}" srcOrd="1" destOrd="0" presId="urn:microsoft.com/office/officeart/2008/layout/LinedList"/>
    <dgm:cxn modelId="{CBEB6C88-2A40-4BEC-A492-BA0EC33BA8A6}" type="presParOf" srcId="{9AC3F72A-EFA2-4AB0-85E7-3E18C4F5E714}" destId="{DA00D308-E87A-4A8C-9A85-09790B4E5F99}" srcOrd="12" destOrd="0" presId="urn:microsoft.com/office/officeart/2008/layout/LinedList"/>
    <dgm:cxn modelId="{2B244A90-FB24-4C38-BAC4-59C83FF1549A}" type="presParOf" srcId="{9AC3F72A-EFA2-4AB0-85E7-3E18C4F5E714}" destId="{7FDE3F06-11AB-48D1-8C31-E86A38C047B0}" srcOrd="13" destOrd="0" presId="urn:microsoft.com/office/officeart/2008/layout/LinedList"/>
    <dgm:cxn modelId="{665A7E77-94E4-410B-A9B0-0E62852F908C}" type="presParOf" srcId="{7FDE3F06-11AB-48D1-8C31-E86A38C047B0}" destId="{6FB10D6C-5558-46D3-B172-A72CBB601591}" srcOrd="0" destOrd="0" presId="urn:microsoft.com/office/officeart/2008/layout/LinedList"/>
    <dgm:cxn modelId="{6D1162E2-9A38-4693-AD05-E37A667171E8}" type="presParOf" srcId="{7FDE3F06-11AB-48D1-8C31-E86A38C047B0}" destId="{882FBC07-C653-4486-98E3-765A2BD72AA0}" srcOrd="1" destOrd="0" presId="urn:microsoft.com/office/officeart/2008/layout/LinedList"/>
    <dgm:cxn modelId="{863A3D1B-C348-4AA2-AE0B-E259FB555435}" type="presParOf" srcId="{9AC3F72A-EFA2-4AB0-85E7-3E18C4F5E714}" destId="{11EBC222-42FE-4905-80F7-AB874F7766C6}" srcOrd="14" destOrd="0" presId="urn:microsoft.com/office/officeart/2008/layout/LinedList"/>
    <dgm:cxn modelId="{091BDAD8-04A6-4943-B94E-FFE97327B04F}" type="presParOf" srcId="{9AC3F72A-EFA2-4AB0-85E7-3E18C4F5E714}" destId="{2A284D47-579B-498E-B851-0278DA2662B0}" srcOrd="15" destOrd="0" presId="urn:microsoft.com/office/officeart/2008/layout/LinedList"/>
    <dgm:cxn modelId="{A695C2EC-324B-433B-82DA-5649CD4FAB68}" type="presParOf" srcId="{2A284D47-579B-498E-B851-0278DA2662B0}" destId="{5AF17653-3A9E-4957-978A-51618D1DEE90}" srcOrd="0" destOrd="0" presId="urn:microsoft.com/office/officeart/2008/layout/LinedList"/>
    <dgm:cxn modelId="{DADA724A-0513-4FE1-872A-0DBA20028EC6}" type="presParOf" srcId="{2A284D47-579B-498E-B851-0278DA2662B0}" destId="{A1F30B33-074F-409C-9E36-941C7683E96D}" srcOrd="1" destOrd="0" presId="urn:microsoft.com/office/officeart/2008/layout/LinedList"/>
    <dgm:cxn modelId="{680530EC-C03F-402D-AE01-2E6BFF567011}" type="presParOf" srcId="{9AC3F72A-EFA2-4AB0-85E7-3E18C4F5E714}" destId="{3ED9D422-9BEF-4B70-9C42-EAD48356D71A}" srcOrd="16" destOrd="0" presId="urn:microsoft.com/office/officeart/2008/layout/LinedList"/>
    <dgm:cxn modelId="{DB86E6C2-C1CC-442F-B9C7-CA2CBCC76690}" type="presParOf" srcId="{9AC3F72A-EFA2-4AB0-85E7-3E18C4F5E714}" destId="{2BA71A12-A914-474A-B181-98B6B82A1FBB}" srcOrd="17" destOrd="0" presId="urn:microsoft.com/office/officeart/2008/layout/LinedList"/>
    <dgm:cxn modelId="{38118103-24D7-4C3F-A203-23F62CA2ED09}" type="presParOf" srcId="{2BA71A12-A914-474A-B181-98B6B82A1FBB}" destId="{32D60F26-9791-47EE-8F50-992A775B979E}" srcOrd="0" destOrd="0" presId="urn:microsoft.com/office/officeart/2008/layout/LinedList"/>
    <dgm:cxn modelId="{85D61812-81B4-4AE2-BE81-978BAE7D7DD9}" type="presParOf" srcId="{2BA71A12-A914-474A-B181-98B6B82A1FBB}" destId="{0283ACE6-C9D3-49C2-9095-73DB714E23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33B63-CCE5-49E0-807D-8144F9E51C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617BBC-45D8-4B6A-8B70-A90392B7660A}">
      <dgm:prSet phldrT="[Text]"/>
      <dgm:spPr/>
      <dgm:t>
        <a:bodyPr/>
        <a:lstStyle/>
        <a:p>
          <a:r>
            <a:rPr lang="en-US" dirty="0" smtClean="0"/>
            <a:t>Native Toolchain</a:t>
          </a:r>
          <a:endParaRPr lang="en-US" dirty="0"/>
        </a:p>
      </dgm:t>
    </dgm:pt>
    <dgm:pt modelId="{D0D22252-5CD9-47A5-A9DD-9F2928892DAD}" type="parTrans" cxnId="{3E2B3C53-1F08-4BB9-BB28-DB1AC9A17EFE}">
      <dgm:prSet/>
      <dgm:spPr/>
      <dgm:t>
        <a:bodyPr/>
        <a:lstStyle/>
        <a:p>
          <a:endParaRPr lang="en-US"/>
        </a:p>
      </dgm:t>
    </dgm:pt>
    <dgm:pt modelId="{8E37D34D-FF93-4A6D-875F-A7473EA1419B}" type="sibTrans" cxnId="{3E2B3C53-1F08-4BB9-BB28-DB1AC9A17EFE}">
      <dgm:prSet/>
      <dgm:spPr/>
      <dgm:t>
        <a:bodyPr/>
        <a:lstStyle/>
        <a:p>
          <a:endParaRPr lang="en-US"/>
        </a:p>
      </dgm:t>
    </dgm:pt>
    <dgm:pt modelId="{585F35D3-EE1A-47E6-A82C-4952ABF348BD}">
      <dgm:prSet phldrT="[Text]"/>
      <dgm:spPr/>
      <dgm:t>
        <a:bodyPr/>
        <a:lstStyle/>
        <a:p>
          <a:r>
            <a:rPr lang="en-US" dirty="0" smtClean="0"/>
            <a:t>Cross-compiling Toolchain</a:t>
          </a:r>
          <a:endParaRPr lang="en-US" dirty="0"/>
        </a:p>
      </dgm:t>
    </dgm:pt>
    <dgm:pt modelId="{79029226-667D-48FD-9169-C7D48FE5F5BB}" type="parTrans" cxnId="{930ACFA2-F9C2-4D29-99D4-C73CDAB01D4A}">
      <dgm:prSet/>
      <dgm:spPr/>
      <dgm:t>
        <a:bodyPr/>
        <a:lstStyle/>
        <a:p>
          <a:endParaRPr lang="en-US"/>
        </a:p>
      </dgm:t>
    </dgm:pt>
    <dgm:pt modelId="{46941189-DCFB-4B9E-9342-B02A646E146B}" type="sibTrans" cxnId="{930ACFA2-F9C2-4D29-99D4-C73CDAB01D4A}">
      <dgm:prSet/>
      <dgm:spPr/>
      <dgm:t>
        <a:bodyPr/>
        <a:lstStyle/>
        <a:p>
          <a:endParaRPr lang="en-US"/>
        </a:p>
      </dgm:t>
    </dgm:pt>
    <dgm:pt modelId="{80C36417-C7FA-4C16-913C-41CD7E67EBEB}" type="pres">
      <dgm:prSet presAssocID="{A2333B63-CCE5-49E0-807D-8144F9E51C53}" presName="linear" presStyleCnt="0">
        <dgm:presLayoutVars>
          <dgm:animLvl val="lvl"/>
          <dgm:resizeHandles val="exact"/>
        </dgm:presLayoutVars>
      </dgm:prSet>
      <dgm:spPr/>
      <dgm:t>
        <a:bodyPr/>
        <a:lstStyle/>
        <a:p>
          <a:endParaRPr lang="en-US"/>
        </a:p>
      </dgm:t>
    </dgm:pt>
    <dgm:pt modelId="{38423CFE-9252-4CF9-9859-B8C6C0694D5C}" type="pres">
      <dgm:prSet presAssocID="{B0617BBC-45D8-4B6A-8B70-A90392B7660A}" presName="parentText" presStyleLbl="node1" presStyleIdx="0" presStyleCnt="2">
        <dgm:presLayoutVars>
          <dgm:chMax val="0"/>
          <dgm:bulletEnabled val="1"/>
        </dgm:presLayoutVars>
      </dgm:prSet>
      <dgm:spPr/>
      <dgm:t>
        <a:bodyPr/>
        <a:lstStyle/>
        <a:p>
          <a:endParaRPr lang="en-US"/>
        </a:p>
      </dgm:t>
    </dgm:pt>
    <dgm:pt modelId="{DD2E8360-BB59-4152-8B5F-C291F6608D6F}" type="pres">
      <dgm:prSet presAssocID="{8E37D34D-FF93-4A6D-875F-A7473EA1419B}" presName="spacer" presStyleCnt="0"/>
      <dgm:spPr/>
      <dgm:t>
        <a:bodyPr/>
        <a:lstStyle/>
        <a:p>
          <a:endParaRPr lang="en-US"/>
        </a:p>
      </dgm:t>
    </dgm:pt>
    <dgm:pt modelId="{6296A2B7-62C9-434C-9A62-0FB44DC3FCF4}" type="pres">
      <dgm:prSet presAssocID="{585F35D3-EE1A-47E6-A82C-4952ABF348BD}" presName="parentText" presStyleLbl="node1" presStyleIdx="1" presStyleCnt="2">
        <dgm:presLayoutVars>
          <dgm:chMax val="0"/>
          <dgm:bulletEnabled val="1"/>
        </dgm:presLayoutVars>
      </dgm:prSet>
      <dgm:spPr/>
      <dgm:t>
        <a:bodyPr/>
        <a:lstStyle/>
        <a:p>
          <a:endParaRPr lang="en-US"/>
        </a:p>
      </dgm:t>
    </dgm:pt>
  </dgm:ptLst>
  <dgm:cxnLst>
    <dgm:cxn modelId="{0D1E4302-A6ED-4678-8F14-6B051E1FBB97}" type="presOf" srcId="{A2333B63-CCE5-49E0-807D-8144F9E51C53}" destId="{80C36417-C7FA-4C16-913C-41CD7E67EBEB}" srcOrd="0" destOrd="0" presId="urn:microsoft.com/office/officeart/2005/8/layout/vList2"/>
    <dgm:cxn modelId="{3F164B61-BE19-4048-B3A8-FEC2951777A3}" type="presOf" srcId="{585F35D3-EE1A-47E6-A82C-4952ABF348BD}" destId="{6296A2B7-62C9-434C-9A62-0FB44DC3FCF4}" srcOrd="0" destOrd="0" presId="urn:microsoft.com/office/officeart/2005/8/layout/vList2"/>
    <dgm:cxn modelId="{930ACFA2-F9C2-4D29-99D4-C73CDAB01D4A}" srcId="{A2333B63-CCE5-49E0-807D-8144F9E51C53}" destId="{585F35D3-EE1A-47E6-A82C-4952ABF348BD}" srcOrd="1" destOrd="0" parTransId="{79029226-667D-48FD-9169-C7D48FE5F5BB}" sibTransId="{46941189-DCFB-4B9E-9342-B02A646E146B}"/>
    <dgm:cxn modelId="{3E2B3C53-1F08-4BB9-BB28-DB1AC9A17EFE}" srcId="{A2333B63-CCE5-49E0-807D-8144F9E51C53}" destId="{B0617BBC-45D8-4B6A-8B70-A90392B7660A}" srcOrd="0" destOrd="0" parTransId="{D0D22252-5CD9-47A5-A9DD-9F2928892DAD}" sibTransId="{8E37D34D-FF93-4A6D-875F-A7473EA1419B}"/>
    <dgm:cxn modelId="{C0316A04-7B38-4387-A28D-0AE25136F40C}" type="presOf" srcId="{B0617BBC-45D8-4B6A-8B70-A90392B7660A}" destId="{38423CFE-9252-4CF9-9859-B8C6C0694D5C}" srcOrd="0" destOrd="0" presId="urn:microsoft.com/office/officeart/2005/8/layout/vList2"/>
    <dgm:cxn modelId="{3F1D2997-7DF4-4809-A045-2E5B95F734D9}" type="presParOf" srcId="{80C36417-C7FA-4C16-913C-41CD7E67EBEB}" destId="{38423CFE-9252-4CF9-9859-B8C6C0694D5C}" srcOrd="0" destOrd="0" presId="urn:microsoft.com/office/officeart/2005/8/layout/vList2"/>
    <dgm:cxn modelId="{0060B460-D20A-407D-8CCA-BE26B1739BD6}" type="presParOf" srcId="{80C36417-C7FA-4C16-913C-41CD7E67EBEB}" destId="{DD2E8360-BB59-4152-8B5F-C291F6608D6F}" srcOrd="1" destOrd="0" presId="urn:microsoft.com/office/officeart/2005/8/layout/vList2"/>
    <dgm:cxn modelId="{805CD8CB-482F-478E-B61C-B6AFCE24ADA4}" type="presParOf" srcId="{80C36417-C7FA-4C16-913C-41CD7E67EBEB}" destId="{6296A2B7-62C9-434C-9A62-0FB44DC3FCF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10/28/2016</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rocess_(computing)"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Resource_(computer_science)" TargetMode="External"/><Relationship Id="rId4" Type="http://schemas.openxmlformats.org/officeDocument/2006/relationships/hyperlink" Target="https://en.wikipedia.org/wiki/System_cal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inux"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Linux_distribution" TargetMode="External"/><Relationship Id="rId5" Type="http://schemas.openxmlformats.org/officeDocument/2006/relationships/hyperlink" Target="https://en.wikipedia.org/wiki/Server_(computing)" TargetMode="External"/><Relationship Id="rId4" Type="http://schemas.openxmlformats.org/officeDocument/2006/relationships/hyperlink" Target="https://en.wikipedia.org/wiki/Personal_comput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Initially it was developed for personal computer, but due to its some fantastic features and robustness, it is used in with various hardware.</a:t>
            </a:r>
            <a:endParaRPr lang="en-US" dirty="0" smtClean="0"/>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6</a:t>
            </a:fld>
            <a:endParaRPr lang="en-US" dirty="0"/>
          </a:p>
        </p:txBody>
      </p:sp>
    </p:spTree>
    <p:extLst>
      <p:ext uri="{BB962C8B-B14F-4D97-AF65-F5344CB8AC3E}">
        <p14:creationId xmlns:p14="http://schemas.microsoft.com/office/powerpoint/2010/main" val="215680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system is first booted, or is reset, the processor executes code at a well-known location. The central processing unit (CPU) in an embedded system</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invokes the reset vector to start a program at a known address in flash/ROM………must determine which devices</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are candidates for boot.</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System startup: </a:t>
            </a:r>
            <a:r>
              <a:rPr lang="en-US" sz="1200" b="0" i="0" kern="1200" dirty="0" smtClean="0">
                <a:solidFill>
                  <a:schemeClr val="tx1"/>
                </a:solidFill>
                <a:effectLst/>
                <a:latin typeface="+mn-lt"/>
                <a:ea typeface="+mn-ea"/>
                <a:cs typeface="+mn-cs"/>
              </a:rPr>
              <a:t>The system startup stage depends on the hardware that Linux is being booted on. On an</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embedded platform, a bootstrap environment is used when the system is powered on, or reset. Embedded platforms are</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commonly shipped with a boot monitor. These programs reside in special region of flash memory</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the target hardware and provide the means to download a Linux kernel image into flash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memory and subsequently execute it</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 boot device is found, </a:t>
            </a:r>
            <a:r>
              <a:rPr lang="en-US" sz="1200" b="1" i="0" kern="1200" dirty="0" smtClean="0">
                <a:solidFill>
                  <a:schemeClr val="tx1"/>
                </a:solidFill>
                <a:effectLst/>
                <a:latin typeface="+mn-lt"/>
                <a:ea typeface="+mn-ea"/>
                <a:cs typeface="+mn-cs"/>
              </a:rPr>
              <a:t>the first-stage boot loader</a:t>
            </a:r>
            <a:r>
              <a:rPr lang="en-US" sz="1200" b="0" i="0" kern="1200" dirty="0" smtClean="0">
                <a:solidFill>
                  <a:schemeClr val="tx1"/>
                </a:solidFill>
                <a:effectLst/>
                <a:latin typeface="+mn-lt"/>
                <a:ea typeface="+mn-ea"/>
                <a:cs typeface="+mn-cs"/>
              </a:rPr>
              <a:t> is loaded into RAM and executed. its job is to load the second-stage</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boot loader.</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a:t>
            </a:r>
            <a:r>
              <a:rPr lang="en-US" sz="1200" b="1" i="0" kern="1200" dirty="0" smtClean="0">
                <a:solidFill>
                  <a:schemeClr val="tx1"/>
                </a:solidFill>
                <a:effectLst/>
                <a:latin typeface="+mn-lt"/>
                <a:ea typeface="+mn-ea"/>
                <a:cs typeface="+mn-cs"/>
              </a:rPr>
              <a:t>second-stage boot loader</a:t>
            </a:r>
            <a:r>
              <a:rPr lang="en-US" sz="1200" b="0" i="0" kern="1200" dirty="0" smtClean="0">
                <a:solidFill>
                  <a:schemeClr val="tx1"/>
                </a:solidFill>
                <a:effectLst/>
                <a:latin typeface="+mn-lt"/>
                <a:ea typeface="+mn-ea"/>
                <a:cs typeface="+mn-cs"/>
              </a:rPr>
              <a:t> is in RAM and executing, a splash screen is commonly</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displayed, and Linux and an optional initial RAM disk (temporary root file system) are loaded into</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memory. When the images are loaded, the second-stage boot loader passes control to the kernel image and the kernel is decompressed and initialized. At this stage, the second-stage boot loader</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checks the system hardware, enumerates the attached hardware devices, mounts the root device,</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then loads the necessary kernel modules. When complete, the first user-space program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starts, and high-level system initialization is performed.</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the</a:t>
            </a:r>
            <a:r>
              <a:rPr lang="en-US" sz="1200" b="1" i="0" kern="1200" dirty="0" smtClean="0">
                <a:solidFill>
                  <a:schemeClr val="tx1"/>
                </a:solidFill>
                <a:effectLst/>
                <a:latin typeface="+mn-lt"/>
                <a:ea typeface="+mn-ea"/>
                <a:cs typeface="+mn-cs"/>
              </a:rPr>
              <a:t> kernel</a:t>
            </a:r>
            <a:r>
              <a:rPr lang="en-US" sz="1200" b="0" i="0" kern="1200" dirty="0" smtClean="0">
                <a:solidFill>
                  <a:schemeClr val="tx1"/>
                </a:solidFill>
                <a:effectLst/>
                <a:latin typeface="+mn-lt"/>
                <a:ea typeface="+mn-ea"/>
                <a:cs typeface="+mn-cs"/>
              </a:rPr>
              <a:t> image in memory and control given from the stage 2 boot loader, the kernel</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stage begins. The kernel image isn't so much an executable kernel, but a compressed kernel</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image.</a:t>
            </a: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Init</a:t>
            </a:r>
            <a:r>
              <a:rPr lang="en-US" sz="1200" b="1" kern="1200" dirty="0" smtClean="0">
                <a:solidFill>
                  <a:schemeClr val="tx1"/>
                </a:solidFill>
                <a:effectLst/>
                <a:latin typeface="+mn-lt"/>
                <a:ea typeface="+mn-ea"/>
                <a:cs typeface="+mn-cs"/>
              </a:rPr>
              <a:t/>
            </a:r>
            <a:br>
              <a:rPr lang="en-US" sz="1200" b="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After the kernel is booted and initialized, the kernel starts the first user-space application. This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is the first program invoked that is compiled with the standard C library. </a:t>
            </a:r>
            <a:r>
              <a:rPr lang="en-US" sz="1200" kern="1200" smtClean="0">
                <a:solidFill>
                  <a:schemeClr val="tx1"/>
                </a:solidFill>
                <a:effectLst/>
                <a:latin typeface="+mn-lt"/>
                <a:ea typeface="+mn-ea"/>
                <a:cs typeface="+mn-cs"/>
              </a:rPr>
              <a:t>Prior to this point in the</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process, no standard C applications have been executed.</a:t>
            </a:r>
          </a:p>
          <a:p>
            <a:endParaRPr lang="en-US"/>
          </a:p>
        </p:txBody>
      </p:sp>
      <p:sp>
        <p:nvSpPr>
          <p:cNvPr id="4" name="Slide Number Placeholder 3"/>
          <p:cNvSpPr>
            <a:spLocks noGrp="1"/>
          </p:cNvSpPr>
          <p:nvPr>
            <p:ph type="sldNum" sz="quarter" idx="10"/>
          </p:nvPr>
        </p:nvSpPr>
        <p:spPr/>
        <p:txBody>
          <a:bodyPr/>
          <a:lstStyle/>
          <a:p>
            <a:fld id="{A425D16B-934A-4DDA-AA9D-F9317AC24A5D}" type="slidenum">
              <a:rPr lang="en-US" smtClean="0"/>
              <a:t>44</a:t>
            </a:fld>
            <a:endParaRPr lang="en-US" dirty="0"/>
          </a:p>
        </p:txBody>
      </p:sp>
    </p:spTree>
    <p:extLst>
      <p:ext uri="{BB962C8B-B14F-4D97-AF65-F5344CB8AC3E}">
        <p14:creationId xmlns:p14="http://schemas.microsoft.com/office/powerpoint/2010/main" val="127838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When Linus Torvalds was studying computer science at University of Helsinki, he was using </a:t>
            </a:r>
            <a:r>
              <a:rPr lang="en-US" sz="1200" b="1" dirty="0" err="1" smtClean="0"/>
              <a:t>Minix</a:t>
            </a:r>
            <a:endParaRPr lang="en-US" sz="1200" dirty="0" smtClean="0"/>
          </a:p>
          <a:p>
            <a:endParaRPr lang="en-US" dirty="0" smtClean="0"/>
          </a:p>
          <a:p>
            <a:pPr lvl="0" rtl="0"/>
            <a:r>
              <a:rPr lang="en-US" b="1" dirty="0" smtClean="0"/>
              <a:t>Linus with some other students sent request for some modification in </a:t>
            </a:r>
            <a:r>
              <a:rPr lang="en-US" b="1" dirty="0" err="1" smtClean="0"/>
              <a:t>Minix</a:t>
            </a:r>
            <a:r>
              <a:rPr lang="en-US" b="1" dirty="0" smtClean="0"/>
              <a:t> to its creator Andrew. </a:t>
            </a:r>
          </a:p>
          <a:p>
            <a:pPr lvl="0" rtl="0"/>
            <a:r>
              <a:rPr lang="en-US" b="1" dirty="0" smtClean="0"/>
              <a:t>But Andrew did not think that the changes are necessary. Then Linus started writing his own operating system to incorporate his ideas.</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Linux development is started by Linus Torvalds in 1991. </a:t>
            </a: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359627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a:t>
            </a:r>
            <a:r>
              <a:rPr lang="en-US" i="1" dirty="0" smtClean="0">
                <a:hlinkClick r:id="rId3" tooltip="Process (computing)"/>
              </a:rPr>
              <a:t>process</a:t>
            </a:r>
            <a:r>
              <a:rPr lang="en-US" dirty="0" smtClean="0"/>
              <a:t> makes requests of the kernel, the request is called a </a:t>
            </a:r>
            <a:r>
              <a:rPr lang="en-US" dirty="0" smtClean="0">
                <a:hlinkClick r:id="rId4" tooltip="System call"/>
              </a:rPr>
              <a:t>system call</a:t>
            </a:r>
            <a:r>
              <a:rPr lang="en-US" dirty="0" smtClean="0"/>
              <a:t>. Various kernel designs differ in how they manage system calls and </a:t>
            </a:r>
            <a:r>
              <a:rPr lang="en-US" dirty="0" smtClean="0">
                <a:hlinkClick r:id="rId5" tooltip="Resource (computer science)"/>
              </a:rPr>
              <a:t>resources</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dirty="0"/>
          </a:p>
        </p:txBody>
      </p:sp>
    </p:spTree>
    <p:extLst>
      <p:ext uri="{BB962C8B-B14F-4D97-AF65-F5344CB8AC3E}">
        <p14:creationId xmlns:p14="http://schemas.microsoft.com/office/powerpoint/2010/main" val="290536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tooltip="Linux"/>
              </a:rPr>
              <a:t>Linux</a:t>
            </a:r>
            <a:r>
              <a:rPr lang="en-US" dirty="0" smtClean="0"/>
              <a:t> operating system is based on it and deployed on both traditional computer systems such as </a:t>
            </a:r>
            <a:r>
              <a:rPr lang="en-US" dirty="0" smtClean="0">
                <a:hlinkClick r:id="rId4" tooltip="Personal computer"/>
              </a:rPr>
              <a:t>personal computers</a:t>
            </a:r>
            <a:r>
              <a:rPr lang="en-US" dirty="0" smtClean="0"/>
              <a:t> and </a:t>
            </a:r>
            <a:r>
              <a:rPr lang="en-US" dirty="0" smtClean="0">
                <a:hlinkClick r:id="rId5" tooltip="Server (computing)"/>
              </a:rPr>
              <a:t>servers</a:t>
            </a:r>
            <a:r>
              <a:rPr lang="en-US" dirty="0" smtClean="0"/>
              <a:t>, usually in the form of </a:t>
            </a:r>
            <a:r>
              <a:rPr lang="en-US" dirty="0" smtClean="0">
                <a:hlinkClick r:id="rId6" tooltip="Linux distribution"/>
              </a:rPr>
              <a:t>Linux distributions</a:t>
            </a:r>
            <a:endParaRPr lang="en-US" dirty="0" smtClean="0"/>
          </a:p>
          <a:p>
            <a:endParaRPr lang="en-US" dirty="0" smtClean="0"/>
          </a:p>
          <a:p>
            <a:pPr marL="0" indent="0">
              <a:lnSpc>
                <a:spcPct val="150000"/>
              </a:lnSpc>
              <a:buClr>
                <a:schemeClr val="accent2"/>
              </a:buClr>
              <a:buFont typeface="Wingdings" panose="05000000000000000000" pitchFamily="2" charset="2"/>
              <a:buChar char="q"/>
            </a:pPr>
            <a:r>
              <a:rPr lang="en-US" altLang="en-US" b="0" dirty="0" smtClean="0">
                <a:latin typeface="Arial" panose="020B0604020202020204" pitchFamily="34" charset="0"/>
                <a:cs typeface="Arial" panose="020B0604020202020204" pitchFamily="34" charset="0"/>
              </a:rPr>
              <a:t> The Linux kernel is released under the GNU General Public License version 2 </a:t>
            </a:r>
          </a:p>
          <a:p>
            <a:pPr marL="0" indent="0">
              <a:lnSpc>
                <a:spcPct val="150000"/>
              </a:lnSpc>
              <a:buClr>
                <a:schemeClr val="accent2"/>
              </a:buClr>
              <a:buFont typeface="Wingdings" panose="05000000000000000000" pitchFamily="2" charset="2"/>
              <a:buChar char="q"/>
            </a:pPr>
            <a:r>
              <a:rPr lang="en-US" altLang="en-US" b="0" dirty="0" smtClean="0">
                <a:latin typeface="Arial" panose="020B0604020202020204" pitchFamily="34" charset="0"/>
                <a:cs typeface="Arial" panose="020B0604020202020204" pitchFamily="34" charset="0"/>
              </a:rPr>
              <a:t> The GNU General Public License (GNU GPL or GPL) is the most widely used free software license, which guarantees end users (individuals, organizations, companies) the freedoms to use, study, share (copy), and modify the software.</a:t>
            </a:r>
          </a:p>
          <a:p>
            <a:endParaRPr lang="en-US" dirty="0" smtClean="0"/>
          </a:p>
          <a:p>
            <a:r>
              <a:rPr lang="en-US" smtClean="0"/>
              <a:t>Image for this</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11</a:t>
            </a:fld>
            <a:endParaRPr lang="en-US" dirty="0"/>
          </a:p>
        </p:txBody>
      </p:sp>
    </p:spTree>
    <p:extLst>
      <p:ext uri="{BB962C8B-B14F-4D97-AF65-F5344CB8AC3E}">
        <p14:creationId xmlns:p14="http://schemas.microsoft.com/office/powerpoint/2010/main" val="158861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smtClean="0"/>
              <a:t>User space:</a:t>
            </a:r>
          </a:p>
          <a:p>
            <a:pPr lvl="1"/>
            <a:r>
              <a:rPr lang="en-US" sz="1400" dirty="0" smtClean="0"/>
              <a:t>+) User applications executed.</a:t>
            </a:r>
          </a:p>
          <a:p>
            <a:pPr lvl="1"/>
            <a:r>
              <a:rPr lang="en-US" sz="1400" dirty="0" smtClean="0"/>
              <a:t>+) GNU C library</a:t>
            </a:r>
          </a:p>
          <a:p>
            <a:endParaRPr lang="en-US" dirty="0" smtClean="0"/>
          </a:p>
          <a:p>
            <a:pPr marL="285750" indent="-285750">
              <a:buFontTx/>
              <a:buChar char="-"/>
            </a:pPr>
            <a:r>
              <a:rPr lang="en-US" dirty="0" smtClean="0"/>
              <a:t>Kernel space: divided into 3 layers</a:t>
            </a:r>
          </a:p>
          <a:p>
            <a:pPr lvl="1"/>
            <a:r>
              <a:rPr lang="en-US" sz="1400" dirty="0" smtClean="0"/>
              <a:t>+) System call interface.</a:t>
            </a:r>
          </a:p>
          <a:p>
            <a:pPr lvl="1"/>
            <a:r>
              <a:rPr lang="en-US" sz="1400" dirty="0" smtClean="0"/>
              <a:t>+) Kernel code</a:t>
            </a:r>
          </a:p>
          <a:p>
            <a:pPr lvl="1"/>
            <a:r>
              <a:rPr lang="en-US" sz="1400" dirty="0" smtClean="0"/>
              <a:t>+) Architecture dependent kernel code</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13</a:t>
            </a:fld>
            <a:endParaRPr lang="en-US" dirty="0"/>
          </a:p>
        </p:txBody>
      </p:sp>
    </p:spTree>
    <p:extLst>
      <p:ext uri="{BB962C8B-B14F-4D97-AF65-F5344CB8AC3E}">
        <p14:creationId xmlns:p14="http://schemas.microsoft.com/office/powerpoint/2010/main" val="267911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a:t>
            </a:r>
            <a:r>
              <a:rPr lang="en-US" sz="1200" b="0" i="0" kern="1200" baseline="0" dirty="0" smtClean="0">
                <a:solidFill>
                  <a:schemeClr val="tx1"/>
                </a:solidFill>
                <a:effectLst/>
                <a:latin typeface="+mn-lt"/>
                <a:ea typeface="+mn-ea"/>
                <a:cs typeface="+mn-cs"/>
              </a:rPr>
              <a:t> you use applications on Linux like: web browsers, text editor,…</a:t>
            </a:r>
          </a:p>
          <a:p>
            <a:r>
              <a:rPr lang="en-US" sz="1200" b="0" i="0" kern="1200" baseline="0" dirty="0" smtClean="0">
                <a:solidFill>
                  <a:schemeClr val="tx1"/>
                </a:solidFill>
                <a:effectLst/>
                <a:latin typeface="+mn-lt"/>
                <a:ea typeface="+mn-ea"/>
                <a:cs typeface="+mn-cs"/>
              </a:rPr>
              <a:t>You call a request, call to services to kernel. At here have  </a:t>
            </a:r>
            <a:r>
              <a:rPr lang="en-US" sz="1200" b="0" i="0" kern="1200" dirty="0" smtClean="0">
                <a:solidFill>
                  <a:schemeClr val="tx1"/>
                </a:solidFill>
                <a:effectLst/>
                <a:latin typeface="+mn-lt"/>
                <a:ea typeface="+mn-ea"/>
                <a:cs typeface="+mn-cs"/>
              </a:rPr>
              <a:t>C library: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interface between the kernel and the user space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applications.</a:t>
            </a:r>
          </a:p>
          <a:p>
            <a:r>
              <a:rPr lang="en-US" sz="1200" b="0" i="0" kern="1200" dirty="0" smtClean="0">
                <a:solidFill>
                  <a:schemeClr val="tx1"/>
                </a:solidFill>
                <a:effectLst/>
                <a:latin typeface="+mn-lt"/>
                <a:ea typeface="+mn-ea"/>
                <a:cs typeface="+mn-cs"/>
              </a:rPr>
              <a:t>As</a:t>
            </a:r>
            <a:r>
              <a:rPr lang="en-US" sz="1200" b="0" i="0" kern="1200" baseline="0" dirty="0" smtClean="0">
                <a:solidFill>
                  <a:schemeClr val="tx1"/>
                </a:solidFill>
                <a:effectLst/>
                <a:latin typeface="+mn-lt"/>
                <a:ea typeface="+mn-ea"/>
                <a:cs typeface="+mn-cs"/>
              </a:rPr>
              <a:t> you know, kernel manage </a:t>
            </a:r>
            <a:r>
              <a:rPr lang="en-US" sz="1200" b="1" i="0" kern="1200" baseline="0" dirty="0" smtClean="0">
                <a:solidFill>
                  <a:schemeClr val="tx1"/>
                </a:solidFill>
                <a:effectLst/>
                <a:latin typeface="+mn-lt"/>
                <a:ea typeface="+mn-ea"/>
                <a:cs typeface="+mn-cs"/>
              </a:rPr>
              <a:t>hardware resources</a:t>
            </a:r>
            <a:r>
              <a:rPr lang="en-US" sz="1200" b="0" i="0" kern="1200" baseline="0" dirty="0" smtClean="0">
                <a:solidFill>
                  <a:schemeClr val="tx1"/>
                </a:solidFill>
                <a:effectLst/>
                <a:latin typeface="+mn-lt"/>
                <a:ea typeface="+mn-ea"/>
                <a:cs typeface="+mn-cs"/>
              </a:rPr>
              <a:t>. After that, HW notify event to kernel. Finally, kernel expose, display information to user</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27</a:t>
            </a:fld>
            <a:endParaRPr lang="en-US" dirty="0"/>
          </a:p>
        </p:txBody>
      </p:sp>
    </p:spTree>
    <p:extLst>
      <p:ext uri="{BB962C8B-B14F-4D97-AF65-F5344CB8AC3E}">
        <p14:creationId xmlns:p14="http://schemas.microsoft.com/office/powerpoint/2010/main" val="426287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Memory-mapped: </a:t>
            </a:r>
            <a:r>
              <a:rPr lang="en-US" sz="1200" kern="1200" dirty="0" smtClean="0">
                <a:solidFill>
                  <a:schemeClr val="tx1"/>
                </a:solidFill>
                <a:effectLst/>
                <a:latin typeface="+mn-lt"/>
                <a:ea typeface="+mn-ea"/>
                <a:cs typeface="+mn-cs"/>
              </a:rPr>
              <a:t>I/O devices are mapped into the system memory map along with RAM and ROM.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access a hardware device, simply read or write to those “special” addresses using the normal memory access instructions.</a:t>
            </a:r>
          </a:p>
          <a:p>
            <a:endParaRPr lang="en-US" dirty="0" smtClean="0"/>
          </a:p>
          <a:p>
            <a:pPr lvl="0"/>
            <a:r>
              <a:rPr lang="en-US" b="1" dirty="0" smtClean="0"/>
              <a:t>Port-mapped: </a:t>
            </a:r>
            <a:r>
              <a:rPr lang="en-US" sz="1200" kern="1200" dirty="0" smtClean="0">
                <a:solidFill>
                  <a:schemeClr val="tx1"/>
                </a:solidFill>
                <a:effectLst/>
                <a:latin typeface="+mn-lt"/>
                <a:ea typeface="+mn-ea"/>
                <a:cs typeface="+mn-cs"/>
              </a:rPr>
              <a:t>I/O devices are mapped into a separate address space. </a:t>
            </a:r>
          </a:p>
          <a:p>
            <a:pPr lvl="0"/>
            <a:r>
              <a:rPr lang="en-US" sz="1200" kern="1200" dirty="0" smtClean="0">
                <a:solidFill>
                  <a:schemeClr val="tx1"/>
                </a:solidFill>
                <a:effectLst/>
                <a:latin typeface="+mn-lt"/>
                <a:ea typeface="+mn-ea"/>
                <a:cs typeface="+mn-cs"/>
              </a:rPr>
              <a:t>This is usually accomplished by having a different set of signal lines to indicate a memory access versus a port access. </a:t>
            </a:r>
          </a:p>
          <a:p>
            <a:pPr lvl="0"/>
            <a:r>
              <a:rPr lang="en-US" sz="1200" kern="1200" dirty="0" smtClean="0">
                <a:solidFill>
                  <a:schemeClr val="tx1"/>
                </a:solidFill>
                <a:effectLst/>
                <a:latin typeface="+mn-lt"/>
                <a:ea typeface="+mn-ea"/>
                <a:cs typeface="+mn-cs"/>
              </a:rPr>
              <a:t>The address lines are usually shared between the two address spaces, but less of them are used for accessing ports.</a:t>
            </a:r>
          </a:p>
          <a:p>
            <a:pPr lvl="0"/>
            <a:r>
              <a:rPr lang="en-US" sz="1200" b="1" kern="1200" dirty="0" smtClean="0">
                <a:solidFill>
                  <a:schemeClr val="tx1"/>
                </a:solidFill>
                <a:effectLst/>
                <a:latin typeface="+mn-lt"/>
                <a:ea typeface="+mn-ea"/>
                <a:cs typeface="+mn-cs"/>
              </a:rPr>
              <a:t>For example: </a:t>
            </a:r>
            <a:r>
              <a:rPr lang="en-US" sz="1200" kern="1200" dirty="0" smtClean="0">
                <a:solidFill>
                  <a:schemeClr val="tx1"/>
                </a:solidFill>
                <a:effectLst/>
                <a:latin typeface="+mn-lt"/>
                <a:ea typeface="+mn-ea"/>
                <a:cs typeface="+mn-cs"/>
              </a:rPr>
              <a:t>the standard PC which uses 16 bits of port address space, but 32 bits of memory address space.</a:t>
            </a:r>
          </a:p>
          <a:p>
            <a:endParaRPr lang="en-US" b="1" dirty="0"/>
          </a:p>
        </p:txBody>
      </p:sp>
      <p:sp>
        <p:nvSpPr>
          <p:cNvPr id="4" name="Slide Number Placeholder 3"/>
          <p:cNvSpPr>
            <a:spLocks noGrp="1"/>
          </p:cNvSpPr>
          <p:nvPr>
            <p:ph type="sldNum" sz="quarter" idx="10"/>
          </p:nvPr>
        </p:nvSpPr>
        <p:spPr/>
        <p:txBody>
          <a:bodyPr/>
          <a:lstStyle/>
          <a:p>
            <a:fld id="{A425D16B-934A-4DDA-AA9D-F9317AC24A5D}" type="slidenum">
              <a:rPr lang="en-US" smtClean="0"/>
              <a:t>28</a:t>
            </a:fld>
            <a:endParaRPr lang="en-US" dirty="0"/>
          </a:p>
        </p:txBody>
      </p:sp>
    </p:spTree>
    <p:extLst>
      <p:ext uri="{BB962C8B-B14F-4D97-AF65-F5344CB8AC3E}">
        <p14:creationId xmlns:p14="http://schemas.microsoft.com/office/powerpoint/2010/main" val="177194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Disadvantage:</a:t>
            </a:r>
          </a:p>
          <a:p>
            <a:r>
              <a:rPr lang="en-US" sz="1200" kern="1200" dirty="0" smtClean="0">
                <a:solidFill>
                  <a:schemeClr val="tx1"/>
                </a:solidFill>
                <a:effectLst/>
                <a:latin typeface="+mn-lt"/>
                <a:ea typeface="+mn-ea"/>
                <a:cs typeface="+mn-cs"/>
              </a:rPr>
              <a:t>For example, a machine with a 32-bit address bus would require logic gates to resolve the state of all 32 address lines to properly decode the specific address of any device.</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30</a:t>
            </a:fld>
            <a:endParaRPr lang="en-US" dirty="0"/>
          </a:p>
        </p:txBody>
      </p:sp>
    </p:spTree>
    <p:extLst>
      <p:ext uri="{BB962C8B-B14F-4D97-AF65-F5344CB8AC3E}">
        <p14:creationId xmlns:p14="http://schemas.microsoft.com/office/powerpoint/2010/main" val="3532952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Disadvantage:</a:t>
            </a:r>
          </a:p>
          <a:p>
            <a:r>
              <a:rPr lang="en-US" sz="1200" kern="1200" dirty="0" smtClean="0">
                <a:solidFill>
                  <a:schemeClr val="tx1"/>
                </a:solidFill>
                <a:effectLst/>
                <a:latin typeface="+mn-lt"/>
                <a:ea typeface="+mn-ea"/>
                <a:cs typeface="+mn-cs"/>
              </a:rPr>
              <a:t>For example: to add a constant to a port-mapped device register would require </a:t>
            </a:r>
            <a:r>
              <a:rPr lang="en-US" sz="1200" b="1" kern="1200" dirty="0" smtClean="0">
                <a:solidFill>
                  <a:schemeClr val="tx1"/>
                </a:solidFill>
                <a:effectLst/>
                <a:latin typeface="+mn-lt"/>
                <a:ea typeface="+mn-ea"/>
                <a:cs typeface="+mn-cs"/>
              </a:rPr>
              <a:t>three instructions:</a:t>
            </a:r>
          </a:p>
          <a:p>
            <a:r>
              <a:rPr lang="en-US" sz="1200" kern="1200" dirty="0" smtClean="0">
                <a:solidFill>
                  <a:schemeClr val="tx1"/>
                </a:solidFill>
                <a:effectLst/>
                <a:latin typeface="+mn-lt"/>
                <a:ea typeface="+mn-ea"/>
                <a:cs typeface="+mn-cs"/>
              </a:rPr>
              <a:t> read the port to a CPU register, add the constant to the CPU register, and write the result back to the port.</a:t>
            </a:r>
          </a:p>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31</a:t>
            </a:fld>
            <a:endParaRPr lang="en-US" dirty="0"/>
          </a:p>
        </p:txBody>
      </p:sp>
    </p:spTree>
    <p:extLst>
      <p:ext uri="{BB962C8B-B14F-4D97-AF65-F5344CB8AC3E}">
        <p14:creationId xmlns:p14="http://schemas.microsoft.com/office/powerpoint/2010/main" val="150154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37817724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31732917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Tree>
    <p:extLst>
      <p:ext uri="{BB962C8B-B14F-4D97-AF65-F5344CB8AC3E}">
        <p14:creationId xmlns:p14="http://schemas.microsoft.com/office/powerpoint/2010/main" val="32402998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smtClean="0"/>
              <a:t>Click to edit Master text styles</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en-GB"/>
          </a:p>
        </p:txBody>
      </p:sp>
    </p:spTree>
    <p:extLst>
      <p:ext uri="{BB962C8B-B14F-4D97-AF65-F5344CB8AC3E}">
        <p14:creationId xmlns:p14="http://schemas.microsoft.com/office/powerpoint/2010/main" val="3546860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10611976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Tree>
    <p:extLst>
      <p:ext uri="{BB962C8B-B14F-4D97-AF65-F5344CB8AC3E}">
        <p14:creationId xmlns:p14="http://schemas.microsoft.com/office/powerpoint/2010/main" val="6400678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17491748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a:p>
            <a:pPr lvl="1"/>
            <a:r>
              <a:rPr lang="en-US" altLang="ja-JP" smtClean="0"/>
              <a:t>Second level</a:t>
            </a:r>
          </a:p>
        </p:txBody>
      </p:sp>
    </p:spTree>
    <p:extLst>
      <p:ext uri="{BB962C8B-B14F-4D97-AF65-F5344CB8AC3E}">
        <p14:creationId xmlns:p14="http://schemas.microsoft.com/office/powerpoint/2010/main" val="11202987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484761"/>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smtClean="0"/>
              <a:t>Textmasterformat</a:t>
            </a:r>
            <a:br>
              <a:rPr lang="de-DE" dirty="0" smtClean="0"/>
            </a:br>
            <a:r>
              <a:rPr lang="de-DE" dirty="0" smtClean="0"/>
              <a:t>bearbeiten</a:t>
            </a:r>
          </a:p>
          <a:p>
            <a:pPr lvl="1"/>
            <a:r>
              <a:rPr lang="de-DE" dirty="0" smtClean="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smtClean="0"/>
              <a:t>Click to edit Master text styles</a:t>
            </a:r>
          </a:p>
        </p:txBody>
      </p:sp>
    </p:spTree>
    <p:extLst>
      <p:ext uri="{BB962C8B-B14F-4D97-AF65-F5344CB8AC3E}">
        <p14:creationId xmlns:p14="http://schemas.microsoft.com/office/powerpoint/2010/main" val="1365875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004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dirty="0"/>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911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4903963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3236240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4033027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smtClean="0"/>
              <a:t>Click to edit Master text styles</a:t>
            </a:r>
          </a:p>
          <a:p>
            <a:pPr lvl="1"/>
            <a:r>
              <a:rPr lang="en-US" altLang="ja-JP" smtClean="0"/>
              <a:t>Second level</a:t>
            </a:r>
          </a:p>
          <a:p>
            <a:pPr lvl="2"/>
            <a:r>
              <a:rPr lang="en-US" altLang="ja-JP"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42068804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altLang="ja-JP" smtClean="0"/>
              <a:t>Click to edit Master title style</a:t>
            </a:r>
            <a:endParaRPr lang="en-US"/>
          </a:p>
        </p:txBody>
      </p:sp>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33449533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smtClean="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Foliennummernplatzhalter 5"/>
          <p:cNvSpPr>
            <a:spLocks noGrp="1"/>
          </p:cNvSpPr>
          <p:nvPr>
            <p:ph type="sldNum" sz="quarter" idx="4"/>
          </p:nvPr>
        </p:nvSpPr>
        <p:spPr>
          <a:xfrm>
            <a:off x="5760000" y="6510509"/>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smtClean="0"/>
              <a:t>Page </a:t>
            </a:r>
            <a:fld id="{3FD030EF-7044-4946-962A-5D7D09BD1B34}" type="slidenum">
              <a:rPr lang="de-DE" smtClean="0"/>
              <a:pPr algn="l"/>
              <a:t>‹#›</a:t>
            </a:fld>
            <a:endParaRPr lang="de-DE" dirty="0"/>
          </a:p>
        </p:txBody>
      </p:sp>
      <p:sp>
        <p:nvSpPr>
          <p:cNvPr id="13" name="Textfeld 7"/>
          <p:cNvSpPr txBox="1"/>
          <p:nvPr/>
        </p:nvSpPr>
        <p:spPr>
          <a:xfrm>
            <a:off x="468000" y="6529745"/>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smtClean="0">
                <a:solidFill>
                  <a:schemeClr val="tx2"/>
                </a:solidFill>
                <a:latin typeface="+mj-lt"/>
                <a:ea typeface="+mn-ea"/>
                <a:cs typeface="+mn-cs"/>
              </a:rPr>
              <a:t>© 2016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71626" y="6440060"/>
            <a:ext cx="1773748" cy="302481"/>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49" r:id="rId15"/>
    <p:sldLayoutId id="2147483750" r:id="rId16"/>
    <p:sldLayoutId id="2147483751"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1080000" y="-1"/>
            <a:ext cx="5625600" cy="2592000"/>
          </a:xfrm>
        </p:spPr>
        <p:txBody>
          <a:bodyPr/>
          <a:lstStyle/>
          <a:p>
            <a:r>
              <a:rPr lang="en-US" altLang="ja-JP" dirty="0" smtClean="0">
                <a:latin typeface="Calibri" panose="020F0502020204030204" pitchFamily="34" charset="0"/>
              </a:rPr>
              <a:t>OPEN SOURCE Software</a:t>
            </a:r>
            <a:endParaRPr kumimoji="1" lang="en-US" altLang="ja-JP" cap="all" dirty="0" smtClean="0">
              <a:latin typeface="Calibri" panose="020F0502020204030204" pitchFamily="34" charset="0"/>
            </a:endParaRPr>
          </a:p>
        </p:txBody>
      </p:sp>
      <p:sp>
        <p:nvSpPr>
          <p:cNvPr id="3" name="Textplatzhalter 2"/>
          <p:cNvSpPr>
            <a:spLocks noGrp="1"/>
          </p:cNvSpPr>
          <p:nvPr>
            <p:ph type="body" sz="quarter" idx="13"/>
          </p:nvPr>
        </p:nvSpPr>
        <p:spPr>
          <a:xfrm>
            <a:off x="1080000" y="2700000"/>
            <a:ext cx="5625600" cy="917513"/>
          </a:xfrm>
        </p:spPr>
        <p:txBody>
          <a:bodyPr/>
          <a:lstStyle/>
          <a:p>
            <a:r>
              <a:rPr lang="en-US" sz="1800" b="1" dirty="0" smtClean="0">
                <a:latin typeface="Calibri" panose="020F0502020204030204" pitchFamily="34" charset="0"/>
              </a:rPr>
              <a:t>GROUP 1</a:t>
            </a:r>
          </a:p>
          <a:p>
            <a:r>
              <a:rPr lang="en-US" sz="1800" b="1" dirty="0" smtClean="0">
                <a:latin typeface="Calibri" panose="020F0502020204030204" pitchFamily="34" charset="0"/>
              </a:rPr>
              <a:t>INSTRUCTOR: Mr. Sung Le</a:t>
            </a:r>
            <a:endParaRPr lang="en-US" sz="1800" b="1" dirty="0">
              <a:latin typeface="Calibri" panose="020F0502020204030204" pitchFamily="34" charset="0"/>
            </a:endParaRPr>
          </a:p>
        </p:txBody>
      </p:sp>
    </p:spTree>
    <p:extLst>
      <p:ext uri="{BB962C8B-B14F-4D97-AF65-F5344CB8AC3E}">
        <p14:creationId xmlns:p14="http://schemas.microsoft.com/office/powerpoint/2010/main" val="21088283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What is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10</a:t>
            </a:fld>
            <a:endParaRPr lang="de-DE" dirty="0"/>
          </a:p>
        </p:txBody>
      </p:sp>
      <p:sp>
        <p:nvSpPr>
          <p:cNvPr id="4" name="Content Placeholder 3"/>
          <p:cNvSpPr>
            <a:spLocks noGrp="1"/>
          </p:cNvSpPr>
          <p:nvPr>
            <p:ph idx="1"/>
          </p:nvPr>
        </p:nvSpPr>
        <p:spPr>
          <a:xfrm>
            <a:off x="1080000" y="1800000"/>
            <a:ext cx="5016000" cy="3877985"/>
          </a:xfrm>
        </p:spPr>
        <p:txBody>
          <a:bodyPr/>
          <a:lstStyle/>
          <a:p>
            <a:r>
              <a:rPr lang="en-US" altLang="en-US" dirty="0" smtClean="0">
                <a:cs typeface="Arial" panose="020B0604020202020204" pitchFamily="34" charset="0"/>
              </a:rPr>
              <a:t>Manage </a:t>
            </a:r>
            <a:r>
              <a:rPr lang="en-US" altLang="en-US" dirty="0">
                <a:cs typeface="Arial" panose="020B0604020202020204" pitchFamily="34" charset="0"/>
              </a:rPr>
              <a:t>input/output requests from software </a:t>
            </a:r>
            <a:r>
              <a:rPr lang="en-US" altLang="en-US" dirty="0" smtClean="0">
                <a:cs typeface="Arial" panose="020B0604020202020204" pitchFamily="34" charset="0"/>
              </a:rPr>
              <a:t>and translates </a:t>
            </a:r>
            <a:r>
              <a:rPr lang="en-US" altLang="en-US" dirty="0">
                <a:cs typeface="Arial" panose="020B0604020202020204" pitchFamily="34" charset="0"/>
              </a:rPr>
              <a:t>them into data processing instructions for </a:t>
            </a:r>
            <a:r>
              <a:rPr lang="en-US" altLang="en-US" dirty="0" smtClean="0">
                <a:cs typeface="Arial" panose="020B0604020202020204" pitchFamily="34" charset="0"/>
              </a:rPr>
              <a:t>the central </a:t>
            </a:r>
            <a:r>
              <a:rPr lang="en-US" altLang="en-US" dirty="0">
                <a:cs typeface="Arial" panose="020B0604020202020204" pitchFamily="34" charset="0"/>
              </a:rPr>
              <a:t>processing unit and other electronic components </a:t>
            </a:r>
            <a:r>
              <a:rPr lang="en-US" altLang="en-US" dirty="0" smtClean="0">
                <a:cs typeface="Arial" panose="020B0604020202020204" pitchFamily="34" charset="0"/>
              </a:rPr>
              <a:t>of a </a:t>
            </a:r>
            <a:r>
              <a:rPr lang="en-US" altLang="en-US" dirty="0">
                <a:cs typeface="Arial" panose="020B0604020202020204" pitchFamily="34" charset="0"/>
              </a:rPr>
              <a:t>computer. </a:t>
            </a:r>
            <a:endParaRPr lang="en-US" altLang="en-US" dirty="0" smtClean="0">
              <a:cs typeface="Arial" panose="020B0604020202020204" pitchFamily="34" charset="0"/>
            </a:endParaRPr>
          </a:p>
          <a:p>
            <a:r>
              <a:rPr lang="en-US" altLang="en-US" dirty="0" smtClean="0">
                <a:cs typeface="Arial" panose="020B0604020202020204" pitchFamily="34" charset="0"/>
              </a:rPr>
              <a:t>Known as the central core of a computer's </a:t>
            </a:r>
            <a:r>
              <a:rPr lang="en-US" altLang="en-US" dirty="0">
                <a:cs typeface="Arial" panose="020B0604020202020204" pitchFamily="34" charset="0"/>
              </a:rPr>
              <a:t>operating system</a:t>
            </a:r>
            <a:r>
              <a:rPr lang="en-US" altLang="en-US" dirty="0" smtClean="0">
                <a:cs typeface="Arial" panose="020B0604020202020204" pitchFamily="34" charset="0"/>
              </a:rPr>
              <a:t>.</a:t>
            </a:r>
          </a:p>
          <a:p>
            <a:r>
              <a:rPr lang="en-US" dirty="0"/>
              <a:t>Various kernel designs differ in how they manage system calls </a:t>
            </a:r>
            <a:r>
              <a:rPr lang="en-US" dirty="0" smtClean="0"/>
              <a:t>and resources.</a:t>
            </a:r>
            <a:endParaRPr lang="en-US" altLang="en-US" dirty="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dirty="0"/>
          </a:p>
        </p:txBody>
      </p:sp>
      <p:sp>
        <p:nvSpPr>
          <p:cNvPr id="7" name="TextBox 6"/>
          <p:cNvSpPr txBox="1"/>
          <p:nvPr/>
        </p:nvSpPr>
        <p:spPr>
          <a:xfrm>
            <a:off x="7620000" y="1800000"/>
            <a:ext cx="358140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US" dirty="0" smtClean="0"/>
          </a:p>
          <a:p>
            <a:pPr algn="ctr"/>
            <a:r>
              <a:rPr lang="en-US" dirty="0" smtClean="0"/>
              <a:t>Applications</a:t>
            </a:r>
          </a:p>
          <a:p>
            <a:pPr algn="ctr"/>
            <a:endParaRPr lang="en-US" dirty="0"/>
          </a:p>
        </p:txBody>
      </p:sp>
      <p:sp>
        <p:nvSpPr>
          <p:cNvPr id="8" name="TextBox 7"/>
          <p:cNvSpPr txBox="1"/>
          <p:nvPr/>
        </p:nvSpPr>
        <p:spPr>
          <a:xfrm>
            <a:off x="7620000" y="3095400"/>
            <a:ext cx="3581400"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endParaRPr lang="en-US" dirty="0" smtClean="0"/>
          </a:p>
          <a:p>
            <a:pPr algn="ctr"/>
            <a:r>
              <a:rPr lang="en-US" dirty="0"/>
              <a:t>Kernel</a:t>
            </a:r>
            <a:endParaRPr lang="en-US" dirty="0" smtClean="0"/>
          </a:p>
          <a:p>
            <a:endParaRPr lang="en-US" dirty="0" smtClean="0"/>
          </a:p>
        </p:txBody>
      </p:sp>
      <p:sp>
        <p:nvSpPr>
          <p:cNvPr id="10" name="TextBox 9"/>
          <p:cNvSpPr txBox="1"/>
          <p:nvPr/>
        </p:nvSpPr>
        <p:spPr>
          <a:xfrm>
            <a:off x="7620000" y="4390800"/>
            <a:ext cx="685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CPU</a:t>
            </a:r>
            <a:endParaRPr lang="en-US" dirty="0"/>
          </a:p>
        </p:txBody>
      </p:sp>
      <p:sp>
        <p:nvSpPr>
          <p:cNvPr id="11" name="TextBox 10"/>
          <p:cNvSpPr txBox="1"/>
          <p:nvPr/>
        </p:nvSpPr>
        <p:spPr>
          <a:xfrm>
            <a:off x="8686800" y="43908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Memory</a:t>
            </a:r>
            <a:endParaRPr lang="en-US" dirty="0"/>
          </a:p>
        </p:txBody>
      </p:sp>
      <p:sp>
        <p:nvSpPr>
          <p:cNvPr id="12" name="TextBox 11"/>
          <p:cNvSpPr txBox="1"/>
          <p:nvPr/>
        </p:nvSpPr>
        <p:spPr>
          <a:xfrm>
            <a:off x="10134600" y="43908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Devices</a:t>
            </a:r>
            <a:endParaRPr lang="en-US" dirty="0"/>
          </a:p>
        </p:txBody>
      </p:sp>
      <p:cxnSp>
        <p:nvCxnSpPr>
          <p:cNvPr id="17" name="Straight Arrow Connector 16"/>
          <p:cNvCxnSpPr>
            <a:stCxn id="8" idx="0"/>
            <a:endCxn id="7" idx="2"/>
          </p:cNvCxnSpPr>
          <p:nvPr/>
        </p:nvCxnSpPr>
        <p:spPr>
          <a:xfrm flipV="1">
            <a:off x="9410700" y="27233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p:cNvCxnSpPr>
          <p:nvPr/>
        </p:nvCxnSpPr>
        <p:spPr>
          <a:xfrm flipV="1">
            <a:off x="7962900" y="40187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p:cNvCxnSpPr>
          <p:nvPr/>
        </p:nvCxnSpPr>
        <p:spPr>
          <a:xfrm flipV="1">
            <a:off x="9220200" y="40187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0"/>
          </p:cNvCxnSpPr>
          <p:nvPr/>
        </p:nvCxnSpPr>
        <p:spPr>
          <a:xfrm flipV="1">
            <a:off x="10668000" y="4018730"/>
            <a:ext cx="0" cy="3720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610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What is </a:t>
            </a:r>
            <a:r>
              <a:rPr lang="en-US" dirty="0" err="1" smtClean="0"/>
              <a:t>linux</a:t>
            </a:r>
            <a:r>
              <a:rPr lang="en-US" dirty="0" smtClean="0"/>
              <a:t> kernel?</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11</a:t>
            </a:fld>
            <a:endParaRPr lang="de-DE" dirty="0"/>
          </a:p>
        </p:txBody>
      </p:sp>
      <p:sp>
        <p:nvSpPr>
          <p:cNvPr id="4" name="Content Placeholder 3"/>
          <p:cNvSpPr>
            <a:spLocks noGrp="1"/>
          </p:cNvSpPr>
          <p:nvPr>
            <p:ph idx="1"/>
          </p:nvPr>
        </p:nvSpPr>
        <p:spPr>
          <a:xfrm>
            <a:off x="1080000" y="1800000"/>
            <a:ext cx="9000000" cy="4185761"/>
          </a:xfrm>
        </p:spPr>
        <p:txBody>
          <a:bodyPr/>
          <a:lstStyle/>
          <a:p>
            <a:r>
              <a:rPr lang="en-US" altLang="en-US" dirty="0">
                <a:cs typeface="Arial" panose="020B0604020202020204" pitchFamily="34" charset="0"/>
              </a:rPr>
              <a:t>The Linux kernel is a Unix-like operating system kernel used by a variety of operating systems based on it, which are usually in the form of Linux distributions</a:t>
            </a:r>
            <a:r>
              <a:rPr lang="en-US" altLang="en-US" dirty="0" smtClean="0">
                <a:cs typeface="Arial" panose="020B0604020202020204" pitchFamily="34" charset="0"/>
              </a:rPr>
              <a:t>.</a:t>
            </a:r>
          </a:p>
          <a:p>
            <a:r>
              <a:rPr lang="en-US" dirty="0"/>
              <a:t>The </a:t>
            </a:r>
            <a:r>
              <a:rPr lang="en-US" dirty="0" smtClean="0"/>
              <a:t>Android</a:t>
            </a:r>
            <a:r>
              <a:rPr lang="en-US" dirty="0"/>
              <a:t> </a:t>
            </a:r>
            <a:r>
              <a:rPr lang="en-US" dirty="0" smtClean="0"/>
              <a:t>operating </a:t>
            </a:r>
            <a:r>
              <a:rPr lang="en-US" dirty="0"/>
              <a:t>system </a:t>
            </a:r>
            <a:r>
              <a:rPr lang="en-US" dirty="0" smtClean="0"/>
              <a:t>for tablet computers, smartphones and smartwatches is </a:t>
            </a:r>
            <a:r>
              <a:rPr lang="en-US" dirty="0"/>
              <a:t>also based atop the Linux kernel</a:t>
            </a:r>
            <a:r>
              <a:rPr lang="en-US" dirty="0" smtClean="0"/>
              <a:t>.</a:t>
            </a:r>
          </a:p>
          <a:p>
            <a:r>
              <a:rPr lang="en-US" dirty="0" smtClean="0"/>
              <a:t>Kernel type: Monolithic</a:t>
            </a:r>
          </a:p>
          <a:p>
            <a:r>
              <a:rPr lang="en-US" dirty="0"/>
              <a:t>Linux kernel main roles are</a:t>
            </a:r>
            <a:r>
              <a:rPr lang="en-US" dirty="0" smtClean="0"/>
              <a:t>:</a:t>
            </a:r>
          </a:p>
          <a:p>
            <a:pPr lvl="2">
              <a:buFont typeface="Courier New" panose="02070309020205020404" pitchFamily="49" charset="0"/>
              <a:buChar char="o"/>
            </a:pPr>
            <a:r>
              <a:rPr lang="en-US" dirty="0"/>
              <a:t>Managing all the hardware resources.</a:t>
            </a:r>
          </a:p>
          <a:p>
            <a:pPr lvl="2">
              <a:buFont typeface="Courier New" panose="02070309020205020404" pitchFamily="49" charset="0"/>
              <a:buChar char="o"/>
            </a:pPr>
            <a:r>
              <a:rPr lang="en-US" dirty="0"/>
              <a:t>Providing a set of portable, architecture and hardware independent APIs.</a:t>
            </a:r>
          </a:p>
          <a:p>
            <a:pPr lvl="2">
              <a:buFont typeface="Courier New" panose="02070309020205020404" pitchFamily="49" charset="0"/>
              <a:buChar char="o"/>
            </a:pPr>
            <a:r>
              <a:rPr lang="en-US" dirty="0"/>
              <a:t>Handling concurrent access and usage.</a:t>
            </a:r>
          </a:p>
          <a:p>
            <a:endParaRPr lang="en-US" dirty="0"/>
          </a:p>
        </p:txBody>
      </p:sp>
    </p:spTree>
    <p:extLst>
      <p:ext uri="{BB962C8B-B14F-4D97-AF65-F5344CB8AC3E}">
        <p14:creationId xmlns:p14="http://schemas.microsoft.com/office/powerpoint/2010/main" val="3403496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solidFill>
                  <a:schemeClr val="accent2"/>
                </a:solidFill>
              </a:rPr>
              <a:t>Description </a:t>
            </a:r>
            <a:r>
              <a:rPr lang="en-US" dirty="0">
                <a:solidFill>
                  <a:schemeClr val="accent2"/>
                </a:solidFill>
              </a:rPr>
              <a:t>of Linux Kernel architecture</a:t>
            </a:r>
          </a:p>
          <a:p>
            <a:pPr marL="704850" lvl="3" indent="-342900">
              <a:lnSpc>
                <a:spcPct val="100000"/>
              </a:lnSpc>
              <a:buClr>
                <a:schemeClr val="tx2"/>
              </a:buClr>
              <a:buFont typeface="Wingdings" panose="05000000000000000000" pitchFamily="2" charset="2"/>
              <a:buChar char="§"/>
            </a:pPr>
            <a:r>
              <a:rPr lang="en-US" dirty="0">
                <a:solidFill>
                  <a:schemeClr val="accent2"/>
                </a:solidFill>
              </a:rPr>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1889270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Description of </a:t>
            </a:r>
            <a:r>
              <a:rPr lang="en-US" dirty="0" err="1" smtClean="0"/>
              <a:t>linux</a:t>
            </a:r>
            <a:r>
              <a:rPr lang="en-US" dirty="0" smtClean="0"/>
              <a:t> kernel architecture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9000000" cy="563744"/>
          </a:xfrm>
        </p:spPr>
        <p:txBody>
          <a:bodyPr/>
          <a:lstStyle/>
          <a:p>
            <a:r>
              <a:rPr lang="en-US" dirty="0"/>
              <a:t>Linux Kernel architecture to be divided into two levels – User Space and Kernel Space. </a:t>
            </a:r>
            <a:br>
              <a:rPr lang="en-US" dirty="0"/>
            </a:br>
            <a:endParaRPr lang="en-US" dirty="0"/>
          </a:p>
        </p:txBody>
      </p:sp>
      <p:sp>
        <p:nvSpPr>
          <p:cNvPr id="6" name="Right Brace 5"/>
          <p:cNvSpPr/>
          <p:nvPr/>
        </p:nvSpPr>
        <p:spPr>
          <a:xfrm>
            <a:off x="7848600" y="2363744"/>
            <a:ext cx="228600" cy="83665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153400" y="2581273"/>
            <a:ext cx="1926600" cy="369332"/>
          </a:xfrm>
          <a:prstGeom prst="rect">
            <a:avLst/>
          </a:prstGeom>
          <a:noFill/>
        </p:spPr>
        <p:txBody>
          <a:bodyPr wrap="square" rtlCol="0">
            <a:spAutoFit/>
          </a:bodyPr>
          <a:lstStyle/>
          <a:p>
            <a:r>
              <a:rPr lang="en-US" dirty="0" smtClean="0"/>
              <a:t>User space</a:t>
            </a:r>
            <a:endParaRPr lang="en-US" dirty="0"/>
          </a:p>
        </p:txBody>
      </p:sp>
      <p:sp>
        <p:nvSpPr>
          <p:cNvPr id="8" name="Right Brace 7"/>
          <p:cNvSpPr/>
          <p:nvPr/>
        </p:nvSpPr>
        <p:spPr>
          <a:xfrm>
            <a:off x="7763608" y="3537466"/>
            <a:ext cx="228600" cy="21013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155354" y="4403467"/>
            <a:ext cx="1926600" cy="369332"/>
          </a:xfrm>
          <a:prstGeom prst="rect">
            <a:avLst/>
          </a:prstGeom>
          <a:noFill/>
        </p:spPr>
        <p:txBody>
          <a:bodyPr wrap="square" rtlCol="0">
            <a:spAutoFit/>
          </a:bodyPr>
          <a:lstStyle/>
          <a:p>
            <a:r>
              <a:rPr lang="en-US" dirty="0" smtClean="0"/>
              <a:t>Kernel space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00" y="2133600"/>
            <a:ext cx="4298400" cy="4029443"/>
          </a:xfrm>
          <a:prstGeom prst="rect">
            <a:avLst/>
          </a:prstGeom>
        </p:spPr>
      </p:pic>
    </p:spTree>
    <p:extLst>
      <p:ext uri="{BB962C8B-B14F-4D97-AF65-F5344CB8AC3E}">
        <p14:creationId xmlns:p14="http://schemas.microsoft.com/office/powerpoint/2010/main" val="3521894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9000000" cy="590931"/>
          </a:xfrm>
        </p:spPr>
        <p:txBody>
          <a:bodyPr/>
          <a:lstStyle/>
          <a:p>
            <a:r>
              <a:rPr lang="en-US" dirty="0" smtClean="0"/>
              <a:t>System call interface. </a:t>
            </a:r>
            <a:r>
              <a:rPr lang="en-US" dirty="0"/>
              <a:t/>
            </a:r>
            <a:br>
              <a:rPr lang="en-US" dirty="0"/>
            </a:br>
            <a:endParaRPr lang="en-US" dirty="0"/>
          </a:p>
        </p:txBody>
      </p:sp>
      <p:sp>
        <p:nvSpPr>
          <p:cNvPr id="10" name="TextBox 9"/>
          <p:cNvSpPr txBox="1"/>
          <p:nvPr/>
        </p:nvSpPr>
        <p:spPr>
          <a:xfrm>
            <a:off x="1201451" y="3167390"/>
            <a:ext cx="3124200" cy="523220"/>
          </a:xfrm>
          <a:prstGeom prst="rect">
            <a:avLst/>
          </a:prstGeom>
          <a:noFill/>
        </p:spPr>
        <p:txBody>
          <a:bodyPr wrap="square" rtlCol="0">
            <a:spAutoFit/>
          </a:bodyPr>
          <a:lstStyle/>
          <a:p>
            <a:r>
              <a:rPr lang="en-US" sz="1400" dirty="0" smtClean="0"/>
              <a:t>Implements the basic function such as read, write…</a:t>
            </a:r>
            <a:endParaRPr lang="en-US" sz="1400" dirty="0"/>
          </a:p>
        </p:txBody>
      </p:sp>
      <p:sp>
        <p:nvSpPr>
          <p:cNvPr id="12" name="Left Arrow 11"/>
          <p:cNvSpPr/>
          <p:nvPr/>
        </p:nvSpPr>
        <p:spPr>
          <a:xfrm>
            <a:off x="8763000" y="3419231"/>
            <a:ext cx="7620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298400" cy="4029443"/>
          </a:xfrm>
          <a:prstGeom prst="rect">
            <a:avLst/>
          </a:prstGeom>
        </p:spPr>
      </p:pic>
    </p:spTree>
    <p:extLst>
      <p:ext uri="{BB962C8B-B14F-4D97-AF65-F5344CB8AC3E}">
        <p14:creationId xmlns:p14="http://schemas.microsoft.com/office/powerpoint/2010/main" val="3429819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4" name="Content Placeholder 3"/>
          <p:cNvSpPr>
            <a:spLocks noGrp="1"/>
          </p:cNvSpPr>
          <p:nvPr>
            <p:ph idx="1"/>
          </p:nvPr>
        </p:nvSpPr>
        <p:spPr>
          <a:xfrm>
            <a:off x="1080000" y="1800000"/>
            <a:ext cx="9000000" cy="590931"/>
          </a:xfrm>
        </p:spPr>
        <p:txBody>
          <a:bodyPr/>
          <a:lstStyle/>
          <a:p>
            <a:r>
              <a:rPr lang="en-US" dirty="0" smtClean="0"/>
              <a:t>System call interface. </a:t>
            </a:r>
            <a:r>
              <a:rPr lang="en-US" dirty="0"/>
              <a:t/>
            </a:r>
            <a:br>
              <a:rPr lang="en-US" dirty="0"/>
            </a:br>
            <a:endParaRPr lang="en-US" dirty="0"/>
          </a:p>
        </p:txBody>
      </p:sp>
      <p:sp>
        <p:nvSpPr>
          <p:cNvPr id="10" name="TextBox 9"/>
          <p:cNvSpPr txBox="1"/>
          <p:nvPr/>
        </p:nvSpPr>
        <p:spPr>
          <a:xfrm>
            <a:off x="1219200" y="3939177"/>
            <a:ext cx="3124200" cy="738664"/>
          </a:xfrm>
          <a:prstGeom prst="rect">
            <a:avLst/>
          </a:prstGeom>
          <a:noFill/>
        </p:spPr>
        <p:txBody>
          <a:bodyPr wrap="square" rtlCol="0">
            <a:spAutoFit/>
          </a:bodyPr>
          <a:lstStyle/>
          <a:p>
            <a:r>
              <a:rPr lang="en-US" sz="1400" dirty="0"/>
              <a:t>Code is common to all of the processor architectures supported by Linux</a:t>
            </a:r>
          </a:p>
        </p:txBody>
      </p:sp>
      <p:sp>
        <p:nvSpPr>
          <p:cNvPr id="12" name="Left Arrow 11"/>
          <p:cNvSpPr/>
          <p:nvPr/>
        </p:nvSpPr>
        <p:spPr>
          <a:xfrm>
            <a:off x="8838000" y="4267200"/>
            <a:ext cx="7620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298400" cy="4029443"/>
          </a:xfrm>
          <a:prstGeom prst="rect">
            <a:avLst/>
          </a:prstGeom>
        </p:spPr>
      </p:pic>
    </p:spTree>
    <p:extLst>
      <p:ext uri="{BB962C8B-B14F-4D97-AF65-F5344CB8AC3E}">
        <p14:creationId xmlns:p14="http://schemas.microsoft.com/office/powerpoint/2010/main" val="1834836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Description of </a:t>
            </a:r>
            <a:r>
              <a:rPr lang="en-US" dirty="0" err="1"/>
              <a:t>linux</a:t>
            </a:r>
            <a:r>
              <a:rPr lang="en-US" dirty="0"/>
              <a:t> kernel architecture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16</a:t>
            </a:fld>
            <a:endParaRPr lang="de-DE" dirty="0"/>
          </a:p>
        </p:txBody>
      </p:sp>
      <p:sp>
        <p:nvSpPr>
          <p:cNvPr id="4" name="Content Placeholder 3"/>
          <p:cNvSpPr>
            <a:spLocks noGrp="1"/>
          </p:cNvSpPr>
          <p:nvPr>
            <p:ph idx="1"/>
          </p:nvPr>
        </p:nvSpPr>
        <p:spPr>
          <a:xfrm>
            <a:off x="1080000" y="1800000"/>
            <a:ext cx="9000000" cy="590931"/>
          </a:xfrm>
        </p:spPr>
        <p:txBody>
          <a:bodyPr/>
          <a:lstStyle/>
          <a:p>
            <a:r>
              <a:rPr lang="en-US" dirty="0" smtClean="0"/>
              <a:t>System call interface. </a:t>
            </a:r>
            <a:r>
              <a:rPr lang="en-US" dirty="0"/>
              <a:t/>
            </a:r>
            <a:br>
              <a:rPr lang="en-US" dirty="0"/>
            </a:br>
            <a:endParaRPr lang="en-US" dirty="0"/>
          </a:p>
        </p:txBody>
      </p:sp>
      <p:sp>
        <p:nvSpPr>
          <p:cNvPr id="10" name="TextBox 9"/>
          <p:cNvSpPr txBox="1"/>
          <p:nvPr/>
        </p:nvSpPr>
        <p:spPr>
          <a:xfrm>
            <a:off x="914400" y="4642228"/>
            <a:ext cx="3124200" cy="954107"/>
          </a:xfrm>
          <a:prstGeom prst="rect">
            <a:avLst/>
          </a:prstGeom>
          <a:noFill/>
        </p:spPr>
        <p:txBody>
          <a:bodyPr wrap="square" rtlCol="0">
            <a:spAutoFit/>
          </a:bodyPr>
          <a:lstStyle/>
          <a:p>
            <a:r>
              <a:rPr lang="en-US" sz="1400" dirty="0"/>
              <a:t>Architecture-dependent code: This code serves as the processor and platform-specific code for the given architecture.</a:t>
            </a:r>
          </a:p>
        </p:txBody>
      </p:sp>
      <p:sp>
        <p:nvSpPr>
          <p:cNvPr id="12" name="Left Arrow 11"/>
          <p:cNvSpPr/>
          <p:nvPr/>
        </p:nvSpPr>
        <p:spPr>
          <a:xfrm>
            <a:off x="8991600" y="5257800"/>
            <a:ext cx="7620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981200"/>
            <a:ext cx="4298400" cy="4029443"/>
          </a:xfrm>
          <a:prstGeom prst="rect">
            <a:avLst/>
          </a:prstGeom>
        </p:spPr>
      </p:pic>
    </p:spTree>
    <p:extLst>
      <p:ext uri="{BB962C8B-B14F-4D97-AF65-F5344CB8AC3E}">
        <p14:creationId xmlns:p14="http://schemas.microsoft.com/office/powerpoint/2010/main" val="30774523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Linux kernel functions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graphicFrame>
        <p:nvGraphicFramePr>
          <p:cNvPr id="7" name="Diagram 6"/>
          <p:cNvGraphicFramePr/>
          <p:nvPr>
            <p:extLst>
              <p:ext uri="{D42A27DB-BD31-4B8C-83A1-F6EECF244321}">
                <p14:modId xmlns:p14="http://schemas.microsoft.com/office/powerpoint/2010/main" val="2632700300"/>
              </p:ext>
            </p:extLst>
          </p:nvPr>
        </p:nvGraphicFramePr>
        <p:xfrm>
          <a:off x="1080000" y="1981200"/>
          <a:ext cx="9664200" cy="4190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707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Resource </a:t>
            </a:r>
            <a:r>
              <a:rPr lang="en-US" dirty="0"/>
              <a:t>allocation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sp>
        <p:nvSpPr>
          <p:cNvPr id="4" name="Content Placeholder 3"/>
          <p:cNvSpPr>
            <a:spLocks noGrp="1"/>
          </p:cNvSpPr>
          <p:nvPr>
            <p:ph idx="1"/>
          </p:nvPr>
        </p:nvSpPr>
        <p:spPr>
          <a:xfrm>
            <a:off x="1080000" y="1828800"/>
            <a:ext cx="9000000" cy="723275"/>
          </a:xfrm>
        </p:spPr>
        <p:txBody>
          <a:bodyPr/>
          <a:lstStyle/>
          <a:p>
            <a:pPr>
              <a:lnSpc>
                <a:spcPct val="100000"/>
              </a:lnSpc>
            </a:pPr>
            <a:r>
              <a:rPr lang="en-US" dirty="0"/>
              <a:t>M</a:t>
            </a:r>
            <a:r>
              <a:rPr lang="en-US" dirty="0" smtClean="0"/>
              <a:t>anage </a:t>
            </a:r>
            <a:r>
              <a:rPr lang="en-US" dirty="0"/>
              <a:t>the computer's </a:t>
            </a:r>
            <a:r>
              <a:rPr lang="en-US" dirty="0" smtClean="0"/>
              <a:t>resources: CPU</a:t>
            </a:r>
            <a:r>
              <a:rPr lang="en-US" dirty="0"/>
              <a:t>, Memory and I/O devices</a:t>
            </a:r>
            <a:r>
              <a:rPr lang="en-US" dirty="0" smtClean="0"/>
              <a:t>.</a:t>
            </a:r>
          </a:p>
          <a:p>
            <a:pPr>
              <a:lnSpc>
                <a:spcPct val="100000"/>
              </a:lnSpc>
            </a:pPr>
            <a:r>
              <a:rPr lang="en-US" dirty="0"/>
              <a:t>A</a:t>
            </a:r>
            <a:r>
              <a:rPr lang="en-US" dirty="0" smtClean="0"/>
              <a:t>llow </a:t>
            </a:r>
            <a:r>
              <a:rPr lang="en-US" dirty="0"/>
              <a:t>other programs to run and use these resources. </a:t>
            </a:r>
          </a:p>
        </p:txBody>
      </p:sp>
    </p:spTree>
    <p:extLst>
      <p:ext uri="{BB962C8B-B14F-4D97-AF65-F5344CB8AC3E}">
        <p14:creationId xmlns:p14="http://schemas.microsoft.com/office/powerpoint/2010/main" val="15657089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Process Management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19</a:t>
            </a:fld>
            <a:endParaRPr lang="de-DE" dirty="0"/>
          </a:p>
        </p:txBody>
      </p:sp>
      <p:sp>
        <p:nvSpPr>
          <p:cNvPr id="4" name="Content Placeholder 3"/>
          <p:cNvSpPr>
            <a:spLocks noGrp="1"/>
          </p:cNvSpPr>
          <p:nvPr>
            <p:ph idx="1"/>
          </p:nvPr>
        </p:nvSpPr>
        <p:spPr>
          <a:xfrm>
            <a:off x="1080000" y="1800000"/>
            <a:ext cx="9000000" cy="2723823"/>
          </a:xfrm>
        </p:spPr>
        <p:txBody>
          <a:bodyPr/>
          <a:lstStyle/>
          <a:p>
            <a:pPr>
              <a:lnSpc>
                <a:spcPct val="100000"/>
              </a:lnSpc>
            </a:pPr>
            <a:r>
              <a:rPr lang="en-US" dirty="0"/>
              <a:t>A process defines which memory portions the application can </a:t>
            </a:r>
            <a:r>
              <a:rPr lang="en-US" dirty="0" smtClean="0"/>
              <a:t>access.</a:t>
            </a:r>
          </a:p>
          <a:p>
            <a:pPr>
              <a:lnSpc>
                <a:spcPct val="100000"/>
              </a:lnSpc>
            </a:pPr>
            <a:r>
              <a:rPr lang="en-US" dirty="0"/>
              <a:t>A</a:t>
            </a:r>
            <a:r>
              <a:rPr lang="en-US" dirty="0" smtClean="0"/>
              <a:t>llow </a:t>
            </a:r>
            <a:r>
              <a:rPr lang="en-US" dirty="0"/>
              <a:t>the execution of applications and support them with </a:t>
            </a:r>
            <a:r>
              <a:rPr lang="en-US" dirty="0" smtClean="0"/>
              <a:t>features </a:t>
            </a:r>
            <a:r>
              <a:rPr lang="en-US" dirty="0"/>
              <a:t>such as hardware abstraction</a:t>
            </a:r>
            <a:r>
              <a:rPr lang="en-US" dirty="0" smtClean="0"/>
              <a:t>.</a:t>
            </a:r>
          </a:p>
          <a:p>
            <a:pPr>
              <a:lnSpc>
                <a:spcPct val="100000"/>
              </a:lnSpc>
            </a:pPr>
            <a:r>
              <a:rPr lang="en-US" dirty="0"/>
              <a:t>To run an </a:t>
            </a:r>
            <a:r>
              <a:rPr lang="en-US" dirty="0" smtClean="0"/>
              <a:t>application:</a:t>
            </a:r>
            <a:endParaRPr lang="en-US" dirty="0"/>
          </a:p>
          <a:p>
            <a:pPr lvl="2">
              <a:lnSpc>
                <a:spcPct val="100000"/>
              </a:lnSpc>
              <a:buFont typeface="Wingdings" panose="05000000000000000000" pitchFamily="2" charset="2"/>
              <a:buChar char="Ø"/>
            </a:pPr>
            <a:r>
              <a:rPr lang="en-US" dirty="0" smtClean="0"/>
              <a:t> Set </a:t>
            </a:r>
            <a:r>
              <a:rPr lang="en-US" dirty="0"/>
              <a:t>up an address space for the </a:t>
            </a:r>
            <a:r>
              <a:rPr lang="en-US" dirty="0" smtClean="0"/>
              <a:t>application</a:t>
            </a:r>
          </a:p>
          <a:p>
            <a:pPr lvl="2">
              <a:lnSpc>
                <a:spcPct val="100000"/>
              </a:lnSpc>
              <a:buFont typeface="Wingdings" panose="05000000000000000000" pitchFamily="2" charset="2"/>
              <a:buChar char="Ø"/>
            </a:pPr>
            <a:r>
              <a:rPr lang="en-US" dirty="0" smtClean="0"/>
              <a:t> </a:t>
            </a:r>
            <a:r>
              <a:rPr lang="en-US" dirty="0"/>
              <a:t>L</a:t>
            </a:r>
            <a:r>
              <a:rPr lang="en-US" dirty="0" smtClean="0"/>
              <a:t>oads </a:t>
            </a:r>
            <a:r>
              <a:rPr lang="en-US" dirty="0"/>
              <a:t>the file containing the application's code into </a:t>
            </a:r>
            <a:r>
              <a:rPr lang="en-US" dirty="0" smtClean="0"/>
              <a:t>memory</a:t>
            </a:r>
          </a:p>
          <a:p>
            <a:pPr lvl="2">
              <a:lnSpc>
                <a:spcPct val="100000"/>
              </a:lnSpc>
              <a:buFont typeface="Wingdings" panose="05000000000000000000" pitchFamily="2" charset="2"/>
              <a:buChar char="Ø"/>
            </a:pPr>
            <a:r>
              <a:rPr lang="en-US" dirty="0" smtClean="0"/>
              <a:t> Set </a:t>
            </a:r>
            <a:r>
              <a:rPr lang="en-US" dirty="0"/>
              <a:t>up a stack for the program and branches to a given location inside the </a:t>
            </a:r>
            <a:r>
              <a:rPr lang="en-US" dirty="0" smtClean="0"/>
              <a:t>program</a:t>
            </a:r>
          </a:p>
          <a:p>
            <a:pPr lvl="2">
              <a:lnSpc>
                <a:spcPct val="100000"/>
              </a:lnSpc>
              <a:buFont typeface="Wingdings" panose="05000000000000000000" pitchFamily="2" charset="2"/>
              <a:buChar char="Ø"/>
            </a:pPr>
            <a:r>
              <a:rPr lang="en-US" dirty="0" smtClean="0"/>
              <a:t> Starting </a:t>
            </a:r>
            <a:r>
              <a:rPr lang="en-US" dirty="0"/>
              <a:t>its execution</a:t>
            </a:r>
            <a:endParaRPr lang="en-US" dirty="0" smtClean="0"/>
          </a:p>
        </p:txBody>
      </p:sp>
    </p:spTree>
    <p:extLst>
      <p:ext uri="{BB962C8B-B14F-4D97-AF65-F5344CB8AC3E}">
        <p14:creationId xmlns:p14="http://schemas.microsoft.com/office/powerpoint/2010/main" val="21608943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Introduction GROUP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a:t>
            </a:fld>
            <a:endParaRPr lang="de-DE" dirty="0"/>
          </a:p>
        </p:txBody>
      </p:sp>
      <p:sp>
        <p:nvSpPr>
          <p:cNvPr id="4" name="Content Placeholder 3"/>
          <p:cNvSpPr>
            <a:spLocks noGrp="1"/>
          </p:cNvSpPr>
          <p:nvPr>
            <p:ph idx="1"/>
          </p:nvPr>
        </p:nvSpPr>
        <p:spPr>
          <a:xfrm>
            <a:off x="2590800" y="1981200"/>
            <a:ext cx="2882400" cy="3453253"/>
          </a:xfrm>
        </p:spPr>
        <p:txBody>
          <a:bodyPr/>
          <a:lstStyle/>
          <a:p>
            <a:r>
              <a:rPr lang="en-US" dirty="0" smtClean="0"/>
              <a:t>Anh Hoang</a:t>
            </a:r>
          </a:p>
          <a:p>
            <a:r>
              <a:rPr lang="en-US" dirty="0" err="1" smtClean="0"/>
              <a:t>Dat</a:t>
            </a:r>
            <a:r>
              <a:rPr lang="en-US" dirty="0" smtClean="0"/>
              <a:t> Huynh</a:t>
            </a:r>
          </a:p>
          <a:p>
            <a:r>
              <a:rPr lang="en-US" dirty="0" smtClean="0"/>
              <a:t>Tuan Vo</a:t>
            </a:r>
          </a:p>
          <a:p>
            <a:r>
              <a:rPr lang="en-US" dirty="0" smtClean="0"/>
              <a:t>An Huynh</a:t>
            </a:r>
          </a:p>
          <a:p>
            <a:r>
              <a:rPr lang="en-US" dirty="0" err="1" smtClean="0"/>
              <a:t>Canh</a:t>
            </a:r>
            <a:r>
              <a:rPr lang="en-US" dirty="0" smtClean="0"/>
              <a:t> Nguyen</a:t>
            </a:r>
          </a:p>
          <a:p>
            <a:r>
              <a:rPr lang="en-US" dirty="0" err="1" smtClean="0"/>
              <a:t>Cuong</a:t>
            </a:r>
            <a:r>
              <a:rPr lang="en-US" dirty="0" smtClean="0"/>
              <a:t> Nguyen</a:t>
            </a:r>
          </a:p>
          <a:p>
            <a:endParaRPr lang="en-US" dirty="0" smtClean="0"/>
          </a:p>
        </p:txBody>
      </p:sp>
      <p:sp>
        <p:nvSpPr>
          <p:cNvPr id="6" name="Content Placeholder 3"/>
          <p:cNvSpPr txBox="1">
            <a:spLocks/>
          </p:cNvSpPr>
          <p:nvPr/>
        </p:nvSpPr>
        <p:spPr>
          <a:xfrm>
            <a:off x="6934200" y="1981200"/>
            <a:ext cx="2882400" cy="3453253"/>
          </a:xfrm>
          <a:prstGeom prst="rect">
            <a:avLst/>
          </a:prstGeom>
          <a:ln>
            <a:noFill/>
          </a:ln>
        </p:spPr>
        <p:txBody>
          <a:bodyPr vert="horz" lIns="0" tIns="0" rIns="0" bIns="0" rtlCol="0">
            <a:spAutoFit/>
          </a:bodyPr>
          <a:lstStyle>
            <a:lvl1pPr marL="177800" indent="-177800" algn="l" defTabSz="914400" rtl="0" eaLnBrk="1" latinLnBrk="0" hangingPunct="1">
              <a:lnSpc>
                <a:spcPct val="120000"/>
              </a:lnSpc>
              <a:spcBef>
                <a:spcPts val="0"/>
              </a:spcBef>
              <a:spcAft>
                <a:spcPts val="1800"/>
              </a:spcAft>
              <a:buClr>
                <a:schemeClr val="tx2"/>
              </a:buClr>
              <a:buFont typeface="Wingdings" panose="05000000000000000000" pitchFamily="2" charset="2"/>
              <a:buChar char="§"/>
              <a:tabLst>
                <a:tab pos="7177088" algn="r"/>
              </a:tabLst>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err="1" smtClean="0"/>
              <a:t>Dat</a:t>
            </a:r>
            <a:r>
              <a:rPr lang="en-US" dirty="0" smtClean="0"/>
              <a:t> Phan</a:t>
            </a:r>
          </a:p>
          <a:p>
            <a:r>
              <a:rPr lang="en-US" dirty="0" smtClean="0"/>
              <a:t>Dung Ly</a:t>
            </a:r>
          </a:p>
          <a:p>
            <a:r>
              <a:rPr lang="en-US" dirty="0" err="1" smtClean="0"/>
              <a:t>Hoa</a:t>
            </a:r>
            <a:r>
              <a:rPr lang="en-US" dirty="0" smtClean="0"/>
              <a:t> Phan</a:t>
            </a:r>
          </a:p>
          <a:p>
            <a:r>
              <a:rPr lang="en-US" dirty="0" err="1" smtClean="0"/>
              <a:t>Hoanh</a:t>
            </a:r>
            <a:r>
              <a:rPr lang="en-US" dirty="0" smtClean="0"/>
              <a:t> Ly</a:t>
            </a:r>
          </a:p>
          <a:p>
            <a:r>
              <a:rPr lang="en-US" dirty="0" smtClean="0"/>
              <a:t>Hung Tran</a:t>
            </a:r>
          </a:p>
          <a:p>
            <a:r>
              <a:rPr lang="en-US" dirty="0" err="1" smtClean="0"/>
              <a:t>Khoa</a:t>
            </a:r>
            <a:r>
              <a:rPr lang="en-US" dirty="0" smtClean="0"/>
              <a:t> Vo</a:t>
            </a:r>
          </a:p>
          <a:p>
            <a:endParaRPr lang="en-US" dirty="0" smtClean="0"/>
          </a:p>
        </p:txBody>
      </p:sp>
    </p:spTree>
    <p:extLst>
      <p:ext uri="{BB962C8B-B14F-4D97-AF65-F5344CB8AC3E}">
        <p14:creationId xmlns:p14="http://schemas.microsoft.com/office/powerpoint/2010/main" val="3311585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1"/>
            <a:ext cx="8520000" cy="443198"/>
          </a:xfrm>
        </p:spPr>
        <p:txBody>
          <a:bodyPr/>
          <a:lstStyle/>
          <a:p>
            <a:r>
              <a:rPr lang="en-US" dirty="0" smtClean="0"/>
              <a:t>Memory </a:t>
            </a:r>
            <a:r>
              <a:rPr lang="en-US" dirty="0"/>
              <a:t>Management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20</a:t>
            </a:fld>
            <a:endParaRPr lang="de-DE" dirty="0"/>
          </a:p>
        </p:txBody>
      </p:sp>
      <p:sp>
        <p:nvSpPr>
          <p:cNvPr id="4" name="Content Placeholder 3"/>
          <p:cNvSpPr>
            <a:spLocks noGrp="1"/>
          </p:cNvSpPr>
          <p:nvPr>
            <p:ph idx="1"/>
          </p:nvPr>
        </p:nvSpPr>
        <p:spPr>
          <a:xfrm>
            <a:off x="1080000" y="1800000"/>
            <a:ext cx="9000000" cy="1746119"/>
          </a:xfrm>
        </p:spPr>
        <p:txBody>
          <a:bodyPr/>
          <a:lstStyle/>
          <a:p>
            <a:r>
              <a:rPr lang="en-US" dirty="0"/>
              <a:t>A</a:t>
            </a:r>
            <a:r>
              <a:rPr lang="en-US" dirty="0" smtClean="0"/>
              <a:t>llows </a:t>
            </a:r>
            <a:r>
              <a:rPr lang="en-US" dirty="0"/>
              <a:t>processes to safely access this memory as they require </a:t>
            </a:r>
            <a:r>
              <a:rPr lang="en-US" dirty="0" smtClean="0"/>
              <a:t>it.</a:t>
            </a:r>
          </a:p>
          <a:p>
            <a:r>
              <a:rPr lang="en-US" dirty="0"/>
              <a:t>Virtual addressing helps kernel to create virtual partitions of memory in two disjointed </a:t>
            </a:r>
            <a:r>
              <a:rPr lang="en-US" dirty="0" smtClean="0"/>
              <a:t>areas:</a:t>
            </a:r>
          </a:p>
          <a:p>
            <a:pPr lvl="2">
              <a:buFont typeface="Wingdings" panose="05000000000000000000" pitchFamily="2" charset="2"/>
              <a:buChar char="Ø"/>
            </a:pPr>
            <a:r>
              <a:rPr lang="en-US" dirty="0" smtClean="0"/>
              <a:t> One is </a:t>
            </a:r>
            <a:r>
              <a:rPr lang="en-US" dirty="0"/>
              <a:t>reserved for the kernel (kernel space</a:t>
            </a:r>
            <a:r>
              <a:rPr lang="en-US" dirty="0" smtClean="0"/>
              <a:t>). </a:t>
            </a:r>
          </a:p>
          <a:p>
            <a:pPr lvl="2">
              <a:buFont typeface="Wingdings" panose="05000000000000000000" pitchFamily="2" charset="2"/>
              <a:buChar char="Ø"/>
            </a:pPr>
            <a:r>
              <a:rPr lang="en-US" dirty="0" smtClean="0"/>
              <a:t> The </a:t>
            </a:r>
            <a:r>
              <a:rPr lang="en-US" dirty="0"/>
              <a:t>other for the applications (user space).</a:t>
            </a:r>
          </a:p>
        </p:txBody>
      </p:sp>
    </p:spTree>
    <p:extLst>
      <p:ext uri="{BB962C8B-B14F-4D97-AF65-F5344CB8AC3E}">
        <p14:creationId xmlns:p14="http://schemas.microsoft.com/office/powerpoint/2010/main" val="17367557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1"/>
            <a:ext cx="8520000" cy="443198"/>
          </a:xfrm>
        </p:spPr>
        <p:txBody>
          <a:bodyPr/>
          <a:lstStyle/>
          <a:p>
            <a:r>
              <a:rPr lang="en-US" dirty="0" smtClean="0"/>
              <a:t>I/O </a:t>
            </a:r>
            <a:r>
              <a:rPr lang="en-US" dirty="0"/>
              <a:t>Device </a:t>
            </a:r>
            <a:r>
              <a:rPr lang="en-US" dirty="0" smtClean="0"/>
              <a:t>Management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21</a:t>
            </a:fld>
            <a:endParaRPr lang="de-DE" dirty="0"/>
          </a:p>
        </p:txBody>
      </p:sp>
      <p:sp>
        <p:nvSpPr>
          <p:cNvPr id="4" name="Content Placeholder 3"/>
          <p:cNvSpPr>
            <a:spLocks noGrp="1"/>
          </p:cNvSpPr>
          <p:nvPr>
            <p:ph idx="1"/>
          </p:nvPr>
        </p:nvSpPr>
        <p:spPr>
          <a:xfrm>
            <a:off x="1080000" y="1800000"/>
            <a:ext cx="9000000" cy="2632516"/>
          </a:xfrm>
        </p:spPr>
        <p:txBody>
          <a:bodyPr/>
          <a:lstStyle/>
          <a:p>
            <a:r>
              <a:rPr lang="en-US" dirty="0"/>
              <a:t>P</a:t>
            </a:r>
            <a:r>
              <a:rPr lang="en-US" dirty="0" smtClean="0"/>
              <a:t>rocesses </a:t>
            </a:r>
            <a:r>
              <a:rPr lang="en-US" dirty="0"/>
              <a:t>need access to the peripherals connected to the computer, which are controlled by the kernel through Device </a:t>
            </a:r>
            <a:r>
              <a:rPr lang="en-US" dirty="0" smtClean="0"/>
              <a:t>Drivers.</a:t>
            </a:r>
          </a:p>
          <a:p>
            <a:r>
              <a:rPr lang="en-US" dirty="0"/>
              <a:t>A device driver is a computer program that enables the operating system to interact with a hardware </a:t>
            </a:r>
            <a:r>
              <a:rPr lang="en-US" dirty="0" smtClean="0"/>
              <a:t>device.</a:t>
            </a:r>
          </a:p>
          <a:p>
            <a:pPr lvl="2">
              <a:buFont typeface="Wingdings" panose="05000000000000000000" pitchFamily="2" charset="2"/>
              <a:buChar char="Ø"/>
            </a:pPr>
            <a:r>
              <a:rPr lang="en-US" dirty="0"/>
              <a:t>P</a:t>
            </a:r>
            <a:r>
              <a:rPr lang="en-US" dirty="0" smtClean="0"/>
              <a:t>rovides </a:t>
            </a:r>
            <a:r>
              <a:rPr lang="en-US" dirty="0"/>
              <a:t>the operating system with information of how to control and communicate with a certain piece of </a:t>
            </a:r>
            <a:r>
              <a:rPr lang="en-US" dirty="0" smtClean="0"/>
              <a:t>hardware.</a:t>
            </a:r>
          </a:p>
          <a:p>
            <a:pPr lvl="2"/>
            <a:endParaRPr lang="en-US" dirty="0" smtClean="0"/>
          </a:p>
        </p:txBody>
      </p:sp>
    </p:spTree>
    <p:extLst>
      <p:ext uri="{BB962C8B-B14F-4D97-AF65-F5344CB8AC3E}">
        <p14:creationId xmlns:p14="http://schemas.microsoft.com/office/powerpoint/2010/main" val="37470278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Inter-Process Communication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22</a:t>
            </a:fld>
            <a:endParaRPr lang="de-DE" dirty="0"/>
          </a:p>
        </p:txBody>
      </p:sp>
      <p:sp>
        <p:nvSpPr>
          <p:cNvPr id="4" name="Content Placeholder 3"/>
          <p:cNvSpPr>
            <a:spLocks noGrp="1"/>
          </p:cNvSpPr>
          <p:nvPr>
            <p:ph idx="1"/>
          </p:nvPr>
        </p:nvSpPr>
        <p:spPr>
          <a:xfrm>
            <a:off x="1080000" y="1800000"/>
            <a:ext cx="9000000" cy="1412694"/>
          </a:xfrm>
        </p:spPr>
        <p:txBody>
          <a:bodyPr/>
          <a:lstStyle/>
          <a:p>
            <a:r>
              <a:rPr lang="en-US" dirty="0"/>
              <a:t>Kernel provides methods for Synchronization and Communication between processes called Inter- Process Communication (IPC</a:t>
            </a:r>
            <a:r>
              <a:rPr lang="en-US" dirty="0" smtClean="0"/>
              <a:t>).</a:t>
            </a:r>
          </a:p>
          <a:p>
            <a:r>
              <a:rPr lang="en-US" dirty="0"/>
              <a:t>There are various approaches of IPC say, semaphore, shared memory, message queue, pipe (or named FIFO), etc.</a:t>
            </a:r>
          </a:p>
        </p:txBody>
      </p:sp>
    </p:spTree>
    <p:extLst>
      <p:ext uri="{BB962C8B-B14F-4D97-AF65-F5344CB8AC3E}">
        <p14:creationId xmlns:p14="http://schemas.microsoft.com/office/powerpoint/2010/main" val="1650728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Scheduling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23</a:t>
            </a:fld>
            <a:endParaRPr lang="de-DE" dirty="0"/>
          </a:p>
        </p:txBody>
      </p:sp>
      <p:sp>
        <p:nvSpPr>
          <p:cNvPr id="4" name="Content Placeholder 3"/>
          <p:cNvSpPr>
            <a:spLocks noGrp="1"/>
          </p:cNvSpPr>
          <p:nvPr>
            <p:ph idx="1"/>
          </p:nvPr>
        </p:nvSpPr>
        <p:spPr>
          <a:xfrm>
            <a:off x="1080000" y="1800000"/>
            <a:ext cx="9000000" cy="1938992"/>
          </a:xfrm>
        </p:spPr>
        <p:txBody>
          <a:bodyPr/>
          <a:lstStyle/>
          <a:p>
            <a:r>
              <a:rPr lang="en-US" dirty="0"/>
              <a:t>In a Multitasking system, the kernel will give every program a slice of time and switch from process to </a:t>
            </a:r>
            <a:r>
              <a:rPr lang="en-US" dirty="0" smtClean="0"/>
              <a:t>process.</a:t>
            </a:r>
          </a:p>
          <a:p>
            <a:r>
              <a:rPr lang="en-US" dirty="0"/>
              <a:t>The kernel uses Scheduling Algorithms to determine which process is running next and how much time it will be </a:t>
            </a:r>
            <a:r>
              <a:rPr lang="en-US" dirty="0" smtClean="0"/>
              <a:t>given.</a:t>
            </a:r>
          </a:p>
          <a:p>
            <a:r>
              <a:rPr lang="en-US" dirty="0"/>
              <a:t>The algorithm sets priority among the processes.</a:t>
            </a:r>
          </a:p>
        </p:txBody>
      </p:sp>
    </p:spTree>
    <p:extLst>
      <p:ext uri="{BB962C8B-B14F-4D97-AF65-F5344CB8AC3E}">
        <p14:creationId xmlns:p14="http://schemas.microsoft.com/office/powerpoint/2010/main" val="11685114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System Calls and Interrupt </a:t>
            </a:r>
            <a:r>
              <a:rPr lang="en-US" dirty="0" smtClean="0"/>
              <a:t>Handling</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24</a:t>
            </a:fld>
            <a:endParaRPr lang="de-DE" dirty="0"/>
          </a:p>
        </p:txBody>
      </p:sp>
      <p:sp>
        <p:nvSpPr>
          <p:cNvPr id="4" name="Content Placeholder 3"/>
          <p:cNvSpPr>
            <a:spLocks noGrp="1"/>
          </p:cNvSpPr>
          <p:nvPr>
            <p:ph idx="1"/>
          </p:nvPr>
        </p:nvSpPr>
        <p:spPr>
          <a:xfrm>
            <a:off x="1080000" y="1800000"/>
            <a:ext cx="9000000" cy="2169825"/>
          </a:xfrm>
        </p:spPr>
        <p:txBody>
          <a:bodyPr/>
          <a:lstStyle/>
          <a:p>
            <a:r>
              <a:rPr lang="en-US" dirty="0"/>
              <a:t>A system call is a mechanism that is used by the application program to request a service from the operating </a:t>
            </a:r>
            <a:r>
              <a:rPr lang="en-US" dirty="0" smtClean="0"/>
              <a:t>system.</a:t>
            </a:r>
          </a:p>
          <a:p>
            <a:r>
              <a:rPr lang="en-US" dirty="0"/>
              <a:t>System calls include close, open, read, wait and </a:t>
            </a:r>
            <a:r>
              <a:rPr lang="en-US" dirty="0" smtClean="0"/>
              <a:t>write.</a:t>
            </a:r>
          </a:p>
          <a:p>
            <a:r>
              <a:rPr lang="en-US" dirty="0"/>
              <a:t>To access the services provided by the kernel we need to invoke the related kernel </a:t>
            </a:r>
            <a:r>
              <a:rPr lang="en-US" dirty="0" smtClean="0"/>
              <a:t>functions. </a:t>
            </a:r>
          </a:p>
          <a:p>
            <a:endParaRPr lang="en-US" dirty="0"/>
          </a:p>
        </p:txBody>
      </p:sp>
    </p:spTree>
    <p:extLst>
      <p:ext uri="{BB962C8B-B14F-4D97-AF65-F5344CB8AC3E}">
        <p14:creationId xmlns:p14="http://schemas.microsoft.com/office/powerpoint/2010/main" val="20150236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pPr lvl="0"/>
            <a:r>
              <a:rPr lang="en-US" dirty="0"/>
              <a:t>Security or Protection Management</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25</a:t>
            </a:fld>
            <a:endParaRPr lang="de-DE" dirty="0"/>
          </a:p>
        </p:txBody>
      </p:sp>
      <p:sp>
        <p:nvSpPr>
          <p:cNvPr id="4" name="Content Placeholder 3"/>
          <p:cNvSpPr>
            <a:spLocks noGrp="1"/>
          </p:cNvSpPr>
          <p:nvPr>
            <p:ph idx="1"/>
          </p:nvPr>
        </p:nvSpPr>
        <p:spPr>
          <a:xfrm>
            <a:off x="1080000" y="1800000"/>
            <a:ext cx="9000000" cy="1643527"/>
          </a:xfrm>
        </p:spPr>
        <p:txBody>
          <a:bodyPr/>
          <a:lstStyle/>
          <a:p>
            <a:r>
              <a:rPr lang="en-US" dirty="0"/>
              <a:t>Kernel also provides protection from faults (error control) and from malicious behaviors (Security</a:t>
            </a:r>
            <a:r>
              <a:rPr lang="en-US" dirty="0" smtClean="0"/>
              <a:t>).</a:t>
            </a:r>
          </a:p>
          <a:p>
            <a:r>
              <a:rPr lang="en-US" dirty="0"/>
              <a:t>One approach towards this can be Language based protection </a:t>
            </a:r>
            <a:r>
              <a:rPr lang="en-US" dirty="0" smtClean="0"/>
              <a:t>system.</a:t>
            </a:r>
          </a:p>
          <a:p>
            <a:r>
              <a:rPr lang="en-US" dirty="0"/>
              <a:t>I</a:t>
            </a:r>
            <a:r>
              <a:rPr lang="en-US" dirty="0" smtClean="0"/>
              <a:t>n </a:t>
            </a:r>
            <a:r>
              <a:rPr lang="en-US" dirty="0"/>
              <a:t>which the kernel will only allow code to execute which has been produced by a trusted language </a:t>
            </a:r>
            <a:r>
              <a:rPr lang="en-US" dirty="0" smtClean="0"/>
              <a:t>compiler.</a:t>
            </a:r>
            <a:endParaRPr lang="en-US" dirty="0"/>
          </a:p>
        </p:txBody>
      </p:sp>
    </p:spTree>
    <p:extLst>
      <p:ext uri="{BB962C8B-B14F-4D97-AF65-F5344CB8AC3E}">
        <p14:creationId xmlns:p14="http://schemas.microsoft.com/office/powerpoint/2010/main" val="1132054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26</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solidFill>
                  <a:schemeClr val="accent2"/>
                </a:solidFill>
              </a:rPr>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solidFill>
                  <a:schemeClr val="accent2"/>
                </a:solidFill>
              </a:rPr>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11074132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7149600" cy="886397"/>
          </a:xfrm>
        </p:spPr>
        <p:txBody>
          <a:bodyPr/>
          <a:lstStyle/>
          <a:p>
            <a:r>
              <a:rPr lang="en-US" dirty="0" smtClean="0"/>
              <a:t>Relationship between Linux kernel, hardware and application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27</a:t>
            </a:fld>
            <a:endParaRPr lang="de-DE" dirty="0"/>
          </a:p>
        </p:txBody>
      </p:sp>
      <p:sp>
        <p:nvSpPr>
          <p:cNvPr id="4" name="Content Placeholder 3"/>
          <p:cNvSpPr>
            <a:spLocks noGrp="1"/>
          </p:cNvSpPr>
          <p:nvPr>
            <p:ph idx="1"/>
          </p:nvPr>
        </p:nvSpPr>
        <p:spPr>
          <a:xfrm rot="10800000" flipV="1">
            <a:off x="6019800" y="2057400"/>
            <a:ext cx="5715000" cy="3120854"/>
          </a:xfrm>
        </p:spPr>
        <p:txBody>
          <a:bodyPr/>
          <a:lstStyle/>
          <a:p>
            <a:pPr algn="just"/>
            <a:r>
              <a:rPr lang="en-US" sz="2400" b="1" dirty="0" smtClean="0">
                <a:latin typeface="Times New Roman" panose="02020603050405020304" pitchFamily="18" charset="0"/>
                <a:cs typeface="Times New Roman" panose="02020603050405020304" pitchFamily="18" charset="0"/>
              </a:rPr>
              <a:t>Hardware</a:t>
            </a:r>
            <a:r>
              <a:rPr lang="en-US" sz="2400" dirty="0" smtClean="0">
                <a:latin typeface="Times New Roman" panose="02020603050405020304" pitchFamily="18" charset="0"/>
                <a:cs typeface="Times New Roman" panose="02020603050405020304" pitchFamily="18" charset="0"/>
              </a:rPr>
              <a:t>: CPU, memory, I/O</a:t>
            </a:r>
          </a:p>
          <a:p>
            <a:pPr algn="just"/>
            <a:r>
              <a:rPr lang="en-US" sz="2400" b="1" dirty="0" smtClean="0">
                <a:latin typeface="Times New Roman" panose="02020603050405020304" pitchFamily="18" charset="0"/>
                <a:cs typeface="Times New Roman" panose="02020603050405020304" pitchFamily="18" charset="0"/>
              </a:rPr>
              <a:t>Kernel</a:t>
            </a:r>
            <a:r>
              <a:rPr lang="en-US" sz="2400" dirty="0" smtClean="0">
                <a:latin typeface="Times New Roman" panose="02020603050405020304" pitchFamily="18" charset="0"/>
                <a:cs typeface="Times New Roman" panose="02020603050405020304" pitchFamily="18" charset="0"/>
              </a:rPr>
              <a:t>: Provide architecture and hardware independent APIs to allow user space applications and libraries to use the hardware resources</a:t>
            </a:r>
          </a:p>
          <a:p>
            <a:pPr algn="just"/>
            <a:r>
              <a:rPr lang="en-US" sz="2400" b="1" dirty="0" smtClean="0">
                <a:latin typeface="Times New Roman" panose="02020603050405020304" pitchFamily="18" charset="0"/>
                <a:cs typeface="Times New Roman" panose="02020603050405020304" pitchFamily="18" charset="0"/>
              </a:rPr>
              <a:t>Application</a:t>
            </a:r>
            <a:r>
              <a:rPr lang="en-US" sz="2400" dirty="0" smtClean="0">
                <a:latin typeface="Times New Roman" panose="02020603050405020304" pitchFamily="18" charset="0"/>
                <a:cs typeface="Times New Roman" panose="02020603050405020304" pitchFamily="18" charset="0"/>
              </a:rPr>
              <a:t>: Web browsers, text editor, …</a:t>
            </a:r>
            <a:endParaRPr lang="en-US" sz="2400" dirty="0">
              <a:latin typeface="Times New Roman" panose="02020603050405020304" pitchFamily="18" charset="0"/>
              <a:cs typeface="Times New Roman" panose="02020603050405020304" pitchFamily="18" charset="0"/>
            </a:endParaRPr>
          </a:p>
        </p:txBody>
      </p:sp>
      <p:pic>
        <p:nvPicPr>
          <p:cNvPr id="5" name="Picture 4" descr="C:\Users\canhnguyen\Desktop\kernel1.png"/>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5324475" cy="4343400"/>
          </a:xfrm>
          <a:prstGeom prst="rect">
            <a:avLst/>
          </a:prstGeom>
          <a:noFill/>
          <a:ln>
            <a:noFill/>
          </a:ln>
        </p:spPr>
      </p:pic>
      <p:sp>
        <p:nvSpPr>
          <p:cNvPr id="6" name="TextBox 5"/>
          <p:cNvSpPr txBox="1"/>
          <p:nvPr/>
        </p:nvSpPr>
        <p:spPr>
          <a:xfrm>
            <a:off x="538818" y="6018408"/>
            <a:ext cx="4856438" cy="292388"/>
          </a:xfrm>
          <a:prstGeom prst="rect">
            <a:avLst/>
          </a:prstGeom>
          <a:noFill/>
        </p:spPr>
        <p:txBody>
          <a:bodyPr wrap="square" rtlCol="0">
            <a:spAutoFit/>
          </a:bodyPr>
          <a:lstStyle/>
          <a:p>
            <a:r>
              <a:rPr lang="en-US" sz="1300" b="1" dirty="0" smtClean="0">
                <a:latin typeface="Times New Roman" panose="02020603050405020304" pitchFamily="18" charset="0"/>
                <a:cs typeface="Times New Roman" panose="02020603050405020304" pitchFamily="18" charset="0"/>
              </a:rPr>
              <a:t>Figure 1.1 Relationship between kernel, hardware, application</a:t>
            </a:r>
            <a:endParaRPr lang="en-US"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759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Memory-mapped i/o and Port-mapped i/o</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28</a:t>
            </a:fld>
            <a:endParaRPr lang="de-DE" dirty="0"/>
          </a:p>
        </p:txBody>
      </p:sp>
      <p:grpSp>
        <p:nvGrpSpPr>
          <p:cNvPr id="59" name="Group 58"/>
          <p:cNvGrpSpPr/>
          <p:nvPr/>
        </p:nvGrpSpPr>
        <p:grpSpPr>
          <a:xfrm>
            <a:off x="533400" y="1893174"/>
            <a:ext cx="4495800" cy="3973423"/>
            <a:chOff x="533400" y="1893174"/>
            <a:chExt cx="4495800" cy="3973423"/>
          </a:xfrm>
        </p:grpSpPr>
        <p:grpSp>
          <p:nvGrpSpPr>
            <p:cNvPr id="55" name="Group 54"/>
            <p:cNvGrpSpPr/>
            <p:nvPr/>
          </p:nvGrpSpPr>
          <p:grpSpPr>
            <a:xfrm>
              <a:off x="533400" y="1893174"/>
              <a:ext cx="4495800" cy="3973423"/>
              <a:chOff x="533400" y="1893174"/>
              <a:chExt cx="4495800" cy="3973423"/>
            </a:xfrm>
          </p:grpSpPr>
          <p:sp>
            <p:nvSpPr>
              <p:cNvPr id="4" name="Rectangle 3"/>
              <p:cNvSpPr/>
              <p:nvPr/>
            </p:nvSpPr>
            <p:spPr>
              <a:xfrm>
                <a:off x="533400" y="1893174"/>
                <a:ext cx="4495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38200" y="2071868"/>
                <a:ext cx="1600200" cy="33496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101517" y="2071868"/>
                <a:ext cx="1600200" cy="33138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3000" y="3364137"/>
                <a:ext cx="1050197" cy="646331"/>
              </a:xfrm>
              <a:prstGeom prst="rect">
                <a:avLst/>
              </a:prstGeom>
              <a:noFill/>
            </p:spPr>
            <p:txBody>
              <a:bodyPr wrap="square" rtlCol="0">
                <a:spAutoFit/>
              </a:bodyPr>
              <a:lstStyle/>
              <a:p>
                <a:r>
                  <a:rPr lang="en-US" dirty="0" smtClean="0"/>
                  <a:t>Address space</a:t>
                </a:r>
                <a:endParaRPr lang="en-US" dirty="0"/>
              </a:p>
            </p:txBody>
          </p:sp>
          <p:sp>
            <p:nvSpPr>
              <p:cNvPr id="14" name="TextBox 13"/>
              <p:cNvSpPr txBox="1"/>
              <p:nvPr/>
            </p:nvSpPr>
            <p:spPr>
              <a:xfrm>
                <a:off x="838200" y="5023771"/>
                <a:ext cx="992579" cy="369332"/>
              </a:xfrm>
              <a:prstGeom prst="rect">
                <a:avLst/>
              </a:prstGeom>
              <a:noFill/>
            </p:spPr>
            <p:txBody>
              <a:bodyPr wrap="none" rtlCol="0">
                <a:spAutoFit/>
              </a:bodyPr>
              <a:lstStyle/>
              <a:p>
                <a:r>
                  <a:rPr lang="en-US" dirty="0"/>
                  <a:t>#</a:t>
                </a:r>
                <a:r>
                  <a:rPr lang="en-US" dirty="0" smtClean="0"/>
                  <a:t>0000H</a:t>
                </a:r>
                <a:endParaRPr lang="en-US" dirty="0"/>
              </a:p>
            </p:txBody>
          </p:sp>
          <p:sp>
            <p:nvSpPr>
              <p:cNvPr id="15" name="TextBox 14"/>
              <p:cNvSpPr txBox="1"/>
              <p:nvPr/>
            </p:nvSpPr>
            <p:spPr>
              <a:xfrm>
                <a:off x="838200" y="2080405"/>
                <a:ext cx="1043876" cy="369332"/>
              </a:xfrm>
              <a:prstGeom prst="rect">
                <a:avLst/>
              </a:prstGeom>
              <a:noFill/>
            </p:spPr>
            <p:txBody>
              <a:bodyPr wrap="none" rtlCol="0">
                <a:spAutoFit/>
              </a:bodyPr>
              <a:lstStyle/>
              <a:p>
                <a:r>
                  <a:rPr lang="en-US" dirty="0" smtClean="0"/>
                  <a:t>#FFFFH</a:t>
                </a:r>
                <a:endParaRPr lang="en-US" dirty="0"/>
              </a:p>
            </p:txBody>
          </p:sp>
          <p:sp>
            <p:nvSpPr>
              <p:cNvPr id="21" name="TextBox 20"/>
              <p:cNvSpPr txBox="1"/>
              <p:nvPr/>
            </p:nvSpPr>
            <p:spPr>
              <a:xfrm>
                <a:off x="3106843" y="5028799"/>
                <a:ext cx="992579" cy="369332"/>
              </a:xfrm>
              <a:prstGeom prst="rect">
                <a:avLst/>
              </a:prstGeom>
              <a:noFill/>
            </p:spPr>
            <p:txBody>
              <a:bodyPr wrap="none" rtlCol="0">
                <a:spAutoFit/>
              </a:bodyPr>
              <a:lstStyle/>
              <a:p>
                <a:r>
                  <a:rPr lang="en-US" dirty="0" smtClean="0"/>
                  <a:t>#0000H</a:t>
                </a:r>
              </a:p>
            </p:txBody>
          </p:sp>
          <p:sp>
            <p:nvSpPr>
              <p:cNvPr id="24" name="TextBox 23"/>
              <p:cNvSpPr txBox="1"/>
              <p:nvPr/>
            </p:nvSpPr>
            <p:spPr>
              <a:xfrm>
                <a:off x="3106843" y="2079642"/>
                <a:ext cx="1043876" cy="369332"/>
              </a:xfrm>
              <a:prstGeom prst="rect">
                <a:avLst/>
              </a:prstGeom>
              <a:noFill/>
            </p:spPr>
            <p:txBody>
              <a:bodyPr wrap="none" rtlCol="0">
                <a:spAutoFit/>
              </a:bodyPr>
              <a:lstStyle/>
              <a:p>
                <a:r>
                  <a:rPr lang="en-US" dirty="0" smtClean="0"/>
                  <a:t>#FFFFH</a:t>
                </a:r>
              </a:p>
            </p:txBody>
          </p:sp>
          <p:sp>
            <p:nvSpPr>
              <p:cNvPr id="28" name="Rectangle 27"/>
              <p:cNvSpPr/>
              <p:nvPr/>
            </p:nvSpPr>
            <p:spPr>
              <a:xfrm>
                <a:off x="1579689" y="5497265"/>
                <a:ext cx="2403222" cy="369332"/>
              </a:xfrm>
              <a:prstGeom prst="rect">
                <a:avLst/>
              </a:prstGeom>
            </p:spPr>
            <p:txBody>
              <a:bodyPr wrap="none">
                <a:spAutoFit/>
              </a:bodyPr>
              <a:lstStyle/>
              <a:p>
                <a:pPr algn="ctr"/>
                <a:r>
                  <a:rPr kumimoji="1" lang="en-US" b="1" u="sng" dirty="0">
                    <a:solidFill>
                      <a:srgbClr val="FF0000"/>
                    </a:solidFill>
                  </a:rPr>
                  <a:t>Memory-mapped I/O</a:t>
                </a:r>
                <a:endParaRPr lang="en-US" dirty="0">
                  <a:solidFill>
                    <a:srgbClr val="FF0000"/>
                  </a:solidFill>
                </a:endParaRPr>
              </a:p>
            </p:txBody>
          </p:sp>
        </p:grpSp>
        <p:sp>
          <p:nvSpPr>
            <p:cNvPr id="20" name="TextBox 19"/>
            <p:cNvSpPr txBox="1"/>
            <p:nvPr/>
          </p:nvSpPr>
          <p:spPr>
            <a:xfrm>
              <a:off x="3106843" y="4360790"/>
              <a:ext cx="1031051" cy="369332"/>
            </a:xfrm>
            <a:prstGeom prst="rect">
              <a:avLst/>
            </a:prstGeom>
            <a:noFill/>
          </p:spPr>
          <p:txBody>
            <a:bodyPr wrap="none" rtlCol="0">
              <a:spAutoFit/>
            </a:bodyPr>
            <a:lstStyle/>
            <a:p>
              <a:r>
                <a:rPr lang="en-US" dirty="0" smtClean="0"/>
                <a:t>#7FFFH</a:t>
              </a:r>
            </a:p>
          </p:txBody>
        </p:sp>
        <p:grpSp>
          <p:nvGrpSpPr>
            <p:cNvPr id="56" name="Group 55"/>
            <p:cNvGrpSpPr/>
            <p:nvPr/>
          </p:nvGrpSpPr>
          <p:grpSpPr>
            <a:xfrm>
              <a:off x="825608" y="2830737"/>
              <a:ext cx="3888701" cy="1524000"/>
              <a:chOff x="825608" y="2830737"/>
              <a:chExt cx="3888701" cy="1524000"/>
            </a:xfrm>
          </p:grpSpPr>
          <p:cxnSp>
            <p:nvCxnSpPr>
              <p:cNvPr id="17" name="Straight Connector 16"/>
              <p:cNvCxnSpPr/>
              <p:nvPr/>
            </p:nvCxnSpPr>
            <p:spPr>
              <a:xfrm>
                <a:off x="825608" y="3169226"/>
                <a:ext cx="3876109"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8200" y="4354737"/>
                <a:ext cx="3876109"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06843" y="3963124"/>
                <a:ext cx="992579" cy="369332"/>
              </a:xfrm>
              <a:prstGeom prst="rect">
                <a:avLst/>
              </a:prstGeom>
              <a:noFill/>
            </p:spPr>
            <p:txBody>
              <a:bodyPr wrap="none" rtlCol="0">
                <a:spAutoFit/>
              </a:bodyPr>
              <a:lstStyle/>
              <a:p>
                <a:r>
                  <a:rPr lang="en-US" dirty="0" smtClean="0"/>
                  <a:t>#8000H</a:t>
                </a:r>
              </a:p>
            </p:txBody>
          </p:sp>
          <p:sp>
            <p:nvSpPr>
              <p:cNvPr id="22" name="TextBox 21"/>
              <p:cNvSpPr txBox="1"/>
              <p:nvPr/>
            </p:nvSpPr>
            <p:spPr>
              <a:xfrm>
                <a:off x="3106843" y="3145979"/>
                <a:ext cx="1031051" cy="369332"/>
              </a:xfrm>
              <a:prstGeom prst="rect">
                <a:avLst/>
              </a:prstGeom>
              <a:noFill/>
            </p:spPr>
            <p:txBody>
              <a:bodyPr wrap="none" rtlCol="0">
                <a:spAutoFit/>
              </a:bodyPr>
              <a:lstStyle/>
              <a:p>
                <a:r>
                  <a:rPr lang="en-US" dirty="0" smtClean="0"/>
                  <a:t>#9FFFH</a:t>
                </a:r>
              </a:p>
            </p:txBody>
          </p:sp>
          <p:sp>
            <p:nvSpPr>
              <p:cNvPr id="23" name="TextBox 22"/>
              <p:cNvSpPr txBox="1"/>
              <p:nvPr/>
            </p:nvSpPr>
            <p:spPr>
              <a:xfrm>
                <a:off x="3106843" y="2830737"/>
                <a:ext cx="1018227" cy="369332"/>
              </a:xfrm>
              <a:prstGeom prst="rect">
                <a:avLst/>
              </a:prstGeom>
              <a:noFill/>
            </p:spPr>
            <p:txBody>
              <a:bodyPr wrap="none" rtlCol="0">
                <a:spAutoFit/>
              </a:bodyPr>
              <a:lstStyle/>
              <a:p>
                <a:r>
                  <a:rPr lang="en-US" dirty="0" smtClean="0"/>
                  <a:t>#A000H</a:t>
                </a:r>
              </a:p>
            </p:txBody>
          </p:sp>
          <p:sp>
            <p:nvSpPr>
              <p:cNvPr id="25" name="TextBox 24"/>
              <p:cNvSpPr txBox="1"/>
              <p:nvPr/>
            </p:nvSpPr>
            <p:spPr>
              <a:xfrm>
                <a:off x="3208255" y="3485483"/>
                <a:ext cx="1338828" cy="369332"/>
              </a:xfrm>
              <a:prstGeom prst="rect">
                <a:avLst/>
              </a:prstGeom>
              <a:noFill/>
            </p:spPr>
            <p:txBody>
              <a:bodyPr wrap="none" rtlCol="0">
                <a:spAutoFit/>
              </a:bodyPr>
              <a:lstStyle/>
              <a:p>
                <a:r>
                  <a:rPr lang="en-US" dirty="0" smtClean="0">
                    <a:solidFill>
                      <a:srgbClr val="0070C0"/>
                    </a:solidFill>
                  </a:rPr>
                  <a:t>I/O devices</a:t>
                </a:r>
              </a:p>
            </p:txBody>
          </p:sp>
        </p:grpSp>
        <p:sp>
          <p:nvSpPr>
            <p:cNvPr id="26" name="TextBox 25"/>
            <p:cNvSpPr txBox="1"/>
            <p:nvPr/>
          </p:nvSpPr>
          <p:spPr>
            <a:xfrm>
              <a:off x="3368556" y="2432167"/>
              <a:ext cx="1018227" cy="369332"/>
            </a:xfrm>
            <a:prstGeom prst="rect">
              <a:avLst/>
            </a:prstGeom>
            <a:noFill/>
          </p:spPr>
          <p:txBody>
            <a:bodyPr wrap="none" rtlCol="0">
              <a:spAutoFit/>
            </a:bodyPr>
            <a:lstStyle/>
            <a:p>
              <a:r>
                <a:rPr lang="en-US" dirty="0" smtClean="0">
                  <a:solidFill>
                    <a:schemeClr val="accent2"/>
                  </a:solidFill>
                </a:rPr>
                <a:t>Memory</a:t>
              </a:r>
            </a:p>
          </p:txBody>
        </p:sp>
        <p:sp>
          <p:nvSpPr>
            <p:cNvPr id="27" name="TextBox 26"/>
            <p:cNvSpPr txBox="1"/>
            <p:nvPr/>
          </p:nvSpPr>
          <p:spPr>
            <a:xfrm>
              <a:off x="3348248" y="4681190"/>
              <a:ext cx="1018227" cy="369332"/>
            </a:xfrm>
            <a:prstGeom prst="rect">
              <a:avLst/>
            </a:prstGeom>
            <a:noFill/>
          </p:spPr>
          <p:txBody>
            <a:bodyPr wrap="none" rtlCol="0">
              <a:spAutoFit/>
            </a:bodyPr>
            <a:lstStyle/>
            <a:p>
              <a:r>
                <a:rPr lang="en-US" dirty="0" smtClean="0">
                  <a:solidFill>
                    <a:schemeClr val="accent2"/>
                  </a:solidFill>
                </a:rPr>
                <a:t>Memory</a:t>
              </a:r>
            </a:p>
          </p:txBody>
        </p:sp>
      </p:grpSp>
      <p:grpSp>
        <p:nvGrpSpPr>
          <p:cNvPr id="60" name="Group 59"/>
          <p:cNvGrpSpPr/>
          <p:nvPr/>
        </p:nvGrpSpPr>
        <p:grpSpPr>
          <a:xfrm>
            <a:off x="5638800" y="1893174"/>
            <a:ext cx="6051230" cy="3981796"/>
            <a:chOff x="5638800" y="1893174"/>
            <a:chExt cx="6051230" cy="3981796"/>
          </a:xfrm>
        </p:grpSpPr>
        <p:sp>
          <p:nvSpPr>
            <p:cNvPr id="32" name="Rectangle 31"/>
            <p:cNvSpPr/>
            <p:nvPr/>
          </p:nvSpPr>
          <p:spPr>
            <a:xfrm>
              <a:off x="5638800" y="1893174"/>
              <a:ext cx="605123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5943600" y="2801498"/>
              <a:ext cx="1600200" cy="262003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9827877" y="2801499"/>
              <a:ext cx="1600200" cy="258385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6248400" y="3364137"/>
              <a:ext cx="1050197" cy="646331"/>
            </a:xfrm>
            <a:prstGeom prst="rect">
              <a:avLst/>
            </a:prstGeom>
            <a:noFill/>
          </p:spPr>
          <p:txBody>
            <a:bodyPr wrap="square" rtlCol="0">
              <a:spAutoFit/>
            </a:bodyPr>
            <a:lstStyle/>
            <a:p>
              <a:r>
                <a:rPr lang="en-US" dirty="0" smtClean="0"/>
                <a:t>Address space</a:t>
              </a:r>
              <a:endParaRPr lang="en-US" dirty="0"/>
            </a:p>
          </p:txBody>
        </p:sp>
        <p:sp>
          <p:nvSpPr>
            <p:cNvPr id="36" name="TextBox 35"/>
            <p:cNvSpPr txBox="1"/>
            <p:nvPr/>
          </p:nvSpPr>
          <p:spPr>
            <a:xfrm>
              <a:off x="5943600" y="5023771"/>
              <a:ext cx="992579" cy="369332"/>
            </a:xfrm>
            <a:prstGeom prst="rect">
              <a:avLst/>
            </a:prstGeom>
            <a:noFill/>
          </p:spPr>
          <p:txBody>
            <a:bodyPr wrap="none" rtlCol="0">
              <a:spAutoFit/>
            </a:bodyPr>
            <a:lstStyle/>
            <a:p>
              <a:r>
                <a:rPr lang="en-US" dirty="0"/>
                <a:t>#</a:t>
              </a:r>
              <a:r>
                <a:rPr lang="en-US" dirty="0" smtClean="0"/>
                <a:t>0000H</a:t>
              </a:r>
              <a:endParaRPr lang="en-US" dirty="0"/>
            </a:p>
          </p:txBody>
        </p:sp>
        <p:sp>
          <p:nvSpPr>
            <p:cNvPr id="37" name="TextBox 36"/>
            <p:cNvSpPr txBox="1"/>
            <p:nvPr/>
          </p:nvSpPr>
          <p:spPr>
            <a:xfrm>
              <a:off x="5941918" y="2830737"/>
              <a:ext cx="1069524" cy="369332"/>
            </a:xfrm>
            <a:prstGeom prst="rect">
              <a:avLst/>
            </a:prstGeom>
            <a:noFill/>
          </p:spPr>
          <p:txBody>
            <a:bodyPr wrap="none" rtlCol="0">
              <a:spAutoFit/>
            </a:bodyPr>
            <a:lstStyle/>
            <a:p>
              <a:r>
                <a:rPr lang="en-US" dirty="0" smtClean="0"/>
                <a:t>#DFFFH</a:t>
              </a:r>
              <a:endParaRPr lang="en-US" dirty="0"/>
            </a:p>
          </p:txBody>
        </p:sp>
        <p:sp>
          <p:nvSpPr>
            <p:cNvPr id="42" name="TextBox 41"/>
            <p:cNvSpPr txBox="1"/>
            <p:nvPr/>
          </p:nvSpPr>
          <p:spPr>
            <a:xfrm>
              <a:off x="9833203" y="5028486"/>
              <a:ext cx="992579" cy="369332"/>
            </a:xfrm>
            <a:prstGeom prst="rect">
              <a:avLst/>
            </a:prstGeom>
            <a:noFill/>
          </p:spPr>
          <p:txBody>
            <a:bodyPr wrap="none" rtlCol="0">
              <a:spAutoFit/>
            </a:bodyPr>
            <a:lstStyle/>
            <a:p>
              <a:r>
                <a:rPr lang="en-US" dirty="0" smtClean="0"/>
                <a:t>#0000H</a:t>
              </a:r>
            </a:p>
          </p:txBody>
        </p:sp>
        <p:sp>
          <p:nvSpPr>
            <p:cNvPr id="45" name="TextBox 44"/>
            <p:cNvSpPr txBox="1"/>
            <p:nvPr/>
          </p:nvSpPr>
          <p:spPr>
            <a:xfrm>
              <a:off x="9827877" y="2844831"/>
              <a:ext cx="1069524" cy="369332"/>
            </a:xfrm>
            <a:prstGeom prst="rect">
              <a:avLst/>
            </a:prstGeom>
            <a:noFill/>
          </p:spPr>
          <p:txBody>
            <a:bodyPr wrap="none" rtlCol="0">
              <a:spAutoFit/>
            </a:bodyPr>
            <a:lstStyle/>
            <a:p>
              <a:r>
                <a:rPr lang="en-US" dirty="0" smtClean="0"/>
                <a:t>#DFFFH</a:t>
              </a:r>
            </a:p>
          </p:txBody>
        </p:sp>
        <p:sp>
          <p:nvSpPr>
            <p:cNvPr id="50" name="Rectangle 49"/>
            <p:cNvSpPr/>
            <p:nvPr/>
          </p:nvSpPr>
          <p:spPr>
            <a:xfrm>
              <a:off x="8184830" y="3854815"/>
              <a:ext cx="1600200" cy="15308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198981" y="5004707"/>
              <a:ext cx="992579" cy="369332"/>
            </a:xfrm>
            <a:prstGeom prst="rect">
              <a:avLst/>
            </a:prstGeom>
            <a:noFill/>
          </p:spPr>
          <p:txBody>
            <a:bodyPr wrap="none" rtlCol="0">
              <a:spAutoFit/>
            </a:bodyPr>
            <a:lstStyle/>
            <a:p>
              <a:r>
                <a:rPr lang="en-US" dirty="0" smtClean="0"/>
                <a:t>#0000H</a:t>
              </a:r>
            </a:p>
          </p:txBody>
        </p:sp>
        <p:sp>
          <p:nvSpPr>
            <p:cNvPr id="52" name="TextBox 51"/>
            <p:cNvSpPr txBox="1"/>
            <p:nvPr/>
          </p:nvSpPr>
          <p:spPr>
            <a:xfrm>
              <a:off x="8259877" y="3926853"/>
              <a:ext cx="1031051" cy="369332"/>
            </a:xfrm>
            <a:prstGeom prst="rect">
              <a:avLst/>
            </a:prstGeom>
            <a:noFill/>
          </p:spPr>
          <p:txBody>
            <a:bodyPr wrap="none" rtlCol="0">
              <a:spAutoFit/>
            </a:bodyPr>
            <a:lstStyle/>
            <a:p>
              <a:r>
                <a:rPr lang="en-US" dirty="0" smtClean="0"/>
                <a:t>#2FFFH</a:t>
              </a:r>
            </a:p>
          </p:txBody>
        </p:sp>
        <p:sp>
          <p:nvSpPr>
            <p:cNvPr id="53" name="TextBox 52"/>
            <p:cNvSpPr txBox="1"/>
            <p:nvPr/>
          </p:nvSpPr>
          <p:spPr>
            <a:xfrm>
              <a:off x="8315516" y="4390569"/>
              <a:ext cx="1338828" cy="369332"/>
            </a:xfrm>
            <a:prstGeom prst="rect">
              <a:avLst/>
            </a:prstGeom>
            <a:noFill/>
          </p:spPr>
          <p:txBody>
            <a:bodyPr wrap="none" rtlCol="0">
              <a:spAutoFit/>
            </a:bodyPr>
            <a:lstStyle/>
            <a:p>
              <a:r>
                <a:rPr lang="en-US" dirty="0" smtClean="0">
                  <a:solidFill>
                    <a:srgbClr val="0070C0"/>
                  </a:solidFill>
                </a:rPr>
                <a:t>I/O devices</a:t>
              </a:r>
            </a:p>
          </p:txBody>
        </p:sp>
        <p:sp>
          <p:nvSpPr>
            <p:cNvPr id="48" name="TextBox 47"/>
            <p:cNvSpPr txBox="1"/>
            <p:nvPr/>
          </p:nvSpPr>
          <p:spPr>
            <a:xfrm>
              <a:off x="10118863" y="3854815"/>
              <a:ext cx="1018227" cy="369332"/>
            </a:xfrm>
            <a:prstGeom prst="rect">
              <a:avLst/>
            </a:prstGeom>
            <a:noFill/>
          </p:spPr>
          <p:txBody>
            <a:bodyPr wrap="none" rtlCol="0">
              <a:spAutoFit/>
            </a:bodyPr>
            <a:lstStyle/>
            <a:p>
              <a:r>
                <a:rPr lang="en-US" dirty="0" smtClean="0">
                  <a:solidFill>
                    <a:schemeClr val="accent2"/>
                  </a:solidFill>
                </a:rPr>
                <a:t>Memory</a:t>
              </a:r>
            </a:p>
          </p:txBody>
        </p:sp>
        <p:sp>
          <p:nvSpPr>
            <p:cNvPr id="49" name="Rectangle 48"/>
            <p:cNvSpPr/>
            <p:nvPr/>
          </p:nvSpPr>
          <p:spPr>
            <a:xfrm>
              <a:off x="7970967" y="5505638"/>
              <a:ext cx="1980029" cy="369332"/>
            </a:xfrm>
            <a:prstGeom prst="rect">
              <a:avLst/>
            </a:prstGeom>
          </p:spPr>
          <p:txBody>
            <a:bodyPr wrap="none">
              <a:spAutoFit/>
            </a:bodyPr>
            <a:lstStyle/>
            <a:p>
              <a:pPr algn="ctr"/>
              <a:r>
                <a:rPr kumimoji="1" lang="en-US" b="1" u="sng" dirty="0">
                  <a:solidFill>
                    <a:srgbClr val="FF0000"/>
                  </a:solidFill>
                </a:rPr>
                <a:t>Port-mapped I/O</a:t>
              </a:r>
              <a:endParaRPr lang="en-US" dirty="0">
                <a:solidFill>
                  <a:srgbClr val="FF0000"/>
                </a:solidFill>
              </a:endParaRPr>
            </a:p>
          </p:txBody>
        </p:sp>
      </p:grpSp>
    </p:spTree>
    <p:extLst>
      <p:ext uri="{BB962C8B-B14F-4D97-AF65-F5344CB8AC3E}">
        <p14:creationId xmlns:p14="http://schemas.microsoft.com/office/powerpoint/2010/main" val="41335919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Comparison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29</a:t>
            </a:fld>
            <a:endParaRPr lang="de-DE" dirty="0"/>
          </a:p>
        </p:txBody>
      </p:sp>
      <p:sp>
        <p:nvSpPr>
          <p:cNvPr id="5" name="Rectangle 4"/>
          <p:cNvSpPr/>
          <p:nvPr/>
        </p:nvSpPr>
        <p:spPr>
          <a:xfrm>
            <a:off x="2022401" y="1905000"/>
            <a:ext cx="2403222" cy="369332"/>
          </a:xfrm>
          <a:prstGeom prst="rect">
            <a:avLst/>
          </a:prstGeom>
        </p:spPr>
        <p:txBody>
          <a:bodyPr wrap="none">
            <a:spAutoFit/>
          </a:bodyPr>
          <a:lstStyle/>
          <a:p>
            <a:pPr algn="ctr"/>
            <a:r>
              <a:rPr kumimoji="1" lang="en-US" b="1" u="sng" dirty="0">
                <a:solidFill>
                  <a:srgbClr val="FF0000"/>
                </a:solidFill>
              </a:rPr>
              <a:t>Memory-mapped I/O</a:t>
            </a:r>
            <a:endParaRPr lang="en-US" dirty="0">
              <a:solidFill>
                <a:srgbClr val="FF0000"/>
              </a:solidFill>
            </a:endParaRPr>
          </a:p>
        </p:txBody>
      </p:sp>
      <p:sp>
        <p:nvSpPr>
          <p:cNvPr id="6" name="Rectangle 5"/>
          <p:cNvSpPr/>
          <p:nvPr/>
        </p:nvSpPr>
        <p:spPr>
          <a:xfrm>
            <a:off x="1154832" y="2448461"/>
            <a:ext cx="3997578" cy="923330"/>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Using </a:t>
            </a:r>
            <a:r>
              <a:rPr kumimoji="1" lang="en-US" dirty="0">
                <a:solidFill>
                  <a:schemeClr val="dk1"/>
                </a:solidFill>
              </a:rPr>
              <a:t>same address space and bus to address memory and I/O devices</a:t>
            </a:r>
            <a:endParaRPr lang="en-US" dirty="0"/>
          </a:p>
        </p:txBody>
      </p:sp>
      <p:sp>
        <p:nvSpPr>
          <p:cNvPr id="7" name="Rectangle 6"/>
          <p:cNvSpPr/>
          <p:nvPr/>
        </p:nvSpPr>
        <p:spPr>
          <a:xfrm>
            <a:off x="1164731" y="3434167"/>
            <a:ext cx="3977780" cy="646331"/>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Uses </a:t>
            </a:r>
            <a:r>
              <a:rPr kumimoji="1" lang="en-US" dirty="0">
                <a:solidFill>
                  <a:schemeClr val="dk1"/>
                </a:solidFill>
              </a:rPr>
              <a:t>regular instructions to access the I/O devices </a:t>
            </a:r>
            <a:endParaRPr lang="en-US" dirty="0"/>
          </a:p>
        </p:txBody>
      </p:sp>
      <p:sp>
        <p:nvSpPr>
          <p:cNvPr id="8" name="Rectangle 7"/>
          <p:cNvSpPr/>
          <p:nvPr/>
        </p:nvSpPr>
        <p:spPr>
          <a:xfrm>
            <a:off x="7316371" y="1905000"/>
            <a:ext cx="1980029" cy="369332"/>
          </a:xfrm>
          <a:prstGeom prst="rect">
            <a:avLst/>
          </a:prstGeom>
        </p:spPr>
        <p:txBody>
          <a:bodyPr wrap="none">
            <a:spAutoFit/>
          </a:bodyPr>
          <a:lstStyle/>
          <a:p>
            <a:pPr algn="ctr"/>
            <a:r>
              <a:rPr kumimoji="1" lang="en-US" b="1" u="sng" dirty="0">
                <a:solidFill>
                  <a:srgbClr val="FF0000"/>
                </a:solidFill>
              </a:rPr>
              <a:t>Port-mapped I/O</a:t>
            </a:r>
            <a:endParaRPr lang="en-US" dirty="0">
              <a:solidFill>
                <a:srgbClr val="FF0000"/>
              </a:solidFill>
            </a:endParaRPr>
          </a:p>
        </p:txBody>
      </p:sp>
      <p:sp>
        <p:nvSpPr>
          <p:cNvPr id="9" name="Rectangle 8"/>
          <p:cNvSpPr/>
          <p:nvPr/>
        </p:nvSpPr>
        <p:spPr>
          <a:xfrm>
            <a:off x="6448802" y="2448461"/>
            <a:ext cx="4219198" cy="923330"/>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Using </a:t>
            </a:r>
            <a:r>
              <a:rPr kumimoji="1" lang="en-US" dirty="0">
                <a:solidFill>
                  <a:schemeClr val="dk1"/>
                </a:solidFill>
              </a:rPr>
              <a:t>different </a:t>
            </a:r>
            <a:r>
              <a:rPr kumimoji="1" lang="en-US" dirty="0" smtClean="0">
                <a:solidFill>
                  <a:schemeClr val="dk1"/>
                </a:solidFill>
              </a:rPr>
              <a:t>address space and bus to address </a:t>
            </a:r>
            <a:r>
              <a:rPr kumimoji="1" lang="en-US" dirty="0">
                <a:solidFill>
                  <a:schemeClr val="dk1"/>
                </a:solidFill>
              </a:rPr>
              <a:t>memory and I/O devices</a:t>
            </a:r>
            <a:endParaRPr lang="en-US" dirty="0"/>
          </a:p>
        </p:txBody>
      </p:sp>
      <p:sp>
        <p:nvSpPr>
          <p:cNvPr id="10" name="Rectangle 9"/>
          <p:cNvSpPr/>
          <p:nvPr/>
        </p:nvSpPr>
        <p:spPr>
          <a:xfrm>
            <a:off x="6450187" y="3425854"/>
            <a:ext cx="3906964" cy="646331"/>
          </a:xfrm>
          <a:prstGeom prst="rect">
            <a:avLst/>
          </a:prstGeom>
        </p:spPr>
        <p:txBody>
          <a:bodyPr wrap="square">
            <a:spAutoFit/>
          </a:bodyPr>
          <a:lstStyle/>
          <a:p>
            <a:pPr marL="285750" indent="-285750">
              <a:buClr>
                <a:schemeClr val="tx2"/>
              </a:buClr>
              <a:buFont typeface="Wingdings" panose="05000000000000000000" pitchFamily="2" charset="2"/>
              <a:buChar char="§"/>
            </a:pPr>
            <a:r>
              <a:rPr kumimoji="1" lang="en-US" dirty="0" smtClean="0">
                <a:solidFill>
                  <a:schemeClr val="dk1"/>
                </a:solidFill>
              </a:rPr>
              <a:t>Uses </a:t>
            </a:r>
            <a:r>
              <a:rPr kumimoji="1" lang="en-US" dirty="0">
                <a:solidFill>
                  <a:schemeClr val="dk1"/>
                </a:solidFill>
              </a:rPr>
              <a:t>special instructions to access </a:t>
            </a:r>
            <a:r>
              <a:rPr kumimoji="1" lang="en-US" dirty="0" smtClean="0">
                <a:solidFill>
                  <a:schemeClr val="dk1"/>
                </a:solidFill>
              </a:rPr>
              <a:t>the I/O </a:t>
            </a:r>
            <a:r>
              <a:rPr kumimoji="1" lang="en-US" dirty="0">
                <a:solidFill>
                  <a:schemeClr val="dk1"/>
                </a:solidFill>
              </a:rPr>
              <a:t>devices</a:t>
            </a:r>
            <a:endParaRPr lang="en-US" dirty="0"/>
          </a:p>
        </p:txBody>
      </p:sp>
      <p:cxnSp>
        <p:nvCxnSpPr>
          <p:cNvPr id="12" name="Straight Connector 11"/>
          <p:cNvCxnSpPr/>
          <p:nvPr/>
        </p:nvCxnSpPr>
        <p:spPr>
          <a:xfrm>
            <a:off x="5867400" y="1794498"/>
            <a:ext cx="0" cy="25489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21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32928720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Memory-mapped i/o</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30</a:t>
            </a:fld>
            <a:endParaRPr lang="de-DE" dirty="0"/>
          </a:p>
        </p:txBody>
      </p:sp>
      <p:sp>
        <p:nvSpPr>
          <p:cNvPr id="4" name="TextBox 3"/>
          <p:cNvSpPr txBox="1"/>
          <p:nvPr/>
        </p:nvSpPr>
        <p:spPr>
          <a:xfrm>
            <a:off x="1066800" y="1828800"/>
            <a:ext cx="1287532" cy="369332"/>
          </a:xfrm>
          <a:prstGeom prst="rect">
            <a:avLst/>
          </a:prstGeom>
          <a:noFill/>
        </p:spPr>
        <p:txBody>
          <a:bodyPr wrap="none" rtlCol="0">
            <a:spAutoFit/>
          </a:bodyPr>
          <a:lstStyle/>
          <a:p>
            <a:r>
              <a:rPr lang="en-US" dirty="0" smtClean="0">
                <a:solidFill>
                  <a:srgbClr val="0070C0"/>
                </a:solidFill>
              </a:rPr>
              <a:t>Advantage</a:t>
            </a:r>
            <a:endParaRPr lang="en-US" dirty="0">
              <a:solidFill>
                <a:srgbClr val="0070C0"/>
              </a:solidFill>
            </a:endParaRPr>
          </a:p>
        </p:txBody>
      </p:sp>
      <p:sp>
        <p:nvSpPr>
          <p:cNvPr id="5" name="TextBox 4"/>
          <p:cNvSpPr txBox="1"/>
          <p:nvPr/>
        </p:nvSpPr>
        <p:spPr>
          <a:xfrm>
            <a:off x="1066800" y="3481722"/>
            <a:ext cx="1595309" cy="369332"/>
          </a:xfrm>
          <a:prstGeom prst="rect">
            <a:avLst/>
          </a:prstGeom>
          <a:noFill/>
        </p:spPr>
        <p:txBody>
          <a:bodyPr wrap="none" rtlCol="0">
            <a:spAutoFit/>
          </a:bodyPr>
          <a:lstStyle/>
          <a:p>
            <a:r>
              <a:rPr lang="en-US" dirty="0" smtClean="0">
                <a:solidFill>
                  <a:schemeClr val="accent2">
                    <a:lumMod val="75000"/>
                  </a:schemeClr>
                </a:solidFill>
              </a:rPr>
              <a:t>Disadvantage</a:t>
            </a:r>
            <a:endParaRPr lang="en-US" dirty="0">
              <a:solidFill>
                <a:schemeClr val="accent2">
                  <a:lumMod val="75000"/>
                </a:schemeClr>
              </a:solidFill>
            </a:endParaRPr>
          </a:p>
        </p:txBody>
      </p:sp>
      <p:sp>
        <p:nvSpPr>
          <p:cNvPr id="6" name="Rectangle 5"/>
          <p:cNvSpPr/>
          <p:nvPr/>
        </p:nvSpPr>
        <p:spPr>
          <a:xfrm>
            <a:off x="1066800" y="2298670"/>
            <a:ext cx="7239000" cy="646331"/>
          </a:xfrm>
          <a:prstGeom prst="rect">
            <a:avLst/>
          </a:prstGeom>
        </p:spPr>
        <p:txBody>
          <a:bodyPr wrap="squar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Every </a:t>
            </a:r>
            <a:r>
              <a:rPr lang="en-US" dirty="0">
                <a:latin typeface="Times New Roman" panose="02020603050405020304" pitchFamily="18" charset="0"/>
                <a:ea typeface="Calibri" panose="020F0502020204030204" pitchFamily="34" charset="0"/>
              </a:rPr>
              <a:t>instruction which can access memory can be used </a:t>
            </a:r>
            <a:r>
              <a:rPr lang="en-US" dirty="0" smtClean="0">
                <a:latin typeface="Times New Roman" panose="02020603050405020304" pitchFamily="18" charset="0"/>
                <a:ea typeface="Calibri" panose="020F0502020204030204" pitchFamily="34" charset="0"/>
              </a:rPr>
              <a:t>for </a:t>
            </a:r>
            <a:r>
              <a:rPr lang="en-US" dirty="0">
                <a:latin typeface="Times New Roman" panose="02020603050405020304" pitchFamily="18" charset="0"/>
                <a:ea typeface="Calibri" panose="020F0502020204030204" pitchFamily="34" charset="0"/>
              </a:rPr>
              <a:t>an I/O device.</a:t>
            </a:r>
            <a:endParaRPr lang="en-US" dirty="0"/>
          </a:p>
        </p:txBody>
      </p:sp>
      <p:sp>
        <p:nvSpPr>
          <p:cNvPr id="7" name="Rectangle 6"/>
          <p:cNvSpPr/>
          <p:nvPr/>
        </p:nvSpPr>
        <p:spPr>
          <a:xfrm>
            <a:off x="1066800" y="3021569"/>
            <a:ext cx="5693353"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Faster</a:t>
            </a:r>
            <a:r>
              <a:rPr lang="en-US" dirty="0">
                <a:latin typeface="Times New Roman" panose="02020603050405020304" pitchFamily="18" charset="0"/>
                <a:ea typeface="Calibri" panose="020F0502020204030204" pitchFamily="34" charset="0"/>
              </a:rPr>
              <a:t>, easy to build, consume less power, smaller size.</a:t>
            </a:r>
            <a:endParaRPr lang="en-US" dirty="0"/>
          </a:p>
        </p:txBody>
      </p:sp>
      <p:sp>
        <p:nvSpPr>
          <p:cNvPr id="8" name="Rectangle 7"/>
          <p:cNvSpPr/>
          <p:nvPr/>
        </p:nvSpPr>
        <p:spPr>
          <a:xfrm>
            <a:off x="1066800" y="4032696"/>
            <a:ext cx="4777911"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The </a:t>
            </a:r>
            <a:r>
              <a:rPr lang="en-US" dirty="0">
                <a:latin typeface="Times New Roman" panose="02020603050405020304" pitchFamily="18" charset="0"/>
                <a:ea typeface="Calibri" panose="020F0502020204030204" pitchFamily="34" charset="0"/>
              </a:rPr>
              <a:t>entire address bus must be fully decoded</a:t>
            </a:r>
            <a:endParaRPr lang="en-US" dirty="0"/>
          </a:p>
        </p:txBody>
      </p:sp>
      <p:sp>
        <p:nvSpPr>
          <p:cNvPr id="9" name="Rectangle 8"/>
          <p:cNvSpPr/>
          <p:nvPr/>
        </p:nvSpPr>
        <p:spPr>
          <a:xfrm>
            <a:off x="1066800" y="4583668"/>
            <a:ext cx="2826415"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Cost for adding hardware</a:t>
            </a:r>
            <a:endParaRPr lang="en-US" dirty="0"/>
          </a:p>
        </p:txBody>
      </p:sp>
    </p:spTree>
    <p:extLst>
      <p:ext uri="{BB962C8B-B14F-4D97-AF65-F5344CB8AC3E}">
        <p14:creationId xmlns:p14="http://schemas.microsoft.com/office/powerpoint/2010/main" val="1696194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port-mapped </a:t>
            </a:r>
            <a:r>
              <a:rPr lang="en-US" dirty="0"/>
              <a:t>i/o</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31</a:t>
            </a:fld>
            <a:endParaRPr lang="de-DE" dirty="0"/>
          </a:p>
        </p:txBody>
      </p:sp>
      <p:sp>
        <p:nvSpPr>
          <p:cNvPr id="4" name="TextBox 3"/>
          <p:cNvSpPr txBox="1"/>
          <p:nvPr/>
        </p:nvSpPr>
        <p:spPr>
          <a:xfrm>
            <a:off x="1080000" y="1828800"/>
            <a:ext cx="1287532" cy="369332"/>
          </a:xfrm>
          <a:prstGeom prst="rect">
            <a:avLst/>
          </a:prstGeom>
          <a:noFill/>
        </p:spPr>
        <p:txBody>
          <a:bodyPr wrap="none" rtlCol="0">
            <a:spAutoFit/>
          </a:bodyPr>
          <a:lstStyle/>
          <a:p>
            <a:r>
              <a:rPr lang="en-US" dirty="0" smtClean="0">
                <a:solidFill>
                  <a:srgbClr val="0070C0"/>
                </a:solidFill>
              </a:rPr>
              <a:t>Advantage</a:t>
            </a:r>
            <a:endParaRPr lang="en-US" dirty="0">
              <a:solidFill>
                <a:srgbClr val="0070C0"/>
              </a:solidFill>
            </a:endParaRPr>
          </a:p>
        </p:txBody>
      </p:sp>
      <p:sp>
        <p:nvSpPr>
          <p:cNvPr id="5" name="TextBox 4"/>
          <p:cNvSpPr txBox="1"/>
          <p:nvPr/>
        </p:nvSpPr>
        <p:spPr>
          <a:xfrm>
            <a:off x="1080000" y="3714075"/>
            <a:ext cx="1595309" cy="369332"/>
          </a:xfrm>
          <a:prstGeom prst="rect">
            <a:avLst/>
          </a:prstGeom>
          <a:noFill/>
        </p:spPr>
        <p:txBody>
          <a:bodyPr wrap="none" rtlCol="0">
            <a:spAutoFit/>
          </a:bodyPr>
          <a:lstStyle/>
          <a:p>
            <a:r>
              <a:rPr lang="en-US" dirty="0" smtClean="0">
                <a:solidFill>
                  <a:schemeClr val="accent2">
                    <a:lumMod val="75000"/>
                  </a:schemeClr>
                </a:solidFill>
              </a:rPr>
              <a:t>Disadvantage</a:t>
            </a:r>
            <a:endParaRPr lang="en-US" dirty="0">
              <a:solidFill>
                <a:schemeClr val="accent2">
                  <a:lumMod val="75000"/>
                </a:schemeClr>
              </a:solidFill>
            </a:endParaRPr>
          </a:p>
        </p:txBody>
      </p:sp>
      <p:sp>
        <p:nvSpPr>
          <p:cNvPr id="9" name="Rectangle 8"/>
          <p:cNvSpPr/>
          <p:nvPr/>
        </p:nvSpPr>
        <p:spPr>
          <a:xfrm>
            <a:off x="1080000" y="2457225"/>
            <a:ext cx="5109091"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Less </a:t>
            </a:r>
            <a:r>
              <a:rPr lang="en-US" dirty="0">
                <a:latin typeface="Times New Roman" panose="02020603050405020304" pitchFamily="18" charset="0"/>
                <a:ea typeface="Calibri" panose="020F0502020204030204" pitchFamily="34" charset="0"/>
              </a:rPr>
              <a:t>logic is needed to decode a discrete address</a:t>
            </a:r>
            <a:endParaRPr lang="en-US" dirty="0"/>
          </a:p>
        </p:txBody>
      </p:sp>
      <p:sp>
        <p:nvSpPr>
          <p:cNvPr id="10" name="Rectangle 9"/>
          <p:cNvSpPr/>
          <p:nvPr/>
        </p:nvSpPr>
        <p:spPr>
          <a:xfrm>
            <a:off x="1080000" y="3085650"/>
            <a:ext cx="4993675"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Less </a:t>
            </a:r>
            <a:r>
              <a:rPr lang="en-US" dirty="0">
                <a:latin typeface="Times New Roman" panose="02020603050405020304" pitchFamily="18" charset="0"/>
                <a:ea typeface="Calibri" panose="020F0502020204030204" pitchFamily="34" charset="0"/>
              </a:rPr>
              <a:t>cost to add hardware devices to a machine</a:t>
            </a:r>
            <a:endParaRPr lang="en-US" dirty="0"/>
          </a:p>
        </p:txBody>
      </p:sp>
      <p:sp>
        <p:nvSpPr>
          <p:cNvPr id="11" name="Rectangle 10"/>
          <p:cNvSpPr/>
          <p:nvPr/>
        </p:nvSpPr>
        <p:spPr>
          <a:xfrm>
            <a:off x="1080000" y="4342501"/>
            <a:ext cx="6058069" cy="369332"/>
          </a:xfrm>
          <a:prstGeom prst="rect">
            <a:avLst/>
          </a:prstGeom>
        </p:spPr>
        <p:txBody>
          <a:bodyPr wrap="none">
            <a:spAutoFit/>
          </a:bodyPr>
          <a:lstStyle/>
          <a:p>
            <a:pPr marL="285750" indent="-285750">
              <a:buClr>
                <a:schemeClr val="tx2"/>
              </a:buClr>
              <a:buFont typeface="Wingdings" panose="05000000000000000000" pitchFamily="2" charset="2"/>
              <a:buChar char="§"/>
            </a:pPr>
            <a:r>
              <a:rPr lang="en-US" dirty="0" smtClean="0">
                <a:latin typeface="Times New Roman" panose="02020603050405020304" pitchFamily="18" charset="0"/>
                <a:ea typeface="Calibri" panose="020F0502020204030204" pitchFamily="34" charset="0"/>
              </a:rPr>
              <a:t>More </a:t>
            </a:r>
            <a:r>
              <a:rPr lang="en-US" dirty="0">
                <a:latin typeface="Times New Roman" panose="02020603050405020304" pitchFamily="18" charset="0"/>
                <a:ea typeface="Calibri" panose="020F0502020204030204" pitchFamily="34" charset="0"/>
              </a:rPr>
              <a:t>instructions are required to accomplish the same task</a:t>
            </a:r>
            <a:endParaRPr lang="en-US" dirty="0"/>
          </a:p>
        </p:txBody>
      </p:sp>
    </p:spTree>
    <p:extLst>
      <p:ext uri="{BB962C8B-B14F-4D97-AF65-F5344CB8AC3E}">
        <p14:creationId xmlns:p14="http://schemas.microsoft.com/office/powerpoint/2010/main" val="12827588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32</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t>What is Linux</a:t>
            </a:r>
            <a:r>
              <a:rPr lang="en-US" sz="1800" b="1" dirty="0" smtClean="0"/>
              <a:t>?</a:t>
            </a:r>
          </a:p>
          <a:p>
            <a:pPr marL="704850" lvl="3" indent="-342900">
              <a:lnSpc>
                <a:spcPct val="100000"/>
              </a:lnSpc>
              <a:buClr>
                <a:schemeClr val="tx2"/>
              </a:buClr>
              <a:buFont typeface="Wingdings" panose="05000000000000000000" pitchFamily="2" charset="2"/>
              <a:buChar char="§"/>
            </a:pPr>
            <a:r>
              <a:rPr lang="en-US" dirty="0"/>
              <a:t>History of </a:t>
            </a:r>
            <a:r>
              <a:rPr lang="en-US" dirty="0" smtClean="0"/>
              <a:t>Linux</a:t>
            </a:r>
          </a:p>
          <a:p>
            <a:pPr marL="704850" lvl="3" indent="-342900">
              <a:lnSpc>
                <a:spcPct val="100000"/>
              </a:lnSpc>
              <a:buClr>
                <a:schemeClr val="tx2"/>
              </a:buClr>
              <a:buFont typeface="Wingdings" panose="05000000000000000000" pitchFamily="2" charset="2"/>
              <a:buChar char="§"/>
            </a:pPr>
            <a:r>
              <a:rPr lang="en-US" dirty="0"/>
              <a:t>Distribution</a:t>
            </a:r>
          </a:p>
          <a:p>
            <a:pPr marL="520700" lvl="2" indent="-342900">
              <a:lnSpc>
                <a:spcPct val="100000"/>
              </a:lnSpc>
              <a:buFont typeface="+mj-lt"/>
              <a:buAutoNum type="arabicPeriod"/>
            </a:pPr>
            <a:r>
              <a:rPr lang="en-US" sz="1800" b="1" dirty="0" smtClean="0"/>
              <a:t>What </a:t>
            </a:r>
            <a:r>
              <a:rPr lang="en-US" sz="1800" b="1" dirty="0"/>
              <a:t>is Kernel</a:t>
            </a:r>
            <a:r>
              <a:rPr lang="en-US" sz="1800" b="1" dirty="0" smtClean="0"/>
              <a:t>?</a:t>
            </a:r>
            <a:endParaRPr lang="en-US" sz="1800" b="1" dirty="0"/>
          </a:p>
          <a:p>
            <a:pPr marL="520700" lvl="2" indent="-342900">
              <a:lnSpc>
                <a:spcPct val="100000"/>
              </a:lnSpc>
              <a:buFont typeface="+mj-lt"/>
              <a:buAutoNum type="arabicPeriod"/>
            </a:pPr>
            <a:r>
              <a:rPr lang="en-US" sz="1800" b="1" dirty="0"/>
              <a:t>What is Linux Kernel</a:t>
            </a:r>
            <a:r>
              <a:rPr lang="en-US" sz="1800" b="1" dirty="0" smtClean="0"/>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solidFill>
                  <a:schemeClr val="accent2"/>
                </a:solidFill>
              </a:rPr>
              <a:t>System call</a:t>
            </a:r>
          </a:p>
          <a:p>
            <a:pPr marL="704850" lvl="3" indent="-342900">
              <a:lnSpc>
                <a:spcPct val="100000"/>
              </a:lnSpc>
              <a:buClr>
                <a:schemeClr val="tx2"/>
              </a:buClr>
              <a:buFont typeface="Wingdings" panose="05000000000000000000" pitchFamily="2" charset="2"/>
              <a:buChar char="§"/>
            </a:pPr>
            <a:r>
              <a:rPr lang="en-US" dirty="0">
                <a:solidFill>
                  <a:schemeClr val="accent2"/>
                </a:solidFill>
              </a:rPr>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4533393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33</a:t>
            </a:fld>
            <a:endParaRPr lang="de-DE" dirty="0"/>
          </a:p>
        </p:txBody>
      </p:sp>
      <p:sp>
        <p:nvSpPr>
          <p:cNvPr id="5" name="TextBox 4"/>
          <p:cNvSpPr txBox="1"/>
          <p:nvPr/>
        </p:nvSpPr>
        <p:spPr>
          <a:xfrm>
            <a:off x="1111124" y="1828800"/>
            <a:ext cx="8432800" cy="2480679"/>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a:t>S</a:t>
            </a:r>
            <a:r>
              <a:rPr lang="en-US" sz="1600" dirty="0" smtClean="0"/>
              <a:t>ystem </a:t>
            </a:r>
            <a:r>
              <a:rPr lang="en-US" sz="1600" dirty="0"/>
              <a:t>call is </a:t>
            </a:r>
            <a:r>
              <a:rPr lang="en-US" sz="1600" dirty="0" smtClean="0"/>
              <a:t>a way </a:t>
            </a:r>
            <a:r>
              <a:rPr lang="en-US" sz="1600" dirty="0"/>
              <a:t>in which a computer program requests a service from the kernel of the operating system it is executed </a:t>
            </a:r>
            <a:r>
              <a:rPr lang="en-US" sz="1600" dirty="0" smtClean="0"/>
              <a:t>on.</a:t>
            </a:r>
          </a:p>
          <a:p>
            <a:pPr marL="400050" indent="-400050">
              <a:lnSpc>
                <a:spcPct val="120000"/>
              </a:lnSpc>
              <a:spcAft>
                <a:spcPts val="1200"/>
              </a:spcAft>
              <a:buClr>
                <a:schemeClr val="tx2"/>
              </a:buClr>
              <a:buFont typeface="Wingdings" panose="05000000000000000000" pitchFamily="2" charset="2"/>
              <a:buChar char="§"/>
            </a:pPr>
            <a:r>
              <a:rPr lang="en-US" sz="1600" dirty="0"/>
              <a:t>This may </a:t>
            </a:r>
            <a:r>
              <a:rPr lang="en-US" sz="1600" dirty="0" smtClean="0"/>
              <a:t>include: </a:t>
            </a:r>
          </a:p>
          <a:p>
            <a:pPr marL="857250" lvl="1" indent="-400050">
              <a:lnSpc>
                <a:spcPct val="120000"/>
              </a:lnSpc>
              <a:spcAft>
                <a:spcPts val="1200"/>
              </a:spcAft>
              <a:buClr>
                <a:schemeClr val="tx2"/>
              </a:buClr>
              <a:buFont typeface="Arial" panose="020B0604020202020204" pitchFamily="34" charset="0"/>
              <a:buChar char="•"/>
            </a:pPr>
            <a:r>
              <a:rPr lang="en-US" sz="1600" dirty="0" smtClean="0"/>
              <a:t>Hardware-related </a:t>
            </a:r>
            <a:r>
              <a:rPr lang="en-US" sz="1600" dirty="0"/>
              <a:t>services </a:t>
            </a:r>
            <a:r>
              <a:rPr lang="en-US" sz="1600" dirty="0" smtClean="0"/>
              <a:t>(accessing </a:t>
            </a:r>
            <a:r>
              <a:rPr lang="en-US" sz="1600" dirty="0"/>
              <a:t>a hard disk drive), </a:t>
            </a:r>
            <a:endParaRPr lang="en-US" sz="1600" dirty="0" smtClean="0"/>
          </a:p>
          <a:p>
            <a:pPr marL="857250" lvl="1" indent="-400050">
              <a:lnSpc>
                <a:spcPct val="120000"/>
              </a:lnSpc>
              <a:spcAft>
                <a:spcPts val="1200"/>
              </a:spcAft>
              <a:buClr>
                <a:schemeClr val="tx2"/>
              </a:buClr>
              <a:buFont typeface="Arial" panose="020B0604020202020204" pitchFamily="34" charset="0"/>
              <a:buChar char="•"/>
            </a:pPr>
            <a:r>
              <a:rPr lang="en-US" sz="1600" dirty="0"/>
              <a:t>C</a:t>
            </a:r>
            <a:r>
              <a:rPr lang="en-US" sz="1600" dirty="0" smtClean="0"/>
              <a:t>reation </a:t>
            </a:r>
            <a:r>
              <a:rPr lang="en-US" sz="1600" dirty="0"/>
              <a:t>and execution of new processes, </a:t>
            </a:r>
            <a:endParaRPr lang="en-US" sz="1600" dirty="0" smtClean="0"/>
          </a:p>
          <a:p>
            <a:pPr marL="857250" lvl="1" indent="-400050">
              <a:lnSpc>
                <a:spcPct val="120000"/>
              </a:lnSpc>
              <a:spcAft>
                <a:spcPts val="1200"/>
              </a:spcAft>
              <a:buClr>
                <a:schemeClr val="tx2"/>
              </a:buClr>
              <a:buFont typeface="Arial" panose="020B0604020202020204" pitchFamily="34" charset="0"/>
              <a:buChar char="•"/>
            </a:pPr>
            <a:r>
              <a:rPr lang="en-US" sz="1600" dirty="0"/>
              <a:t>C</a:t>
            </a:r>
            <a:r>
              <a:rPr lang="en-US" sz="1600" dirty="0" smtClean="0"/>
              <a:t>ommunication </a:t>
            </a:r>
            <a:r>
              <a:rPr lang="en-US" sz="1600" dirty="0"/>
              <a:t>with integral kernel services such as process scheduling.</a:t>
            </a:r>
            <a:endParaRPr lang="en-US" sz="1600" dirty="0" smtClean="0">
              <a:latin typeface="Calibri" panose="020F0502020204030204" pitchFamily="34" charset="0"/>
            </a:endParaRPr>
          </a:p>
        </p:txBody>
      </p:sp>
      <p:sp>
        <p:nvSpPr>
          <p:cNvPr id="6" name="Title 1"/>
          <p:cNvSpPr>
            <a:spLocks noGrp="1"/>
          </p:cNvSpPr>
          <p:nvPr>
            <p:ph type="title"/>
          </p:nvPr>
        </p:nvSpPr>
        <p:spPr>
          <a:xfrm>
            <a:off x="1080000" y="936000"/>
            <a:ext cx="8520000" cy="443198"/>
          </a:xfrm>
        </p:spPr>
        <p:txBody>
          <a:bodyPr/>
          <a:lstStyle/>
          <a:p>
            <a:r>
              <a:rPr lang="en-US" dirty="0" smtClean="0"/>
              <a:t>System call</a:t>
            </a:r>
            <a:endParaRPr lang="en-US" dirty="0"/>
          </a:p>
        </p:txBody>
      </p:sp>
    </p:spTree>
    <p:extLst>
      <p:ext uri="{BB962C8B-B14F-4D97-AF65-F5344CB8AC3E}">
        <p14:creationId xmlns:p14="http://schemas.microsoft.com/office/powerpoint/2010/main" val="41592631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34</a:t>
            </a:fld>
            <a:endParaRPr lang="de-DE" dirty="0"/>
          </a:p>
        </p:txBody>
      </p:sp>
      <p:pic>
        <p:nvPicPr>
          <p:cNvPr id="4" name="Picture 3"/>
          <p:cNvPicPr>
            <a:picLocks noChangeAspect="1"/>
          </p:cNvPicPr>
          <p:nvPr/>
        </p:nvPicPr>
        <p:blipFill>
          <a:blip r:embed="rId2"/>
          <a:stretch>
            <a:fillRect/>
          </a:stretch>
        </p:blipFill>
        <p:spPr>
          <a:xfrm>
            <a:off x="3581400" y="1676400"/>
            <a:ext cx="4573291" cy="4490720"/>
          </a:xfrm>
          <a:prstGeom prst="rect">
            <a:avLst/>
          </a:prstGeom>
        </p:spPr>
      </p:pic>
      <p:sp>
        <p:nvSpPr>
          <p:cNvPr id="5" name="Title 4"/>
          <p:cNvSpPr>
            <a:spLocks noGrp="1"/>
          </p:cNvSpPr>
          <p:nvPr>
            <p:ph type="title"/>
          </p:nvPr>
        </p:nvSpPr>
        <p:spPr/>
        <p:txBody>
          <a:bodyPr/>
          <a:lstStyle/>
          <a:p>
            <a:r>
              <a:rPr lang="en-US" dirty="0"/>
              <a:t>System call</a:t>
            </a:r>
          </a:p>
        </p:txBody>
      </p:sp>
    </p:spTree>
    <p:extLst>
      <p:ext uri="{BB962C8B-B14F-4D97-AF65-F5344CB8AC3E}">
        <p14:creationId xmlns:p14="http://schemas.microsoft.com/office/powerpoint/2010/main" val="21064992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35</a:t>
            </a:fld>
            <a:endParaRPr lang="de-DE" dirty="0"/>
          </a:p>
        </p:txBody>
      </p:sp>
      <p:sp>
        <p:nvSpPr>
          <p:cNvPr id="5" name="TextBox 4"/>
          <p:cNvSpPr txBox="1"/>
          <p:nvPr/>
        </p:nvSpPr>
        <p:spPr>
          <a:xfrm>
            <a:off x="1111124" y="1828800"/>
            <a:ext cx="8432800" cy="3083921"/>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Linux has over 300 different calls.</a:t>
            </a:r>
          </a:p>
          <a:p>
            <a:pPr marL="400050"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Can be grouped into 5 major categories:</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Process control: Load, execute, abort process,…</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File management: Create, delete, open,…</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Device management: Request, release,…</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Information management: Get/set system data,…</a:t>
            </a:r>
          </a:p>
          <a:p>
            <a:pPr marL="857250" lvl="1" indent="-400050">
              <a:lnSpc>
                <a:spcPct val="120000"/>
              </a:lnSpc>
              <a:spcAft>
                <a:spcPts val="1200"/>
              </a:spcAft>
              <a:buClr>
                <a:schemeClr val="tx2"/>
              </a:buClr>
              <a:buFont typeface="Wingdings" panose="05000000000000000000" pitchFamily="2" charset="2"/>
              <a:buChar char="§"/>
            </a:pPr>
            <a:r>
              <a:rPr lang="en-US" sz="1600" dirty="0" smtClean="0">
                <a:cs typeface="Arial" panose="020B0604020202020204" pitchFamily="34" charset="0"/>
              </a:rPr>
              <a:t>Communication: Create, delete communication connection,…</a:t>
            </a:r>
          </a:p>
        </p:txBody>
      </p:sp>
      <p:sp>
        <p:nvSpPr>
          <p:cNvPr id="4" name="Title 3"/>
          <p:cNvSpPr>
            <a:spLocks noGrp="1"/>
          </p:cNvSpPr>
          <p:nvPr>
            <p:ph type="title"/>
          </p:nvPr>
        </p:nvSpPr>
        <p:spPr/>
        <p:txBody>
          <a:bodyPr/>
          <a:lstStyle/>
          <a:p>
            <a:r>
              <a:rPr lang="en-US" dirty="0"/>
              <a:t>System call</a:t>
            </a:r>
          </a:p>
        </p:txBody>
      </p:sp>
    </p:spTree>
    <p:extLst>
      <p:ext uri="{BB962C8B-B14F-4D97-AF65-F5344CB8AC3E}">
        <p14:creationId xmlns:p14="http://schemas.microsoft.com/office/powerpoint/2010/main" val="455143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36</a:t>
            </a:fld>
            <a:endParaRPr lang="de-DE" dirty="0"/>
          </a:p>
        </p:txBody>
      </p:sp>
      <p:sp>
        <p:nvSpPr>
          <p:cNvPr id="5" name="TextBox 4"/>
          <p:cNvSpPr txBox="1"/>
          <p:nvPr/>
        </p:nvSpPr>
        <p:spPr>
          <a:xfrm>
            <a:off x="1111124" y="1828800"/>
            <a:ext cx="8432800" cy="3533275"/>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Root user (super-user): </a:t>
            </a:r>
          </a:p>
          <a:p>
            <a:pPr marL="857250" lvl="1" indent="-400050">
              <a:lnSpc>
                <a:spcPct val="120000"/>
              </a:lnSpc>
              <a:spcAft>
                <a:spcPts val="1200"/>
              </a:spcAft>
              <a:buClr>
                <a:schemeClr val="tx2"/>
              </a:buClr>
              <a:buFont typeface="Arial" panose="020B0604020202020204" pitchFamily="34" charset="0"/>
              <a:buChar char="•"/>
            </a:pPr>
            <a:r>
              <a:rPr lang="en-US" sz="1600" dirty="0" smtClean="0"/>
              <a:t>special user for administrator. </a:t>
            </a:r>
          </a:p>
          <a:p>
            <a:pPr marL="857250" lvl="1" indent="-400050">
              <a:lnSpc>
                <a:spcPct val="120000"/>
              </a:lnSpc>
              <a:spcAft>
                <a:spcPts val="1200"/>
              </a:spcAft>
              <a:buClr>
                <a:schemeClr val="tx2"/>
              </a:buClr>
              <a:buFont typeface="Arial" panose="020B0604020202020204" pitchFamily="34" charset="0"/>
              <a:buChar char="•"/>
            </a:pPr>
            <a:r>
              <a:rPr lang="en-US" sz="1600" dirty="0" smtClean="0"/>
              <a:t>can do anything.</a:t>
            </a:r>
          </a:p>
          <a:p>
            <a:pPr marL="857250" lvl="1" indent="-400050">
              <a:lnSpc>
                <a:spcPct val="120000"/>
              </a:lnSpc>
              <a:spcAft>
                <a:spcPts val="1200"/>
              </a:spcAft>
              <a:buClr>
                <a:schemeClr val="tx2"/>
              </a:buClr>
              <a:buFont typeface="Arial" panose="020B0604020202020204" pitchFamily="34" charset="0"/>
              <a:buChar char="•"/>
            </a:pPr>
            <a:r>
              <a:rPr lang="en-US" sz="1600" dirty="0" smtClean="0"/>
              <a:t>User name is “root”.</a:t>
            </a:r>
          </a:p>
          <a:p>
            <a:pPr marL="400050" indent="-400050">
              <a:lnSpc>
                <a:spcPct val="120000"/>
              </a:lnSpc>
              <a:spcAft>
                <a:spcPts val="1200"/>
              </a:spcAft>
              <a:buClr>
                <a:schemeClr val="tx2"/>
              </a:buClr>
              <a:buFont typeface="Wingdings" panose="05000000000000000000" pitchFamily="2" charset="2"/>
              <a:buChar char="§"/>
            </a:pPr>
            <a:r>
              <a:rPr lang="en-US" sz="1600" dirty="0" smtClean="0"/>
              <a:t>Normal user:</a:t>
            </a:r>
          </a:p>
          <a:p>
            <a:pPr marL="857250" lvl="1" indent="-400050">
              <a:lnSpc>
                <a:spcPct val="120000"/>
              </a:lnSpc>
              <a:spcAft>
                <a:spcPts val="1200"/>
              </a:spcAft>
              <a:buClr>
                <a:schemeClr val="tx2"/>
              </a:buClr>
              <a:buFont typeface="Arial" panose="020B0604020202020204" pitchFamily="34" charset="0"/>
              <a:buChar char="•"/>
            </a:pPr>
            <a:r>
              <a:rPr lang="en-US" sz="1600" dirty="0" smtClean="0"/>
              <a:t>Assigned in group(s).</a:t>
            </a:r>
          </a:p>
          <a:p>
            <a:pPr marL="857250" lvl="1" indent="-400050">
              <a:lnSpc>
                <a:spcPct val="120000"/>
              </a:lnSpc>
              <a:spcAft>
                <a:spcPts val="1200"/>
              </a:spcAft>
              <a:buClr>
                <a:schemeClr val="tx2"/>
              </a:buClr>
              <a:buFont typeface="Arial" panose="020B0604020202020204" pitchFamily="34" charset="0"/>
              <a:buChar char="•"/>
            </a:pPr>
            <a:r>
              <a:rPr lang="en-US" sz="1600" dirty="0" smtClean="0"/>
              <a:t>Limited authority</a:t>
            </a:r>
          </a:p>
          <a:p>
            <a:pPr marL="857250" lvl="1" indent="-400050">
              <a:lnSpc>
                <a:spcPct val="120000"/>
              </a:lnSpc>
              <a:spcAft>
                <a:spcPts val="1200"/>
              </a:spcAft>
              <a:buClr>
                <a:schemeClr val="tx2"/>
              </a:buClr>
              <a:buFont typeface="Arial" panose="020B0604020202020204" pitchFamily="34" charset="0"/>
              <a:buChar char="•"/>
            </a:pPr>
            <a:r>
              <a:rPr lang="en-US" sz="1600" dirty="0" smtClean="0"/>
              <a:t>User name can’t be “root”, must be unique.</a:t>
            </a:r>
          </a:p>
        </p:txBody>
      </p:sp>
      <p:pic>
        <p:nvPicPr>
          <p:cNvPr id="4" name="Picture 3"/>
          <p:cNvPicPr>
            <a:picLocks noChangeAspect="1"/>
          </p:cNvPicPr>
          <p:nvPr/>
        </p:nvPicPr>
        <p:blipFill>
          <a:blip r:embed="rId2"/>
          <a:stretch>
            <a:fillRect/>
          </a:stretch>
        </p:blipFill>
        <p:spPr>
          <a:xfrm>
            <a:off x="6432075" y="1600200"/>
            <a:ext cx="1828800" cy="2043953"/>
          </a:xfrm>
          <a:prstGeom prst="rect">
            <a:avLst/>
          </a:prstGeom>
        </p:spPr>
      </p:pic>
      <p:pic>
        <p:nvPicPr>
          <p:cNvPr id="6" name="Picture 5"/>
          <p:cNvPicPr>
            <a:picLocks noChangeAspect="1"/>
          </p:cNvPicPr>
          <p:nvPr/>
        </p:nvPicPr>
        <p:blipFill>
          <a:blip r:embed="rId3"/>
          <a:stretch>
            <a:fillRect/>
          </a:stretch>
        </p:blipFill>
        <p:spPr>
          <a:xfrm>
            <a:off x="6705600" y="4114075"/>
            <a:ext cx="4639255" cy="1621245"/>
          </a:xfrm>
          <a:prstGeom prst="rect">
            <a:avLst/>
          </a:prstGeom>
        </p:spPr>
      </p:pic>
      <p:sp>
        <p:nvSpPr>
          <p:cNvPr id="7" name="Title 6"/>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2568944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37</a:t>
            </a:fld>
            <a:endParaRPr lang="de-DE" dirty="0"/>
          </a:p>
        </p:txBody>
      </p:sp>
      <p:sp>
        <p:nvSpPr>
          <p:cNvPr id="5" name="TextBox 4"/>
          <p:cNvSpPr txBox="1"/>
          <p:nvPr/>
        </p:nvSpPr>
        <p:spPr>
          <a:xfrm>
            <a:off x="1111124" y="1828800"/>
            <a:ext cx="8432800" cy="3083921"/>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Linux system is described as kernel and shell.</a:t>
            </a:r>
          </a:p>
          <a:p>
            <a:pPr marL="400050" indent="-400050">
              <a:lnSpc>
                <a:spcPct val="120000"/>
              </a:lnSpc>
              <a:spcAft>
                <a:spcPts val="1200"/>
              </a:spcAft>
              <a:buClr>
                <a:schemeClr val="tx2"/>
              </a:buClr>
              <a:buFont typeface="Wingdings" panose="05000000000000000000" pitchFamily="2" charset="2"/>
              <a:buChar char="§"/>
            </a:pPr>
            <a:r>
              <a:rPr lang="en-US" sz="1600" dirty="0" smtClean="0"/>
              <a:t>Shell is an interface between user and kernel.</a:t>
            </a:r>
          </a:p>
          <a:p>
            <a:pPr marL="400050" indent="-400050">
              <a:lnSpc>
                <a:spcPct val="120000"/>
              </a:lnSpc>
              <a:spcAft>
                <a:spcPts val="1200"/>
              </a:spcAft>
              <a:buClr>
                <a:schemeClr val="tx2"/>
              </a:buClr>
              <a:buFont typeface="Wingdings" panose="05000000000000000000" pitchFamily="2" charset="2"/>
              <a:buChar char="§"/>
            </a:pPr>
            <a:r>
              <a:rPr lang="en-US" sz="1600" dirty="0" smtClean="0"/>
              <a:t>Role:</a:t>
            </a:r>
          </a:p>
          <a:p>
            <a:pPr marL="857250" lvl="1" indent="-400050">
              <a:lnSpc>
                <a:spcPct val="120000"/>
              </a:lnSpc>
              <a:spcAft>
                <a:spcPts val="1200"/>
              </a:spcAft>
              <a:buClr>
                <a:schemeClr val="tx2"/>
              </a:buClr>
              <a:buFont typeface="Arial" panose="020B0604020202020204" pitchFamily="34" charset="0"/>
              <a:buChar char="•"/>
            </a:pPr>
            <a:r>
              <a:rPr lang="en-US" sz="1600" dirty="0" smtClean="0"/>
              <a:t>Reading command line</a:t>
            </a:r>
          </a:p>
          <a:p>
            <a:pPr marL="857250" lvl="1" indent="-400050">
              <a:lnSpc>
                <a:spcPct val="120000"/>
              </a:lnSpc>
              <a:spcAft>
                <a:spcPts val="1200"/>
              </a:spcAft>
              <a:buClr>
                <a:schemeClr val="tx2"/>
              </a:buClr>
              <a:buFont typeface="Arial" panose="020B0604020202020204" pitchFamily="34" charset="0"/>
              <a:buChar char="•"/>
            </a:pPr>
            <a:r>
              <a:rPr lang="en-US" sz="1600" dirty="0" smtClean="0"/>
              <a:t>Interpreting command meaning.</a:t>
            </a:r>
          </a:p>
          <a:p>
            <a:pPr marL="857250" lvl="1" indent="-400050">
              <a:lnSpc>
                <a:spcPct val="120000"/>
              </a:lnSpc>
              <a:spcAft>
                <a:spcPts val="1200"/>
              </a:spcAft>
              <a:buClr>
                <a:schemeClr val="tx2"/>
              </a:buClr>
              <a:buFont typeface="Arial" panose="020B0604020202020204" pitchFamily="34" charset="0"/>
              <a:buChar char="•"/>
            </a:pPr>
            <a:r>
              <a:rPr lang="en-US" sz="1600" dirty="0" smtClean="0"/>
              <a:t>Carry out command.</a:t>
            </a:r>
          </a:p>
          <a:p>
            <a:pPr marL="857250" lvl="1" indent="-400050">
              <a:lnSpc>
                <a:spcPct val="120000"/>
              </a:lnSpc>
              <a:spcAft>
                <a:spcPts val="1200"/>
              </a:spcAft>
              <a:buClr>
                <a:schemeClr val="tx2"/>
              </a:buClr>
              <a:buFont typeface="Arial" panose="020B0604020202020204" pitchFamily="34" charset="0"/>
              <a:buChar char="•"/>
            </a:pPr>
            <a:r>
              <a:rPr lang="en-US" sz="1600" dirty="0" smtClean="0"/>
              <a:t>Return result via output.</a:t>
            </a:r>
          </a:p>
        </p:txBody>
      </p:sp>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557063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38</a:t>
            </a:fld>
            <a:endParaRPr lang="de-DE" dirty="0"/>
          </a:p>
        </p:txBody>
      </p:sp>
      <p:sp>
        <p:nvSpPr>
          <p:cNvPr id="5" name="TextBox 4"/>
          <p:cNvSpPr txBox="1"/>
          <p:nvPr/>
        </p:nvSpPr>
        <p:spPr>
          <a:xfrm>
            <a:off x="1111124" y="1828800"/>
            <a:ext cx="8432800" cy="387798"/>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Many people can use 1 machine at the same time via shell.</a:t>
            </a:r>
          </a:p>
        </p:txBody>
      </p:sp>
      <p:pic>
        <p:nvPicPr>
          <p:cNvPr id="7" name="Picture 6"/>
          <p:cNvPicPr>
            <a:picLocks noChangeAspect="1"/>
          </p:cNvPicPr>
          <p:nvPr/>
        </p:nvPicPr>
        <p:blipFill>
          <a:blip r:embed="rId2"/>
          <a:stretch>
            <a:fillRect/>
          </a:stretch>
        </p:blipFill>
        <p:spPr>
          <a:xfrm>
            <a:off x="1074919" y="2514600"/>
            <a:ext cx="5028287" cy="2895600"/>
          </a:xfrm>
          <a:prstGeom prst="rect">
            <a:avLst/>
          </a:prstGeom>
        </p:spPr>
      </p:pic>
      <p:pic>
        <p:nvPicPr>
          <p:cNvPr id="8" name="Picture 7"/>
          <p:cNvPicPr>
            <a:picLocks noChangeAspect="1"/>
          </p:cNvPicPr>
          <p:nvPr/>
        </p:nvPicPr>
        <p:blipFill>
          <a:blip r:embed="rId3"/>
          <a:stretch>
            <a:fillRect/>
          </a:stretch>
        </p:blipFill>
        <p:spPr>
          <a:xfrm>
            <a:off x="6103206" y="2456962"/>
            <a:ext cx="5174394" cy="3786560"/>
          </a:xfrm>
          <a:prstGeom prst="rect">
            <a:avLst/>
          </a:prstGeom>
        </p:spPr>
      </p:pic>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32864566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39</a:t>
            </a:fld>
            <a:endParaRPr lang="de-DE" dirty="0"/>
          </a:p>
        </p:txBody>
      </p:sp>
      <p:sp>
        <p:nvSpPr>
          <p:cNvPr id="5" name="TextBox 4"/>
          <p:cNvSpPr txBox="1"/>
          <p:nvPr/>
        </p:nvSpPr>
        <p:spPr>
          <a:xfrm>
            <a:off x="1111124" y="1828800"/>
            <a:ext cx="8432800" cy="1735860"/>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Linux command:</a:t>
            </a:r>
          </a:p>
          <a:p>
            <a:pPr marL="400050" indent="-400050">
              <a:lnSpc>
                <a:spcPct val="120000"/>
              </a:lnSpc>
              <a:spcAft>
                <a:spcPts val="1200"/>
              </a:spcAft>
              <a:buClr>
                <a:schemeClr val="tx2"/>
              </a:buClr>
              <a:buFont typeface="Wingdings" panose="05000000000000000000" pitchFamily="2" charset="2"/>
              <a:buChar char="§"/>
            </a:pPr>
            <a:r>
              <a:rPr lang="en-US" sz="1600" dirty="0" smtClean="0"/>
              <a:t>Tell the operating system to perform set of operation.</a:t>
            </a:r>
          </a:p>
          <a:p>
            <a:pPr marL="400050" indent="-400050">
              <a:lnSpc>
                <a:spcPct val="120000"/>
              </a:lnSpc>
              <a:spcAft>
                <a:spcPts val="1200"/>
              </a:spcAft>
              <a:buClr>
                <a:schemeClr val="tx2"/>
              </a:buClr>
              <a:buFont typeface="Wingdings" panose="05000000000000000000" pitchFamily="2" charset="2"/>
              <a:buChar char="§"/>
            </a:pPr>
            <a:r>
              <a:rPr lang="en-US" sz="1600" dirty="0" smtClean="0"/>
              <a:t>Is sent to kernel via shell</a:t>
            </a:r>
          </a:p>
          <a:p>
            <a:pPr marL="400050" indent="-400050">
              <a:lnSpc>
                <a:spcPct val="120000"/>
              </a:lnSpc>
              <a:spcAft>
                <a:spcPts val="1200"/>
              </a:spcAft>
              <a:buClr>
                <a:schemeClr val="tx2"/>
              </a:buClr>
              <a:buFont typeface="Wingdings" panose="05000000000000000000" pitchFamily="2" charset="2"/>
              <a:buChar char="§"/>
            </a:pPr>
            <a:r>
              <a:rPr lang="en-US" sz="1600" dirty="0" smtClean="0"/>
              <a:t>Syntax: [</a:t>
            </a:r>
            <a:r>
              <a:rPr lang="en-US" sz="1600" dirty="0" smtClean="0">
                <a:solidFill>
                  <a:srgbClr val="FF0000"/>
                </a:solidFill>
              </a:rPr>
              <a:t>command</a:t>
            </a:r>
            <a:r>
              <a:rPr lang="en-US" sz="1600" dirty="0" smtClean="0"/>
              <a:t>] [</a:t>
            </a:r>
            <a:r>
              <a:rPr lang="en-US" sz="1600" dirty="0" smtClean="0">
                <a:solidFill>
                  <a:srgbClr val="0070C0"/>
                </a:solidFill>
              </a:rPr>
              <a:t>option</a:t>
            </a:r>
            <a:r>
              <a:rPr lang="en-US" sz="1600" dirty="0" smtClean="0"/>
              <a:t>] [</a:t>
            </a:r>
            <a:r>
              <a:rPr lang="en-US" sz="1600" dirty="0" smtClean="0">
                <a:solidFill>
                  <a:srgbClr val="00B050"/>
                </a:solidFill>
              </a:rPr>
              <a:t>arguments</a:t>
            </a:r>
            <a:r>
              <a:rPr lang="en-US" sz="1600" dirty="0" smtClean="0"/>
              <a:t>]</a:t>
            </a:r>
          </a:p>
        </p:txBody>
      </p:sp>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42709813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Outline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sp>
        <p:nvSpPr>
          <p:cNvPr id="4" name="Content Placeholder 3"/>
          <p:cNvSpPr>
            <a:spLocks noGrp="1"/>
          </p:cNvSpPr>
          <p:nvPr>
            <p:ph idx="1"/>
          </p:nvPr>
        </p:nvSpPr>
        <p:spPr>
          <a:xfrm>
            <a:off x="1080000" y="1800000"/>
            <a:ext cx="9000000" cy="3014158"/>
          </a:xfrm>
        </p:spPr>
        <p:txBody>
          <a:bodyPr/>
          <a:lstStyle/>
          <a:p>
            <a:pPr marL="342900" indent="-342900">
              <a:buAutoNum type="arabicPeriod" startAt="3"/>
            </a:pPr>
            <a:r>
              <a:rPr lang="en-US" sz="1800" b="1" dirty="0" smtClean="0"/>
              <a:t>What </a:t>
            </a:r>
            <a:r>
              <a:rPr lang="en-US" sz="1800" b="1" dirty="0"/>
              <a:t>is Embedded Linux</a:t>
            </a:r>
            <a:r>
              <a:rPr lang="en-US" sz="1800" b="1" dirty="0" smtClean="0"/>
              <a:t>?</a:t>
            </a:r>
          </a:p>
          <a:p>
            <a:pPr lvl="2"/>
            <a:r>
              <a:rPr lang="en-US" dirty="0"/>
              <a:t>Why is Embedded Linux?</a:t>
            </a:r>
          </a:p>
          <a:p>
            <a:pPr lvl="2"/>
            <a:r>
              <a:rPr lang="en-US" dirty="0"/>
              <a:t>Overview about boot process of Embedded Linux</a:t>
            </a:r>
            <a:endParaRPr lang="en-US" dirty="0" smtClean="0"/>
          </a:p>
          <a:p>
            <a:pPr marL="342900" indent="-342900">
              <a:buAutoNum type="arabicPeriod" startAt="4"/>
            </a:pPr>
            <a:r>
              <a:rPr lang="en-US" sz="1800" b="1" dirty="0" smtClean="0"/>
              <a:t>What </a:t>
            </a:r>
            <a:r>
              <a:rPr lang="en-US" sz="1800" b="1" dirty="0"/>
              <a:t>is Toolchain</a:t>
            </a:r>
            <a:r>
              <a:rPr lang="en-US" sz="1800" b="1" dirty="0" smtClean="0"/>
              <a:t>?</a:t>
            </a:r>
          </a:p>
          <a:p>
            <a:pPr lvl="2"/>
            <a:r>
              <a:rPr lang="en-US" dirty="0"/>
              <a:t>What is Native Toolchain?</a:t>
            </a:r>
          </a:p>
          <a:p>
            <a:pPr lvl="2"/>
            <a:r>
              <a:rPr lang="en-US" dirty="0"/>
              <a:t>What is Cross Toolchain?</a:t>
            </a:r>
          </a:p>
          <a:p>
            <a:pPr lvl="2"/>
            <a:r>
              <a:rPr lang="en-US" dirty="0"/>
              <a:t>Comparison Native and Cross Toolchain</a:t>
            </a:r>
            <a:endParaRPr lang="en-US" dirty="0" smtClean="0"/>
          </a:p>
        </p:txBody>
      </p:sp>
    </p:spTree>
    <p:extLst>
      <p:ext uri="{BB962C8B-B14F-4D97-AF65-F5344CB8AC3E}">
        <p14:creationId xmlns:p14="http://schemas.microsoft.com/office/powerpoint/2010/main" val="40209893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smtClean="0"/>
              <a:t>Page </a:t>
            </a:r>
            <a:fld id="{3FD030EF-7044-4946-962A-5D7D09BD1B34}" type="slidenum">
              <a:rPr lang="de-DE" smtClean="0"/>
              <a:pPr algn="l"/>
              <a:t>40</a:t>
            </a:fld>
            <a:endParaRPr lang="de-DE" dirty="0"/>
          </a:p>
        </p:txBody>
      </p:sp>
      <p:sp>
        <p:nvSpPr>
          <p:cNvPr id="5" name="TextBox 4"/>
          <p:cNvSpPr txBox="1"/>
          <p:nvPr/>
        </p:nvSpPr>
        <p:spPr>
          <a:xfrm>
            <a:off x="1111124" y="1828800"/>
            <a:ext cx="8432800" cy="360612"/>
          </a:xfrm>
          <a:prstGeom prst="rect">
            <a:avLst/>
          </a:prstGeom>
          <a:noFill/>
        </p:spPr>
        <p:txBody>
          <a:bodyPr wrap="square" rtlCol="0">
            <a:spAutoFit/>
          </a:bodyPr>
          <a:lstStyle/>
          <a:p>
            <a:pPr marL="400050" indent="-400050">
              <a:lnSpc>
                <a:spcPct val="120000"/>
              </a:lnSpc>
              <a:spcAft>
                <a:spcPts val="1200"/>
              </a:spcAft>
              <a:buClr>
                <a:schemeClr val="tx2"/>
              </a:buClr>
              <a:buFont typeface="Wingdings" panose="05000000000000000000" pitchFamily="2" charset="2"/>
              <a:buChar char="§"/>
            </a:pPr>
            <a:r>
              <a:rPr lang="en-US" sz="1600" dirty="0" smtClean="0"/>
              <a:t>Common commands:</a:t>
            </a:r>
          </a:p>
        </p:txBody>
      </p:sp>
      <p:pic>
        <p:nvPicPr>
          <p:cNvPr id="6" name="table"/>
          <p:cNvPicPr>
            <a:picLocks noChangeAspect="1"/>
          </p:cNvPicPr>
          <p:nvPr/>
        </p:nvPicPr>
        <p:blipFill>
          <a:blip r:embed="rId2"/>
          <a:stretch>
            <a:fillRect/>
          </a:stretch>
        </p:blipFill>
        <p:spPr>
          <a:xfrm>
            <a:off x="1850400" y="2284893"/>
            <a:ext cx="8229600" cy="3705230"/>
          </a:xfrm>
          <a:prstGeom prst="rect">
            <a:avLst/>
          </a:prstGeom>
        </p:spPr>
      </p:pic>
      <p:sp>
        <p:nvSpPr>
          <p:cNvPr id="4" name="Title 3"/>
          <p:cNvSpPr>
            <a:spLocks noGrp="1"/>
          </p:cNvSpPr>
          <p:nvPr>
            <p:ph type="title"/>
          </p:nvPr>
        </p:nvSpPr>
        <p:spPr/>
        <p:txBody>
          <a:bodyPr/>
          <a:lstStyle/>
          <a:p>
            <a:r>
              <a:rPr lang="en-US" dirty="0"/>
              <a:t>Interaction between Linux kernel and users</a:t>
            </a:r>
          </a:p>
        </p:txBody>
      </p:sp>
    </p:spTree>
    <p:extLst>
      <p:ext uri="{BB962C8B-B14F-4D97-AF65-F5344CB8AC3E}">
        <p14:creationId xmlns:p14="http://schemas.microsoft.com/office/powerpoint/2010/main" val="40072272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Outline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41</a:t>
            </a:fld>
            <a:endParaRPr lang="de-DE" dirty="0"/>
          </a:p>
        </p:txBody>
      </p:sp>
      <p:sp>
        <p:nvSpPr>
          <p:cNvPr id="4" name="Content Placeholder 3"/>
          <p:cNvSpPr>
            <a:spLocks noGrp="1"/>
          </p:cNvSpPr>
          <p:nvPr>
            <p:ph idx="1"/>
          </p:nvPr>
        </p:nvSpPr>
        <p:spPr>
          <a:xfrm>
            <a:off x="1080000" y="1800000"/>
            <a:ext cx="9000000" cy="3014158"/>
          </a:xfrm>
        </p:spPr>
        <p:txBody>
          <a:bodyPr/>
          <a:lstStyle/>
          <a:p>
            <a:pPr marL="342900" indent="-342900">
              <a:buAutoNum type="arabicPeriod" startAt="3"/>
            </a:pPr>
            <a:r>
              <a:rPr lang="en-US" sz="1800" b="1" dirty="0" smtClean="0">
                <a:solidFill>
                  <a:schemeClr val="accent2"/>
                </a:solidFill>
              </a:rPr>
              <a:t>What </a:t>
            </a:r>
            <a:r>
              <a:rPr lang="en-US" sz="1800" b="1" dirty="0">
                <a:solidFill>
                  <a:schemeClr val="accent2"/>
                </a:solidFill>
              </a:rPr>
              <a:t>is Embedded Linux</a:t>
            </a:r>
            <a:r>
              <a:rPr lang="en-US" sz="1800" b="1" dirty="0" smtClean="0">
                <a:solidFill>
                  <a:schemeClr val="accent2"/>
                </a:solidFill>
              </a:rPr>
              <a:t>?</a:t>
            </a:r>
          </a:p>
          <a:p>
            <a:pPr lvl="2"/>
            <a:r>
              <a:rPr lang="en-US" dirty="0">
                <a:solidFill>
                  <a:schemeClr val="accent2"/>
                </a:solidFill>
              </a:rPr>
              <a:t>Why is Embedded Linux?</a:t>
            </a:r>
          </a:p>
          <a:p>
            <a:pPr lvl="2"/>
            <a:r>
              <a:rPr lang="en-US" dirty="0">
                <a:solidFill>
                  <a:schemeClr val="accent2"/>
                </a:solidFill>
              </a:rPr>
              <a:t>Overview about boot process of Embedded Linux</a:t>
            </a:r>
            <a:endParaRPr lang="en-US" dirty="0" smtClean="0">
              <a:solidFill>
                <a:schemeClr val="accent2"/>
              </a:solidFill>
            </a:endParaRPr>
          </a:p>
          <a:p>
            <a:pPr marL="342900" indent="-342900">
              <a:buAutoNum type="arabicPeriod" startAt="4"/>
            </a:pPr>
            <a:r>
              <a:rPr lang="en-US" sz="1800" b="1" dirty="0" smtClean="0"/>
              <a:t>What </a:t>
            </a:r>
            <a:r>
              <a:rPr lang="en-US" sz="1800" b="1" dirty="0"/>
              <a:t>is Toolchain</a:t>
            </a:r>
            <a:r>
              <a:rPr lang="en-US" sz="1800" b="1" dirty="0" smtClean="0"/>
              <a:t>?</a:t>
            </a:r>
          </a:p>
          <a:p>
            <a:pPr lvl="2"/>
            <a:r>
              <a:rPr lang="en-US" dirty="0"/>
              <a:t>What is Native Toolchain?</a:t>
            </a:r>
          </a:p>
          <a:p>
            <a:pPr lvl="2"/>
            <a:r>
              <a:rPr lang="en-US" dirty="0"/>
              <a:t>What is Cross Toolchain?</a:t>
            </a:r>
          </a:p>
          <a:p>
            <a:pPr lvl="2"/>
            <a:r>
              <a:rPr lang="en-US" dirty="0"/>
              <a:t>Comparison Native and Cross Toolchain</a:t>
            </a:r>
            <a:endParaRPr lang="en-US" dirty="0" smtClean="0"/>
          </a:p>
        </p:txBody>
      </p:sp>
    </p:spTree>
    <p:extLst>
      <p:ext uri="{BB962C8B-B14F-4D97-AF65-F5344CB8AC3E}">
        <p14:creationId xmlns:p14="http://schemas.microsoft.com/office/powerpoint/2010/main" val="2603893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42</a:t>
            </a:fld>
            <a:endParaRPr lang="de-DE" dirty="0"/>
          </a:p>
        </p:txBody>
      </p:sp>
      <p:sp>
        <p:nvSpPr>
          <p:cNvPr id="5" name="Title 1"/>
          <p:cNvSpPr>
            <a:spLocks noGrp="1"/>
          </p:cNvSpPr>
          <p:nvPr>
            <p:ph type="title"/>
          </p:nvPr>
        </p:nvSpPr>
        <p:spPr>
          <a:xfrm>
            <a:off x="1080000" y="936000"/>
            <a:ext cx="8520000" cy="443198"/>
          </a:xfrm>
        </p:spPr>
        <p:txBody>
          <a:bodyPr/>
          <a:lstStyle/>
          <a:p>
            <a:r>
              <a:rPr lang="en-US" dirty="0" smtClean="0"/>
              <a:t>What is embedded </a:t>
            </a:r>
            <a:r>
              <a:rPr lang="en-US" dirty="0" err="1" smtClean="0"/>
              <a:t>linux</a:t>
            </a:r>
            <a:r>
              <a:rPr lang="en-US" dirty="0" smtClean="0"/>
              <a:t>?</a:t>
            </a:r>
            <a:endParaRPr lang="en-US" dirty="0"/>
          </a:p>
        </p:txBody>
      </p:sp>
      <p:sp>
        <p:nvSpPr>
          <p:cNvPr id="6" name="Content Placeholder 3"/>
          <p:cNvSpPr>
            <a:spLocks noGrp="1"/>
          </p:cNvSpPr>
          <p:nvPr>
            <p:ph idx="1"/>
          </p:nvPr>
        </p:nvSpPr>
        <p:spPr>
          <a:xfrm>
            <a:off x="1080000" y="1800000"/>
            <a:ext cx="10578600" cy="821763"/>
          </a:xfrm>
        </p:spPr>
        <p:txBody>
          <a:bodyPr/>
          <a:lstStyle/>
          <a:p>
            <a:r>
              <a:rPr lang="en-US" dirty="0" smtClean="0"/>
              <a:t>Operating systems based on the </a:t>
            </a:r>
            <a:r>
              <a:rPr lang="en-US" dirty="0" err="1" smtClean="0"/>
              <a:t>linux</a:t>
            </a:r>
            <a:r>
              <a:rPr lang="en-US" dirty="0" smtClean="0"/>
              <a:t> kernel are used in embedded systems such as consumer electronics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137" y="2729150"/>
            <a:ext cx="2568470" cy="245980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253" y="2977376"/>
            <a:ext cx="2691644" cy="18641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2971800"/>
            <a:ext cx="2848479" cy="2217154"/>
          </a:xfrm>
          <a:prstGeom prst="rect">
            <a:avLst/>
          </a:prstGeom>
        </p:spPr>
      </p:pic>
      <p:sp>
        <p:nvSpPr>
          <p:cNvPr id="12" name="Rectangle 11"/>
          <p:cNvSpPr/>
          <p:nvPr/>
        </p:nvSpPr>
        <p:spPr>
          <a:xfrm>
            <a:off x="1080000" y="5331562"/>
            <a:ext cx="2482321" cy="41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television</a:t>
            </a:r>
            <a:endParaRPr lang="en-US" dirty="0">
              <a:solidFill>
                <a:schemeClr val="tx1"/>
              </a:solidFill>
            </a:endParaRPr>
          </a:p>
        </p:txBody>
      </p:sp>
      <p:sp>
        <p:nvSpPr>
          <p:cNvPr id="13" name="Rectangle 12"/>
          <p:cNvSpPr/>
          <p:nvPr/>
        </p:nvSpPr>
        <p:spPr>
          <a:xfrm>
            <a:off x="5128139" y="5336075"/>
            <a:ext cx="2482321" cy="41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vehicle</a:t>
            </a:r>
            <a:endParaRPr lang="en-US" dirty="0">
              <a:solidFill>
                <a:schemeClr val="tx1"/>
              </a:solidFill>
            </a:endParaRPr>
          </a:p>
        </p:txBody>
      </p:sp>
      <p:sp>
        <p:nvSpPr>
          <p:cNvPr id="14" name="Rectangle 13"/>
          <p:cNvSpPr/>
          <p:nvPr/>
        </p:nvSpPr>
        <p:spPr>
          <a:xfrm>
            <a:off x="8945137" y="5331562"/>
            <a:ext cx="2482321" cy="41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phone</a:t>
            </a:r>
            <a:endParaRPr lang="en-US" dirty="0">
              <a:solidFill>
                <a:schemeClr val="tx1"/>
              </a:solidFill>
            </a:endParaRPr>
          </a:p>
        </p:txBody>
      </p:sp>
    </p:spTree>
    <p:extLst>
      <p:ext uri="{BB962C8B-B14F-4D97-AF65-F5344CB8AC3E}">
        <p14:creationId xmlns:p14="http://schemas.microsoft.com/office/powerpoint/2010/main" val="22541450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43</a:t>
            </a:fld>
            <a:endParaRPr lang="de-DE" dirty="0"/>
          </a:p>
        </p:txBody>
      </p:sp>
      <p:sp>
        <p:nvSpPr>
          <p:cNvPr id="5" name="Content Placeholder 3"/>
          <p:cNvSpPr>
            <a:spLocks noGrp="1"/>
          </p:cNvSpPr>
          <p:nvPr>
            <p:ph idx="1"/>
          </p:nvPr>
        </p:nvSpPr>
        <p:spPr>
          <a:xfrm>
            <a:off x="1080000" y="1800000"/>
            <a:ext cx="10578600" cy="3748719"/>
          </a:xfrm>
        </p:spPr>
        <p:txBody>
          <a:bodyPr/>
          <a:lstStyle/>
          <a:p>
            <a:r>
              <a:rPr lang="en-US" b="1" dirty="0" smtClean="0"/>
              <a:t>Low cost: </a:t>
            </a:r>
            <a:r>
              <a:rPr lang="en-US" dirty="0" smtClean="0"/>
              <a:t>free software can be duplicated on as many devices as you want, free of charge</a:t>
            </a:r>
          </a:p>
          <a:p>
            <a:r>
              <a:rPr lang="en-US" b="1" dirty="0" smtClean="0"/>
              <a:t>Full control: </a:t>
            </a:r>
            <a:r>
              <a:rPr lang="en-US" dirty="0" smtClean="0"/>
              <a:t>with open-source, user have the source code for all components in system, allows </a:t>
            </a:r>
            <a:r>
              <a:rPr lang="en-US" dirty="0" err="1" smtClean="0"/>
              <a:t>inlimited</a:t>
            </a:r>
            <a:r>
              <a:rPr lang="en-US" dirty="0" smtClean="0"/>
              <a:t> modifications, changes, tuning, debugging, optimization, for an unlimited period of time</a:t>
            </a:r>
          </a:p>
          <a:p>
            <a:r>
              <a:rPr lang="en-US" b="1" dirty="0" smtClean="0"/>
              <a:t>Quality: </a:t>
            </a:r>
            <a:r>
              <a:rPr lang="en-US" dirty="0" smtClean="0"/>
              <a:t>many open-source components are widely used, on millions of systems</a:t>
            </a:r>
          </a:p>
          <a:p>
            <a:r>
              <a:rPr lang="en-US" b="1" dirty="0" smtClean="0"/>
              <a:t>Eases testing of new features: </a:t>
            </a:r>
            <a:r>
              <a:rPr lang="en-US" dirty="0" smtClean="0"/>
              <a:t>allows to easily explore new possibilities and solutions</a:t>
            </a:r>
          </a:p>
          <a:p>
            <a:r>
              <a:rPr lang="en-US" b="1" dirty="0" smtClean="0"/>
              <a:t>Community support: </a:t>
            </a:r>
            <a:r>
              <a:rPr lang="en-US" dirty="0" smtClean="0"/>
              <a:t>allows to speed up the resolution of problems when developing system</a:t>
            </a:r>
          </a:p>
          <a:p>
            <a:r>
              <a:rPr lang="en-US" b="1" dirty="0" smtClean="0"/>
              <a:t>Re-using components: </a:t>
            </a:r>
            <a:r>
              <a:rPr lang="en-US" dirty="0" smtClean="0"/>
              <a:t>allow to quickly design and develop complicated products, based on existing components.</a:t>
            </a:r>
          </a:p>
          <a:p>
            <a:endParaRPr lang="en-US" dirty="0" smtClean="0"/>
          </a:p>
        </p:txBody>
      </p:sp>
      <p:sp>
        <p:nvSpPr>
          <p:cNvPr id="6" name="Title 1"/>
          <p:cNvSpPr>
            <a:spLocks noGrp="1"/>
          </p:cNvSpPr>
          <p:nvPr>
            <p:ph type="title"/>
          </p:nvPr>
        </p:nvSpPr>
        <p:spPr>
          <a:xfrm>
            <a:off x="1080000" y="936000"/>
            <a:ext cx="8520000" cy="443198"/>
          </a:xfrm>
        </p:spPr>
        <p:txBody>
          <a:bodyPr/>
          <a:lstStyle/>
          <a:p>
            <a:r>
              <a:rPr lang="en-US" dirty="0" smtClean="0"/>
              <a:t>Why is embedded </a:t>
            </a:r>
            <a:r>
              <a:rPr lang="en-US" dirty="0" err="1" smtClean="0"/>
              <a:t>linux</a:t>
            </a:r>
            <a:endParaRPr lang="en-US" dirty="0"/>
          </a:p>
        </p:txBody>
      </p:sp>
    </p:spTree>
    <p:extLst>
      <p:ext uri="{BB962C8B-B14F-4D97-AF65-F5344CB8AC3E}">
        <p14:creationId xmlns:p14="http://schemas.microsoft.com/office/powerpoint/2010/main" val="31930175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686701"/>
            <a:ext cx="8520000" cy="692497"/>
          </a:xfrm>
        </p:spPr>
        <p:txBody>
          <a:bodyPr/>
          <a:lstStyle/>
          <a:p>
            <a:r>
              <a:rPr lang="en-US" dirty="0" smtClean="0"/>
              <a:t>Boot process of embedded </a:t>
            </a:r>
            <a:r>
              <a:rPr lang="en-US" dirty="0" err="1" smtClean="0"/>
              <a:t>linux</a:t>
            </a:r>
            <a:r>
              <a:rPr lang="en-US" dirty="0" smtClean="0"/>
              <a:t/>
            </a:r>
            <a:br>
              <a:rPr lang="en-US" dirty="0" smtClean="0"/>
            </a:br>
            <a:r>
              <a:rPr lang="en-US" sz="1800" dirty="0" smtClean="0"/>
              <a:t>five stages of boot process</a:t>
            </a:r>
            <a:endParaRPr lang="en-US" sz="1800"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44</a:t>
            </a:fld>
            <a:endParaRPr lang="de-DE" dirty="0"/>
          </a:p>
        </p:txBody>
      </p:sp>
      <p:pic>
        <p:nvPicPr>
          <p:cNvPr id="5" name="Content Placeholder 4"/>
          <p:cNvPicPr>
            <a:picLocks noGrp="1" noChangeAspect="1"/>
          </p:cNvPicPr>
          <p:nvPr>
            <p:ph idx="1"/>
          </p:nvPr>
        </p:nvPicPr>
        <p:blipFill>
          <a:blip r:embed="rId3"/>
          <a:stretch>
            <a:fillRect/>
          </a:stretch>
        </p:blipFill>
        <p:spPr>
          <a:xfrm>
            <a:off x="3226368" y="2133600"/>
            <a:ext cx="5067263" cy="3692678"/>
          </a:xfrm>
          <a:prstGeom prst="rect">
            <a:avLst/>
          </a:prstGeom>
        </p:spPr>
      </p:pic>
    </p:spTree>
    <p:extLst>
      <p:ext uri="{BB962C8B-B14F-4D97-AF65-F5344CB8AC3E}">
        <p14:creationId xmlns:p14="http://schemas.microsoft.com/office/powerpoint/2010/main" val="8078539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Outline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45</a:t>
            </a:fld>
            <a:endParaRPr lang="de-DE" dirty="0"/>
          </a:p>
        </p:txBody>
      </p:sp>
      <p:sp>
        <p:nvSpPr>
          <p:cNvPr id="4" name="Content Placeholder 3"/>
          <p:cNvSpPr>
            <a:spLocks noGrp="1"/>
          </p:cNvSpPr>
          <p:nvPr>
            <p:ph idx="1"/>
          </p:nvPr>
        </p:nvSpPr>
        <p:spPr>
          <a:xfrm>
            <a:off x="1080000" y="1800000"/>
            <a:ext cx="9000000" cy="3014158"/>
          </a:xfrm>
        </p:spPr>
        <p:txBody>
          <a:bodyPr/>
          <a:lstStyle/>
          <a:p>
            <a:pPr marL="342900" indent="-342900">
              <a:buAutoNum type="arabicPeriod" startAt="3"/>
            </a:pPr>
            <a:r>
              <a:rPr lang="en-US" sz="1800" b="1" dirty="0" smtClean="0"/>
              <a:t>What </a:t>
            </a:r>
            <a:r>
              <a:rPr lang="en-US" sz="1800" b="1" dirty="0"/>
              <a:t>is Embedded Linux</a:t>
            </a:r>
            <a:r>
              <a:rPr lang="en-US" sz="1800" b="1" dirty="0" smtClean="0"/>
              <a:t>?</a:t>
            </a:r>
          </a:p>
          <a:p>
            <a:pPr lvl="2"/>
            <a:r>
              <a:rPr lang="en-US" dirty="0"/>
              <a:t>Why is Embedded Linux?</a:t>
            </a:r>
          </a:p>
          <a:p>
            <a:pPr lvl="2"/>
            <a:r>
              <a:rPr lang="en-US" dirty="0"/>
              <a:t>Overview about boot process of Embedded Linux</a:t>
            </a:r>
            <a:endParaRPr lang="en-US" dirty="0" smtClean="0"/>
          </a:p>
          <a:p>
            <a:pPr marL="342900" indent="-342900">
              <a:buAutoNum type="arabicPeriod" startAt="4"/>
            </a:pPr>
            <a:r>
              <a:rPr lang="en-US" sz="1800" b="1" dirty="0" smtClean="0">
                <a:solidFill>
                  <a:schemeClr val="accent2"/>
                </a:solidFill>
              </a:rPr>
              <a:t>What </a:t>
            </a:r>
            <a:r>
              <a:rPr lang="en-US" sz="1800" b="1" dirty="0">
                <a:solidFill>
                  <a:schemeClr val="accent2"/>
                </a:solidFill>
              </a:rPr>
              <a:t>is Toolchain</a:t>
            </a:r>
            <a:r>
              <a:rPr lang="en-US" sz="1800" b="1" dirty="0" smtClean="0">
                <a:solidFill>
                  <a:schemeClr val="accent2"/>
                </a:solidFill>
              </a:rPr>
              <a:t>?</a:t>
            </a:r>
          </a:p>
          <a:p>
            <a:pPr lvl="2"/>
            <a:r>
              <a:rPr lang="en-US" dirty="0">
                <a:solidFill>
                  <a:schemeClr val="accent2"/>
                </a:solidFill>
              </a:rPr>
              <a:t>What is Native Toolchain?</a:t>
            </a:r>
          </a:p>
          <a:p>
            <a:pPr lvl="2"/>
            <a:r>
              <a:rPr lang="en-US" dirty="0">
                <a:solidFill>
                  <a:schemeClr val="accent2"/>
                </a:solidFill>
              </a:rPr>
              <a:t>What is Cross Toolchain?</a:t>
            </a:r>
          </a:p>
          <a:p>
            <a:pPr lvl="2"/>
            <a:r>
              <a:rPr lang="en-US" dirty="0">
                <a:solidFill>
                  <a:schemeClr val="accent2"/>
                </a:solidFill>
              </a:rPr>
              <a:t>Comparison Native and Cross Toolchain</a:t>
            </a:r>
            <a:endParaRPr lang="en-US" dirty="0" smtClean="0">
              <a:solidFill>
                <a:schemeClr val="accent2"/>
              </a:solidFill>
            </a:endParaRPr>
          </a:p>
        </p:txBody>
      </p:sp>
    </p:spTree>
    <p:extLst>
      <p:ext uri="{BB962C8B-B14F-4D97-AF65-F5344CB8AC3E}">
        <p14:creationId xmlns:p14="http://schemas.microsoft.com/office/powerpoint/2010/main" val="20447325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What is Toolchain in software?</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46</a:t>
            </a:fld>
            <a:endParaRPr lang="de-DE" dirty="0"/>
          </a:p>
        </p:txBody>
      </p:sp>
      <p:sp>
        <p:nvSpPr>
          <p:cNvPr id="4" name="Content Placeholder 3"/>
          <p:cNvSpPr>
            <a:spLocks noGrp="1"/>
          </p:cNvSpPr>
          <p:nvPr>
            <p:ph idx="1"/>
          </p:nvPr>
        </p:nvSpPr>
        <p:spPr>
          <a:xfrm>
            <a:off x="1080000" y="1800000"/>
            <a:ext cx="9000000" cy="1938992"/>
          </a:xfrm>
        </p:spPr>
        <p:txBody>
          <a:bodyPr/>
          <a:lstStyle/>
          <a:p>
            <a:r>
              <a:rPr lang="en-US" dirty="0"/>
              <a:t>In software, a </a:t>
            </a:r>
            <a:r>
              <a:rPr lang="en-US" b="1" dirty="0"/>
              <a:t>toolchain</a:t>
            </a:r>
            <a:r>
              <a:rPr lang="en-US" dirty="0"/>
              <a:t> is the set of programming tools that is used to perform a more complex software development task or to create a software </a:t>
            </a:r>
            <a:r>
              <a:rPr lang="en-US" dirty="0" smtClean="0"/>
              <a:t>product</a:t>
            </a:r>
          </a:p>
          <a:p>
            <a:r>
              <a:rPr lang="en-US" dirty="0"/>
              <a:t>A </a:t>
            </a:r>
            <a:r>
              <a:rPr lang="en-US" b="1" dirty="0"/>
              <a:t>toolchain</a:t>
            </a:r>
            <a:r>
              <a:rPr lang="en-US" dirty="0"/>
              <a:t> is the set of compiler, linker, librarian and any other tools you need to produce the executable (Shared libraries, </a:t>
            </a:r>
            <a:r>
              <a:rPr lang="en-US" dirty="0" err="1"/>
              <a:t>etc</a:t>
            </a:r>
            <a:r>
              <a:rPr lang="en-US" dirty="0"/>
              <a:t>) for the target device</a:t>
            </a:r>
          </a:p>
          <a:p>
            <a:pPr marL="0" indent="0">
              <a:buNone/>
            </a:pPr>
            <a:endParaRPr lang="en-US" dirty="0"/>
          </a:p>
        </p:txBody>
      </p:sp>
    </p:spTree>
    <p:extLst>
      <p:ext uri="{BB962C8B-B14F-4D97-AF65-F5344CB8AC3E}">
        <p14:creationId xmlns:p14="http://schemas.microsoft.com/office/powerpoint/2010/main" val="1223939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Toolchain Type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47</a:t>
            </a:fld>
            <a:endParaRPr lang="de-DE"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7768533"/>
              </p:ext>
            </p:extLst>
          </p:nvPr>
        </p:nvGraphicFramePr>
        <p:xfrm>
          <a:off x="1079500" y="1800225"/>
          <a:ext cx="9001125" cy="269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18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Native </a:t>
            </a:r>
            <a:r>
              <a:rPr lang="en-US" dirty="0" smtClean="0"/>
              <a:t>Toolchain</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48</a:t>
            </a:fld>
            <a:endParaRPr lang="de-DE" dirty="0"/>
          </a:p>
        </p:txBody>
      </p:sp>
      <p:sp>
        <p:nvSpPr>
          <p:cNvPr id="4" name="Content Placeholder 3"/>
          <p:cNvSpPr>
            <a:spLocks noGrp="1"/>
          </p:cNvSpPr>
          <p:nvPr>
            <p:ph idx="1"/>
          </p:nvPr>
        </p:nvSpPr>
        <p:spPr>
          <a:xfrm>
            <a:off x="1080000" y="1800000"/>
            <a:ext cx="9000000" cy="1616340"/>
          </a:xfrm>
        </p:spPr>
        <p:txBody>
          <a:bodyPr/>
          <a:lstStyle/>
          <a:p>
            <a:r>
              <a:rPr lang="en-US" dirty="0"/>
              <a:t>The usual software development tools available on a GNU/Linux workstation is a </a:t>
            </a:r>
            <a:r>
              <a:rPr lang="en-US" b="1" dirty="0"/>
              <a:t>native toolchain.</a:t>
            </a:r>
          </a:p>
          <a:p>
            <a:r>
              <a:rPr lang="en-US" dirty="0"/>
              <a:t>This toolchain runs on workstation and generates code for the same kind workstation, usually x86.</a:t>
            </a:r>
          </a:p>
          <a:p>
            <a:endParaRPr lang="en-US" dirty="0"/>
          </a:p>
        </p:txBody>
      </p:sp>
    </p:spTree>
    <p:extLst>
      <p:ext uri="{BB962C8B-B14F-4D97-AF65-F5344CB8AC3E}">
        <p14:creationId xmlns:p14="http://schemas.microsoft.com/office/powerpoint/2010/main" val="1790273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Cross-compiling toolchain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49</a:t>
            </a:fld>
            <a:endParaRPr lang="de-DE" dirty="0"/>
          </a:p>
        </p:txBody>
      </p:sp>
      <p:sp>
        <p:nvSpPr>
          <p:cNvPr id="4" name="Content Placeholder 3"/>
          <p:cNvSpPr>
            <a:spLocks noGrp="1"/>
          </p:cNvSpPr>
          <p:nvPr>
            <p:ph idx="1"/>
          </p:nvPr>
        </p:nvSpPr>
        <p:spPr>
          <a:xfrm>
            <a:off x="1080000" y="1800000"/>
            <a:ext cx="9000000" cy="2760756"/>
          </a:xfrm>
        </p:spPr>
        <p:txBody>
          <a:bodyPr/>
          <a:lstStyle/>
          <a:p>
            <a:r>
              <a:rPr lang="en-US" b="1" dirty="0" smtClean="0"/>
              <a:t>Cross-compiling</a:t>
            </a:r>
            <a:r>
              <a:rPr lang="en-US" dirty="0" smtClean="0"/>
              <a:t> </a:t>
            </a:r>
            <a:r>
              <a:rPr lang="en-US" b="1" dirty="0"/>
              <a:t>toolchain</a:t>
            </a:r>
            <a:r>
              <a:rPr lang="en-US" dirty="0"/>
              <a:t> is a set of software development tools available on any specific workstation platform and can generate for other target device platform.</a:t>
            </a:r>
          </a:p>
          <a:p>
            <a:r>
              <a:rPr lang="en-US" b="1" dirty="0"/>
              <a:t>Cross-compiling toolchain </a:t>
            </a:r>
            <a:r>
              <a:rPr lang="en-US" dirty="0"/>
              <a:t>use the </a:t>
            </a:r>
            <a:r>
              <a:rPr lang="en-US" b="1" dirty="0"/>
              <a:t>cross-compiler,</a:t>
            </a:r>
            <a:r>
              <a:rPr lang="en-US" dirty="0"/>
              <a:t> </a:t>
            </a:r>
            <a:r>
              <a:rPr lang="en-US" b="1" dirty="0"/>
              <a:t>cross-compiler</a:t>
            </a:r>
            <a:r>
              <a:rPr lang="en-US" dirty="0"/>
              <a:t> is a compiler where the target is different from the </a:t>
            </a:r>
            <a:r>
              <a:rPr lang="en-US" dirty="0" smtClean="0"/>
              <a:t>host</a:t>
            </a:r>
          </a:p>
          <a:p>
            <a:pPr marL="0" indent="0">
              <a:buNone/>
            </a:pPr>
            <a:r>
              <a:rPr lang="en-US" dirty="0" smtClean="0"/>
              <a:t>- For </a:t>
            </a:r>
            <a:r>
              <a:rPr lang="en-US" dirty="0"/>
              <a:t>example, a compiler that runs on a Windows 7 PC but generates code that runs on Android smartphone </a:t>
            </a:r>
          </a:p>
          <a:p>
            <a:pPr marL="0" indent="0">
              <a:buNone/>
            </a:pPr>
            <a:endParaRPr lang="en-US" dirty="0"/>
          </a:p>
        </p:txBody>
      </p:sp>
    </p:spTree>
    <p:extLst>
      <p:ext uri="{BB962C8B-B14F-4D97-AF65-F5344CB8AC3E}">
        <p14:creationId xmlns:p14="http://schemas.microsoft.com/office/powerpoint/2010/main" val="8356072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Outline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4" name="Content Placeholder 3"/>
          <p:cNvSpPr>
            <a:spLocks noGrp="1"/>
          </p:cNvSpPr>
          <p:nvPr>
            <p:ph idx="1"/>
          </p:nvPr>
        </p:nvSpPr>
        <p:spPr>
          <a:xfrm>
            <a:off x="1080000" y="1800000"/>
            <a:ext cx="9000000" cy="4524315"/>
          </a:xfrm>
        </p:spPr>
        <p:txBody>
          <a:bodyPr/>
          <a:lstStyle/>
          <a:p>
            <a:pPr marL="520700" lvl="2" indent="-342900">
              <a:lnSpc>
                <a:spcPct val="100000"/>
              </a:lnSpc>
              <a:buFont typeface="+mj-lt"/>
              <a:buAutoNum type="arabicPeriod"/>
            </a:pPr>
            <a:r>
              <a:rPr lang="en-US" sz="1800" b="1" dirty="0">
                <a:solidFill>
                  <a:schemeClr val="accent2"/>
                </a:solidFill>
              </a:rPr>
              <a:t>What is Linux</a:t>
            </a:r>
            <a:r>
              <a:rPr lang="en-US" sz="1800" b="1" dirty="0" smtClean="0">
                <a:solidFill>
                  <a:schemeClr val="accent2"/>
                </a:solidFill>
              </a:rPr>
              <a:t>?</a:t>
            </a:r>
          </a:p>
          <a:p>
            <a:pPr marL="704850" lvl="3" indent="-342900">
              <a:lnSpc>
                <a:spcPct val="100000"/>
              </a:lnSpc>
              <a:buClr>
                <a:schemeClr val="tx2"/>
              </a:buClr>
              <a:buFont typeface="Wingdings" panose="05000000000000000000" pitchFamily="2" charset="2"/>
              <a:buChar char="§"/>
            </a:pPr>
            <a:r>
              <a:rPr lang="en-US" dirty="0">
                <a:solidFill>
                  <a:schemeClr val="accent2"/>
                </a:solidFill>
              </a:rPr>
              <a:t>History of </a:t>
            </a:r>
            <a:r>
              <a:rPr lang="en-US" dirty="0" smtClean="0">
                <a:solidFill>
                  <a:schemeClr val="accent2"/>
                </a:solidFill>
              </a:rPr>
              <a:t>Linux</a:t>
            </a:r>
          </a:p>
          <a:p>
            <a:pPr marL="704850" lvl="3" indent="-342900">
              <a:lnSpc>
                <a:spcPct val="100000"/>
              </a:lnSpc>
              <a:buClr>
                <a:schemeClr val="tx2"/>
              </a:buClr>
              <a:buFont typeface="Wingdings" panose="05000000000000000000" pitchFamily="2" charset="2"/>
              <a:buChar char="§"/>
            </a:pPr>
            <a:r>
              <a:rPr lang="en-US" dirty="0">
                <a:solidFill>
                  <a:schemeClr val="accent2"/>
                </a:solidFill>
              </a:rPr>
              <a:t>Distribution</a:t>
            </a:r>
          </a:p>
          <a:p>
            <a:pPr marL="520700" lvl="2" indent="-342900">
              <a:lnSpc>
                <a:spcPct val="100000"/>
              </a:lnSpc>
              <a:buFont typeface="+mj-lt"/>
              <a:buAutoNum type="arabicPeriod"/>
            </a:pPr>
            <a:r>
              <a:rPr lang="en-US" sz="1800" b="1" dirty="0" smtClean="0">
                <a:solidFill>
                  <a:schemeClr val="accent2"/>
                </a:solidFill>
              </a:rPr>
              <a:t>What </a:t>
            </a:r>
            <a:r>
              <a:rPr lang="en-US" sz="1800" b="1" dirty="0">
                <a:solidFill>
                  <a:schemeClr val="accent2"/>
                </a:solidFill>
              </a:rPr>
              <a:t>is Kernel</a:t>
            </a:r>
            <a:r>
              <a:rPr lang="en-US" sz="1800" b="1" dirty="0" smtClean="0">
                <a:solidFill>
                  <a:schemeClr val="accent2"/>
                </a:solidFill>
              </a:rPr>
              <a:t>?</a:t>
            </a:r>
            <a:endParaRPr lang="en-US" sz="1800" b="1" dirty="0">
              <a:solidFill>
                <a:schemeClr val="accent2"/>
              </a:solidFill>
            </a:endParaRPr>
          </a:p>
          <a:p>
            <a:pPr marL="520700" lvl="2" indent="-342900">
              <a:lnSpc>
                <a:spcPct val="100000"/>
              </a:lnSpc>
              <a:buFont typeface="+mj-lt"/>
              <a:buAutoNum type="arabicPeriod"/>
            </a:pPr>
            <a:r>
              <a:rPr lang="en-US" sz="1800" b="1" dirty="0">
                <a:solidFill>
                  <a:schemeClr val="accent2"/>
                </a:solidFill>
              </a:rPr>
              <a:t>What is Linux Kernel</a:t>
            </a:r>
            <a:r>
              <a:rPr lang="en-US" sz="1800" b="1" dirty="0" smtClean="0">
                <a:solidFill>
                  <a:schemeClr val="accent2"/>
                </a:solidFill>
              </a:rPr>
              <a:t>?</a:t>
            </a:r>
          </a:p>
          <a:p>
            <a:pPr marL="704850" lvl="3" indent="-342900">
              <a:lnSpc>
                <a:spcPct val="100000"/>
              </a:lnSpc>
              <a:buClr>
                <a:schemeClr val="tx2"/>
              </a:buClr>
              <a:buFont typeface="Wingdings" panose="05000000000000000000" pitchFamily="2" charset="2"/>
              <a:buChar char="§"/>
            </a:pPr>
            <a:r>
              <a:rPr lang="en-US" dirty="0" smtClean="0"/>
              <a:t>Description </a:t>
            </a:r>
            <a:r>
              <a:rPr lang="en-US" dirty="0"/>
              <a:t>of Linux Kernel architecture</a:t>
            </a:r>
          </a:p>
          <a:p>
            <a:pPr marL="704850" lvl="3" indent="-342900">
              <a:lnSpc>
                <a:spcPct val="100000"/>
              </a:lnSpc>
              <a:buClr>
                <a:schemeClr val="tx2"/>
              </a:buClr>
              <a:buFont typeface="Wingdings" panose="05000000000000000000" pitchFamily="2" charset="2"/>
              <a:buChar char="§"/>
            </a:pPr>
            <a:r>
              <a:rPr lang="en-US" dirty="0"/>
              <a:t>Linux Kernel functions</a:t>
            </a:r>
          </a:p>
          <a:p>
            <a:pPr marL="704850" lvl="3" indent="-342900">
              <a:lnSpc>
                <a:spcPct val="100000"/>
              </a:lnSpc>
              <a:buClr>
                <a:schemeClr val="tx2"/>
              </a:buClr>
              <a:buFont typeface="Wingdings" panose="05000000000000000000" pitchFamily="2" charset="2"/>
              <a:buChar char="§"/>
            </a:pPr>
            <a:r>
              <a:rPr lang="en-US" dirty="0"/>
              <a:t>Relationship between Linux Kernel, Hardware, Applications</a:t>
            </a:r>
          </a:p>
          <a:p>
            <a:pPr marL="704850" lvl="3" indent="-342900">
              <a:lnSpc>
                <a:spcPct val="100000"/>
              </a:lnSpc>
              <a:buClr>
                <a:schemeClr val="tx2"/>
              </a:buClr>
              <a:buFont typeface="Wingdings" panose="05000000000000000000" pitchFamily="2" charset="2"/>
              <a:buChar char="§"/>
            </a:pPr>
            <a:r>
              <a:rPr lang="en-US" dirty="0"/>
              <a:t>Memory-mapped I/O and Port-mapped I/O</a:t>
            </a:r>
          </a:p>
          <a:p>
            <a:pPr marL="704850" lvl="3" indent="-342900">
              <a:lnSpc>
                <a:spcPct val="100000"/>
              </a:lnSpc>
              <a:buClr>
                <a:schemeClr val="tx2"/>
              </a:buClr>
              <a:buFont typeface="Wingdings" panose="05000000000000000000" pitchFamily="2" charset="2"/>
              <a:buChar char="§"/>
            </a:pPr>
            <a:r>
              <a:rPr lang="en-US" dirty="0"/>
              <a:t>System call</a:t>
            </a:r>
          </a:p>
          <a:p>
            <a:pPr marL="704850" lvl="3" indent="-342900">
              <a:lnSpc>
                <a:spcPct val="100000"/>
              </a:lnSpc>
              <a:buClr>
                <a:schemeClr val="tx2"/>
              </a:buClr>
              <a:buFont typeface="Wingdings" panose="05000000000000000000" pitchFamily="2" charset="2"/>
              <a:buChar char="§"/>
            </a:pPr>
            <a:r>
              <a:rPr lang="en-US" dirty="0"/>
              <a:t>Interaction between Linux Kernel and Users</a:t>
            </a:r>
          </a:p>
          <a:p>
            <a:pPr marL="177800" lvl="2" indent="0">
              <a:lnSpc>
                <a:spcPct val="100000"/>
              </a:lnSpc>
              <a:buNone/>
            </a:pPr>
            <a:endParaRPr lang="en-US" dirty="0"/>
          </a:p>
          <a:p>
            <a:pPr marL="177800" lvl="2" indent="0">
              <a:lnSpc>
                <a:spcPct val="100000"/>
              </a:lnSpc>
              <a:buNone/>
            </a:pPr>
            <a:endParaRPr lang="en-US" dirty="0"/>
          </a:p>
        </p:txBody>
      </p:sp>
    </p:spTree>
    <p:extLst>
      <p:ext uri="{BB962C8B-B14F-4D97-AF65-F5344CB8AC3E}">
        <p14:creationId xmlns:p14="http://schemas.microsoft.com/office/powerpoint/2010/main" val="2765812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10121400" cy="886397"/>
          </a:xfrm>
        </p:spPr>
        <p:txBody>
          <a:bodyPr/>
          <a:lstStyle/>
          <a:p>
            <a:r>
              <a:rPr lang="en-US" dirty="0"/>
              <a:t>Native toolchain vs Cross-compiling toolchain</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50</a:t>
            </a:fld>
            <a:endParaRPr lang="de-DE" dirty="0"/>
          </a:p>
        </p:txBody>
      </p:sp>
      <p:pic>
        <p:nvPicPr>
          <p:cNvPr id="5" name="Picture 4"/>
          <p:cNvPicPr>
            <a:picLocks noChangeAspect="1"/>
          </p:cNvPicPr>
          <p:nvPr/>
        </p:nvPicPr>
        <p:blipFill>
          <a:blip r:embed="rId2"/>
          <a:stretch>
            <a:fillRect/>
          </a:stretch>
        </p:blipFill>
        <p:spPr>
          <a:xfrm>
            <a:off x="1981237" y="1577519"/>
            <a:ext cx="8229600" cy="4734669"/>
          </a:xfrm>
          <a:prstGeom prst="rect">
            <a:avLst/>
          </a:prstGeom>
        </p:spPr>
      </p:pic>
    </p:spTree>
    <p:extLst>
      <p:ext uri="{BB962C8B-B14F-4D97-AF65-F5344CB8AC3E}">
        <p14:creationId xmlns:p14="http://schemas.microsoft.com/office/powerpoint/2010/main" val="1491723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Compare</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51</a:t>
            </a:fld>
            <a:endParaRPr lang="de-DE" dirty="0"/>
          </a:p>
        </p:txBody>
      </p:sp>
      <p:sp>
        <p:nvSpPr>
          <p:cNvPr id="4" name="Content Placeholder 3"/>
          <p:cNvSpPr>
            <a:spLocks noGrp="1"/>
          </p:cNvSpPr>
          <p:nvPr>
            <p:ph idx="1"/>
          </p:nvPr>
        </p:nvSpPr>
        <p:spPr>
          <a:xfrm>
            <a:off x="1026659" y="1653855"/>
            <a:ext cx="9000000" cy="831510"/>
          </a:xfrm>
        </p:spPr>
        <p:txBody>
          <a:bodyPr/>
          <a:lstStyle/>
          <a:p>
            <a:r>
              <a:rPr lang="en-US" sz="1800" dirty="0"/>
              <a:t>Different </a:t>
            </a:r>
            <a:r>
              <a:rPr lang="en-US" sz="1800" dirty="0" smtClean="0"/>
              <a:t>toolchain </a:t>
            </a:r>
            <a:r>
              <a:rPr lang="en-US" sz="1800" dirty="0"/>
              <a:t>build procedure build kinds</a:t>
            </a:r>
          </a:p>
          <a:p>
            <a:endParaRPr lang="en-US" dirty="0"/>
          </a:p>
        </p:txBody>
      </p:sp>
      <p:pic>
        <p:nvPicPr>
          <p:cNvPr id="5" name="Picture 4"/>
          <p:cNvPicPr>
            <a:picLocks noChangeAspect="1"/>
          </p:cNvPicPr>
          <p:nvPr/>
        </p:nvPicPr>
        <p:blipFill>
          <a:blip r:embed="rId2"/>
          <a:stretch>
            <a:fillRect/>
          </a:stretch>
        </p:blipFill>
        <p:spPr>
          <a:xfrm>
            <a:off x="2915428" y="2069610"/>
            <a:ext cx="7033293" cy="3897164"/>
          </a:xfrm>
          <a:prstGeom prst="rect">
            <a:avLst/>
          </a:prstGeom>
        </p:spPr>
      </p:pic>
    </p:spTree>
    <p:extLst>
      <p:ext uri="{BB962C8B-B14F-4D97-AF65-F5344CB8AC3E}">
        <p14:creationId xmlns:p14="http://schemas.microsoft.com/office/powerpoint/2010/main" val="13426656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Cross-compilation toolchain components</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52</a:t>
            </a:fld>
            <a:endParaRPr lang="de-DE" dirty="0"/>
          </a:p>
        </p:txBody>
      </p:sp>
      <p:pic>
        <p:nvPicPr>
          <p:cNvPr id="5" name="Picture 4"/>
          <p:cNvPicPr>
            <a:picLocks noChangeAspect="1"/>
          </p:cNvPicPr>
          <p:nvPr/>
        </p:nvPicPr>
        <p:blipFill>
          <a:blip r:embed="rId2"/>
          <a:stretch>
            <a:fillRect/>
          </a:stretch>
        </p:blipFill>
        <p:spPr>
          <a:xfrm>
            <a:off x="1981200" y="1808727"/>
            <a:ext cx="7848600" cy="4272253"/>
          </a:xfrm>
          <a:prstGeom prst="rect">
            <a:avLst/>
          </a:prstGeom>
        </p:spPr>
      </p:pic>
    </p:spTree>
    <p:extLst>
      <p:ext uri="{BB962C8B-B14F-4D97-AF65-F5344CB8AC3E}">
        <p14:creationId xmlns:p14="http://schemas.microsoft.com/office/powerpoint/2010/main" val="19676870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err="1"/>
              <a:t>Binutils</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53</a:t>
            </a:fld>
            <a:endParaRPr lang="de-DE" dirty="0"/>
          </a:p>
        </p:txBody>
      </p:sp>
      <p:sp>
        <p:nvSpPr>
          <p:cNvPr id="4" name="Content Placeholder 3"/>
          <p:cNvSpPr>
            <a:spLocks noGrp="1"/>
          </p:cNvSpPr>
          <p:nvPr>
            <p:ph idx="1"/>
          </p:nvPr>
        </p:nvSpPr>
        <p:spPr>
          <a:xfrm>
            <a:off x="840000" y="2018389"/>
            <a:ext cx="8304000" cy="3658950"/>
          </a:xfrm>
        </p:spPr>
        <p:txBody>
          <a:bodyPr/>
          <a:lstStyle/>
          <a:p>
            <a:r>
              <a:rPr lang="en-US" sz="2400" b="1" dirty="0" err="1"/>
              <a:t>Binutils</a:t>
            </a:r>
            <a:r>
              <a:rPr lang="en-US" sz="2400" b="1" dirty="0"/>
              <a:t> </a:t>
            </a:r>
            <a:r>
              <a:rPr lang="en-US" sz="2400" dirty="0"/>
              <a:t>is a set of tools to generate and manipulate </a:t>
            </a:r>
            <a:r>
              <a:rPr lang="en-US" sz="2400" dirty="0" smtClean="0"/>
              <a:t>binaries for </a:t>
            </a:r>
            <a:r>
              <a:rPr lang="en-US" sz="2400" dirty="0"/>
              <a:t>a given CPU </a:t>
            </a:r>
            <a:r>
              <a:rPr lang="en-US" sz="2400" dirty="0" smtClean="0"/>
              <a:t>architecture:</a:t>
            </a:r>
          </a:p>
          <a:p>
            <a:pPr lvl="3">
              <a:buFont typeface="Arial" panose="020B0604020202020204" pitchFamily="34" charset="0"/>
              <a:buChar char="•"/>
            </a:pPr>
            <a:r>
              <a:rPr lang="en-US" sz="2400" b="1" i="1" dirty="0"/>
              <a:t>as</a:t>
            </a:r>
            <a:r>
              <a:rPr lang="en-US" sz="2400" dirty="0"/>
              <a:t>, the assembler, that generates binary code </a:t>
            </a:r>
            <a:r>
              <a:rPr lang="en-US" sz="2400"/>
              <a:t>from </a:t>
            </a:r>
            <a:r>
              <a:rPr lang="en-US" sz="2400" smtClean="0"/>
              <a:t>assembler source </a:t>
            </a:r>
            <a:r>
              <a:rPr lang="en-US" sz="2400" dirty="0" smtClean="0"/>
              <a:t>code.</a:t>
            </a:r>
          </a:p>
          <a:p>
            <a:pPr lvl="3">
              <a:buFont typeface="Arial" panose="020B0604020202020204" pitchFamily="34" charset="0"/>
              <a:buChar char="•"/>
            </a:pPr>
            <a:r>
              <a:rPr lang="en-US" sz="2400" b="1" i="1" dirty="0" err="1" smtClean="0"/>
              <a:t>ld</a:t>
            </a:r>
            <a:r>
              <a:rPr lang="en-US" sz="2400" b="1" i="1" dirty="0"/>
              <a:t>,</a:t>
            </a:r>
            <a:r>
              <a:rPr lang="en-US" sz="2400" dirty="0"/>
              <a:t> the </a:t>
            </a:r>
            <a:r>
              <a:rPr lang="en-US" sz="2400" dirty="0" smtClean="0"/>
              <a:t>linker.</a:t>
            </a:r>
          </a:p>
          <a:p>
            <a:pPr lvl="3">
              <a:buFont typeface="Arial" panose="020B0604020202020204" pitchFamily="34" charset="0"/>
              <a:buChar char="•"/>
            </a:pPr>
            <a:r>
              <a:rPr lang="en-US" sz="2400" b="1" i="1" dirty="0" err="1" smtClean="0"/>
              <a:t>ar</a:t>
            </a:r>
            <a:r>
              <a:rPr lang="en-US" sz="2400" b="1" i="1" dirty="0"/>
              <a:t>, </a:t>
            </a:r>
            <a:r>
              <a:rPr lang="en-US" sz="2400" b="1" i="1" dirty="0" err="1"/>
              <a:t>ranlib</a:t>
            </a:r>
            <a:r>
              <a:rPr lang="en-US" sz="2400" dirty="0"/>
              <a:t>, to generate .a archives, used for libraries </a:t>
            </a:r>
            <a:br>
              <a:rPr lang="en-US" sz="2400" dirty="0"/>
            </a:br>
            <a:r>
              <a:rPr lang="en-US" dirty="0"/>
              <a:t/>
            </a:r>
            <a:br>
              <a:rPr lang="en-US" dirty="0"/>
            </a:br>
            <a:endParaRPr lang="en-US" dirty="0"/>
          </a:p>
        </p:txBody>
      </p:sp>
      <p:pic>
        <p:nvPicPr>
          <p:cNvPr id="1026" name="Picture 2" descr="File:Heckert GNU whit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2362200"/>
            <a:ext cx="2743200" cy="26816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3184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Kernel headers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54</a:t>
            </a:fld>
            <a:endParaRPr lang="de-DE" dirty="0"/>
          </a:p>
        </p:txBody>
      </p:sp>
      <p:sp>
        <p:nvSpPr>
          <p:cNvPr id="4" name="Content Placeholder 3"/>
          <p:cNvSpPr>
            <a:spLocks noGrp="1"/>
          </p:cNvSpPr>
          <p:nvPr>
            <p:ph idx="1"/>
          </p:nvPr>
        </p:nvSpPr>
        <p:spPr>
          <a:xfrm>
            <a:off x="1080000" y="1800000"/>
            <a:ext cx="9740400" cy="1288814"/>
          </a:xfrm>
        </p:spPr>
        <p:txBody>
          <a:bodyPr/>
          <a:lstStyle/>
          <a:p>
            <a:r>
              <a:rPr lang="en-US" sz="2400" dirty="0"/>
              <a:t>The C library and </a:t>
            </a:r>
            <a:r>
              <a:rPr lang="en-US" sz="2400" dirty="0" smtClean="0"/>
              <a:t>compiled programs </a:t>
            </a:r>
            <a:r>
              <a:rPr lang="en-US" sz="2400" dirty="0"/>
              <a:t>needs to interact </a:t>
            </a:r>
            <a:r>
              <a:rPr lang="en-US" sz="2400" dirty="0" smtClean="0"/>
              <a:t>with the </a:t>
            </a:r>
            <a:r>
              <a:rPr lang="en-US" sz="2400" dirty="0"/>
              <a:t>kernel </a:t>
            </a:r>
            <a:r>
              <a:rPr lang="en-US" sz="2400" dirty="0" smtClean="0"/>
              <a:t>.</a:t>
            </a:r>
            <a:r>
              <a:rPr lang="en-US" sz="2400" dirty="0"/>
              <a:t/>
            </a:r>
            <a:br>
              <a:rPr lang="en-US" sz="2400" dirty="0"/>
            </a:br>
            <a:endParaRPr lang="en-US" sz="2400" dirty="0"/>
          </a:p>
        </p:txBody>
      </p:sp>
      <p:pic>
        <p:nvPicPr>
          <p:cNvPr id="5" name="Picture 4"/>
          <p:cNvPicPr>
            <a:picLocks noChangeAspect="1"/>
          </p:cNvPicPr>
          <p:nvPr/>
        </p:nvPicPr>
        <p:blipFill>
          <a:blip r:embed="rId2"/>
          <a:stretch>
            <a:fillRect/>
          </a:stretch>
        </p:blipFill>
        <p:spPr>
          <a:xfrm>
            <a:off x="3276600" y="2209800"/>
            <a:ext cx="4686778" cy="3810000"/>
          </a:xfrm>
          <a:prstGeom prst="rect">
            <a:avLst/>
          </a:prstGeom>
        </p:spPr>
      </p:pic>
    </p:spTree>
    <p:extLst>
      <p:ext uri="{BB962C8B-B14F-4D97-AF65-F5344CB8AC3E}">
        <p14:creationId xmlns:p14="http://schemas.microsoft.com/office/powerpoint/2010/main" val="30041079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GCC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55</a:t>
            </a:fld>
            <a:endParaRPr lang="de-DE" dirty="0"/>
          </a:p>
        </p:txBody>
      </p:sp>
      <p:sp>
        <p:nvSpPr>
          <p:cNvPr id="4" name="Content Placeholder 3"/>
          <p:cNvSpPr>
            <a:spLocks noGrp="1"/>
          </p:cNvSpPr>
          <p:nvPr>
            <p:ph idx="1"/>
          </p:nvPr>
        </p:nvSpPr>
        <p:spPr>
          <a:xfrm>
            <a:off x="1080000" y="1800000"/>
            <a:ext cx="6463800" cy="2234458"/>
          </a:xfrm>
        </p:spPr>
        <p:txBody>
          <a:bodyPr/>
          <a:lstStyle/>
          <a:p>
            <a:r>
              <a:rPr lang="en-US" dirty="0"/>
              <a:t>GNU Compiler Collection, the famous </a:t>
            </a:r>
            <a:r>
              <a:rPr lang="en-US" dirty="0" smtClean="0"/>
              <a:t>free software </a:t>
            </a:r>
            <a:r>
              <a:rPr lang="en-US" dirty="0"/>
              <a:t>compiler </a:t>
            </a:r>
            <a:endParaRPr lang="en-US" dirty="0" smtClean="0"/>
          </a:p>
          <a:p>
            <a:r>
              <a:rPr lang="en-US" dirty="0"/>
              <a:t>Can compile C, C++, Ada, Fortran, </a:t>
            </a:r>
            <a:r>
              <a:rPr lang="en-US" dirty="0" smtClean="0"/>
              <a:t>Java, Objective-C</a:t>
            </a:r>
            <a:r>
              <a:rPr lang="en-US" dirty="0"/>
              <a:t>, Objective-C++, </a:t>
            </a:r>
            <a:r>
              <a:rPr lang="en-US" dirty="0" smtClean="0"/>
              <a:t>and generate code for </a:t>
            </a:r>
            <a:r>
              <a:rPr lang="en-US" dirty="0"/>
              <a:t>a large number of </a:t>
            </a:r>
            <a:r>
              <a:rPr lang="en-US" dirty="0" smtClean="0"/>
              <a:t>CPU architectures.</a:t>
            </a:r>
          </a:p>
          <a:p>
            <a:r>
              <a:rPr lang="en-US" dirty="0" smtClean="0"/>
              <a:t>Available </a:t>
            </a:r>
            <a:r>
              <a:rPr lang="en-US" dirty="0"/>
              <a:t>under the GPL license, libraries </a:t>
            </a:r>
            <a:r>
              <a:rPr lang="en-US" dirty="0" smtClean="0"/>
              <a:t>under the LGPL </a:t>
            </a:r>
            <a:r>
              <a:rPr lang="en-US" dirty="0"/>
              <a:t/>
            </a:r>
            <a:br>
              <a:rPr lang="en-US" dirty="0"/>
            </a:br>
            <a:r>
              <a:rPr lang="en-US" dirty="0"/>
              <a:t/>
            </a:r>
            <a:br>
              <a:rPr lang="en-US" dirty="0"/>
            </a:br>
            <a:endParaRPr lang="en-US" dirty="0"/>
          </a:p>
        </p:txBody>
      </p:sp>
      <p:pic>
        <p:nvPicPr>
          <p:cNvPr id="2050" name="Picture 2" descr="GNU Compiler Collection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7287" y="1676400"/>
            <a:ext cx="2765425" cy="326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2704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C library </a:t>
            </a:r>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56</a:t>
            </a:fld>
            <a:endParaRPr lang="de-DE" dirty="0"/>
          </a:p>
        </p:txBody>
      </p:sp>
      <p:sp>
        <p:nvSpPr>
          <p:cNvPr id="4" name="Content Placeholder 3"/>
          <p:cNvSpPr>
            <a:spLocks noGrp="1"/>
          </p:cNvSpPr>
          <p:nvPr>
            <p:ph idx="1"/>
          </p:nvPr>
        </p:nvSpPr>
        <p:spPr>
          <a:xfrm>
            <a:off x="1080000" y="1800000"/>
            <a:ext cx="6692400" cy="2798202"/>
          </a:xfrm>
        </p:spPr>
        <p:txBody>
          <a:bodyPr/>
          <a:lstStyle/>
          <a:p>
            <a:r>
              <a:rPr lang="en-US" dirty="0"/>
              <a:t>The C library is an essential component </a:t>
            </a:r>
            <a:r>
              <a:rPr lang="en-US" dirty="0" smtClean="0"/>
              <a:t>of a Linux system.</a:t>
            </a:r>
          </a:p>
          <a:p>
            <a:r>
              <a:rPr lang="en-US" dirty="0"/>
              <a:t>Several C libraries are </a:t>
            </a:r>
            <a:r>
              <a:rPr lang="en-US" dirty="0" smtClean="0"/>
              <a:t>available: </a:t>
            </a:r>
            <a:r>
              <a:rPr lang="en-US" i="1" dirty="0" err="1" smtClean="0"/>
              <a:t>glibc</a:t>
            </a:r>
            <a:r>
              <a:rPr lang="en-US" i="1" dirty="0"/>
              <a:t>, </a:t>
            </a:r>
            <a:r>
              <a:rPr lang="en-US" i="1" dirty="0" err="1"/>
              <a:t>uClibc</a:t>
            </a:r>
            <a:r>
              <a:rPr lang="en-US" i="1" dirty="0"/>
              <a:t>, </a:t>
            </a:r>
            <a:r>
              <a:rPr lang="en-US" i="1" dirty="0" err="1"/>
              <a:t>musl</a:t>
            </a:r>
            <a:r>
              <a:rPr lang="en-US" i="1" dirty="0"/>
              <a:t>, </a:t>
            </a:r>
            <a:r>
              <a:rPr lang="en-US" i="1" dirty="0" err="1"/>
              <a:t>dietlibc</a:t>
            </a:r>
            <a:r>
              <a:rPr lang="en-US" i="1" dirty="0"/>
              <a:t>, </a:t>
            </a:r>
            <a:r>
              <a:rPr lang="en-US" i="1" dirty="0" err="1" smtClean="0"/>
              <a:t>newlib,ect</a:t>
            </a:r>
            <a:r>
              <a:rPr lang="en-US" i="1" dirty="0" smtClean="0"/>
              <a:t>..</a:t>
            </a:r>
          </a:p>
          <a:p>
            <a:r>
              <a:rPr lang="en-US" dirty="0"/>
              <a:t>The choice of the C library must be </a:t>
            </a:r>
            <a:r>
              <a:rPr lang="en-US" dirty="0" smtClean="0"/>
              <a:t>made at </a:t>
            </a:r>
            <a:r>
              <a:rPr lang="en-US" dirty="0"/>
              <a:t>the time of the </a:t>
            </a:r>
            <a:r>
              <a:rPr lang="en-US" dirty="0" smtClean="0"/>
              <a:t>cross-compiling toolchain </a:t>
            </a:r>
            <a:r>
              <a:rPr lang="en-US" dirty="0"/>
              <a:t>generation, as the GCC </a:t>
            </a:r>
            <a:r>
              <a:rPr lang="en-US" dirty="0" smtClean="0"/>
              <a:t>compiler is </a:t>
            </a:r>
            <a:r>
              <a:rPr lang="en-US" dirty="0"/>
              <a:t>compiled against a specific C library. </a:t>
            </a:r>
            <a:br>
              <a:rPr lang="en-US" dirty="0"/>
            </a:br>
            <a:r>
              <a:rPr lang="en-US" dirty="0"/>
              <a:t/>
            </a:r>
            <a:br>
              <a:rPr lang="en-US" dirty="0"/>
            </a:br>
            <a:r>
              <a:rPr lang="en-US" dirty="0"/>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8229599" y="948469"/>
            <a:ext cx="2820697" cy="4233131"/>
          </a:xfrm>
          <a:prstGeom prst="rect">
            <a:avLst/>
          </a:prstGeom>
        </p:spPr>
      </p:pic>
    </p:spTree>
    <p:extLst>
      <p:ext uri="{BB962C8B-B14F-4D97-AF65-F5344CB8AC3E}">
        <p14:creationId xmlns:p14="http://schemas.microsoft.com/office/powerpoint/2010/main" val="26126420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484761"/>
            <a:ext cx="5280000" cy="300339"/>
          </a:xfrm>
        </p:spPr>
        <p:txBody>
          <a:bodyPr/>
          <a:lstStyle/>
          <a:p>
            <a:r>
              <a:rPr lang="en-US" dirty="0" smtClean="0"/>
              <a:t>Thank you for listening</a:t>
            </a:r>
            <a:endParaRPr 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What is </a:t>
            </a:r>
            <a:r>
              <a:rPr lang="en-US" dirty="0" err="1" smtClean="0"/>
              <a:t>linux</a:t>
            </a:r>
            <a:r>
              <a:rPr lang="en-US" dirty="0" smtClean="0"/>
              <a:t>?</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6</a:t>
            </a:fld>
            <a:endParaRPr lang="de-DE" dirty="0"/>
          </a:p>
        </p:txBody>
      </p:sp>
      <p:sp>
        <p:nvSpPr>
          <p:cNvPr id="4" name="Content Placeholder 3"/>
          <p:cNvSpPr>
            <a:spLocks noGrp="1"/>
          </p:cNvSpPr>
          <p:nvPr>
            <p:ph idx="1"/>
          </p:nvPr>
        </p:nvSpPr>
        <p:spPr>
          <a:xfrm>
            <a:off x="1080000" y="1800000"/>
            <a:ext cx="5352075" cy="3381600"/>
          </a:xfrm>
        </p:spPr>
        <p:txBody>
          <a:bodyPr/>
          <a:lstStyle/>
          <a:p>
            <a:r>
              <a:rPr lang="en-US" dirty="0"/>
              <a:t>Linux </a:t>
            </a:r>
            <a:r>
              <a:rPr lang="en-US" dirty="0" smtClean="0"/>
              <a:t>is an implementation of UNIX</a:t>
            </a:r>
          </a:p>
          <a:p>
            <a:r>
              <a:rPr lang="en-US" dirty="0" smtClean="0"/>
              <a:t>Linux is </a:t>
            </a:r>
            <a:r>
              <a:rPr lang="en-US" dirty="0"/>
              <a:t>a </a:t>
            </a:r>
            <a:r>
              <a:rPr lang="en-US" dirty="0" smtClean="0"/>
              <a:t>multi-tasking and multi-user operating system assembled </a:t>
            </a:r>
            <a:r>
              <a:rPr lang="en-US" dirty="0"/>
              <a:t>under the model of free and open-source software development and distribution</a:t>
            </a:r>
            <a:r>
              <a:rPr lang="en-US" dirty="0" smtClean="0"/>
              <a:t>.</a:t>
            </a:r>
            <a:endParaRPr lang="en-US" altLang="en-US" dirty="0" smtClean="0">
              <a:cs typeface="Arial" panose="020B0604020202020204" pitchFamily="34" charset="0"/>
            </a:endParaRPr>
          </a:p>
          <a:p>
            <a:r>
              <a:rPr lang="en-US" dirty="0" smtClean="0">
                <a:cs typeface="Arial" panose="020B0604020202020204" pitchFamily="34" charset="0"/>
              </a:rPr>
              <a:t>Nowadays, Linux is very popular operating system for servers.</a:t>
            </a: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3490800"/>
            <a:ext cx="2743200" cy="20574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2846" y="762000"/>
            <a:ext cx="1347907" cy="2362200"/>
          </a:xfrm>
          <a:prstGeom prst="rect">
            <a:avLst/>
          </a:prstGeom>
        </p:spPr>
      </p:pic>
    </p:spTree>
    <p:extLst>
      <p:ext uri="{BB962C8B-B14F-4D97-AF65-F5344CB8AC3E}">
        <p14:creationId xmlns:p14="http://schemas.microsoft.com/office/powerpoint/2010/main" val="15494185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History of </a:t>
            </a:r>
            <a:r>
              <a:rPr lang="en-US" dirty="0" err="1" smtClean="0"/>
              <a:t>linux</a:t>
            </a:r>
            <a:r>
              <a:rPr lang="en-US" dirty="0" smtClean="0"/>
              <a:t>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400" y="1828800"/>
            <a:ext cx="2796675" cy="35615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057400"/>
            <a:ext cx="2524125" cy="2990850"/>
          </a:xfrm>
          <a:prstGeom prst="rect">
            <a:avLst/>
          </a:prstGeom>
        </p:spPr>
      </p:pic>
      <p:sp>
        <p:nvSpPr>
          <p:cNvPr id="9" name="TextBox 8"/>
          <p:cNvSpPr txBox="1"/>
          <p:nvPr/>
        </p:nvSpPr>
        <p:spPr>
          <a:xfrm>
            <a:off x="2743200" y="5562600"/>
            <a:ext cx="2209800" cy="381000"/>
          </a:xfrm>
          <a:prstGeom prst="rect">
            <a:avLst/>
          </a:prstGeom>
          <a:noFill/>
        </p:spPr>
        <p:txBody>
          <a:bodyPr wrap="square" rtlCol="0">
            <a:spAutoFit/>
          </a:bodyPr>
          <a:lstStyle/>
          <a:p>
            <a:r>
              <a:rPr lang="en-US" dirty="0" smtClean="0"/>
              <a:t>Linus Torvalds</a:t>
            </a:r>
            <a:endParaRPr lang="en-US" dirty="0"/>
          </a:p>
        </p:txBody>
      </p:sp>
      <p:sp>
        <p:nvSpPr>
          <p:cNvPr id="10" name="TextBox 9"/>
          <p:cNvSpPr txBox="1"/>
          <p:nvPr/>
        </p:nvSpPr>
        <p:spPr>
          <a:xfrm>
            <a:off x="8153400" y="5390378"/>
            <a:ext cx="914400" cy="369332"/>
          </a:xfrm>
          <a:prstGeom prst="rect">
            <a:avLst/>
          </a:prstGeom>
          <a:noFill/>
        </p:spPr>
        <p:txBody>
          <a:bodyPr wrap="square" rtlCol="0">
            <a:spAutoFit/>
          </a:bodyPr>
          <a:lstStyle/>
          <a:p>
            <a:r>
              <a:rPr lang="en-US" dirty="0" smtClean="0"/>
              <a:t>Tux</a:t>
            </a:r>
          </a:p>
        </p:txBody>
      </p:sp>
    </p:spTree>
    <p:extLst>
      <p:ext uri="{BB962C8B-B14F-4D97-AF65-F5344CB8AC3E}">
        <p14:creationId xmlns:p14="http://schemas.microsoft.com/office/powerpoint/2010/main" val="15742871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a:t>History of </a:t>
            </a:r>
            <a:r>
              <a:rPr lang="en-US" dirty="0" err="1"/>
              <a:t>linux</a:t>
            </a:r>
            <a:r>
              <a:rPr lang="en-US" dirty="0"/>
              <a:t> </a:t>
            </a:r>
            <a:r>
              <a:rPr lang="en-US" dirty="0" smtClean="0"/>
              <a:t>(2)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8</a:t>
            </a:fld>
            <a:endParaRPr lang="de-D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57230"/>
            <a:ext cx="8485714" cy="4514286"/>
          </a:xfrm>
          <a:prstGeom prst="rect">
            <a:avLst/>
          </a:prstGeom>
        </p:spPr>
      </p:pic>
    </p:spTree>
    <p:extLst>
      <p:ext uri="{BB962C8B-B14F-4D97-AF65-F5344CB8AC3E}">
        <p14:creationId xmlns:p14="http://schemas.microsoft.com/office/powerpoint/2010/main" val="1939206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dirty="0" smtClean="0"/>
              <a:t>Distributions of </a:t>
            </a:r>
            <a:r>
              <a:rPr lang="en-US" dirty="0" err="1" smtClean="0"/>
              <a:t>linux</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9</a:t>
            </a:fld>
            <a:endParaRPr lang="de-DE" dirty="0"/>
          </a:p>
        </p:txBody>
      </p:sp>
      <p:sp>
        <p:nvSpPr>
          <p:cNvPr id="4" name="Content Placeholder 3"/>
          <p:cNvSpPr>
            <a:spLocks noGrp="1"/>
          </p:cNvSpPr>
          <p:nvPr>
            <p:ph idx="1"/>
          </p:nvPr>
        </p:nvSpPr>
        <p:spPr>
          <a:xfrm>
            <a:off x="1080000" y="1800000"/>
            <a:ext cx="9000000" cy="1938992"/>
          </a:xfrm>
        </p:spPr>
        <p:txBody>
          <a:bodyPr/>
          <a:lstStyle/>
          <a:p>
            <a:r>
              <a:rPr lang="en-US" altLang="en-US" dirty="0"/>
              <a:t>Since Linux kernel is open source. Lots of communities and companies made specific Operating system by using Linux kernel. These specific operating systems are known as distribution of Linux. Some of them are free (community developed) and few are paid also. </a:t>
            </a:r>
          </a:p>
          <a:p>
            <a:r>
              <a:rPr lang="en-US" altLang="en-US" dirty="0"/>
              <a:t>Following are few popular Linux distributions:</a:t>
            </a:r>
          </a:p>
          <a:p>
            <a:endParaRPr lang="en-US" dirty="0"/>
          </a:p>
        </p:txBody>
      </p:sp>
      <p:pic>
        <p:nvPicPr>
          <p:cNvPr id="5" name="Picture 2" descr="C:\Users\nguyenbaonguyen\Desktop\Centos_fu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388" y="4020773"/>
            <a:ext cx="1905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nguyenbaonguyen\Desktop\Fedora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4414688"/>
            <a:ext cx="1905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Users\nguyenbaonguyen\Desktop\220px-OpenSUSE_official-logo-color.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025" y="4150715"/>
            <a:ext cx="2095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Users\nguyenbaonguyen\Desktop\250px-Logo-ubuntu_no(r)-black_orange-hex.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497513"/>
            <a:ext cx="23812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nguyenbaonguyen\Desktop\220px-RedHat.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370767"/>
            <a:ext cx="2095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nguyenbaonguyen\Desktop\200px-Kubuntu_logo_and_wordmark.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3207899"/>
            <a:ext cx="1905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Users\nguyenbaonguyen\Desktop\200px-Edubuntu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3388" y="561975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932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51021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Renesas_fonts">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F46CC6C0-ADE0-4353-AF35-FA8C6CAA5B5E}" vid="{FC591D30-7517-4864-9752-24B589F73E6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151021_Renesas_Templates_16_9_EN</Template>
  <TotalTime>4526</TotalTime>
  <Words>2719</Words>
  <Application>Microsoft Office PowerPoint</Application>
  <PresentationFormat>Widescreen</PresentationFormat>
  <Paragraphs>434</Paragraphs>
  <Slides>57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Arial Narrow</vt:lpstr>
      <vt:lpstr>Calibri</vt:lpstr>
      <vt:lpstr>Courier New</vt:lpstr>
      <vt:lpstr>Symbol</vt:lpstr>
      <vt:lpstr>Times New Roman</vt:lpstr>
      <vt:lpstr>Wingdings</vt:lpstr>
      <vt:lpstr>151021_Renesas_Templates_16_9_EN</vt:lpstr>
      <vt:lpstr>PowerPoint Presentation</vt:lpstr>
      <vt:lpstr>Introduction GROUP 1</vt:lpstr>
      <vt:lpstr>Outline</vt:lpstr>
      <vt:lpstr>Outline</vt:lpstr>
      <vt:lpstr>Outline</vt:lpstr>
      <vt:lpstr>What is linux?</vt:lpstr>
      <vt:lpstr>History of linux (1)</vt:lpstr>
      <vt:lpstr>History of linux (2)</vt:lpstr>
      <vt:lpstr>Distributions of linux</vt:lpstr>
      <vt:lpstr>What is kernel?</vt:lpstr>
      <vt:lpstr>What is linux kernel?</vt:lpstr>
      <vt:lpstr>Outline</vt:lpstr>
      <vt:lpstr>Description of linux kernel architecture</vt:lpstr>
      <vt:lpstr>Description of linux kernel architecture</vt:lpstr>
      <vt:lpstr>Description of linux kernel architecture</vt:lpstr>
      <vt:lpstr>Description of linux kernel architecture</vt:lpstr>
      <vt:lpstr>Linux kernel functions</vt:lpstr>
      <vt:lpstr>Resource allocation</vt:lpstr>
      <vt:lpstr>Process Management</vt:lpstr>
      <vt:lpstr>Memory Management </vt:lpstr>
      <vt:lpstr>I/O Device Management</vt:lpstr>
      <vt:lpstr>Inter-Process Communication</vt:lpstr>
      <vt:lpstr>Scheduling</vt:lpstr>
      <vt:lpstr>System Calls and Interrupt Handling</vt:lpstr>
      <vt:lpstr>Security or Protection Management</vt:lpstr>
      <vt:lpstr>Outline</vt:lpstr>
      <vt:lpstr>Relationship between Linux kernel, hardware and application</vt:lpstr>
      <vt:lpstr>Memory-mapped i/o and Port-mapped i/o</vt:lpstr>
      <vt:lpstr>Comparison</vt:lpstr>
      <vt:lpstr>Memory-mapped i/o</vt:lpstr>
      <vt:lpstr>port-mapped i/o</vt:lpstr>
      <vt:lpstr>Outline</vt:lpstr>
      <vt:lpstr>System call</vt:lpstr>
      <vt:lpstr>System call</vt:lpstr>
      <vt:lpstr>System call</vt:lpstr>
      <vt:lpstr>Interaction between Linux kernel and users</vt:lpstr>
      <vt:lpstr>Interaction between Linux kernel and users</vt:lpstr>
      <vt:lpstr>Interaction between Linux kernel and users</vt:lpstr>
      <vt:lpstr>Interaction between Linux kernel and users</vt:lpstr>
      <vt:lpstr>Interaction between Linux kernel and users</vt:lpstr>
      <vt:lpstr>Outline</vt:lpstr>
      <vt:lpstr>What is embedded linux?</vt:lpstr>
      <vt:lpstr>Why is embedded linux</vt:lpstr>
      <vt:lpstr>Boot process of embedded linux five stages of boot process</vt:lpstr>
      <vt:lpstr>Outline</vt:lpstr>
      <vt:lpstr>What is Toolchain in software?</vt:lpstr>
      <vt:lpstr>Toolchain Type</vt:lpstr>
      <vt:lpstr>Native Toolchain</vt:lpstr>
      <vt:lpstr>Cross-compiling toolchain</vt:lpstr>
      <vt:lpstr>Native toolchain vs Cross-compiling toolchain</vt:lpstr>
      <vt:lpstr>Compare</vt:lpstr>
      <vt:lpstr>Cross-compilation toolchain components</vt:lpstr>
      <vt:lpstr>Binutils</vt:lpstr>
      <vt:lpstr>Kernel headers </vt:lpstr>
      <vt:lpstr>GCC </vt:lpstr>
      <vt:lpstr>C library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 Huong Thi. Dinh</dc:creator>
  <cp:lastModifiedBy>Anh My Le. Hoang</cp:lastModifiedBy>
  <cp:revision>241</cp:revision>
  <dcterms:created xsi:type="dcterms:W3CDTF">2016-08-23T07:24:55Z</dcterms:created>
  <dcterms:modified xsi:type="dcterms:W3CDTF">2016-10-28T02:21:22Z</dcterms:modified>
</cp:coreProperties>
</file>