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327"/>
    <a:srgbClr val="F2E211"/>
    <a:srgbClr val="F6EF64"/>
    <a:srgbClr val="FFFFFF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7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1585" y="1848319"/>
            <a:ext cx="6085324" cy="1924785"/>
          </a:xfrm>
          <a:prstGeom prst="rect">
            <a:avLst/>
          </a:prstGeom>
          <a:solidFill>
            <a:srgbClr val="FFFF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8168" y="2076016"/>
            <a:ext cx="9144000" cy="1469390"/>
          </a:xfrm>
          <a:ln>
            <a:noFill/>
          </a:ln>
        </p:spPr>
        <p:txBody>
          <a:bodyPr anchor="ctr" anchorCtr="0">
            <a:normAutofit/>
          </a:bodyPr>
          <a:lstStyle/>
          <a:p>
            <a:pPr algn="ctr"/>
            <a:r>
              <a:rPr lang="zh-CN" altLang="en-US" sz="8000" dirty="0" smtClean="0">
                <a:solidFill>
                  <a:schemeClr val="bg1"/>
                </a:solidFill>
                <a:effectLst>
                  <a:glow rad="127000">
                    <a:schemeClr val="tx1">
                      <a:lumMod val="50000"/>
                      <a:lumOff val="50000"/>
                    </a:schemeClr>
                  </a:glow>
                </a:effectLst>
              </a:rPr>
              <a:t>梦境</a:t>
            </a:r>
            <a:endParaRPr lang="en-US" altLang="zh-CN" sz="8000" dirty="0">
              <a:solidFill>
                <a:schemeClr val="bg1"/>
              </a:solidFill>
              <a:effectLst>
                <a:glow rad="127000">
                  <a:schemeClr val="tx1">
                    <a:lumMod val="50000"/>
                    <a:lumOff val="5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192001" cy="974221"/>
          </a:xfrm>
          <a:prstGeom prst="rect">
            <a:avLst/>
          </a:prstGeom>
          <a:solidFill>
            <a:srgbClr val="F2E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游戏立意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3315769"/>
            <a:ext cx="188008" cy="974221"/>
          </a:xfrm>
          <a:prstGeom prst="rect">
            <a:avLst/>
          </a:prstGeom>
          <a:solidFill>
            <a:srgbClr val="ACC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74918" y="3196128"/>
            <a:ext cx="57612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玩家作为控梦师，可以控制梦境，探寻真相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玩</a:t>
            </a:r>
            <a:r>
              <a:rPr lang="zh-CN" altLang="en-US" dirty="0" smtClean="0"/>
              <a:t>家通过快速决策，产生心流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003992" y="3315769"/>
            <a:ext cx="188008" cy="974221"/>
          </a:xfrm>
          <a:prstGeom prst="rect">
            <a:avLst/>
          </a:prstGeom>
          <a:solidFill>
            <a:srgbClr val="ACC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192001" cy="974221"/>
          </a:xfrm>
          <a:prstGeom prst="rect">
            <a:avLst/>
          </a:prstGeom>
          <a:solidFill>
            <a:srgbClr val="F2E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游戏概述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3315769"/>
            <a:ext cx="188008" cy="974221"/>
          </a:xfrm>
          <a:prstGeom prst="rect">
            <a:avLst/>
          </a:prstGeom>
          <a:solidFill>
            <a:srgbClr val="ACC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88704" y="2354722"/>
            <a:ext cx="71029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dirty="0"/>
              <a:t>游</a:t>
            </a:r>
            <a:r>
              <a:rPr lang="zh-CN" altLang="en-US" dirty="0" smtClean="0"/>
              <a:t>戏类型：</a:t>
            </a:r>
            <a:r>
              <a:rPr lang="en-US" altLang="zh-CN" dirty="0" smtClean="0"/>
              <a:t>2D</a:t>
            </a:r>
            <a:r>
              <a:rPr lang="zh-CN" altLang="en-US" dirty="0" smtClean="0"/>
              <a:t>横版卷轴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游</a:t>
            </a:r>
            <a:r>
              <a:rPr lang="zh-CN" altLang="en-US" dirty="0" smtClean="0"/>
              <a:t>戏平台：移动端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核</a:t>
            </a:r>
            <a:r>
              <a:rPr lang="zh-CN" altLang="en-US" dirty="0" smtClean="0"/>
              <a:t>心玩法：通过改变梦境中的环境，帮助梦境中的主角到达终点</a:t>
            </a:r>
            <a:endParaRPr lang="en-US" altLang="zh-CN" dirty="0" smtClean="0"/>
          </a:p>
          <a:p>
            <a:pPr>
              <a:lnSpc>
                <a:spcPts val="3000"/>
              </a:lnSpc>
            </a:pPr>
            <a:r>
              <a:rPr lang="zh-CN" altLang="en-US" dirty="0"/>
              <a:t>游</a:t>
            </a:r>
            <a:r>
              <a:rPr lang="zh-CN" altLang="en-US" dirty="0" smtClean="0"/>
              <a:t>戏机制：改变重力、改变时间流速、场景中路径修改</a:t>
            </a:r>
            <a:r>
              <a:rPr lang="en-US" altLang="zh-CN" dirty="0" smtClean="0"/>
              <a:t>……</a:t>
            </a:r>
          </a:p>
          <a:p>
            <a:pPr>
              <a:lnSpc>
                <a:spcPts val="3000"/>
              </a:lnSpc>
            </a:pPr>
            <a:r>
              <a:rPr lang="zh-CN" altLang="en-US" dirty="0"/>
              <a:t>剧</a:t>
            </a:r>
            <a:r>
              <a:rPr lang="zh-CN" altLang="en-US" dirty="0" smtClean="0"/>
              <a:t>情梗概：主角总是梦到一些奇怪的事情，后来遇到了一个控梦师，主角开始学习控制自己的梦境，找寻真相，最后也成为了一名控梦师。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003992" y="3315769"/>
            <a:ext cx="188008" cy="974221"/>
          </a:xfrm>
          <a:prstGeom prst="rect">
            <a:avLst/>
          </a:prstGeom>
          <a:solidFill>
            <a:srgbClr val="ACC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6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15"/>
          <p:cNvSpPr/>
          <p:nvPr/>
        </p:nvSpPr>
        <p:spPr>
          <a:xfrm>
            <a:off x="6494804" y="2358316"/>
            <a:ext cx="581114" cy="606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Down Arrow 14"/>
          <p:cNvSpPr/>
          <p:nvPr/>
        </p:nvSpPr>
        <p:spPr>
          <a:xfrm>
            <a:off x="5255664" y="2358316"/>
            <a:ext cx="581114" cy="606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192001" cy="974221"/>
          </a:xfrm>
          <a:prstGeom prst="rect">
            <a:avLst/>
          </a:prstGeom>
          <a:solidFill>
            <a:srgbClr val="F2E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核心玩法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3315769"/>
            <a:ext cx="188008" cy="974221"/>
          </a:xfrm>
          <a:prstGeom prst="rect">
            <a:avLst/>
          </a:prstGeom>
          <a:solidFill>
            <a:srgbClr val="ACC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2003992" y="3315769"/>
            <a:ext cx="188008" cy="974221"/>
          </a:xfrm>
          <a:prstGeom prst="rect">
            <a:avLst/>
          </a:prstGeom>
          <a:solidFill>
            <a:srgbClr val="ACC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637942" y="1444941"/>
            <a:ext cx="8964538" cy="4794191"/>
          </a:xfrm>
          <a:prstGeom prst="rect">
            <a:avLst/>
          </a:prstGeom>
          <a:noFill/>
          <a:ln w="19050">
            <a:solidFill>
              <a:srgbClr val="ACC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704886" y="4948717"/>
            <a:ext cx="8782225" cy="113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729097" y="1538944"/>
            <a:ext cx="8782225" cy="113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870358" y="4070987"/>
            <a:ext cx="489449" cy="769121"/>
            <a:chOff x="391936" y="1717705"/>
            <a:chExt cx="489449" cy="769121"/>
          </a:xfrm>
          <a:solidFill>
            <a:srgbClr val="ACC327"/>
          </a:solidFill>
        </p:grpSpPr>
        <p:sp>
          <p:nvSpPr>
            <p:cNvPr id="9" name="Down Arrow 8"/>
            <p:cNvSpPr/>
            <p:nvPr/>
          </p:nvSpPr>
          <p:spPr>
            <a:xfrm rot="10800000">
              <a:off x="391936" y="2004689"/>
              <a:ext cx="489449" cy="482137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8744" y="1717705"/>
              <a:ext cx="435835" cy="38953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Down Arrow 16"/>
          <p:cNvSpPr/>
          <p:nvPr/>
        </p:nvSpPr>
        <p:spPr>
          <a:xfrm rot="5400000">
            <a:off x="8785076" y="4088779"/>
            <a:ext cx="418744" cy="538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Cloud 17"/>
          <p:cNvSpPr/>
          <p:nvPr/>
        </p:nvSpPr>
        <p:spPr>
          <a:xfrm>
            <a:off x="3657600" y="3586743"/>
            <a:ext cx="888763" cy="5105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128046" y="4760007"/>
            <a:ext cx="742311" cy="29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5218" y="4870720"/>
            <a:ext cx="81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梦境</a:t>
            </a:r>
            <a:r>
              <a:rPr lang="zh-CN" altLang="en-US" dirty="0" smtClean="0"/>
              <a:t>中的主角，无法控制</a:t>
            </a:r>
            <a:endParaRPr lang="zh-CN" alt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468740" y="4357971"/>
            <a:ext cx="1512606" cy="48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169353" y="4840108"/>
            <a:ext cx="834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场景中的道具，可以控制</a:t>
            </a:r>
            <a:endParaRPr lang="zh-CN" altLang="en-US" dirty="0"/>
          </a:p>
        </p:txBody>
      </p:sp>
      <p:sp>
        <p:nvSpPr>
          <p:cNvPr id="26" name="Oval 25"/>
          <p:cNvSpPr/>
          <p:nvPr/>
        </p:nvSpPr>
        <p:spPr>
          <a:xfrm>
            <a:off x="2077795" y="5235000"/>
            <a:ext cx="564023" cy="5640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9698761" y="5207732"/>
            <a:ext cx="564023" cy="5640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Sun 27"/>
          <p:cNvSpPr/>
          <p:nvPr/>
        </p:nvSpPr>
        <p:spPr>
          <a:xfrm>
            <a:off x="2205397" y="5367459"/>
            <a:ext cx="308817" cy="299103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ounded Rectangle 28"/>
          <p:cNvSpPr/>
          <p:nvPr/>
        </p:nvSpPr>
        <p:spPr>
          <a:xfrm>
            <a:off x="1870357" y="1636239"/>
            <a:ext cx="283178" cy="196231"/>
          </a:xfrm>
          <a:prstGeom prst="roundRect">
            <a:avLst/>
          </a:prstGeom>
          <a:solidFill>
            <a:srgbClr val="ACC3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ounded Rectangle 29"/>
          <p:cNvSpPr/>
          <p:nvPr/>
        </p:nvSpPr>
        <p:spPr>
          <a:xfrm>
            <a:off x="2173730" y="1636239"/>
            <a:ext cx="283178" cy="196231"/>
          </a:xfrm>
          <a:prstGeom prst="roundRect">
            <a:avLst/>
          </a:prstGeom>
          <a:solidFill>
            <a:srgbClr val="ACC3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ounded Rectangle 30"/>
          <p:cNvSpPr/>
          <p:nvPr/>
        </p:nvSpPr>
        <p:spPr>
          <a:xfrm>
            <a:off x="2474838" y="1636239"/>
            <a:ext cx="283178" cy="196231"/>
          </a:xfrm>
          <a:prstGeom prst="roundRect">
            <a:avLst/>
          </a:prstGeom>
          <a:solidFill>
            <a:srgbClr val="ACC3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ounded Rectangle 31"/>
          <p:cNvSpPr/>
          <p:nvPr/>
        </p:nvSpPr>
        <p:spPr>
          <a:xfrm>
            <a:off x="2777696" y="1636239"/>
            <a:ext cx="283178" cy="196231"/>
          </a:xfrm>
          <a:prstGeom prst="roundRect">
            <a:avLst/>
          </a:prstGeom>
          <a:solidFill>
            <a:srgbClr val="ACC3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ounded Rectangle 32"/>
          <p:cNvSpPr/>
          <p:nvPr/>
        </p:nvSpPr>
        <p:spPr>
          <a:xfrm>
            <a:off x="3084565" y="1636239"/>
            <a:ext cx="283178" cy="196231"/>
          </a:xfrm>
          <a:prstGeom prst="roundRect">
            <a:avLst/>
          </a:prstGeom>
          <a:solidFill>
            <a:srgbClr val="ACC3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192001" cy="974221"/>
          </a:xfrm>
          <a:prstGeom prst="rect">
            <a:avLst/>
          </a:prstGeom>
          <a:solidFill>
            <a:srgbClr val="F2E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对话场景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3315769"/>
            <a:ext cx="188008" cy="974221"/>
          </a:xfrm>
          <a:prstGeom prst="rect">
            <a:avLst/>
          </a:prstGeom>
          <a:solidFill>
            <a:srgbClr val="ACC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2003992" y="3315769"/>
            <a:ext cx="188008" cy="974221"/>
          </a:xfrm>
          <a:prstGeom prst="rect">
            <a:avLst/>
          </a:prstGeom>
          <a:solidFill>
            <a:srgbClr val="ACC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637942" y="1444941"/>
            <a:ext cx="8964538" cy="4794191"/>
          </a:xfrm>
          <a:prstGeom prst="rect">
            <a:avLst/>
          </a:prstGeom>
          <a:noFill/>
          <a:ln w="19050">
            <a:solidFill>
              <a:srgbClr val="ACC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704886" y="1636169"/>
            <a:ext cx="8782225" cy="433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873763" y="3558226"/>
            <a:ext cx="1043758" cy="1697423"/>
            <a:chOff x="391936" y="1717705"/>
            <a:chExt cx="489449" cy="769121"/>
          </a:xfrm>
          <a:solidFill>
            <a:srgbClr val="ACC327"/>
          </a:solidFill>
        </p:grpSpPr>
        <p:sp>
          <p:nvSpPr>
            <p:cNvPr id="9" name="Down Arrow 8"/>
            <p:cNvSpPr/>
            <p:nvPr/>
          </p:nvSpPr>
          <p:spPr>
            <a:xfrm rot="10800000">
              <a:off x="391936" y="2004689"/>
              <a:ext cx="489449" cy="482137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8744" y="1717705"/>
              <a:ext cx="435835" cy="38953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005270" y="6339971"/>
            <a:ext cx="676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每关结束后，主角都会醒过来，在这个场景中与神秘控梦师对话</a:t>
            </a:r>
            <a:endParaRPr lang="zh-CN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419684" y="3558226"/>
            <a:ext cx="1043758" cy="1697423"/>
            <a:chOff x="391936" y="1717705"/>
            <a:chExt cx="489449" cy="769121"/>
          </a:xfrm>
          <a:solidFill>
            <a:schemeClr val="accent4"/>
          </a:solidFill>
        </p:grpSpPr>
        <p:sp>
          <p:nvSpPr>
            <p:cNvPr id="23" name="Down Arrow 22"/>
            <p:cNvSpPr/>
            <p:nvPr/>
          </p:nvSpPr>
          <p:spPr>
            <a:xfrm rot="10800000">
              <a:off x="391936" y="2004689"/>
              <a:ext cx="489449" cy="482137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18744" y="1717705"/>
              <a:ext cx="435835" cy="38953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Cloud Callout 4"/>
          <p:cNvSpPr/>
          <p:nvPr/>
        </p:nvSpPr>
        <p:spPr>
          <a:xfrm>
            <a:off x="4233270" y="2472663"/>
            <a:ext cx="1671873" cy="897309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Callout 5"/>
          <p:cNvSpPr/>
          <p:nvPr/>
        </p:nvSpPr>
        <p:spPr>
          <a:xfrm>
            <a:off x="6597353" y="2538101"/>
            <a:ext cx="1563881" cy="777668"/>
          </a:xfrm>
          <a:prstGeom prst="wedgeEllipseCallout">
            <a:avLst>
              <a:gd name="adj1" fmla="val 31080"/>
              <a:gd name="adj2" fmla="val 800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192001" cy="974221"/>
          </a:xfrm>
          <a:prstGeom prst="rect">
            <a:avLst/>
          </a:prstGeom>
          <a:solidFill>
            <a:srgbClr val="F2E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游戏剧情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3315769"/>
            <a:ext cx="188008" cy="974221"/>
          </a:xfrm>
          <a:prstGeom prst="rect">
            <a:avLst/>
          </a:prstGeom>
          <a:solidFill>
            <a:srgbClr val="ACC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2003992" y="3315769"/>
            <a:ext cx="188008" cy="974221"/>
          </a:xfrm>
          <a:prstGeom prst="rect">
            <a:avLst/>
          </a:prstGeom>
          <a:solidFill>
            <a:srgbClr val="ACC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28246" y="2094719"/>
            <a:ext cx="92360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主角多年来一直做着奇怪的梦，直到主角遇到了一个自称是控梦师的人，可以让主角在梦中保持清醒状态，主角拜他为师，他开始教授 主角控制梦境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主</a:t>
            </a:r>
            <a:r>
              <a:rPr lang="zh-CN" altLang="en-US" dirty="0" smtClean="0"/>
              <a:t>角进入到自己的梦中，发现可以控制梦中的场景，随着时间的推移，主角越发掌握控制梦境的能力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在梦中主角发现有人给他留有信息，信息提示主角他正处在危险之中，并且不要告诉任何人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主角没有将这件事告诉神秘人，并且在和神秘人对话中得知，神秘人曾经也有师傅，他的师傅没有这么好心，没有将所有的内容都教授给他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主角掌握了所有的控梦的技能，然后他在梦中发现了自己给自己的留言，他就是神秘人的师傅，但是他发现神秘人已经无法分清梦境和现实，所以要给他洗脑，但是神秘人提前了一步，将主角洗脑，情急之下主角在梦中给自己留了信息，只有他再次掌握控梦技能后，才会发现这些信息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最后，主角进入了神秘人的梦境之中，在梦境中将他击败，给他洗脑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32118" y="1193403"/>
            <a:ext cx="312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对</a:t>
            </a:r>
            <a:r>
              <a:rPr lang="zh-CN" altLang="en-US" dirty="0" smtClean="0"/>
              <a:t>话场景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1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2192001" cy="974221"/>
          </a:xfrm>
          <a:prstGeom prst="rect">
            <a:avLst/>
          </a:prstGeom>
          <a:solidFill>
            <a:srgbClr val="F2E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关卡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3315769"/>
            <a:ext cx="188008" cy="974221"/>
          </a:xfrm>
          <a:prstGeom prst="rect">
            <a:avLst/>
          </a:prstGeom>
          <a:solidFill>
            <a:srgbClr val="ACC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2003992" y="3315769"/>
            <a:ext cx="188008" cy="974221"/>
          </a:xfrm>
          <a:prstGeom prst="rect">
            <a:avLst/>
          </a:prstGeom>
          <a:solidFill>
            <a:srgbClr val="ACC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42458" y="2987112"/>
            <a:ext cx="6842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</a:t>
            </a:r>
            <a:r>
              <a:rPr lang="zh-CN" altLang="en-US" dirty="0" smtClean="0"/>
              <a:t>着游戏深入，关卡中的变化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角色状态：走路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奔跑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飞</a:t>
            </a:r>
            <a:r>
              <a:rPr lang="zh-CN" altLang="en-US" dirty="0" smtClean="0">
                <a:sym typeface="Wingdings" panose="05000000000000000000" pitchFamily="2" charset="2"/>
              </a:rPr>
              <a:t>行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2.</a:t>
            </a:r>
            <a:r>
              <a:rPr lang="zh-CN" altLang="en-US" dirty="0">
                <a:sym typeface="Wingdings" panose="05000000000000000000" pitchFamily="2" charset="2"/>
              </a:rPr>
              <a:t>控</a:t>
            </a:r>
            <a:r>
              <a:rPr lang="zh-CN" altLang="en-US" dirty="0" smtClean="0">
                <a:sym typeface="Wingdings" panose="05000000000000000000" pitchFamily="2" charset="2"/>
              </a:rPr>
              <a:t>梦能力：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sym typeface="Wingdings" panose="05000000000000000000" pitchFamily="2" charset="2"/>
              </a:rPr>
              <a:t>种能力</a:t>
            </a:r>
            <a:r>
              <a:rPr lang="en-US" altLang="zh-CN" dirty="0" smtClean="0">
                <a:sym typeface="Wingdings" panose="05000000000000000000" pitchFamily="2" charset="2"/>
              </a:rPr>
              <a:t>2</a:t>
            </a:r>
            <a:r>
              <a:rPr lang="zh-CN" altLang="en-US" dirty="0" smtClean="0">
                <a:sym typeface="Wingdings" panose="05000000000000000000" pitchFamily="2" charset="2"/>
              </a:rPr>
              <a:t>种能力</a:t>
            </a:r>
            <a:r>
              <a:rPr lang="en-US" altLang="zh-CN" dirty="0" smtClean="0">
                <a:sym typeface="Wingdings" panose="05000000000000000000" pitchFamily="2" charset="2"/>
              </a:rPr>
              <a:t>3</a:t>
            </a:r>
            <a:r>
              <a:rPr lang="zh-CN" altLang="en-US" dirty="0" smtClean="0">
                <a:sym typeface="Wingdings" panose="05000000000000000000" pitchFamily="2" charset="2"/>
              </a:rPr>
              <a:t>种能力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3.</a:t>
            </a:r>
            <a:r>
              <a:rPr lang="zh-CN" altLang="en-US" dirty="0">
                <a:sym typeface="Wingdings" panose="05000000000000000000" pitchFamily="2" charset="2"/>
              </a:rPr>
              <a:t>能</a:t>
            </a:r>
            <a:r>
              <a:rPr lang="zh-CN" altLang="en-US" dirty="0" smtClean="0">
                <a:sym typeface="Wingdings" panose="05000000000000000000" pitchFamily="2" charset="2"/>
              </a:rPr>
              <a:t>力说明：控制重力、控制时间、控制物品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4.BOSS</a:t>
            </a:r>
            <a:r>
              <a:rPr lang="zh-CN" altLang="en-US" dirty="0" smtClean="0">
                <a:sym typeface="Wingdings" panose="05000000000000000000" pitchFamily="2" charset="2"/>
              </a:rPr>
              <a:t>战：游戏中有</a:t>
            </a:r>
            <a:r>
              <a:rPr lang="en-US" altLang="zh-CN" dirty="0" smtClean="0">
                <a:sym typeface="Wingdings" panose="05000000000000000000" pitchFamily="2" charset="2"/>
              </a:rPr>
              <a:t>BOSS</a:t>
            </a:r>
            <a:r>
              <a:rPr lang="zh-CN" altLang="en-US" dirty="0" smtClean="0">
                <a:sym typeface="Wingdings" panose="05000000000000000000" pitchFamily="2" charset="2"/>
              </a:rPr>
              <a:t>战，专门的</a:t>
            </a:r>
            <a:r>
              <a:rPr lang="en-US" altLang="zh-CN" dirty="0" smtClean="0">
                <a:sym typeface="Wingdings" panose="05000000000000000000" pitchFamily="2" charset="2"/>
              </a:rPr>
              <a:t>BOSS</a:t>
            </a:r>
            <a:r>
              <a:rPr lang="zh-CN" altLang="en-US" dirty="0">
                <a:sym typeface="Wingdings" panose="05000000000000000000" pitchFamily="2" charset="2"/>
              </a:rPr>
              <a:t>关</a:t>
            </a:r>
            <a:r>
              <a:rPr lang="zh-CN" altLang="en-US" dirty="0" smtClean="0">
                <a:sym typeface="Wingdings" panose="05000000000000000000" pitchFamily="2" charset="2"/>
              </a:rPr>
              <a:t>卡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32118" y="1193403"/>
            <a:ext cx="312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关卡场景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12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15"/>
          <p:cNvSpPr/>
          <p:nvPr/>
        </p:nvSpPr>
        <p:spPr>
          <a:xfrm>
            <a:off x="6494804" y="2358316"/>
            <a:ext cx="581114" cy="606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Down Arrow 14"/>
          <p:cNvSpPr/>
          <p:nvPr/>
        </p:nvSpPr>
        <p:spPr>
          <a:xfrm>
            <a:off x="5255664" y="2358316"/>
            <a:ext cx="581114" cy="606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192001" cy="974221"/>
          </a:xfrm>
          <a:prstGeom prst="rect">
            <a:avLst/>
          </a:prstGeom>
          <a:solidFill>
            <a:srgbClr val="F2E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关卡图解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3315769"/>
            <a:ext cx="188008" cy="974221"/>
          </a:xfrm>
          <a:prstGeom prst="rect">
            <a:avLst/>
          </a:prstGeom>
          <a:solidFill>
            <a:srgbClr val="ACC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2003992" y="3315769"/>
            <a:ext cx="188008" cy="974221"/>
          </a:xfrm>
          <a:prstGeom prst="rect">
            <a:avLst/>
          </a:prstGeom>
          <a:solidFill>
            <a:srgbClr val="ACC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1637942" y="1444941"/>
            <a:ext cx="8964538" cy="4794191"/>
          </a:xfrm>
          <a:prstGeom prst="rect">
            <a:avLst/>
          </a:prstGeom>
          <a:noFill/>
          <a:ln w="19050">
            <a:solidFill>
              <a:srgbClr val="ACC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704886" y="4948717"/>
            <a:ext cx="8782225" cy="113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729097" y="1538944"/>
            <a:ext cx="8782225" cy="1136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870358" y="4070987"/>
            <a:ext cx="489449" cy="769121"/>
            <a:chOff x="391936" y="1717705"/>
            <a:chExt cx="489449" cy="769121"/>
          </a:xfrm>
          <a:solidFill>
            <a:srgbClr val="ACC327"/>
          </a:solidFill>
        </p:grpSpPr>
        <p:sp>
          <p:nvSpPr>
            <p:cNvPr id="9" name="Down Arrow 8"/>
            <p:cNvSpPr/>
            <p:nvPr/>
          </p:nvSpPr>
          <p:spPr>
            <a:xfrm rot="10800000">
              <a:off x="391936" y="2004689"/>
              <a:ext cx="489449" cy="482137"/>
            </a:xfrm>
            <a:prstGeom prst="down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18744" y="1717705"/>
              <a:ext cx="435835" cy="38953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Down Arrow 16"/>
          <p:cNvSpPr/>
          <p:nvPr/>
        </p:nvSpPr>
        <p:spPr>
          <a:xfrm rot="5400000">
            <a:off x="8785076" y="4088779"/>
            <a:ext cx="418744" cy="538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Cloud 17"/>
          <p:cNvSpPr/>
          <p:nvPr/>
        </p:nvSpPr>
        <p:spPr>
          <a:xfrm>
            <a:off x="3657600" y="3586743"/>
            <a:ext cx="888763" cy="5105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256232" y="5478171"/>
            <a:ext cx="742311" cy="29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1675" y="4858090"/>
            <a:ext cx="811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切换能力，从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种到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种不断解锁</a:t>
            </a:r>
            <a:endParaRPr lang="zh-CN" altLang="en-US" dirty="0"/>
          </a:p>
        </p:txBody>
      </p:sp>
      <p:cxnSp>
        <p:nvCxnSpPr>
          <p:cNvPr id="24" name="Straight Arrow Connector 23"/>
          <p:cNvCxnSpPr>
            <a:stCxn id="27" idx="6"/>
          </p:cNvCxnSpPr>
          <p:nvPr/>
        </p:nvCxnSpPr>
        <p:spPr>
          <a:xfrm flipV="1">
            <a:off x="10262784" y="5367459"/>
            <a:ext cx="675833" cy="12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051134" y="4968995"/>
            <a:ext cx="83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触发</a:t>
            </a:r>
            <a:r>
              <a:rPr lang="zh-CN" altLang="en-US" dirty="0"/>
              <a:t>能力</a:t>
            </a:r>
          </a:p>
        </p:txBody>
      </p:sp>
      <p:sp>
        <p:nvSpPr>
          <p:cNvPr id="26" name="Oval 25"/>
          <p:cNvSpPr/>
          <p:nvPr/>
        </p:nvSpPr>
        <p:spPr>
          <a:xfrm>
            <a:off x="2091249" y="4976859"/>
            <a:ext cx="564023" cy="5640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val 26"/>
          <p:cNvSpPr/>
          <p:nvPr/>
        </p:nvSpPr>
        <p:spPr>
          <a:xfrm>
            <a:off x="9698761" y="5207732"/>
            <a:ext cx="564023" cy="56402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Sun 27"/>
          <p:cNvSpPr/>
          <p:nvPr/>
        </p:nvSpPr>
        <p:spPr>
          <a:xfrm>
            <a:off x="2218851" y="5111275"/>
            <a:ext cx="308817" cy="299103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28"/>
          <p:cNvSpPr/>
          <p:nvPr/>
        </p:nvSpPr>
        <p:spPr>
          <a:xfrm>
            <a:off x="2460726" y="5537864"/>
            <a:ext cx="564023" cy="5640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30"/>
          <p:cNvSpPr/>
          <p:nvPr/>
        </p:nvSpPr>
        <p:spPr>
          <a:xfrm>
            <a:off x="1742294" y="5547115"/>
            <a:ext cx="564023" cy="5640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Heart 10"/>
          <p:cNvSpPr/>
          <p:nvPr/>
        </p:nvSpPr>
        <p:spPr>
          <a:xfrm>
            <a:off x="2625693" y="5771755"/>
            <a:ext cx="245694" cy="183697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Lightning Bolt 18"/>
          <p:cNvSpPr/>
          <p:nvPr/>
        </p:nvSpPr>
        <p:spPr>
          <a:xfrm>
            <a:off x="1870357" y="5690624"/>
            <a:ext cx="244725" cy="23163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ounded Rectangle 31"/>
          <p:cNvSpPr/>
          <p:nvPr/>
        </p:nvSpPr>
        <p:spPr>
          <a:xfrm>
            <a:off x="1810541" y="1635027"/>
            <a:ext cx="283178" cy="196231"/>
          </a:xfrm>
          <a:prstGeom prst="roundRect">
            <a:avLst/>
          </a:prstGeom>
          <a:solidFill>
            <a:srgbClr val="ACC3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ounded Rectangle 32"/>
          <p:cNvSpPr/>
          <p:nvPr/>
        </p:nvSpPr>
        <p:spPr>
          <a:xfrm>
            <a:off x="2113914" y="1635027"/>
            <a:ext cx="283178" cy="196231"/>
          </a:xfrm>
          <a:prstGeom prst="roundRect">
            <a:avLst/>
          </a:prstGeom>
          <a:solidFill>
            <a:srgbClr val="ACC3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ounded Rectangle 33"/>
          <p:cNvSpPr/>
          <p:nvPr/>
        </p:nvSpPr>
        <p:spPr>
          <a:xfrm>
            <a:off x="2415022" y="1635027"/>
            <a:ext cx="283178" cy="196231"/>
          </a:xfrm>
          <a:prstGeom prst="roundRect">
            <a:avLst/>
          </a:prstGeom>
          <a:solidFill>
            <a:srgbClr val="ACC3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ounded Rectangle 34"/>
          <p:cNvSpPr/>
          <p:nvPr/>
        </p:nvSpPr>
        <p:spPr>
          <a:xfrm>
            <a:off x="2717880" y="1635027"/>
            <a:ext cx="283178" cy="196231"/>
          </a:xfrm>
          <a:prstGeom prst="roundRect">
            <a:avLst/>
          </a:prstGeom>
          <a:solidFill>
            <a:srgbClr val="ACC3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ounded Rectangle 35"/>
          <p:cNvSpPr/>
          <p:nvPr/>
        </p:nvSpPr>
        <p:spPr>
          <a:xfrm>
            <a:off x="3024749" y="1635027"/>
            <a:ext cx="283178" cy="196231"/>
          </a:xfrm>
          <a:prstGeom prst="roundRect">
            <a:avLst/>
          </a:prstGeom>
          <a:solidFill>
            <a:srgbClr val="ACC3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2192001" cy="974221"/>
          </a:xfrm>
          <a:prstGeom prst="rect">
            <a:avLst/>
          </a:prstGeom>
          <a:solidFill>
            <a:srgbClr val="F2E2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游戏系统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3315769"/>
            <a:ext cx="188008" cy="974221"/>
          </a:xfrm>
          <a:prstGeom prst="rect">
            <a:avLst/>
          </a:prstGeom>
          <a:solidFill>
            <a:srgbClr val="ACC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2003992" y="3315769"/>
            <a:ext cx="188008" cy="974221"/>
          </a:xfrm>
          <a:prstGeom prst="rect">
            <a:avLst/>
          </a:prstGeom>
          <a:solidFill>
            <a:srgbClr val="ACC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11722" y="3315769"/>
            <a:ext cx="6842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道具系统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吃</a:t>
            </a:r>
            <a:r>
              <a:rPr lang="zh-CN" altLang="en-US" dirty="0" smtClean="0">
                <a:sym typeface="Wingdings" panose="05000000000000000000" pitchFamily="2" charset="2"/>
              </a:rPr>
              <a:t>了特殊道具后，具有一段时间的道具能力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例：变羊、定身等等</a:t>
            </a:r>
            <a:r>
              <a:rPr lang="en-US" altLang="zh-CN" dirty="0" smtClean="0">
                <a:sym typeface="Wingdings" panose="05000000000000000000" pitchFamily="2" charset="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252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781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Verdana</vt:lpstr>
      <vt:lpstr>Wingdings</vt:lpstr>
      <vt:lpstr>Office 主题</vt:lpstr>
      <vt:lpstr>梦境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36</cp:revision>
  <dcterms:created xsi:type="dcterms:W3CDTF">2015-05-05T08:02:00Z</dcterms:created>
  <dcterms:modified xsi:type="dcterms:W3CDTF">2018-06-30T08:05:15Z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