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1" r:id="rId14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e03bc491890e7a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F7C"/>
    <a:srgbClr val="4BA8F9"/>
    <a:srgbClr val="93C9FB"/>
    <a:srgbClr val="4679EC"/>
    <a:srgbClr val="A4BBEE"/>
    <a:srgbClr val="1653D4"/>
    <a:srgbClr val="7BA0F1"/>
    <a:srgbClr val="8CA6E0"/>
    <a:srgbClr val="315BB9"/>
    <a:srgbClr val="123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31D829D-3CE2-40DB-B60E-427EAF1709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0" y="266700"/>
            <a:ext cx="8431161" cy="63246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073353" y="2835367"/>
            <a:ext cx="4340570" cy="558799"/>
          </a:xfrm>
        </p:spPr>
        <p:txBody>
          <a:bodyPr anchor="ctr">
            <a:normAutofit/>
          </a:bodyPr>
          <a:lstStyle>
            <a:lvl1pPr marL="0" marR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pPr marL="0" marR="0" lvl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73353" y="2136776"/>
            <a:ext cx="4340570" cy="698591"/>
          </a:xfrm>
        </p:spPr>
        <p:txBody>
          <a:bodyPr anchor="ctr">
            <a:normAutofit/>
          </a:bodyPr>
          <a:lstStyle>
            <a:lvl1pPr algn="r"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28586" y="4153191"/>
            <a:ext cx="2185337" cy="248371"/>
          </a:xfrm>
        </p:spPr>
        <p:txBody>
          <a:bodyPr anchor="ctr">
            <a:norm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228586" y="4404593"/>
            <a:ext cx="2185337" cy="248371"/>
          </a:xfrm>
        </p:spPr>
        <p:txBody>
          <a:bodyPr anchor="ctr">
            <a:norm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4B97B7F2-6257-4B27-9B98-AE19C0291E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8" r="76932"/>
          <a:stretch/>
        </p:blipFill>
        <p:spPr>
          <a:xfrm rot="5400000">
            <a:off x="4493009" y="-1812541"/>
            <a:ext cx="157981" cy="9144002"/>
          </a:xfrm>
          <a:custGeom>
            <a:avLst/>
            <a:gdLst>
              <a:gd name="connsiteX0" fmla="*/ 0 w 1416050"/>
              <a:gd name="connsiteY0" fmla="*/ 6324600 h 6324600"/>
              <a:gd name="connsiteX1" fmla="*/ 0 w 1416050"/>
              <a:gd name="connsiteY1" fmla="*/ 0 h 6324600"/>
              <a:gd name="connsiteX2" fmla="*/ 1416050 w 1416050"/>
              <a:gd name="connsiteY2" fmla="*/ 0 h 6324600"/>
              <a:gd name="connsiteX3" fmla="*/ 1416050 w 1416050"/>
              <a:gd name="connsiteY3" fmla="*/ 632460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6050" h="6324600">
                <a:moveTo>
                  <a:pt x="0" y="6324600"/>
                </a:moveTo>
                <a:lnTo>
                  <a:pt x="0" y="0"/>
                </a:lnTo>
                <a:lnTo>
                  <a:pt x="1416050" y="0"/>
                </a:lnTo>
                <a:lnTo>
                  <a:pt x="1416050" y="6324600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71355" y="1819198"/>
            <a:ext cx="3401291" cy="656792"/>
          </a:xfrm>
        </p:spPr>
        <p:txBody>
          <a:bodyPr anchor="ctr">
            <a:normAutofit/>
          </a:bodyPr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867024" y="3147470"/>
            <a:ext cx="340995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825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C415153-08F9-40F1-A21E-BED603C8FB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2" r="42752"/>
          <a:stretch/>
        </p:blipFill>
        <p:spPr>
          <a:xfrm rot="16200000">
            <a:off x="1143000" y="-1143001"/>
            <a:ext cx="6858001" cy="914399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3077549" y="1130300"/>
            <a:ext cx="2988902" cy="865136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077549" y="2558335"/>
            <a:ext cx="29889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077549" y="2873969"/>
            <a:ext cx="29889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704709" y="2136776"/>
            <a:ext cx="3936054" cy="698591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解决动画贴图丢失问题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F9FC58F-9C75-4A99-AE72-3433E3C90246}"/>
              </a:ext>
            </a:extLst>
          </p:cNvPr>
          <p:cNvGrpSpPr/>
          <p:nvPr/>
        </p:nvGrpSpPr>
        <p:grpSpPr>
          <a:xfrm>
            <a:off x="2475854" y="5319485"/>
            <a:ext cx="2228855" cy="817790"/>
            <a:chOff x="675908" y="693106"/>
            <a:chExt cx="9053516" cy="332182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BB88046-DA0C-4D62-ABE0-DF4F219BC41E}"/>
                </a:ext>
              </a:extLst>
            </p:cNvPr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tx2"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6D4D4DA-FA36-4DDE-8DFE-C3548A560484}"/>
                </a:ext>
              </a:extLst>
            </p:cNvPr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chemeClr val="tx2"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F425B85-D13B-4D06-9EBD-A57DA15BAE62}"/>
                </a:ext>
              </a:extLst>
            </p:cNvPr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9600" dirty="0">
                <a:solidFill>
                  <a:schemeClr val="tx2"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8E90643-75C2-4D2E-844E-02C863EB4658}"/>
                </a:ext>
              </a:extLst>
            </p:cNvPr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rPr>
                <a:t>8</a:t>
              </a:r>
              <a:endParaRPr lang="zh-CN" altLang="en-US" sz="9600" dirty="0">
                <a:solidFill>
                  <a:schemeClr val="tx2"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E87C2C-0971-4F2F-8185-2162C0357EF6}"/>
              </a:ext>
            </a:extLst>
          </p:cNvPr>
          <p:cNvSpPr txBox="1"/>
          <p:nvPr/>
        </p:nvSpPr>
        <p:spPr>
          <a:xfrm>
            <a:off x="800100" y="1501140"/>
            <a:ext cx="61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皮肤和眼睛都选择</a:t>
            </a:r>
            <a:r>
              <a:rPr lang="en-US" altLang="zh-CN" dirty="0"/>
              <a:t>texture</a:t>
            </a:r>
            <a:r>
              <a:rPr lang="zh-CN" altLang="en-US" dirty="0"/>
              <a:t>中的</a:t>
            </a:r>
            <a:r>
              <a:rPr lang="en-US" altLang="zh-CN" dirty="0" err="1"/>
              <a:t>biker_diffuse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42A61C-6E91-403A-A9B8-3846F67FF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16" y="1824305"/>
            <a:ext cx="4336156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E87C2C-0971-4F2F-8185-2162C0357EF6}"/>
              </a:ext>
            </a:extLst>
          </p:cNvPr>
          <p:cNvSpPr txBox="1"/>
          <p:nvPr/>
        </p:nvSpPr>
        <p:spPr>
          <a:xfrm>
            <a:off x="800100" y="1501140"/>
            <a:ext cx="613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选择法线贴图，需要修改</a:t>
            </a:r>
            <a:r>
              <a:rPr lang="en-US" altLang="zh-CN" dirty="0"/>
              <a:t>shader</a:t>
            </a:r>
            <a:r>
              <a:rPr lang="zh-CN" altLang="en-US" dirty="0"/>
              <a:t>为</a:t>
            </a:r>
            <a:r>
              <a:rPr lang="en-US" altLang="zh-CN" dirty="0"/>
              <a:t>standard</a:t>
            </a:r>
            <a:r>
              <a:rPr lang="zh-CN" altLang="en-US" dirty="0"/>
              <a:t>，并把材质中的</a:t>
            </a:r>
            <a:r>
              <a:rPr lang="en-US" altLang="zh-CN" dirty="0"/>
              <a:t>biker-</a:t>
            </a:r>
            <a:r>
              <a:rPr lang="en-US" altLang="zh-CN" dirty="0" err="1"/>
              <a:t>nomal</a:t>
            </a:r>
            <a:r>
              <a:rPr lang="zh-CN" altLang="en-US" dirty="0"/>
              <a:t>贴过来 （纹理更真实</a:t>
            </a:r>
            <a:r>
              <a:rPr lang="en-US" altLang="zh-CN" dirty="0"/>
              <a:t>),</a:t>
            </a:r>
            <a:r>
              <a:rPr lang="zh-CN" altLang="en-US" dirty="0"/>
              <a:t>并把</a:t>
            </a:r>
            <a:r>
              <a:rPr lang="en-US" altLang="zh-CN" dirty="0"/>
              <a:t>smoothness</a:t>
            </a:r>
            <a:r>
              <a:rPr lang="zh-CN" altLang="en-US" dirty="0"/>
              <a:t>设置为</a:t>
            </a:r>
            <a:r>
              <a:rPr lang="en-US" altLang="zh-CN" dirty="0"/>
              <a:t>0(</a:t>
            </a:r>
            <a:r>
              <a:rPr lang="zh-CN" altLang="en-US" dirty="0"/>
              <a:t>平滑度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身体做同样操作，可对比加了法线贴图和不加的区别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835EE0-AF0D-47FB-8248-8F5D8E4C6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09" y="3173908"/>
            <a:ext cx="4435224" cy="340643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B99F0F2-CE89-465D-BAC5-A4C1762F2C4C}"/>
              </a:ext>
            </a:extLst>
          </p:cNvPr>
          <p:cNvCxnSpPr/>
          <p:nvPr/>
        </p:nvCxnSpPr>
        <p:spPr>
          <a:xfrm flipV="1">
            <a:off x="2965142" y="3790765"/>
            <a:ext cx="4101483" cy="77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5671875-B896-4B6F-BDB8-2913C36D40F8}"/>
              </a:ext>
            </a:extLst>
          </p:cNvPr>
          <p:cNvSpPr/>
          <p:nvPr/>
        </p:nvSpPr>
        <p:spPr>
          <a:xfrm>
            <a:off x="7066625" y="3429000"/>
            <a:ext cx="1917577" cy="112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法线贴图</a:t>
            </a:r>
          </a:p>
        </p:txBody>
      </p:sp>
    </p:spTree>
    <p:extLst>
      <p:ext uri="{BB962C8B-B14F-4D97-AF65-F5344CB8AC3E}">
        <p14:creationId xmlns:p14="http://schemas.microsoft.com/office/powerpoint/2010/main" val="371475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E87C2C-0971-4F2F-8185-2162C0357EF6}"/>
              </a:ext>
            </a:extLst>
          </p:cNvPr>
          <p:cNvSpPr txBox="1"/>
          <p:nvPr/>
        </p:nvSpPr>
        <p:spPr>
          <a:xfrm>
            <a:off x="800100" y="1501140"/>
            <a:ext cx="61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左边加了法线贴图  右边没加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86BA0F-EF30-4ABB-B040-46137C15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85" y="2342911"/>
            <a:ext cx="4439818" cy="36939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2674F1-EED1-4F5D-9A8E-1FFDB96F5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596" y="2655308"/>
            <a:ext cx="3792404" cy="312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Speaker name and 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8" name="文本框 76">
            <a:extLst/>
          </p:cNvPr>
          <p:cNvSpPr txBox="1"/>
          <p:nvPr/>
        </p:nvSpPr>
        <p:spPr>
          <a:xfrm>
            <a:off x="2644028" y="5822374"/>
            <a:ext cx="5141819" cy="1035626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45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</a:rPr>
              <a:t>THANKS</a:t>
            </a:r>
            <a:endParaRPr lang="zh-CN" altLang="en-US" sz="1245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254564-8206-4B6D-992E-C8856D56D3CD}"/>
              </a:ext>
            </a:extLst>
          </p:cNvPr>
          <p:cNvSpPr txBox="1"/>
          <p:nvPr/>
        </p:nvSpPr>
        <p:spPr>
          <a:xfrm>
            <a:off x="929640" y="1592580"/>
            <a:ext cx="5951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进入之前的</a:t>
            </a:r>
            <a:r>
              <a:rPr lang="en-US" altLang="zh-CN" dirty="0"/>
              <a:t>Animation</a:t>
            </a:r>
            <a:r>
              <a:rPr lang="zh-CN" altLang="en-US" dirty="0"/>
              <a:t>工程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新建场景为</a:t>
            </a:r>
            <a:r>
              <a:rPr lang="en-US" altLang="zh-CN" dirty="0"/>
              <a:t>02-anim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创建文件夹</a:t>
            </a:r>
            <a:r>
              <a:rPr lang="en-US" altLang="zh-CN" dirty="0"/>
              <a:t>Model,</a:t>
            </a:r>
            <a:r>
              <a:rPr lang="zh-CN" altLang="en-US" dirty="0"/>
              <a:t>并导入资源</a:t>
            </a:r>
            <a:r>
              <a:rPr lang="en-US" altLang="zh-CN" dirty="0"/>
              <a:t>Biker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4C40CC-4C44-4328-88C5-19C3956E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2553640"/>
            <a:ext cx="5707875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7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351C9B-EAE9-4D5F-BC43-97506BDA2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9458"/>
            <a:ext cx="9144000" cy="36437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8D0DB2-DC77-42D8-88DC-CDA8B49924DD}"/>
              </a:ext>
            </a:extLst>
          </p:cNvPr>
          <p:cNvSpPr txBox="1"/>
          <p:nvPr/>
        </p:nvSpPr>
        <p:spPr>
          <a:xfrm>
            <a:off x="648070" y="1340528"/>
            <a:ext cx="55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fix 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03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254564-8206-4B6D-992E-C8856D56D3CD}"/>
              </a:ext>
            </a:extLst>
          </p:cNvPr>
          <p:cNvSpPr txBox="1"/>
          <p:nvPr/>
        </p:nvSpPr>
        <p:spPr>
          <a:xfrm>
            <a:off x="929640" y="1592580"/>
            <a:ext cx="5951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调整</a:t>
            </a:r>
            <a:r>
              <a:rPr lang="en-US" altLang="zh-CN" dirty="0" err="1"/>
              <a:t>maincamera</a:t>
            </a:r>
            <a:r>
              <a:rPr lang="zh-CN" altLang="en-US" dirty="0"/>
              <a:t>位置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创建</a:t>
            </a:r>
            <a:r>
              <a:rPr lang="en-US" altLang="zh-CN" dirty="0"/>
              <a:t>plane</a:t>
            </a:r>
            <a:r>
              <a:rPr lang="zh-CN" altLang="en-US" dirty="0"/>
              <a:t>，重置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63C87B-62A3-40A3-AB3C-1FECEE6F1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65" y="3079789"/>
            <a:ext cx="4206605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105A8E-3D73-4022-B562-015EBA045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06" y="2161368"/>
            <a:ext cx="6081287" cy="46028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201076-AF30-44B2-B3F3-787B20C36D92}"/>
              </a:ext>
            </a:extLst>
          </p:cNvPr>
          <p:cNvSpPr txBox="1"/>
          <p:nvPr/>
        </p:nvSpPr>
        <p:spPr>
          <a:xfrm>
            <a:off x="1047565" y="1333143"/>
            <a:ext cx="608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拖动</a:t>
            </a:r>
            <a:r>
              <a:rPr lang="en-US" altLang="zh-CN"/>
              <a:t>FBX_biker </a:t>
            </a:r>
            <a:r>
              <a:rPr lang="zh-CN" altLang="en-US"/>
              <a:t>通过对比与</a:t>
            </a:r>
            <a:r>
              <a:rPr lang="en-US" altLang="zh-CN"/>
              <a:t>cube</a:t>
            </a:r>
            <a:r>
              <a:rPr lang="zh-CN" altLang="en-US"/>
              <a:t>大小，调整人物大小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69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7035E0-0149-4D3C-B29A-6AA80750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31" y="1133530"/>
            <a:ext cx="5951819" cy="601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1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E87C2C-0971-4F2F-8185-2162C0357EF6}"/>
              </a:ext>
            </a:extLst>
          </p:cNvPr>
          <p:cNvSpPr txBox="1"/>
          <p:nvPr/>
        </p:nvSpPr>
        <p:spPr>
          <a:xfrm>
            <a:off x="800100" y="1501140"/>
            <a:ext cx="613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法一：点击人物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法二：找到</a:t>
            </a:r>
            <a:r>
              <a:rPr lang="en-US" altLang="zh-CN" dirty="0" err="1"/>
              <a:t>skinnedmeshrender</a:t>
            </a:r>
            <a:r>
              <a:rPr lang="en-US" altLang="zh-CN" dirty="0"/>
              <a:t>,</a:t>
            </a:r>
            <a:r>
              <a:rPr lang="zh-CN" altLang="en-US" dirty="0"/>
              <a:t>通过搜索框输入</a:t>
            </a:r>
            <a:r>
              <a:rPr lang="en-US" altLang="zh-CN" dirty="0"/>
              <a:t>t:skinnedmeshrenderer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24FB9F-7764-4900-BE67-593E49491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24" y="2529210"/>
            <a:ext cx="7491109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8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E87C2C-0971-4F2F-8185-2162C0357EF6}"/>
              </a:ext>
            </a:extLst>
          </p:cNvPr>
          <p:cNvSpPr txBox="1"/>
          <p:nvPr/>
        </p:nvSpPr>
        <p:spPr>
          <a:xfrm>
            <a:off x="800100" y="1501140"/>
            <a:ext cx="61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查看贴图和材质是否丢失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E82949-F2CF-4C36-B5D8-5B3053990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58" y="2537446"/>
            <a:ext cx="4320914" cy="390939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1FFFC95-D1CA-4A68-972A-4012041D4761}"/>
              </a:ext>
            </a:extLst>
          </p:cNvPr>
          <p:cNvCxnSpPr/>
          <p:nvPr/>
        </p:nvCxnSpPr>
        <p:spPr>
          <a:xfrm flipV="1">
            <a:off x="5122416" y="3071674"/>
            <a:ext cx="1908699" cy="5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0BEA1DF-A28E-4748-B06F-3BC18C4F1C10}"/>
              </a:ext>
            </a:extLst>
          </p:cNvPr>
          <p:cNvCxnSpPr/>
          <p:nvPr/>
        </p:nvCxnSpPr>
        <p:spPr>
          <a:xfrm flipV="1">
            <a:off x="3293615" y="4971495"/>
            <a:ext cx="2982898" cy="14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AEBFC38-A43A-4187-A868-961DEC4962B3}"/>
              </a:ext>
            </a:extLst>
          </p:cNvPr>
          <p:cNvSpPr txBox="1"/>
          <p:nvPr/>
        </p:nvSpPr>
        <p:spPr>
          <a:xfrm>
            <a:off x="7031115" y="2968672"/>
            <a:ext cx="160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材质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60517E-6531-4625-AA4C-D5D7278ED415}"/>
              </a:ext>
            </a:extLst>
          </p:cNvPr>
          <p:cNvSpPr txBox="1"/>
          <p:nvPr/>
        </p:nvSpPr>
        <p:spPr>
          <a:xfrm>
            <a:off x="6276513" y="4744206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贴图</a:t>
            </a:r>
          </a:p>
        </p:txBody>
      </p:sp>
    </p:spTree>
    <p:extLst>
      <p:ext uri="{BB962C8B-B14F-4D97-AF65-F5344CB8AC3E}">
        <p14:creationId xmlns:p14="http://schemas.microsoft.com/office/powerpoint/2010/main" val="29032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E87C2C-0971-4F2F-8185-2162C0357EF6}"/>
              </a:ext>
            </a:extLst>
          </p:cNvPr>
          <p:cNvSpPr txBox="1"/>
          <p:nvPr/>
        </p:nvSpPr>
        <p:spPr>
          <a:xfrm>
            <a:off x="800100" y="1501140"/>
            <a:ext cx="613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若材质没有，则需要手动选择材质（重新选择）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58A34E-EC92-461E-8A5A-ED551AB4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354" y="1962805"/>
            <a:ext cx="4077053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4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a2c0025-db09-48cd-9fd8-efac3e7d52c4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8A65"/>
      </a:accent1>
      <a:accent2>
        <a:srgbClr val="FF7043"/>
      </a:accent2>
      <a:accent3>
        <a:srgbClr val="56687C"/>
      </a:accent3>
      <a:accent4>
        <a:srgbClr val="44546A"/>
      </a:accent4>
      <a:accent5>
        <a:srgbClr val="FF7043"/>
      </a:accent5>
      <a:accent6>
        <a:srgbClr val="FF8A65"/>
      </a:accent6>
      <a:hlink>
        <a:srgbClr val="FF8A6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FF8A65"/>
    </a:accent1>
    <a:accent2>
      <a:srgbClr val="FF7043"/>
    </a:accent2>
    <a:accent3>
      <a:srgbClr val="56687C"/>
    </a:accent3>
    <a:accent4>
      <a:srgbClr val="44546A"/>
    </a:accent4>
    <a:accent5>
      <a:srgbClr val="FF7043"/>
    </a:accent5>
    <a:accent6>
      <a:srgbClr val="FF8A65"/>
    </a:accent6>
    <a:hlink>
      <a:srgbClr val="FF8A6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FF8A65"/>
    </a:accent1>
    <a:accent2>
      <a:srgbClr val="FF7043"/>
    </a:accent2>
    <a:accent3>
      <a:srgbClr val="56687C"/>
    </a:accent3>
    <a:accent4>
      <a:srgbClr val="44546A"/>
    </a:accent4>
    <a:accent5>
      <a:srgbClr val="FF7043"/>
    </a:accent5>
    <a:accent6>
      <a:srgbClr val="FF8A65"/>
    </a:accent6>
    <a:hlink>
      <a:srgbClr val="FF8A6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117</TotalTime>
  <Words>280</Words>
  <Application>Microsoft Office PowerPoint</Application>
  <PresentationFormat>全屏显示(4:3)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Impact</vt:lpstr>
      <vt:lpstr>主题5</vt:lpstr>
      <vt:lpstr>解决动画贴图丢失问题</vt:lpstr>
      <vt:lpstr>步骤1</vt:lpstr>
      <vt:lpstr>步骤2</vt:lpstr>
      <vt:lpstr>步骤3</vt:lpstr>
      <vt:lpstr>步骤4</vt:lpstr>
      <vt:lpstr>步骤5</vt:lpstr>
      <vt:lpstr>步骤6</vt:lpstr>
      <vt:lpstr>步骤7</vt:lpstr>
      <vt:lpstr>步骤8</vt:lpstr>
      <vt:lpstr>步骤9</vt:lpstr>
      <vt:lpstr>步骤10</vt:lpstr>
      <vt:lpstr>步骤11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 </cp:lastModifiedBy>
  <cp:revision>63</cp:revision>
  <cp:lastPrinted>2017-10-30T16:00:00Z</cp:lastPrinted>
  <dcterms:created xsi:type="dcterms:W3CDTF">2017-10-30T16:00:00Z</dcterms:created>
  <dcterms:modified xsi:type="dcterms:W3CDTF">2018-07-10T14:09:55Z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