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8" r:id="rId2"/>
    <p:sldId id="256" r:id="rId3"/>
    <p:sldId id="261" r:id="rId4"/>
    <p:sldId id="260" r:id="rId5"/>
    <p:sldId id="262" r:id="rId6"/>
    <p:sldId id="263" r:id="rId7"/>
    <p:sldId id="265" r:id="rId8"/>
    <p:sldId id="266" r:id="rId9"/>
    <p:sldId id="267" r:id="rId10"/>
    <p:sldId id="268" r:id="rId11"/>
    <p:sldId id="271" r:id="rId12"/>
    <p:sldId id="269" r:id="rId13"/>
    <p:sldId id="270" r:id="rId14"/>
    <p:sldId id="272" r:id="rId15"/>
    <p:sldId id="276" r:id="rId16"/>
    <p:sldId id="273" r:id="rId17"/>
    <p:sldId id="274" r:id="rId18"/>
    <p:sldId id="27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509198-BC7A-4D9A-8FC2-964F693F2773}">
          <p14:sldIdLst>
            <p14:sldId id="258"/>
          </p14:sldIdLst>
        </p14:section>
        <p14:section name="修改" id="{9ADD8A39-1EF7-46D9-A845-75E0FE0E565C}">
          <p14:sldIdLst>
            <p14:sldId id="256"/>
            <p14:sldId id="261"/>
            <p14:sldId id="260"/>
            <p14:sldId id="262"/>
            <p14:sldId id="263"/>
            <p14:sldId id="265"/>
            <p14:sldId id="266"/>
            <p14:sldId id="267"/>
          </p14:sldIdLst>
        </p14:section>
        <p14:section name="核心玩法" id="{E7983138-2ED5-4AFC-85F9-68BAF6AE7977}">
          <p14:sldIdLst>
            <p14:sldId id="268"/>
            <p14:sldId id="271"/>
            <p14:sldId id="269"/>
            <p14:sldId id="270"/>
            <p14:sldId id="272"/>
            <p14:sldId id="276"/>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78AB"/>
    <a:srgbClr val="EFDD9C"/>
    <a:srgbClr val="9CD8F0"/>
    <a:srgbClr val="9CAEF0"/>
    <a:srgbClr val="B49CF0"/>
    <a:srgbClr val="00A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snapToGrid="0">
      <p:cViewPr varScale="1">
        <p:scale>
          <a:sx n="89" d="100"/>
          <a:sy n="89" d="100"/>
        </p:scale>
        <p:origin x="3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05565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34449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293645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2018/4/1</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2018/4/1</a:t>
            </a:fld>
            <a:endParaRPr lang="zh-CN" altLang="en-US"/>
          </a:p>
        </p:txBody>
      </p:sp>
      <p:sp>
        <p:nvSpPr>
          <p:cNvPr id="8" name="页脚占位符 7"/>
          <p:cNvSpPr>
            <a:spLocks noGrp="1"/>
          </p:cNvSpPr>
          <p:nvPr>
            <p:ph type="ftr" sz="quarter" idx="11"/>
          </p:nvPr>
        </p:nvSpPr>
        <p:spPr/>
        <p:txBody>
          <a:bodyPr/>
          <a:lstStyle/>
          <a:p>
            <a:r>
              <a:rPr lang="zh-CN" altLang="en-US"/>
              <a:t>三人开发小组</a:t>
            </a:r>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2018/4/1</a:t>
            </a:fld>
            <a:endParaRPr lang="zh-CN" altLang="en-US"/>
          </a:p>
        </p:txBody>
      </p:sp>
      <p:sp>
        <p:nvSpPr>
          <p:cNvPr id="4" name="页脚占位符 3"/>
          <p:cNvSpPr>
            <a:spLocks noGrp="1"/>
          </p:cNvSpPr>
          <p:nvPr>
            <p:ph type="ftr" sz="quarter" idx="11"/>
          </p:nvPr>
        </p:nvSpPr>
        <p:spPr/>
        <p:txBody>
          <a:bodyPr/>
          <a:lstStyle/>
          <a:p>
            <a:r>
              <a:rPr lang="zh-CN" altLang="en-US"/>
              <a:t>三人开发小组</a:t>
            </a: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2018/4/1</a:t>
            </a:fld>
            <a:endParaRPr lang="zh-CN" altLang="en-US"/>
          </a:p>
        </p:txBody>
      </p:sp>
      <p:sp>
        <p:nvSpPr>
          <p:cNvPr id="3" name="页脚占位符 2"/>
          <p:cNvSpPr>
            <a:spLocks noGrp="1"/>
          </p:cNvSpPr>
          <p:nvPr>
            <p:ph type="ftr" sz="quarter" idx="11"/>
          </p:nvPr>
        </p:nvSpPr>
        <p:spPr/>
        <p:txBody>
          <a:bodyPr/>
          <a:lstStyle/>
          <a:p>
            <a:r>
              <a:rPr lang="zh-CN" altLang="en-US"/>
              <a:t>三人开发小组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2018/4/1</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2018/4/1</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2018/4/1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三人开发小组</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Rectangle 4"/>
          <p:cNvSpPr/>
          <p:nvPr/>
        </p:nvSpPr>
        <p:spPr>
          <a:xfrm>
            <a:off x="339405" y="6117"/>
            <a:ext cx="359606" cy="6851884"/>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Rectangle 6"/>
          <p:cNvSpPr/>
          <p:nvPr/>
        </p:nvSpPr>
        <p:spPr>
          <a:xfrm>
            <a:off x="1019187" y="6117"/>
            <a:ext cx="359606" cy="6851884"/>
          </a:xfrm>
          <a:prstGeom prst="rect">
            <a:avLst/>
          </a:prstGeom>
          <a:solidFill>
            <a:srgbClr val="B49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Rectangle 7"/>
          <p:cNvSpPr/>
          <p:nvPr/>
        </p:nvSpPr>
        <p:spPr>
          <a:xfrm>
            <a:off x="1698969" y="6117"/>
            <a:ext cx="359606" cy="6861508"/>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Rectangle 8"/>
          <p:cNvSpPr/>
          <p:nvPr/>
        </p:nvSpPr>
        <p:spPr>
          <a:xfrm>
            <a:off x="2418563" y="6117"/>
            <a:ext cx="359606" cy="686150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Rectangle 9"/>
          <p:cNvSpPr/>
          <p:nvPr/>
        </p:nvSpPr>
        <p:spPr>
          <a:xfrm>
            <a:off x="3104359" y="6333"/>
            <a:ext cx="359606" cy="6861292"/>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Rectangle 56"/>
          <p:cNvSpPr/>
          <p:nvPr/>
        </p:nvSpPr>
        <p:spPr>
          <a:xfrm>
            <a:off x="3790155" y="-3508"/>
            <a:ext cx="359606" cy="6851884"/>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Rectangle 57"/>
          <p:cNvSpPr/>
          <p:nvPr/>
        </p:nvSpPr>
        <p:spPr>
          <a:xfrm>
            <a:off x="4469937" y="-3508"/>
            <a:ext cx="359606" cy="6851884"/>
          </a:xfrm>
          <a:prstGeom prst="rect">
            <a:avLst/>
          </a:prstGeom>
          <a:solidFill>
            <a:srgbClr val="B49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Rectangle 58"/>
          <p:cNvSpPr/>
          <p:nvPr/>
        </p:nvSpPr>
        <p:spPr>
          <a:xfrm>
            <a:off x="5149719" y="-3508"/>
            <a:ext cx="359606" cy="6861508"/>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Rectangle 59"/>
          <p:cNvSpPr/>
          <p:nvPr/>
        </p:nvSpPr>
        <p:spPr>
          <a:xfrm>
            <a:off x="5869313" y="-3508"/>
            <a:ext cx="359606" cy="686150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1" name="Rectangle 60"/>
          <p:cNvSpPr/>
          <p:nvPr/>
        </p:nvSpPr>
        <p:spPr>
          <a:xfrm>
            <a:off x="6555109" y="-3292"/>
            <a:ext cx="359606" cy="6861292"/>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Rectangle 61"/>
          <p:cNvSpPr/>
          <p:nvPr/>
        </p:nvSpPr>
        <p:spPr>
          <a:xfrm>
            <a:off x="7239775" y="6117"/>
            <a:ext cx="359606" cy="6851884"/>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3" name="Rectangle 62"/>
          <p:cNvSpPr/>
          <p:nvPr/>
        </p:nvSpPr>
        <p:spPr>
          <a:xfrm>
            <a:off x="7919557" y="6117"/>
            <a:ext cx="359606" cy="6851884"/>
          </a:xfrm>
          <a:prstGeom prst="rect">
            <a:avLst/>
          </a:prstGeom>
          <a:solidFill>
            <a:srgbClr val="B49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Rectangle 63"/>
          <p:cNvSpPr/>
          <p:nvPr/>
        </p:nvSpPr>
        <p:spPr>
          <a:xfrm>
            <a:off x="8599339" y="6117"/>
            <a:ext cx="359606" cy="6861508"/>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Rectangle 64"/>
          <p:cNvSpPr/>
          <p:nvPr/>
        </p:nvSpPr>
        <p:spPr>
          <a:xfrm>
            <a:off x="9318933" y="6117"/>
            <a:ext cx="359606" cy="686150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6" name="Rectangle 65"/>
          <p:cNvSpPr/>
          <p:nvPr/>
        </p:nvSpPr>
        <p:spPr>
          <a:xfrm>
            <a:off x="10004729" y="6333"/>
            <a:ext cx="359606" cy="6861292"/>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Rectangle 66"/>
          <p:cNvSpPr/>
          <p:nvPr/>
        </p:nvSpPr>
        <p:spPr>
          <a:xfrm>
            <a:off x="10733083" y="6117"/>
            <a:ext cx="359606" cy="6851884"/>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Rectangle 67"/>
          <p:cNvSpPr/>
          <p:nvPr/>
        </p:nvSpPr>
        <p:spPr>
          <a:xfrm>
            <a:off x="11412865" y="6117"/>
            <a:ext cx="359606" cy="6851884"/>
          </a:xfrm>
          <a:prstGeom prst="rect">
            <a:avLst/>
          </a:prstGeom>
          <a:solidFill>
            <a:srgbClr val="B49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TextBox 71"/>
          <p:cNvSpPr txBox="1"/>
          <p:nvPr/>
        </p:nvSpPr>
        <p:spPr>
          <a:xfrm>
            <a:off x="2418563" y="2548647"/>
            <a:ext cx="7259976" cy="1015663"/>
          </a:xfrm>
          <a:prstGeom prst="rect">
            <a:avLst/>
          </a:prstGeom>
          <a:solidFill>
            <a:schemeClr val="tx1">
              <a:lumMod val="75000"/>
              <a:lumOff val="25000"/>
            </a:schemeClr>
          </a:solidFill>
          <a:ln>
            <a:solidFill>
              <a:srgbClr val="8678AB"/>
            </a:solidFill>
          </a:ln>
        </p:spPr>
        <p:txBody>
          <a:bodyPr wrap="square" numCol="2" rtlCol="0" anchor="ctr">
            <a:spAutoFit/>
          </a:bodyPr>
          <a:lstStyle/>
          <a:p>
            <a:pPr algn="ctr"/>
            <a:r>
              <a:rPr lang="zh-CN" altLang="en-US" sz="6000" dirty="0">
                <a:solidFill>
                  <a:prstClr val="white"/>
                </a:solidFill>
              </a:rPr>
              <a:t>文</a:t>
            </a:r>
            <a:r>
              <a:rPr lang="zh-CN" altLang="en-US" sz="6000" dirty="0" smtClean="0">
                <a:solidFill>
                  <a:prstClr val="white"/>
                </a:solidFill>
              </a:rPr>
              <a:t>字游戏玩法设计</a:t>
            </a:r>
            <a:endParaRPr lang="zh-CN" altLang="en-US" sz="6000" dirty="0">
              <a:solidFill>
                <a:prstClr val="white"/>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游戏初始登录界面</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8" name="Rectangle 17"/>
          <p:cNvSpPr/>
          <p:nvPr/>
        </p:nvSpPr>
        <p:spPr>
          <a:xfrm>
            <a:off x="1856328" y="963322"/>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cxnSp>
        <p:nvCxnSpPr>
          <p:cNvPr id="20" name="Straight Connector 19"/>
          <p:cNvCxnSpPr/>
          <p:nvPr/>
        </p:nvCxnSpPr>
        <p:spPr>
          <a:xfrm>
            <a:off x="1863859" y="1341690"/>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55313" y="5768413"/>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ounded Rectangle 22"/>
          <p:cNvSpPr/>
          <p:nvPr/>
        </p:nvSpPr>
        <p:spPr>
          <a:xfrm>
            <a:off x="1987009" y="5904035"/>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t>bababbaba</a:t>
            </a:r>
            <a:endParaRPr lang="zh-CN" altLang="en-US" dirty="0"/>
          </a:p>
        </p:txBody>
      </p:sp>
      <p:sp>
        <p:nvSpPr>
          <p:cNvPr id="35" name="Rounded Rectangle 34"/>
          <p:cNvSpPr/>
          <p:nvPr/>
        </p:nvSpPr>
        <p:spPr>
          <a:xfrm>
            <a:off x="3744413" y="5904035"/>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t>babbaba</a:t>
            </a:r>
            <a:endParaRPr lang="zh-CN" altLang="en-US" dirty="0"/>
          </a:p>
        </p:txBody>
      </p:sp>
      <p:cxnSp>
        <p:nvCxnSpPr>
          <p:cNvPr id="26" name="Straight Connector 25"/>
          <p:cNvCxnSpPr/>
          <p:nvPr/>
        </p:nvCxnSpPr>
        <p:spPr>
          <a:xfrm>
            <a:off x="1987009" y="205099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987009" y="280302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987009" y="3572143"/>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987009" y="4298535"/>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987009" y="5024928"/>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863859" y="980414"/>
            <a:ext cx="180137" cy="4831535"/>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a:t>.</a:t>
            </a:r>
            <a:endParaRPr lang="zh-CN" altLang="en-US" dirty="0"/>
          </a:p>
        </p:txBody>
      </p:sp>
      <p:sp>
        <p:nvSpPr>
          <p:cNvPr id="52" name="Rectangle 51"/>
          <p:cNvSpPr/>
          <p:nvPr/>
        </p:nvSpPr>
        <p:spPr>
          <a:xfrm>
            <a:off x="5220151" y="971868"/>
            <a:ext cx="230055" cy="4840081"/>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p:txBody>
      </p:sp>
      <p:cxnSp>
        <p:nvCxnSpPr>
          <p:cNvPr id="60" name="Straight Connector 59"/>
          <p:cNvCxnSpPr/>
          <p:nvPr/>
        </p:nvCxnSpPr>
        <p:spPr>
          <a:xfrm>
            <a:off x="2193541" y="4666005"/>
            <a:ext cx="316194"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473605" y="4666005"/>
            <a:ext cx="316194"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39641" y="4464096"/>
            <a:ext cx="2150158" cy="646331"/>
          </a:xfrm>
          <a:prstGeom prst="rect">
            <a:avLst/>
          </a:prstGeom>
          <a:noFill/>
        </p:spPr>
        <p:txBody>
          <a:bodyPr wrap="square" rtlCol="0">
            <a:spAutoFit/>
          </a:bodyPr>
          <a:lstStyle/>
          <a:p>
            <a:r>
              <a:rPr lang="en-US" altLang="zh-CN" dirty="0" err="1" smtClean="0">
                <a:solidFill>
                  <a:schemeClr val="bg1"/>
                </a:solidFill>
              </a:rPr>
              <a:t>Balbalblablalbal</a:t>
            </a:r>
            <a:endParaRPr lang="en-US" altLang="zh-CN" dirty="0" smtClean="0">
              <a:solidFill>
                <a:schemeClr val="bg1"/>
              </a:solidFill>
            </a:endParaRPr>
          </a:p>
          <a:p>
            <a:endParaRPr lang="zh-CN" altLang="en-US" dirty="0"/>
          </a:p>
        </p:txBody>
      </p:sp>
      <p:grpSp>
        <p:nvGrpSpPr>
          <p:cNvPr id="65" name="Group 64"/>
          <p:cNvGrpSpPr/>
          <p:nvPr/>
        </p:nvGrpSpPr>
        <p:grpSpPr>
          <a:xfrm>
            <a:off x="2103022" y="1506413"/>
            <a:ext cx="2123704" cy="407846"/>
            <a:chOff x="4513945" y="1506413"/>
            <a:chExt cx="2123704" cy="407846"/>
          </a:xfrm>
        </p:grpSpPr>
        <p:sp>
          <p:nvSpPr>
            <p:cNvPr id="63" name="Line Callout 1 62"/>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63"/>
            <p:cNvSpPr txBox="1"/>
            <p:nvPr/>
          </p:nvSpPr>
          <p:spPr>
            <a:xfrm>
              <a:off x="4674670" y="1507403"/>
              <a:ext cx="1962979" cy="369332"/>
            </a:xfrm>
            <a:prstGeom prst="rect">
              <a:avLst/>
            </a:prstGeom>
            <a:noFill/>
          </p:spPr>
          <p:txBody>
            <a:bodyPr wrap="square" rtlCol="0">
              <a:spAutoFit/>
            </a:bodyPr>
            <a:lstStyle/>
            <a:p>
              <a:r>
                <a:rPr lang="en-US" altLang="zh-CN" dirty="0" err="1" smtClean="0"/>
                <a:t>bababbababab</a:t>
              </a:r>
              <a:endParaRPr lang="zh-CN" altLang="en-US" dirty="0"/>
            </a:p>
          </p:txBody>
        </p:sp>
      </p:grpSp>
      <p:grpSp>
        <p:nvGrpSpPr>
          <p:cNvPr id="66" name="Group 65"/>
          <p:cNvGrpSpPr/>
          <p:nvPr/>
        </p:nvGrpSpPr>
        <p:grpSpPr>
          <a:xfrm>
            <a:off x="2103022" y="2258444"/>
            <a:ext cx="2123704" cy="407846"/>
            <a:chOff x="4513945" y="1506413"/>
            <a:chExt cx="2123704" cy="407846"/>
          </a:xfrm>
        </p:grpSpPr>
        <p:sp>
          <p:nvSpPr>
            <p:cNvPr id="67" name="Line Callout 1 66"/>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6">
                <a:lumMod val="5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50000"/>
                  </a:schemeClr>
                </a:solidFill>
              </a:endParaRPr>
            </a:p>
          </p:txBody>
        </p:sp>
        <p:sp>
          <p:nvSpPr>
            <p:cNvPr id="68" name="TextBox 67"/>
            <p:cNvSpPr txBox="1"/>
            <p:nvPr/>
          </p:nvSpPr>
          <p:spPr>
            <a:xfrm>
              <a:off x="4674670" y="1507403"/>
              <a:ext cx="1962979" cy="369332"/>
            </a:xfrm>
            <a:prstGeom prst="rect">
              <a:avLst/>
            </a:prstGeom>
            <a:noFill/>
          </p:spPr>
          <p:txBody>
            <a:bodyPr wrap="square" rtlCol="0">
              <a:spAutoFit/>
            </a:bodyPr>
            <a:lstStyle/>
            <a:p>
              <a:r>
                <a:rPr lang="en-US" altLang="zh-CN" dirty="0" err="1" smtClean="0">
                  <a:solidFill>
                    <a:schemeClr val="accent6">
                      <a:lumMod val="50000"/>
                    </a:schemeClr>
                  </a:solidFill>
                </a:rPr>
                <a:t>bababbababab</a:t>
              </a:r>
              <a:endParaRPr lang="zh-CN" altLang="en-US" dirty="0">
                <a:solidFill>
                  <a:schemeClr val="accent6">
                    <a:lumMod val="50000"/>
                  </a:schemeClr>
                </a:solidFill>
              </a:endParaRPr>
            </a:p>
          </p:txBody>
        </p:sp>
      </p:grpSp>
      <p:grpSp>
        <p:nvGrpSpPr>
          <p:cNvPr id="69" name="Group 68"/>
          <p:cNvGrpSpPr/>
          <p:nvPr/>
        </p:nvGrpSpPr>
        <p:grpSpPr>
          <a:xfrm>
            <a:off x="2103022" y="2994522"/>
            <a:ext cx="2123704" cy="407846"/>
            <a:chOff x="4513945" y="1506413"/>
            <a:chExt cx="2123704" cy="407846"/>
          </a:xfrm>
        </p:grpSpPr>
        <p:sp>
          <p:nvSpPr>
            <p:cNvPr id="70" name="Line Callout 1 69"/>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4674670" y="1507403"/>
              <a:ext cx="1962979" cy="369332"/>
            </a:xfrm>
            <a:prstGeom prst="rect">
              <a:avLst/>
            </a:prstGeom>
            <a:noFill/>
          </p:spPr>
          <p:txBody>
            <a:bodyPr wrap="square" rtlCol="0">
              <a:spAutoFit/>
            </a:bodyPr>
            <a:lstStyle/>
            <a:p>
              <a:r>
                <a:rPr lang="en-US" altLang="zh-CN" dirty="0" err="1" smtClean="0"/>
                <a:t>bababbababab</a:t>
              </a:r>
              <a:endParaRPr lang="zh-CN" altLang="en-US" dirty="0"/>
            </a:p>
          </p:txBody>
        </p:sp>
      </p:grpSp>
      <p:grpSp>
        <p:nvGrpSpPr>
          <p:cNvPr id="72" name="Group 71"/>
          <p:cNvGrpSpPr/>
          <p:nvPr/>
        </p:nvGrpSpPr>
        <p:grpSpPr>
          <a:xfrm>
            <a:off x="2103022" y="3750861"/>
            <a:ext cx="2123704" cy="407846"/>
            <a:chOff x="4513945" y="1506413"/>
            <a:chExt cx="2123704" cy="407846"/>
          </a:xfrm>
        </p:grpSpPr>
        <p:sp>
          <p:nvSpPr>
            <p:cNvPr id="73" name="Line Callout 1 72"/>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2">
                <a:lumMod val="75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endParaRPr>
            </a:p>
          </p:txBody>
        </p:sp>
        <p:sp>
          <p:nvSpPr>
            <p:cNvPr id="74" name="TextBox 73"/>
            <p:cNvSpPr txBox="1"/>
            <p:nvPr/>
          </p:nvSpPr>
          <p:spPr>
            <a:xfrm>
              <a:off x="4674670" y="1507403"/>
              <a:ext cx="1962979" cy="369332"/>
            </a:xfrm>
            <a:prstGeom prst="rect">
              <a:avLst/>
            </a:prstGeom>
            <a:noFill/>
          </p:spPr>
          <p:txBody>
            <a:bodyPr wrap="square" rtlCol="0">
              <a:spAutoFit/>
            </a:bodyPr>
            <a:lstStyle/>
            <a:p>
              <a:r>
                <a:rPr lang="en-US" altLang="zh-CN" dirty="0" err="1" smtClean="0">
                  <a:solidFill>
                    <a:schemeClr val="accent2">
                      <a:lumMod val="75000"/>
                    </a:schemeClr>
                  </a:solidFill>
                </a:rPr>
                <a:t>bababbababab</a:t>
              </a:r>
              <a:endParaRPr lang="zh-CN" altLang="en-US" dirty="0">
                <a:solidFill>
                  <a:schemeClr val="accent2">
                    <a:lumMod val="75000"/>
                  </a:schemeClr>
                </a:solidFill>
              </a:endParaRPr>
            </a:p>
          </p:txBody>
        </p:sp>
      </p:grpSp>
      <p:grpSp>
        <p:nvGrpSpPr>
          <p:cNvPr id="75" name="Group 74"/>
          <p:cNvGrpSpPr/>
          <p:nvPr/>
        </p:nvGrpSpPr>
        <p:grpSpPr>
          <a:xfrm>
            <a:off x="2103022" y="5216429"/>
            <a:ext cx="2123704" cy="407846"/>
            <a:chOff x="4513945" y="1506413"/>
            <a:chExt cx="2123704" cy="407846"/>
          </a:xfrm>
        </p:grpSpPr>
        <p:sp>
          <p:nvSpPr>
            <p:cNvPr id="76" name="Line Callout 1 75"/>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p:cNvSpPr txBox="1"/>
            <p:nvPr/>
          </p:nvSpPr>
          <p:spPr>
            <a:xfrm>
              <a:off x="4674670" y="1507403"/>
              <a:ext cx="1962979" cy="369332"/>
            </a:xfrm>
            <a:prstGeom prst="rect">
              <a:avLst/>
            </a:prstGeom>
            <a:noFill/>
          </p:spPr>
          <p:txBody>
            <a:bodyPr wrap="square" rtlCol="0">
              <a:spAutoFit/>
            </a:bodyPr>
            <a:lstStyle/>
            <a:p>
              <a:r>
                <a:rPr lang="en-US" altLang="zh-CN" dirty="0" err="1" smtClean="0"/>
                <a:t>bababbababab</a:t>
              </a:r>
              <a:endParaRPr lang="zh-CN" altLang="en-US" dirty="0"/>
            </a:p>
          </p:txBody>
        </p:sp>
      </p:grpSp>
      <p:sp>
        <p:nvSpPr>
          <p:cNvPr id="78" name="Line Callout 1 77"/>
          <p:cNvSpPr/>
          <p:nvPr/>
        </p:nvSpPr>
        <p:spPr>
          <a:xfrm>
            <a:off x="2110141" y="1026425"/>
            <a:ext cx="769791" cy="270405"/>
          </a:xfrm>
          <a:prstGeom prst="borderCallout1">
            <a:avLst>
              <a:gd name="adj1" fmla="val 44026"/>
              <a:gd name="adj2" fmla="val 13857"/>
              <a:gd name="adj3" fmla="val 84217"/>
              <a:gd name="adj4" fmla="val -18292"/>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2069</a:t>
            </a:r>
            <a:r>
              <a:rPr lang="zh-CN" altLang="en-US" sz="1200" dirty="0"/>
              <a:t>年</a:t>
            </a:r>
          </a:p>
        </p:txBody>
      </p:sp>
      <p:sp>
        <p:nvSpPr>
          <p:cNvPr id="82" name="Right Brace 81"/>
          <p:cNvSpPr/>
          <p:nvPr/>
        </p:nvSpPr>
        <p:spPr>
          <a:xfrm>
            <a:off x="5571858" y="1506413"/>
            <a:ext cx="1162228" cy="4080338"/>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TextBox 82"/>
          <p:cNvSpPr txBox="1"/>
          <p:nvPr/>
        </p:nvSpPr>
        <p:spPr>
          <a:xfrm>
            <a:off x="6819544" y="3364844"/>
            <a:ext cx="1051133" cy="369332"/>
          </a:xfrm>
          <a:prstGeom prst="rect">
            <a:avLst/>
          </a:prstGeom>
          <a:noFill/>
        </p:spPr>
        <p:txBody>
          <a:bodyPr wrap="square" rtlCol="0">
            <a:spAutoFit/>
          </a:bodyPr>
          <a:lstStyle/>
          <a:p>
            <a:r>
              <a:rPr lang="zh-CN" altLang="en-US" dirty="0" smtClean="0">
                <a:solidFill>
                  <a:schemeClr val="bg1"/>
                </a:solidFill>
              </a:rPr>
              <a:t>对话区</a:t>
            </a:r>
            <a:endParaRPr lang="zh-CN" altLang="en-US" dirty="0">
              <a:solidFill>
                <a:schemeClr val="bg1"/>
              </a:solidFill>
            </a:endParaRPr>
          </a:p>
        </p:txBody>
      </p:sp>
      <p:sp>
        <p:nvSpPr>
          <p:cNvPr id="84" name="Right Brace 83"/>
          <p:cNvSpPr/>
          <p:nvPr/>
        </p:nvSpPr>
        <p:spPr>
          <a:xfrm>
            <a:off x="5565450" y="5586751"/>
            <a:ext cx="1162228" cy="1073146"/>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TextBox 84"/>
          <p:cNvSpPr txBox="1"/>
          <p:nvPr/>
        </p:nvSpPr>
        <p:spPr>
          <a:xfrm>
            <a:off x="6850540" y="5911912"/>
            <a:ext cx="1051133" cy="369332"/>
          </a:xfrm>
          <a:prstGeom prst="rect">
            <a:avLst/>
          </a:prstGeom>
          <a:noFill/>
        </p:spPr>
        <p:txBody>
          <a:bodyPr wrap="square" rtlCol="0">
            <a:spAutoFit/>
          </a:bodyPr>
          <a:lstStyle/>
          <a:p>
            <a:r>
              <a:rPr lang="zh-CN" altLang="en-US" dirty="0" smtClean="0">
                <a:solidFill>
                  <a:schemeClr val="bg1"/>
                </a:solidFill>
              </a:rPr>
              <a:t>选项区</a:t>
            </a:r>
            <a:endParaRPr lang="zh-CN" altLang="en-US" dirty="0">
              <a:solidFill>
                <a:schemeClr val="bg1"/>
              </a:solidFill>
            </a:endParaRPr>
          </a:p>
        </p:txBody>
      </p:sp>
      <p:sp>
        <p:nvSpPr>
          <p:cNvPr id="86" name="Right Brace 85"/>
          <p:cNvSpPr/>
          <p:nvPr/>
        </p:nvSpPr>
        <p:spPr>
          <a:xfrm>
            <a:off x="5605128" y="963322"/>
            <a:ext cx="1162228" cy="475956"/>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TextBox 86"/>
          <p:cNvSpPr txBox="1"/>
          <p:nvPr/>
        </p:nvSpPr>
        <p:spPr>
          <a:xfrm>
            <a:off x="6801192" y="1003724"/>
            <a:ext cx="1735888" cy="369332"/>
          </a:xfrm>
          <a:prstGeom prst="rect">
            <a:avLst/>
          </a:prstGeom>
          <a:noFill/>
        </p:spPr>
        <p:txBody>
          <a:bodyPr wrap="square" rtlCol="0">
            <a:spAutoFit/>
          </a:bodyPr>
          <a:lstStyle/>
          <a:p>
            <a:r>
              <a:rPr lang="zh-CN" altLang="en-US" dirty="0" smtClean="0">
                <a:solidFill>
                  <a:schemeClr val="bg1"/>
                </a:solidFill>
              </a:rPr>
              <a:t>辅助信息区</a:t>
            </a:r>
            <a:endParaRPr lang="zh-CN" altLang="en-US" dirty="0">
              <a:solidFill>
                <a:schemeClr val="bg1"/>
              </a:solidFill>
            </a:endParaRPr>
          </a:p>
        </p:txBody>
      </p:sp>
      <p:sp>
        <p:nvSpPr>
          <p:cNvPr id="88" name="Up Arrow Callout 87"/>
          <p:cNvSpPr/>
          <p:nvPr/>
        </p:nvSpPr>
        <p:spPr>
          <a:xfrm rot="-2700000">
            <a:off x="5180165" y="5539215"/>
            <a:ext cx="241204" cy="170916"/>
          </a:xfrm>
          <a:prstGeom prst="upArrowCallout">
            <a:avLst>
              <a:gd name="adj1" fmla="val 25000"/>
              <a:gd name="adj2" fmla="val 50000"/>
              <a:gd name="adj3" fmla="val 25000"/>
              <a:gd name="adj4" fmla="val 3747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1133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选项</a:t>
            </a:r>
            <a:r>
              <a:rPr lang="zh-CN" altLang="en-US" sz="3000" dirty="0" smtClean="0">
                <a:solidFill>
                  <a:prstClr val="white"/>
                </a:solidFill>
              </a:rPr>
              <a:t>区说明</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2</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53" name="Rectangle 52"/>
          <p:cNvSpPr/>
          <p:nvPr/>
        </p:nvSpPr>
        <p:spPr>
          <a:xfrm>
            <a:off x="869168" y="1129154"/>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Rounded Rectangle 53"/>
          <p:cNvSpPr/>
          <p:nvPr/>
        </p:nvSpPr>
        <p:spPr>
          <a:xfrm>
            <a:off x="1038203" y="1277413"/>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solidFill>
                  <a:prstClr val="white"/>
                </a:solidFill>
              </a:rPr>
              <a:t>babbaba</a:t>
            </a:r>
            <a:endParaRPr lang="zh-CN" altLang="en-US" dirty="0">
              <a:solidFill>
                <a:prstClr val="white"/>
              </a:solidFill>
            </a:endParaRPr>
          </a:p>
        </p:txBody>
      </p:sp>
      <p:sp>
        <p:nvSpPr>
          <p:cNvPr id="55" name="Rounded Rectangle 54"/>
          <p:cNvSpPr/>
          <p:nvPr/>
        </p:nvSpPr>
        <p:spPr>
          <a:xfrm>
            <a:off x="2728575" y="1277413"/>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solidFill>
                  <a:prstClr val="white"/>
                </a:solidFill>
              </a:rPr>
              <a:t>babbaba</a:t>
            </a:r>
            <a:endParaRPr lang="zh-CN" altLang="en-US" dirty="0">
              <a:solidFill>
                <a:prstClr val="white"/>
              </a:solidFill>
            </a:endParaRPr>
          </a:p>
        </p:txBody>
      </p:sp>
      <p:sp>
        <p:nvSpPr>
          <p:cNvPr id="56" name="Rectangle 55"/>
          <p:cNvSpPr/>
          <p:nvPr/>
        </p:nvSpPr>
        <p:spPr>
          <a:xfrm>
            <a:off x="869168" y="3201460"/>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Rounded Rectangle 56"/>
          <p:cNvSpPr/>
          <p:nvPr/>
        </p:nvSpPr>
        <p:spPr>
          <a:xfrm>
            <a:off x="1828820" y="3315313"/>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solidFill>
                  <a:prstClr val="white"/>
                </a:solidFill>
              </a:rPr>
              <a:t>babbaba</a:t>
            </a:r>
            <a:endParaRPr lang="zh-CN" altLang="en-US" dirty="0">
              <a:solidFill>
                <a:prstClr val="white"/>
              </a:solidFill>
            </a:endParaRPr>
          </a:p>
        </p:txBody>
      </p:sp>
      <p:sp>
        <p:nvSpPr>
          <p:cNvPr id="59" name="Rectangle 58"/>
          <p:cNvSpPr/>
          <p:nvPr/>
        </p:nvSpPr>
        <p:spPr>
          <a:xfrm>
            <a:off x="858973" y="5273767"/>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9" name="Rounded Rectangle 78"/>
          <p:cNvSpPr/>
          <p:nvPr/>
        </p:nvSpPr>
        <p:spPr>
          <a:xfrm>
            <a:off x="1818625" y="5387620"/>
            <a:ext cx="1581235" cy="727201"/>
          </a:xfrm>
          <a:prstGeom prst="roundRect">
            <a:avLst>
              <a:gd name="adj" fmla="val 9736"/>
            </a:avLst>
          </a:prstGeom>
          <a:solidFill>
            <a:schemeClr val="tx2">
              <a:lumMod val="60000"/>
              <a:lumOff val="4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solidFill>
                  <a:prstClr val="white"/>
                </a:solidFill>
              </a:rPr>
              <a:t>联系未来</a:t>
            </a:r>
            <a:endParaRPr lang="zh-CN" altLang="en-US" dirty="0">
              <a:solidFill>
                <a:prstClr val="white"/>
              </a:solidFill>
            </a:endParaRPr>
          </a:p>
        </p:txBody>
      </p:sp>
      <p:sp>
        <p:nvSpPr>
          <p:cNvPr id="2" name="TextBox 1"/>
          <p:cNvSpPr txBox="1"/>
          <p:nvPr/>
        </p:nvSpPr>
        <p:spPr>
          <a:xfrm>
            <a:off x="869168" y="2307364"/>
            <a:ext cx="3440642" cy="369332"/>
          </a:xfrm>
          <a:prstGeom prst="rect">
            <a:avLst/>
          </a:prstGeom>
          <a:noFill/>
        </p:spPr>
        <p:txBody>
          <a:bodyPr wrap="square" rtlCol="0">
            <a:spAutoFit/>
          </a:bodyPr>
          <a:lstStyle/>
          <a:p>
            <a:pPr algn="ctr"/>
            <a:r>
              <a:rPr lang="zh-CN" altLang="en-US" dirty="0" smtClean="0">
                <a:solidFill>
                  <a:schemeClr val="bg1"/>
                </a:solidFill>
              </a:rPr>
              <a:t>双选项</a:t>
            </a:r>
            <a:endParaRPr lang="zh-CN" altLang="en-US" dirty="0">
              <a:solidFill>
                <a:schemeClr val="bg1"/>
              </a:solidFill>
            </a:endParaRPr>
          </a:p>
        </p:txBody>
      </p:sp>
      <p:sp>
        <p:nvSpPr>
          <p:cNvPr id="80" name="TextBox 79"/>
          <p:cNvSpPr txBox="1"/>
          <p:nvPr/>
        </p:nvSpPr>
        <p:spPr>
          <a:xfrm>
            <a:off x="869168" y="4417019"/>
            <a:ext cx="3440642" cy="369332"/>
          </a:xfrm>
          <a:prstGeom prst="rect">
            <a:avLst/>
          </a:prstGeom>
          <a:noFill/>
        </p:spPr>
        <p:txBody>
          <a:bodyPr wrap="square" rtlCol="0">
            <a:spAutoFit/>
          </a:bodyPr>
          <a:lstStyle/>
          <a:p>
            <a:pPr algn="ctr"/>
            <a:r>
              <a:rPr lang="zh-CN" altLang="en-US" dirty="0">
                <a:solidFill>
                  <a:schemeClr val="bg1"/>
                </a:solidFill>
              </a:rPr>
              <a:t>单</a:t>
            </a:r>
            <a:r>
              <a:rPr lang="zh-CN" altLang="en-US" dirty="0" smtClean="0">
                <a:solidFill>
                  <a:schemeClr val="bg1"/>
                </a:solidFill>
              </a:rPr>
              <a:t>选项</a:t>
            </a:r>
            <a:endParaRPr lang="zh-CN" altLang="en-US" dirty="0">
              <a:solidFill>
                <a:schemeClr val="bg1"/>
              </a:solidFill>
            </a:endParaRPr>
          </a:p>
        </p:txBody>
      </p:sp>
      <p:sp>
        <p:nvSpPr>
          <p:cNvPr id="81" name="TextBox 80"/>
          <p:cNvSpPr txBox="1"/>
          <p:nvPr/>
        </p:nvSpPr>
        <p:spPr>
          <a:xfrm>
            <a:off x="888921" y="6384108"/>
            <a:ext cx="3440642" cy="369332"/>
          </a:xfrm>
          <a:prstGeom prst="rect">
            <a:avLst/>
          </a:prstGeom>
          <a:noFill/>
        </p:spPr>
        <p:txBody>
          <a:bodyPr wrap="square" rtlCol="0">
            <a:spAutoFit/>
          </a:bodyPr>
          <a:lstStyle/>
          <a:p>
            <a:pPr algn="ctr"/>
            <a:r>
              <a:rPr lang="zh-CN" altLang="en-US" dirty="0" smtClean="0">
                <a:solidFill>
                  <a:schemeClr val="bg1"/>
                </a:solidFill>
              </a:rPr>
              <a:t>联系未来按钮</a:t>
            </a:r>
            <a:endParaRPr lang="zh-CN" altLang="en-US" dirty="0">
              <a:solidFill>
                <a:schemeClr val="bg1"/>
              </a:solidFill>
            </a:endParaRPr>
          </a:p>
        </p:txBody>
      </p:sp>
      <p:sp>
        <p:nvSpPr>
          <p:cNvPr id="82" name="Rectangle 81"/>
          <p:cNvSpPr/>
          <p:nvPr/>
        </p:nvSpPr>
        <p:spPr>
          <a:xfrm>
            <a:off x="6269640" y="1129154"/>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3" name="Rounded Rectangle 82"/>
          <p:cNvSpPr/>
          <p:nvPr/>
        </p:nvSpPr>
        <p:spPr>
          <a:xfrm>
            <a:off x="7290416" y="1243008"/>
            <a:ext cx="1581235" cy="727201"/>
          </a:xfrm>
          <a:prstGeom prst="roundRect">
            <a:avLst>
              <a:gd name="adj" fmla="val 9736"/>
            </a:avLst>
          </a:prstGeom>
          <a:solidFill>
            <a:schemeClr val="tx2">
              <a:lumMod val="60000"/>
              <a:lumOff val="4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600" dirty="0">
                <a:solidFill>
                  <a:prstClr val="white"/>
                </a:solidFill>
              </a:rPr>
              <a:t>收</a:t>
            </a:r>
            <a:r>
              <a:rPr lang="zh-CN" altLang="en-US" sz="1600" dirty="0" smtClean="0">
                <a:solidFill>
                  <a:prstClr val="white"/>
                </a:solidFill>
              </a:rPr>
              <a:t>到未来消息</a:t>
            </a:r>
            <a:endParaRPr lang="zh-CN" altLang="en-US" sz="1600" dirty="0">
              <a:solidFill>
                <a:prstClr val="white"/>
              </a:solidFill>
            </a:endParaRPr>
          </a:p>
        </p:txBody>
      </p:sp>
      <p:sp>
        <p:nvSpPr>
          <p:cNvPr id="84" name="TextBox 83"/>
          <p:cNvSpPr txBox="1"/>
          <p:nvPr/>
        </p:nvSpPr>
        <p:spPr>
          <a:xfrm>
            <a:off x="6379846" y="2206363"/>
            <a:ext cx="3440642" cy="369332"/>
          </a:xfrm>
          <a:prstGeom prst="rect">
            <a:avLst/>
          </a:prstGeom>
          <a:noFill/>
        </p:spPr>
        <p:txBody>
          <a:bodyPr wrap="square" rtlCol="0">
            <a:spAutoFit/>
          </a:bodyPr>
          <a:lstStyle/>
          <a:p>
            <a:pPr algn="ctr"/>
            <a:r>
              <a:rPr lang="zh-CN" altLang="en-US" dirty="0" smtClean="0">
                <a:solidFill>
                  <a:schemeClr val="bg1"/>
                </a:solidFill>
              </a:rPr>
              <a:t>收到未来消息按钮</a:t>
            </a:r>
            <a:endParaRPr lang="zh-CN" altLang="en-US" dirty="0">
              <a:solidFill>
                <a:schemeClr val="bg1"/>
              </a:solidFill>
            </a:endParaRPr>
          </a:p>
        </p:txBody>
      </p:sp>
      <p:sp>
        <p:nvSpPr>
          <p:cNvPr id="85" name="Rectangle 84"/>
          <p:cNvSpPr/>
          <p:nvPr/>
        </p:nvSpPr>
        <p:spPr>
          <a:xfrm>
            <a:off x="6262867" y="3201460"/>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Rounded Rectangle 85"/>
          <p:cNvSpPr/>
          <p:nvPr/>
        </p:nvSpPr>
        <p:spPr>
          <a:xfrm>
            <a:off x="7283643" y="3315314"/>
            <a:ext cx="1581235" cy="727201"/>
          </a:xfrm>
          <a:prstGeom prst="roundRect">
            <a:avLst>
              <a:gd name="adj" fmla="val 9736"/>
            </a:avLst>
          </a:prstGeom>
          <a:solidFill>
            <a:schemeClr val="accent4">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600" dirty="0" smtClean="0">
                <a:solidFill>
                  <a:prstClr val="white"/>
                </a:solidFill>
              </a:rPr>
              <a:t>联系过去</a:t>
            </a:r>
            <a:endParaRPr lang="zh-CN" altLang="en-US" sz="1600" dirty="0">
              <a:solidFill>
                <a:prstClr val="white"/>
              </a:solidFill>
            </a:endParaRPr>
          </a:p>
        </p:txBody>
      </p:sp>
      <p:sp>
        <p:nvSpPr>
          <p:cNvPr id="87" name="TextBox 86"/>
          <p:cNvSpPr txBox="1"/>
          <p:nvPr/>
        </p:nvSpPr>
        <p:spPr>
          <a:xfrm>
            <a:off x="6373073" y="4278669"/>
            <a:ext cx="3440642" cy="369332"/>
          </a:xfrm>
          <a:prstGeom prst="rect">
            <a:avLst/>
          </a:prstGeom>
          <a:noFill/>
        </p:spPr>
        <p:txBody>
          <a:bodyPr wrap="square" rtlCol="0">
            <a:spAutoFit/>
          </a:bodyPr>
          <a:lstStyle/>
          <a:p>
            <a:pPr algn="ctr"/>
            <a:r>
              <a:rPr lang="zh-CN" altLang="en-US" dirty="0" smtClean="0">
                <a:solidFill>
                  <a:schemeClr val="bg1"/>
                </a:solidFill>
              </a:rPr>
              <a:t>联系过去按钮</a:t>
            </a:r>
            <a:endParaRPr lang="zh-CN" altLang="en-US" dirty="0">
              <a:solidFill>
                <a:schemeClr val="bg1"/>
              </a:solidFill>
            </a:endParaRPr>
          </a:p>
        </p:txBody>
      </p:sp>
      <p:sp>
        <p:nvSpPr>
          <p:cNvPr id="88" name="Rectangle 87"/>
          <p:cNvSpPr/>
          <p:nvPr/>
        </p:nvSpPr>
        <p:spPr>
          <a:xfrm>
            <a:off x="6262867" y="5273767"/>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9" name="Rounded Rectangle 88"/>
          <p:cNvSpPr/>
          <p:nvPr/>
        </p:nvSpPr>
        <p:spPr>
          <a:xfrm>
            <a:off x="7283643" y="5387621"/>
            <a:ext cx="1581235" cy="727201"/>
          </a:xfrm>
          <a:prstGeom prst="roundRect">
            <a:avLst>
              <a:gd name="adj" fmla="val 9736"/>
            </a:avLst>
          </a:prstGeom>
          <a:solidFill>
            <a:schemeClr val="accent4">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600" dirty="0" smtClean="0">
                <a:solidFill>
                  <a:prstClr val="white"/>
                </a:solidFill>
              </a:rPr>
              <a:t>收到过去消息</a:t>
            </a:r>
            <a:endParaRPr lang="zh-CN" altLang="en-US" sz="1600" dirty="0">
              <a:solidFill>
                <a:prstClr val="white"/>
              </a:solidFill>
            </a:endParaRPr>
          </a:p>
        </p:txBody>
      </p:sp>
      <p:sp>
        <p:nvSpPr>
          <p:cNvPr id="90" name="TextBox 89"/>
          <p:cNvSpPr txBox="1"/>
          <p:nvPr/>
        </p:nvSpPr>
        <p:spPr>
          <a:xfrm>
            <a:off x="6373073" y="6350976"/>
            <a:ext cx="3440642" cy="369332"/>
          </a:xfrm>
          <a:prstGeom prst="rect">
            <a:avLst/>
          </a:prstGeom>
          <a:noFill/>
        </p:spPr>
        <p:txBody>
          <a:bodyPr wrap="square" rtlCol="0">
            <a:spAutoFit/>
          </a:bodyPr>
          <a:lstStyle/>
          <a:p>
            <a:pPr algn="ctr"/>
            <a:r>
              <a:rPr lang="zh-CN" altLang="en-US" dirty="0" smtClean="0">
                <a:solidFill>
                  <a:schemeClr val="bg1"/>
                </a:solidFill>
              </a:rPr>
              <a:t>收到过去消息按钮</a:t>
            </a:r>
            <a:endParaRPr lang="zh-CN" altLang="en-US" dirty="0">
              <a:solidFill>
                <a:schemeClr val="bg1"/>
              </a:solidFill>
            </a:endParaRPr>
          </a:p>
        </p:txBody>
      </p:sp>
    </p:spTree>
    <p:extLst>
      <p:ext uri="{BB962C8B-B14F-4D97-AF65-F5344CB8AC3E}">
        <p14:creationId xmlns:p14="http://schemas.microsoft.com/office/powerpoint/2010/main" val="1514801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对话区说明</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3</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14" name="Rectangle 13"/>
          <p:cNvSpPr/>
          <p:nvPr/>
        </p:nvSpPr>
        <p:spPr>
          <a:xfrm>
            <a:off x="974569" y="1136591"/>
            <a:ext cx="2038010" cy="239915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388867" y="1765938"/>
            <a:ext cx="1615494" cy="1477328"/>
          </a:xfrm>
          <a:prstGeom prst="rect">
            <a:avLst/>
          </a:prstGeom>
          <a:noFill/>
        </p:spPr>
        <p:txBody>
          <a:bodyPr wrap="square" rtlCol="0">
            <a:spAutoFit/>
          </a:bodyPr>
          <a:lstStyle/>
          <a:p>
            <a:r>
              <a:rPr lang="zh-CN" altLang="en-US" dirty="0" smtClean="0">
                <a:solidFill>
                  <a:schemeClr val="bg1"/>
                </a:solidFill>
              </a:rPr>
              <a:t>该背景代表在与未来对话</a:t>
            </a:r>
            <a:endParaRPr lang="en-US" altLang="zh-CN" dirty="0" smtClean="0">
              <a:solidFill>
                <a:schemeClr val="bg1"/>
              </a:solidFill>
            </a:endParaRPr>
          </a:p>
          <a:p>
            <a:endParaRPr lang="en-US" altLang="zh-CN" dirty="0">
              <a:solidFill>
                <a:schemeClr val="bg1"/>
              </a:solidFill>
            </a:endParaRPr>
          </a:p>
          <a:p>
            <a:r>
              <a:rPr lang="zh-CN" altLang="en-US" dirty="0">
                <a:solidFill>
                  <a:schemeClr val="bg1"/>
                </a:solidFill>
              </a:rPr>
              <a:t>整</a:t>
            </a:r>
            <a:r>
              <a:rPr lang="zh-CN" altLang="en-US" dirty="0" smtClean="0">
                <a:solidFill>
                  <a:schemeClr val="bg1"/>
                </a:solidFill>
              </a:rPr>
              <a:t>体内容可向上滑动查看</a:t>
            </a:r>
            <a:endParaRPr lang="zh-CN" altLang="en-US" dirty="0">
              <a:solidFill>
                <a:schemeClr val="bg1"/>
              </a:solidFill>
            </a:endParaRPr>
          </a:p>
        </p:txBody>
      </p:sp>
      <p:sp>
        <p:nvSpPr>
          <p:cNvPr id="16" name="Rectangle 15"/>
          <p:cNvSpPr/>
          <p:nvPr/>
        </p:nvSpPr>
        <p:spPr>
          <a:xfrm>
            <a:off x="974569" y="3963825"/>
            <a:ext cx="2038010" cy="2399150"/>
          </a:xfrm>
          <a:prstGeom prst="rect">
            <a:avLst/>
          </a:prstGeom>
          <a:solidFill>
            <a:srgbClr val="8678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3446618" y="4840234"/>
            <a:ext cx="1640513" cy="1754326"/>
          </a:xfrm>
          <a:prstGeom prst="rect">
            <a:avLst/>
          </a:prstGeom>
          <a:noFill/>
        </p:spPr>
        <p:txBody>
          <a:bodyPr wrap="square" rtlCol="0">
            <a:spAutoFit/>
          </a:bodyPr>
          <a:lstStyle/>
          <a:p>
            <a:r>
              <a:rPr lang="zh-CN" altLang="en-US" dirty="0" smtClean="0">
                <a:solidFill>
                  <a:schemeClr val="bg1"/>
                </a:solidFill>
              </a:rPr>
              <a:t>该背景代表在与现在对话</a:t>
            </a:r>
            <a:endParaRPr lang="en-US" altLang="zh-CN" dirty="0" smtClean="0">
              <a:solidFill>
                <a:schemeClr val="bg1"/>
              </a:solidFill>
            </a:endParaRPr>
          </a:p>
          <a:p>
            <a:endParaRPr lang="en-US" altLang="zh-CN" dirty="0">
              <a:solidFill>
                <a:schemeClr val="bg1"/>
              </a:solidFill>
            </a:endParaRPr>
          </a:p>
          <a:p>
            <a:r>
              <a:rPr lang="zh-CN" altLang="en-US" dirty="0">
                <a:solidFill>
                  <a:schemeClr val="bg1"/>
                </a:solidFill>
              </a:rPr>
              <a:t>整体内容可向上滑动查看</a:t>
            </a:r>
          </a:p>
          <a:p>
            <a:endParaRPr lang="zh-CN" altLang="en-US" dirty="0">
              <a:solidFill>
                <a:schemeClr val="bg1"/>
              </a:solidFill>
            </a:endParaRPr>
          </a:p>
        </p:txBody>
      </p:sp>
      <p:grpSp>
        <p:nvGrpSpPr>
          <p:cNvPr id="20" name="Group 19"/>
          <p:cNvGrpSpPr/>
          <p:nvPr/>
        </p:nvGrpSpPr>
        <p:grpSpPr>
          <a:xfrm>
            <a:off x="6837392" y="1489321"/>
            <a:ext cx="2123704" cy="407846"/>
            <a:chOff x="4513945" y="1506413"/>
            <a:chExt cx="2123704" cy="407846"/>
          </a:xfrm>
        </p:grpSpPr>
        <p:sp>
          <p:nvSpPr>
            <p:cNvPr id="21" name="Line Callout 1 20"/>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4674670" y="1507403"/>
              <a:ext cx="1962979" cy="369332"/>
            </a:xfrm>
            <a:prstGeom prst="rect">
              <a:avLst/>
            </a:prstGeom>
            <a:noFill/>
          </p:spPr>
          <p:txBody>
            <a:bodyPr wrap="square" rtlCol="0">
              <a:spAutoFit/>
            </a:bodyPr>
            <a:lstStyle/>
            <a:p>
              <a:r>
                <a:rPr lang="en-US" altLang="zh-CN" dirty="0" err="1" smtClean="0"/>
                <a:t>bababbababab</a:t>
              </a:r>
              <a:endParaRPr lang="zh-CN" altLang="en-US" dirty="0"/>
            </a:p>
          </p:txBody>
        </p:sp>
      </p:grpSp>
      <p:grpSp>
        <p:nvGrpSpPr>
          <p:cNvPr id="23" name="Group 22"/>
          <p:cNvGrpSpPr/>
          <p:nvPr/>
        </p:nvGrpSpPr>
        <p:grpSpPr>
          <a:xfrm>
            <a:off x="6837392" y="2241352"/>
            <a:ext cx="2123704" cy="407846"/>
            <a:chOff x="4513945" y="1506413"/>
            <a:chExt cx="2123704" cy="407846"/>
          </a:xfrm>
        </p:grpSpPr>
        <p:sp>
          <p:nvSpPr>
            <p:cNvPr id="24" name="Line Callout 1 23"/>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6">
                <a:lumMod val="5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50000"/>
                  </a:schemeClr>
                </a:solidFill>
              </a:endParaRPr>
            </a:p>
          </p:txBody>
        </p:sp>
        <p:sp>
          <p:nvSpPr>
            <p:cNvPr id="25" name="TextBox 24"/>
            <p:cNvSpPr txBox="1"/>
            <p:nvPr/>
          </p:nvSpPr>
          <p:spPr>
            <a:xfrm>
              <a:off x="4674670" y="1507403"/>
              <a:ext cx="1962979" cy="369332"/>
            </a:xfrm>
            <a:prstGeom prst="rect">
              <a:avLst/>
            </a:prstGeom>
            <a:noFill/>
          </p:spPr>
          <p:txBody>
            <a:bodyPr wrap="square" rtlCol="0">
              <a:spAutoFit/>
            </a:bodyPr>
            <a:lstStyle/>
            <a:p>
              <a:r>
                <a:rPr lang="en-US" altLang="zh-CN" dirty="0" err="1" smtClean="0">
                  <a:solidFill>
                    <a:schemeClr val="accent6">
                      <a:lumMod val="50000"/>
                    </a:schemeClr>
                  </a:solidFill>
                </a:rPr>
                <a:t>bababbababab</a:t>
              </a:r>
              <a:endParaRPr lang="zh-CN" altLang="en-US" dirty="0">
                <a:solidFill>
                  <a:schemeClr val="accent6">
                    <a:lumMod val="50000"/>
                  </a:schemeClr>
                </a:solidFill>
              </a:endParaRPr>
            </a:p>
          </p:txBody>
        </p:sp>
      </p:grpSp>
      <p:sp>
        <p:nvSpPr>
          <p:cNvPr id="26" name="TextBox 25"/>
          <p:cNvSpPr txBox="1"/>
          <p:nvPr/>
        </p:nvSpPr>
        <p:spPr>
          <a:xfrm>
            <a:off x="9444939" y="1693244"/>
            <a:ext cx="1640513" cy="646331"/>
          </a:xfrm>
          <a:prstGeom prst="rect">
            <a:avLst/>
          </a:prstGeom>
          <a:noFill/>
        </p:spPr>
        <p:txBody>
          <a:bodyPr wrap="square" rtlCol="0">
            <a:spAutoFit/>
          </a:bodyPr>
          <a:lstStyle/>
          <a:p>
            <a:r>
              <a:rPr lang="zh-CN" altLang="en-US" dirty="0" smtClean="0">
                <a:solidFill>
                  <a:schemeClr val="bg1"/>
                </a:solidFill>
              </a:rPr>
              <a:t>不同</a:t>
            </a:r>
            <a:r>
              <a:rPr lang="zh-CN" altLang="en-US" dirty="0">
                <a:solidFill>
                  <a:schemeClr val="bg1"/>
                </a:solidFill>
              </a:rPr>
              <a:t>颜</a:t>
            </a:r>
            <a:r>
              <a:rPr lang="zh-CN" altLang="en-US" dirty="0" smtClean="0">
                <a:solidFill>
                  <a:schemeClr val="bg1"/>
                </a:solidFill>
              </a:rPr>
              <a:t>色代表与不同人对话</a:t>
            </a:r>
            <a:endParaRPr lang="zh-CN" altLang="en-US" dirty="0">
              <a:solidFill>
                <a:schemeClr val="bg1"/>
              </a:solidFill>
            </a:endParaRPr>
          </a:p>
        </p:txBody>
      </p:sp>
      <p:cxnSp>
        <p:nvCxnSpPr>
          <p:cNvPr id="28" name="Straight Connector 27"/>
          <p:cNvCxnSpPr/>
          <p:nvPr/>
        </p:nvCxnSpPr>
        <p:spPr>
          <a:xfrm>
            <a:off x="6614374" y="4319576"/>
            <a:ext cx="31619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60474" y="4117667"/>
            <a:ext cx="2150158" cy="646331"/>
          </a:xfrm>
          <a:prstGeom prst="rect">
            <a:avLst/>
          </a:prstGeom>
          <a:noFill/>
        </p:spPr>
        <p:txBody>
          <a:bodyPr wrap="square" rtlCol="0">
            <a:spAutoFit/>
          </a:bodyPr>
          <a:lstStyle/>
          <a:p>
            <a:r>
              <a:rPr lang="en-US" altLang="zh-CN" dirty="0" err="1" smtClean="0">
                <a:solidFill>
                  <a:schemeClr val="bg1"/>
                </a:solidFill>
              </a:rPr>
              <a:t>Balbalblablalbal</a:t>
            </a:r>
            <a:endParaRPr lang="en-US" altLang="zh-CN" dirty="0" smtClean="0">
              <a:solidFill>
                <a:schemeClr val="bg1"/>
              </a:solidFill>
            </a:endParaRPr>
          </a:p>
          <a:p>
            <a:endParaRPr lang="zh-CN" altLang="en-US" dirty="0"/>
          </a:p>
        </p:txBody>
      </p:sp>
      <p:cxnSp>
        <p:nvCxnSpPr>
          <p:cNvPr id="32" name="Straight Connector 31"/>
          <p:cNvCxnSpPr/>
          <p:nvPr/>
        </p:nvCxnSpPr>
        <p:spPr>
          <a:xfrm>
            <a:off x="9052535" y="4319576"/>
            <a:ext cx="31619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431683" y="4057970"/>
            <a:ext cx="1640513" cy="646331"/>
          </a:xfrm>
          <a:prstGeom prst="rect">
            <a:avLst/>
          </a:prstGeom>
          <a:noFill/>
        </p:spPr>
        <p:txBody>
          <a:bodyPr wrap="square" rtlCol="0">
            <a:spAutoFit/>
          </a:bodyPr>
          <a:lstStyle/>
          <a:p>
            <a:r>
              <a:rPr lang="zh-CN" altLang="en-US" dirty="0" smtClean="0">
                <a:solidFill>
                  <a:schemeClr val="bg1"/>
                </a:solidFill>
              </a:rPr>
              <a:t>玩家所选择的对话内容</a:t>
            </a:r>
            <a:endParaRPr lang="zh-CN" altLang="en-US" dirty="0">
              <a:solidFill>
                <a:schemeClr val="bg1"/>
              </a:solidFill>
            </a:endParaRPr>
          </a:p>
        </p:txBody>
      </p:sp>
      <p:sp>
        <p:nvSpPr>
          <p:cNvPr id="34" name="Up Arrow Callout 33"/>
          <p:cNvSpPr/>
          <p:nvPr/>
        </p:nvSpPr>
        <p:spPr>
          <a:xfrm rot="-2700000">
            <a:off x="8524334" y="5739818"/>
            <a:ext cx="241204" cy="170916"/>
          </a:xfrm>
          <a:prstGeom prst="upArrowCallout">
            <a:avLst>
              <a:gd name="adj1" fmla="val 25000"/>
              <a:gd name="adj2" fmla="val 50000"/>
              <a:gd name="adj3" fmla="val 25000"/>
              <a:gd name="adj4" fmla="val 3747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9431682" y="5640611"/>
            <a:ext cx="1640513" cy="369332"/>
          </a:xfrm>
          <a:prstGeom prst="rect">
            <a:avLst/>
          </a:prstGeom>
          <a:noFill/>
        </p:spPr>
        <p:txBody>
          <a:bodyPr wrap="square" rtlCol="0">
            <a:spAutoFit/>
          </a:bodyPr>
          <a:lstStyle/>
          <a:p>
            <a:r>
              <a:rPr lang="zh-CN" altLang="en-US" dirty="0" smtClean="0">
                <a:solidFill>
                  <a:schemeClr val="bg1"/>
                </a:solidFill>
              </a:rPr>
              <a:t>内容隐藏按钮</a:t>
            </a:r>
            <a:endParaRPr lang="zh-CN" altLang="en-US" dirty="0">
              <a:solidFill>
                <a:schemeClr val="bg1"/>
              </a:solidFill>
            </a:endParaRPr>
          </a:p>
        </p:txBody>
      </p:sp>
    </p:spTree>
    <p:extLst>
      <p:ext uri="{BB962C8B-B14F-4D97-AF65-F5344CB8AC3E}">
        <p14:creationId xmlns:p14="http://schemas.microsoft.com/office/powerpoint/2010/main" val="389298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辅助信息区说明</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4</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14" name="Line Callout 1 13"/>
          <p:cNvSpPr/>
          <p:nvPr/>
        </p:nvSpPr>
        <p:spPr>
          <a:xfrm>
            <a:off x="1845221" y="1752817"/>
            <a:ext cx="769791" cy="270405"/>
          </a:xfrm>
          <a:prstGeom prst="borderCallout1">
            <a:avLst>
              <a:gd name="adj1" fmla="val 44026"/>
              <a:gd name="adj2" fmla="val 13857"/>
              <a:gd name="adj3" fmla="val 84217"/>
              <a:gd name="adj4" fmla="val -18292"/>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2069</a:t>
            </a:r>
            <a:r>
              <a:rPr lang="zh-CN" altLang="en-US" sz="1200" dirty="0"/>
              <a:t>年</a:t>
            </a:r>
          </a:p>
        </p:txBody>
      </p:sp>
      <p:sp>
        <p:nvSpPr>
          <p:cNvPr id="2" name="TextBox 1"/>
          <p:cNvSpPr txBox="1"/>
          <p:nvPr/>
        </p:nvSpPr>
        <p:spPr>
          <a:xfrm>
            <a:off x="3187581" y="1752817"/>
            <a:ext cx="1606610" cy="646331"/>
          </a:xfrm>
          <a:prstGeom prst="rect">
            <a:avLst/>
          </a:prstGeom>
          <a:noFill/>
        </p:spPr>
        <p:txBody>
          <a:bodyPr wrap="square" rtlCol="0">
            <a:spAutoFit/>
          </a:bodyPr>
          <a:lstStyle/>
          <a:p>
            <a:r>
              <a:rPr lang="zh-CN" altLang="en-US" dirty="0" smtClean="0">
                <a:solidFill>
                  <a:schemeClr val="bg1"/>
                </a:solidFill>
              </a:rPr>
              <a:t>代表未来或现在的时间</a:t>
            </a:r>
            <a:endParaRPr lang="zh-CN" altLang="en-US" dirty="0">
              <a:solidFill>
                <a:schemeClr val="bg1"/>
              </a:solidFill>
            </a:endParaRPr>
          </a:p>
        </p:txBody>
      </p:sp>
    </p:spTree>
    <p:extLst>
      <p:ext uri="{BB962C8B-B14F-4D97-AF65-F5344CB8AC3E}">
        <p14:creationId xmlns:p14="http://schemas.microsoft.com/office/powerpoint/2010/main" val="4049508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内容隐藏区域说明</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5</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14" name="Rectangle 13"/>
          <p:cNvSpPr/>
          <p:nvPr/>
        </p:nvSpPr>
        <p:spPr>
          <a:xfrm>
            <a:off x="1856328" y="963322"/>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Straight Connector 14"/>
          <p:cNvCxnSpPr/>
          <p:nvPr/>
        </p:nvCxnSpPr>
        <p:spPr>
          <a:xfrm>
            <a:off x="1863859" y="1341690"/>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55313" y="5768413"/>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ounded Rectangle 16"/>
          <p:cNvSpPr/>
          <p:nvPr/>
        </p:nvSpPr>
        <p:spPr>
          <a:xfrm>
            <a:off x="1987009" y="5904035"/>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t>bababbaba</a:t>
            </a:r>
            <a:endParaRPr lang="zh-CN" altLang="en-US" dirty="0"/>
          </a:p>
        </p:txBody>
      </p:sp>
      <p:sp>
        <p:nvSpPr>
          <p:cNvPr id="19" name="Rounded Rectangle 18"/>
          <p:cNvSpPr/>
          <p:nvPr/>
        </p:nvSpPr>
        <p:spPr>
          <a:xfrm>
            <a:off x="3744413" y="5904035"/>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t>babbaba</a:t>
            </a:r>
            <a:endParaRPr lang="zh-CN" altLang="en-US" dirty="0"/>
          </a:p>
        </p:txBody>
      </p:sp>
      <p:cxnSp>
        <p:nvCxnSpPr>
          <p:cNvPr id="20" name="Straight Connector 19"/>
          <p:cNvCxnSpPr/>
          <p:nvPr/>
        </p:nvCxnSpPr>
        <p:spPr>
          <a:xfrm>
            <a:off x="1987009" y="205099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87009" y="280302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87009" y="3572143"/>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87009" y="4298535"/>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87009" y="5024928"/>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863859" y="980414"/>
            <a:ext cx="180137" cy="4831535"/>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a:t>.</a:t>
            </a:r>
            <a:endParaRPr lang="zh-CN" altLang="en-US" dirty="0"/>
          </a:p>
        </p:txBody>
      </p:sp>
      <p:sp>
        <p:nvSpPr>
          <p:cNvPr id="26" name="Rectangle 25"/>
          <p:cNvSpPr/>
          <p:nvPr/>
        </p:nvSpPr>
        <p:spPr>
          <a:xfrm>
            <a:off x="4879995" y="971868"/>
            <a:ext cx="570211" cy="4840081"/>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p:txBody>
      </p:sp>
      <p:cxnSp>
        <p:nvCxnSpPr>
          <p:cNvPr id="28" name="Straight Connector 27"/>
          <p:cNvCxnSpPr/>
          <p:nvPr/>
        </p:nvCxnSpPr>
        <p:spPr>
          <a:xfrm>
            <a:off x="2193541" y="4666005"/>
            <a:ext cx="316194"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73605" y="4666005"/>
            <a:ext cx="316194"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39641" y="4464096"/>
            <a:ext cx="2150158" cy="646331"/>
          </a:xfrm>
          <a:prstGeom prst="rect">
            <a:avLst/>
          </a:prstGeom>
          <a:noFill/>
        </p:spPr>
        <p:txBody>
          <a:bodyPr wrap="square" rtlCol="0">
            <a:spAutoFit/>
          </a:bodyPr>
          <a:lstStyle/>
          <a:p>
            <a:r>
              <a:rPr lang="en-US" altLang="zh-CN" dirty="0" err="1" smtClean="0">
                <a:solidFill>
                  <a:schemeClr val="bg1"/>
                </a:solidFill>
              </a:rPr>
              <a:t>Balbalblablalbal</a:t>
            </a:r>
            <a:endParaRPr lang="en-US" altLang="zh-CN" dirty="0" smtClean="0">
              <a:solidFill>
                <a:schemeClr val="bg1"/>
              </a:solidFill>
            </a:endParaRPr>
          </a:p>
          <a:p>
            <a:endParaRPr lang="zh-CN" altLang="en-US" dirty="0"/>
          </a:p>
        </p:txBody>
      </p:sp>
      <p:grpSp>
        <p:nvGrpSpPr>
          <p:cNvPr id="31" name="Group 30"/>
          <p:cNvGrpSpPr/>
          <p:nvPr/>
        </p:nvGrpSpPr>
        <p:grpSpPr>
          <a:xfrm>
            <a:off x="2103022" y="1506413"/>
            <a:ext cx="2123704" cy="407846"/>
            <a:chOff x="4513945" y="1506413"/>
            <a:chExt cx="2123704" cy="407846"/>
          </a:xfrm>
        </p:grpSpPr>
        <p:sp>
          <p:nvSpPr>
            <p:cNvPr id="32" name="Line Callout 1 31"/>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4674670" y="1507403"/>
              <a:ext cx="1962979" cy="369332"/>
            </a:xfrm>
            <a:prstGeom prst="rect">
              <a:avLst/>
            </a:prstGeom>
            <a:noFill/>
          </p:spPr>
          <p:txBody>
            <a:bodyPr wrap="square" rtlCol="0">
              <a:spAutoFit/>
            </a:bodyPr>
            <a:lstStyle/>
            <a:p>
              <a:r>
                <a:rPr lang="en-US" altLang="zh-CN" dirty="0" err="1" smtClean="0"/>
                <a:t>bababbababab</a:t>
              </a:r>
              <a:endParaRPr lang="zh-CN" altLang="en-US" dirty="0"/>
            </a:p>
          </p:txBody>
        </p:sp>
      </p:grpSp>
      <p:grpSp>
        <p:nvGrpSpPr>
          <p:cNvPr id="34" name="Group 33"/>
          <p:cNvGrpSpPr/>
          <p:nvPr/>
        </p:nvGrpSpPr>
        <p:grpSpPr>
          <a:xfrm>
            <a:off x="2103022" y="2258444"/>
            <a:ext cx="2123704" cy="407846"/>
            <a:chOff x="4513945" y="1506413"/>
            <a:chExt cx="2123704" cy="407846"/>
          </a:xfrm>
        </p:grpSpPr>
        <p:sp>
          <p:nvSpPr>
            <p:cNvPr id="35" name="Line Callout 1 34"/>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6">
                <a:lumMod val="5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50000"/>
                  </a:schemeClr>
                </a:solidFill>
              </a:endParaRPr>
            </a:p>
          </p:txBody>
        </p:sp>
        <p:sp>
          <p:nvSpPr>
            <p:cNvPr id="36" name="TextBox 35"/>
            <p:cNvSpPr txBox="1"/>
            <p:nvPr/>
          </p:nvSpPr>
          <p:spPr>
            <a:xfrm>
              <a:off x="4674670" y="1507403"/>
              <a:ext cx="1962979" cy="369332"/>
            </a:xfrm>
            <a:prstGeom prst="rect">
              <a:avLst/>
            </a:prstGeom>
            <a:noFill/>
          </p:spPr>
          <p:txBody>
            <a:bodyPr wrap="square" rtlCol="0">
              <a:spAutoFit/>
            </a:bodyPr>
            <a:lstStyle/>
            <a:p>
              <a:r>
                <a:rPr lang="en-US" altLang="zh-CN" dirty="0" err="1" smtClean="0">
                  <a:solidFill>
                    <a:schemeClr val="accent6">
                      <a:lumMod val="50000"/>
                    </a:schemeClr>
                  </a:solidFill>
                </a:rPr>
                <a:t>bababbababab</a:t>
              </a:r>
              <a:endParaRPr lang="zh-CN" altLang="en-US" dirty="0">
                <a:solidFill>
                  <a:schemeClr val="accent6">
                    <a:lumMod val="50000"/>
                  </a:schemeClr>
                </a:solidFill>
              </a:endParaRPr>
            </a:p>
          </p:txBody>
        </p:sp>
      </p:grpSp>
      <p:grpSp>
        <p:nvGrpSpPr>
          <p:cNvPr id="37" name="Group 36"/>
          <p:cNvGrpSpPr/>
          <p:nvPr/>
        </p:nvGrpSpPr>
        <p:grpSpPr>
          <a:xfrm>
            <a:off x="2103022" y="2994522"/>
            <a:ext cx="2123704" cy="407846"/>
            <a:chOff x="4513945" y="1506413"/>
            <a:chExt cx="2123704" cy="407846"/>
          </a:xfrm>
        </p:grpSpPr>
        <p:sp>
          <p:nvSpPr>
            <p:cNvPr id="38" name="Line Callout 1 37"/>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4674670" y="1507403"/>
              <a:ext cx="1962979" cy="369332"/>
            </a:xfrm>
            <a:prstGeom prst="rect">
              <a:avLst/>
            </a:prstGeom>
            <a:noFill/>
          </p:spPr>
          <p:txBody>
            <a:bodyPr wrap="square" rtlCol="0">
              <a:spAutoFit/>
            </a:bodyPr>
            <a:lstStyle/>
            <a:p>
              <a:r>
                <a:rPr lang="en-US" altLang="zh-CN" dirty="0" err="1" smtClean="0"/>
                <a:t>bababbababab</a:t>
              </a:r>
              <a:endParaRPr lang="zh-CN" altLang="en-US" dirty="0"/>
            </a:p>
          </p:txBody>
        </p:sp>
      </p:grpSp>
      <p:grpSp>
        <p:nvGrpSpPr>
          <p:cNvPr id="45" name="Group 44"/>
          <p:cNvGrpSpPr/>
          <p:nvPr/>
        </p:nvGrpSpPr>
        <p:grpSpPr>
          <a:xfrm>
            <a:off x="2103022" y="3750861"/>
            <a:ext cx="2123704" cy="407846"/>
            <a:chOff x="4513945" y="1506413"/>
            <a:chExt cx="2123704" cy="407846"/>
          </a:xfrm>
        </p:grpSpPr>
        <p:sp>
          <p:nvSpPr>
            <p:cNvPr id="46" name="Line Callout 1 45"/>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2">
                <a:lumMod val="75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endParaRPr>
            </a:p>
          </p:txBody>
        </p:sp>
        <p:sp>
          <p:nvSpPr>
            <p:cNvPr id="47" name="TextBox 46"/>
            <p:cNvSpPr txBox="1"/>
            <p:nvPr/>
          </p:nvSpPr>
          <p:spPr>
            <a:xfrm>
              <a:off x="4674670" y="1507403"/>
              <a:ext cx="1962979" cy="369332"/>
            </a:xfrm>
            <a:prstGeom prst="rect">
              <a:avLst/>
            </a:prstGeom>
            <a:noFill/>
          </p:spPr>
          <p:txBody>
            <a:bodyPr wrap="square" rtlCol="0">
              <a:spAutoFit/>
            </a:bodyPr>
            <a:lstStyle/>
            <a:p>
              <a:r>
                <a:rPr lang="en-US" altLang="zh-CN" dirty="0" err="1" smtClean="0">
                  <a:solidFill>
                    <a:schemeClr val="accent2">
                      <a:lumMod val="75000"/>
                    </a:schemeClr>
                  </a:solidFill>
                </a:rPr>
                <a:t>bababbababab</a:t>
              </a:r>
              <a:endParaRPr lang="zh-CN" altLang="en-US" dirty="0">
                <a:solidFill>
                  <a:schemeClr val="accent2">
                    <a:lumMod val="75000"/>
                  </a:schemeClr>
                </a:solidFill>
              </a:endParaRPr>
            </a:p>
          </p:txBody>
        </p:sp>
      </p:grpSp>
      <p:grpSp>
        <p:nvGrpSpPr>
          <p:cNvPr id="48" name="Group 47"/>
          <p:cNvGrpSpPr/>
          <p:nvPr/>
        </p:nvGrpSpPr>
        <p:grpSpPr>
          <a:xfrm>
            <a:off x="2103022" y="5216429"/>
            <a:ext cx="2123704" cy="407846"/>
            <a:chOff x="4513945" y="1506413"/>
            <a:chExt cx="2123704" cy="407846"/>
          </a:xfrm>
        </p:grpSpPr>
        <p:sp>
          <p:nvSpPr>
            <p:cNvPr id="49" name="Line Callout 1 48"/>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4674670" y="1507403"/>
              <a:ext cx="1962979" cy="369332"/>
            </a:xfrm>
            <a:prstGeom prst="rect">
              <a:avLst/>
            </a:prstGeom>
            <a:noFill/>
          </p:spPr>
          <p:txBody>
            <a:bodyPr wrap="square" rtlCol="0">
              <a:spAutoFit/>
            </a:bodyPr>
            <a:lstStyle/>
            <a:p>
              <a:r>
                <a:rPr lang="en-US" altLang="zh-CN" dirty="0" err="1" smtClean="0"/>
                <a:t>bababbababab</a:t>
              </a:r>
              <a:endParaRPr lang="zh-CN" altLang="en-US" dirty="0"/>
            </a:p>
          </p:txBody>
        </p:sp>
      </p:grpSp>
      <p:sp>
        <p:nvSpPr>
          <p:cNvPr id="51" name="Line Callout 1 50"/>
          <p:cNvSpPr/>
          <p:nvPr/>
        </p:nvSpPr>
        <p:spPr>
          <a:xfrm>
            <a:off x="2110141" y="1026425"/>
            <a:ext cx="769791" cy="270405"/>
          </a:xfrm>
          <a:prstGeom prst="borderCallout1">
            <a:avLst>
              <a:gd name="adj1" fmla="val 44026"/>
              <a:gd name="adj2" fmla="val 13857"/>
              <a:gd name="adj3" fmla="val 84217"/>
              <a:gd name="adj4" fmla="val -18292"/>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2069</a:t>
            </a:r>
            <a:r>
              <a:rPr lang="zh-CN" altLang="en-US" sz="1200" dirty="0"/>
              <a:t>年</a:t>
            </a:r>
          </a:p>
        </p:txBody>
      </p:sp>
      <p:sp>
        <p:nvSpPr>
          <p:cNvPr id="52" name="Up Arrow Callout 51"/>
          <p:cNvSpPr/>
          <p:nvPr/>
        </p:nvSpPr>
        <p:spPr>
          <a:xfrm>
            <a:off x="5072280" y="5575365"/>
            <a:ext cx="241204" cy="170916"/>
          </a:xfrm>
          <a:prstGeom prst="upArrowCallout">
            <a:avLst>
              <a:gd name="adj1" fmla="val 25000"/>
              <a:gd name="adj2" fmla="val 50000"/>
              <a:gd name="adj3" fmla="val 25000"/>
              <a:gd name="adj4" fmla="val 3747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ounded Rectangle 1"/>
          <p:cNvSpPr/>
          <p:nvPr/>
        </p:nvSpPr>
        <p:spPr>
          <a:xfrm>
            <a:off x="5041564" y="4541502"/>
            <a:ext cx="326358" cy="90374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扫描</a:t>
            </a:r>
            <a:endParaRPr lang="zh-CN" altLang="en-US" dirty="0"/>
          </a:p>
        </p:txBody>
      </p:sp>
      <p:sp>
        <p:nvSpPr>
          <p:cNvPr id="53" name="Rounded Rectangle 52"/>
          <p:cNvSpPr/>
          <p:nvPr/>
        </p:nvSpPr>
        <p:spPr>
          <a:xfrm>
            <a:off x="5041564" y="3504077"/>
            <a:ext cx="326358" cy="86488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事件</a:t>
            </a:r>
            <a:endParaRPr lang="zh-CN" altLang="en-US" dirty="0"/>
          </a:p>
        </p:txBody>
      </p:sp>
      <p:sp>
        <p:nvSpPr>
          <p:cNvPr id="4" name="8-Point Star 3"/>
          <p:cNvSpPr/>
          <p:nvPr/>
        </p:nvSpPr>
        <p:spPr>
          <a:xfrm rot="18272673">
            <a:off x="5017450" y="1015677"/>
            <a:ext cx="360000" cy="360000"/>
          </a:xfrm>
          <a:prstGeom prst="star8">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Right Brace 53"/>
          <p:cNvSpPr/>
          <p:nvPr/>
        </p:nvSpPr>
        <p:spPr>
          <a:xfrm>
            <a:off x="5547540" y="963322"/>
            <a:ext cx="1162228" cy="475956"/>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6799964" y="1011011"/>
            <a:ext cx="1102407" cy="369332"/>
          </a:xfrm>
          <a:prstGeom prst="rect">
            <a:avLst/>
          </a:prstGeom>
          <a:noFill/>
        </p:spPr>
        <p:txBody>
          <a:bodyPr wrap="square" rtlCol="0">
            <a:spAutoFit/>
          </a:bodyPr>
          <a:lstStyle/>
          <a:p>
            <a:r>
              <a:rPr lang="zh-CN" altLang="en-US" dirty="0" smtClean="0">
                <a:solidFill>
                  <a:schemeClr val="bg1"/>
                </a:solidFill>
              </a:rPr>
              <a:t>设置按钮</a:t>
            </a:r>
            <a:endParaRPr lang="zh-CN" altLang="en-US" dirty="0">
              <a:solidFill>
                <a:schemeClr val="bg1"/>
              </a:solidFill>
            </a:endParaRPr>
          </a:p>
        </p:txBody>
      </p:sp>
      <p:sp>
        <p:nvSpPr>
          <p:cNvPr id="55" name="Right Brace 54"/>
          <p:cNvSpPr/>
          <p:nvPr/>
        </p:nvSpPr>
        <p:spPr>
          <a:xfrm>
            <a:off x="5605128" y="3523279"/>
            <a:ext cx="1162228" cy="845678"/>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6799964" y="3750861"/>
            <a:ext cx="1102407" cy="369332"/>
          </a:xfrm>
          <a:prstGeom prst="rect">
            <a:avLst/>
          </a:prstGeom>
          <a:noFill/>
        </p:spPr>
        <p:txBody>
          <a:bodyPr wrap="square" rtlCol="0">
            <a:spAutoFit/>
          </a:bodyPr>
          <a:lstStyle/>
          <a:p>
            <a:r>
              <a:rPr lang="zh-CN" altLang="en-US" dirty="0" smtClean="0">
                <a:solidFill>
                  <a:schemeClr val="bg1"/>
                </a:solidFill>
              </a:rPr>
              <a:t>事件系统</a:t>
            </a:r>
            <a:endParaRPr lang="zh-CN" altLang="en-US" dirty="0">
              <a:solidFill>
                <a:schemeClr val="bg1"/>
              </a:solidFill>
            </a:endParaRPr>
          </a:p>
        </p:txBody>
      </p:sp>
      <p:sp>
        <p:nvSpPr>
          <p:cNvPr id="57" name="Right Brace 56"/>
          <p:cNvSpPr/>
          <p:nvPr/>
        </p:nvSpPr>
        <p:spPr>
          <a:xfrm>
            <a:off x="5605128" y="4556407"/>
            <a:ext cx="1162228" cy="845678"/>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TextBox 57"/>
          <p:cNvSpPr txBox="1"/>
          <p:nvPr/>
        </p:nvSpPr>
        <p:spPr>
          <a:xfrm>
            <a:off x="6799964" y="4801258"/>
            <a:ext cx="1673909" cy="369332"/>
          </a:xfrm>
          <a:prstGeom prst="rect">
            <a:avLst/>
          </a:prstGeom>
          <a:noFill/>
        </p:spPr>
        <p:txBody>
          <a:bodyPr wrap="square" rtlCol="0">
            <a:spAutoFit/>
          </a:bodyPr>
          <a:lstStyle/>
          <a:p>
            <a:r>
              <a:rPr lang="zh-CN" altLang="en-US" dirty="0" smtClean="0">
                <a:solidFill>
                  <a:schemeClr val="bg1"/>
                </a:solidFill>
              </a:rPr>
              <a:t>环境扫描系统</a:t>
            </a:r>
            <a:endParaRPr lang="zh-CN" altLang="en-US" dirty="0">
              <a:solidFill>
                <a:schemeClr val="bg1"/>
              </a:solidFill>
            </a:endParaRPr>
          </a:p>
        </p:txBody>
      </p:sp>
      <p:sp>
        <p:nvSpPr>
          <p:cNvPr id="59" name="Right Brace 58"/>
          <p:cNvSpPr/>
          <p:nvPr/>
        </p:nvSpPr>
        <p:spPr>
          <a:xfrm>
            <a:off x="5605128" y="5477223"/>
            <a:ext cx="1162228" cy="334726"/>
          </a:xfrm>
          <a:prstGeom prst="rightBrace">
            <a:avLst>
              <a:gd name="adj1" fmla="val 8333"/>
              <a:gd name="adj2" fmla="val 502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TextBox 59"/>
          <p:cNvSpPr txBox="1"/>
          <p:nvPr/>
        </p:nvSpPr>
        <p:spPr>
          <a:xfrm>
            <a:off x="6799964" y="5428898"/>
            <a:ext cx="1102407" cy="369332"/>
          </a:xfrm>
          <a:prstGeom prst="rect">
            <a:avLst/>
          </a:prstGeom>
          <a:noFill/>
        </p:spPr>
        <p:txBody>
          <a:bodyPr wrap="square" rtlCol="0">
            <a:spAutoFit/>
          </a:bodyPr>
          <a:lstStyle/>
          <a:p>
            <a:r>
              <a:rPr lang="zh-CN" altLang="en-US" dirty="0" smtClean="0">
                <a:solidFill>
                  <a:schemeClr val="bg1"/>
                </a:solidFill>
              </a:rPr>
              <a:t>点击隐藏</a:t>
            </a:r>
            <a:endParaRPr lang="zh-CN" altLang="en-US" dirty="0">
              <a:solidFill>
                <a:schemeClr val="bg1"/>
              </a:solidFill>
            </a:endParaRPr>
          </a:p>
        </p:txBody>
      </p:sp>
    </p:spTree>
    <p:extLst>
      <p:ext uri="{BB962C8B-B14F-4D97-AF65-F5344CB8AC3E}">
        <p14:creationId xmlns:p14="http://schemas.microsoft.com/office/powerpoint/2010/main" val="2407875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设置按钮说明</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5</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14" name="Rectangle 13"/>
          <p:cNvSpPr/>
          <p:nvPr/>
        </p:nvSpPr>
        <p:spPr>
          <a:xfrm>
            <a:off x="1856328" y="963322"/>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5" name="Straight Connector 14"/>
          <p:cNvCxnSpPr/>
          <p:nvPr/>
        </p:nvCxnSpPr>
        <p:spPr>
          <a:xfrm>
            <a:off x="1863859" y="1341690"/>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55313" y="5768413"/>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Rounded Rectangle 16"/>
          <p:cNvSpPr/>
          <p:nvPr/>
        </p:nvSpPr>
        <p:spPr>
          <a:xfrm>
            <a:off x="1987009" y="5904035"/>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solidFill>
                  <a:prstClr val="white"/>
                </a:solidFill>
              </a:rPr>
              <a:t>bababbaba</a:t>
            </a:r>
            <a:endParaRPr lang="zh-CN" altLang="en-US" dirty="0">
              <a:solidFill>
                <a:prstClr val="white"/>
              </a:solidFill>
            </a:endParaRPr>
          </a:p>
        </p:txBody>
      </p:sp>
      <p:sp>
        <p:nvSpPr>
          <p:cNvPr id="19" name="Rounded Rectangle 18"/>
          <p:cNvSpPr/>
          <p:nvPr/>
        </p:nvSpPr>
        <p:spPr>
          <a:xfrm>
            <a:off x="3744413" y="5904035"/>
            <a:ext cx="1581235" cy="72720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err="1" smtClean="0">
                <a:solidFill>
                  <a:prstClr val="white"/>
                </a:solidFill>
              </a:rPr>
              <a:t>babbaba</a:t>
            </a:r>
            <a:endParaRPr lang="zh-CN" altLang="en-US" dirty="0">
              <a:solidFill>
                <a:prstClr val="white"/>
              </a:solidFill>
            </a:endParaRPr>
          </a:p>
        </p:txBody>
      </p:sp>
      <p:cxnSp>
        <p:nvCxnSpPr>
          <p:cNvPr id="20" name="Straight Connector 19"/>
          <p:cNvCxnSpPr/>
          <p:nvPr/>
        </p:nvCxnSpPr>
        <p:spPr>
          <a:xfrm>
            <a:off x="1987009" y="205099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87009" y="280302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87009" y="3572143"/>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87009" y="4298535"/>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87009" y="5024928"/>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863859" y="980414"/>
            <a:ext cx="180137" cy="4831535"/>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a:solidFill>
                  <a:prstClr val="white"/>
                </a:solidFill>
              </a:rPr>
              <a:t>.</a:t>
            </a:r>
            <a:endParaRPr lang="zh-CN" altLang="en-US" dirty="0">
              <a:solidFill>
                <a:prstClr val="white"/>
              </a:solidFill>
            </a:endParaRPr>
          </a:p>
        </p:txBody>
      </p:sp>
      <p:sp>
        <p:nvSpPr>
          <p:cNvPr id="26" name="Rectangle 25"/>
          <p:cNvSpPr/>
          <p:nvPr/>
        </p:nvSpPr>
        <p:spPr>
          <a:xfrm>
            <a:off x="4879995" y="971868"/>
            <a:ext cx="570211" cy="4840081"/>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solidFill>
                <a:prstClr val="white"/>
              </a:solidFill>
            </a:endParaRPr>
          </a:p>
        </p:txBody>
      </p:sp>
      <p:cxnSp>
        <p:nvCxnSpPr>
          <p:cNvPr id="28" name="Straight Connector 27"/>
          <p:cNvCxnSpPr/>
          <p:nvPr/>
        </p:nvCxnSpPr>
        <p:spPr>
          <a:xfrm>
            <a:off x="2193541" y="4666005"/>
            <a:ext cx="316194"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73605" y="4666005"/>
            <a:ext cx="316194"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39641" y="4464096"/>
            <a:ext cx="2150158" cy="646331"/>
          </a:xfrm>
          <a:prstGeom prst="rect">
            <a:avLst/>
          </a:prstGeom>
          <a:noFill/>
        </p:spPr>
        <p:txBody>
          <a:bodyPr wrap="square" rtlCol="0">
            <a:spAutoFit/>
          </a:bodyPr>
          <a:lstStyle/>
          <a:p>
            <a:r>
              <a:rPr lang="en-US" altLang="zh-CN" dirty="0" err="1" smtClean="0">
                <a:solidFill>
                  <a:prstClr val="white"/>
                </a:solidFill>
              </a:rPr>
              <a:t>Balbalblablalbal</a:t>
            </a:r>
            <a:endParaRPr lang="en-US" altLang="zh-CN" dirty="0" smtClean="0">
              <a:solidFill>
                <a:prstClr val="white"/>
              </a:solidFill>
            </a:endParaRPr>
          </a:p>
          <a:p>
            <a:endParaRPr lang="zh-CN" altLang="en-US" dirty="0">
              <a:solidFill>
                <a:prstClr val="black"/>
              </a:solidFill>
            </a:endParaRPr>
          </a:p>
        </p:txBody>
      </p:sp>
      <p:grpSp>
        <p:nvGrpSpPr>
          <p:cNvPr id="31" name="Group 30"/>
          <p:cNvGrpSpPr/>
          <p:nvPr/>
        </p:nvGrpSpPr>
        <p:grpSpPr>
          <a:xfrm>
            <a:off x="2103022" y="1506413"/>
            <a:ext cx="2123704" cy="407846"/>
            <a:chOff x="4513945" y="1506413"/>
            <a:chExt cx="2123704" cy="407846"/>
          </a:xfrm>
        </p:grpSpPr>
        <p:sp>
          <p:nvSpPr>
            <p:cNvPr id="32" name="Line Callout 1 31"/>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TextBox 32"/>
            <p:cNvSpPr txBox="1"/>
            <p:nvPr/>
          </p:nvSpPr>
          <p:spPr>
            <a:xfrm>
              <a:off x="4674670" y="1507403"/>
              <a:ext cx="1962979" cy="369332"/>
            </a:xfrm>
            <a:prstGeom prst="rect">
              <a:avLst/>
            </a:prstGeom>
            <a:noFill/>
          </p:spPr>
          <p:txBody>
            <a:bodyPr wrap="square" rtlCol="0">
              <a:spAutoFit/>
            </a:bodyPr>
            <a:lstStyle/>
            <a:p>
              <a:r>
                <a:rPr lang="en-US" altLang="zh-CN" dirty="0" err="1" smtClean="0">
                  <a:solidFill>
                    <a:prstClr val="black"/>
                  </a:solidFill>
                </a:rPr>
                <a:t>bababbababab</a:t>
              </a:r>
              <a:endParaRPr lang="zh-CN" altLang="en-US" dirty="0">
                <a:solidFill>
                  <a:prstClr val="black"/>
                </a:solidFill>
              </a:endParaRPr>
            </a:p>
          </p:txBody>
        </p:sp>
      </p:grpSp>
      <p:grpSp>
        <p:nvGrpSpPr>
          <p:cNvPr id="34" name="Group 33"/>
          <p:cNvGrpSpPr/>
          <p:nvPr/>
        </p:nvGrpSpPr>
        <p:grpSpPr>
          <a:xfrm>
            <a:off x="2103022" y="2258444"/>
            <a:ext cx="2123704" cy="407846"/>
            <a:chOff x="4513945" y="1506413"/>
            <a:chExt cx="2123704" cy="407846"/>
          </a:xfrm>
        </p:grpSpPr>
        <p:sp>
          <p:nvSpPr>
            <p:cNvPr id="35" name="Line Callout 1 34"/>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6">
                <a:lumMod val="5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AD47">
                    <a:lumMod val="50000"/>
                  </a:srgbClr>
                </a:solidFill>
              </a:endParaRPr>
            </a:p>
          </p:txBody>
        </p:sp>
        <p:sp>
          <p:nvSpPr>
            <p:cNvPr id="36" name="TextBox 35"/>
            <p:cNvSpPr txBox="1"/>
            <p:nvPr/>
          </p:nvSpPr>
          <p:spPr>
            <a:xfrm>
              <a:off x="4674670" y="1507403"/>
              <a:ext cx="1962979" cy="369332"/>
            </a:xfrm>
            <a:prstGeom prst="rect">
              <a:avLst/>
            </a:prstGeom>
            <a:noFill/>
          </p:spPr>
          <p:txBody>
            <a:bodyPr wrap="square" rtlCol="0">
              <a:spAutoFit/>
            </a:bodyPr>
            <a:lstStyle/>
            <a:p>
              <a:r>
                <a:rPr lang="en-US" altLang="zh-CN" dirty="0" err="1" smtClean="0">
                  <a:solidFill>
                    <a:srgbClr val="70AD47">
                      <a:lumMod val="50000"/>
                    </a:srgbClr>
                  </a:solidFill>
                </a:rPr>
                <a:t>bababbababab</a:t>
              </a:r>
              <a:endParaRPr lang="zh-CN" altLang="en-US" dirty="0">
                <a:solidFill>
                  <a:srgbClr val="70AD47">
                    <a:lumMod val="50000"/>
                  </a:srgbClr>
                </a:solidFill>
              </a:endParaRPr>
            </a:p>
          </p:txBody>
        </p:sp>
      </p:grpSp>
      <p:grpSp>
        <p:nvGrpSpPr>
          <p:cNvPr id="37" name="Group 36"/>
          <p:cNvGrpSpPr/>
          <p:nvPr/>
        </p:nvGrpSpPr>
        <p:grpSpPr>
          <a:xfrm>
            <a:off x="2103022" y="2994522"/>
            <a:ext cx="2123704" cy="407846"/>
            <a:chOff x="4513945" y="1506413"/>
            <a:chExt cx="2123704" cy="407846"/>
          </a:xfrm>
        </p:grpSpPr>
        <p:sp>
          <p:nvSpPr>
            <p:cNvPr id="38" name="Line Callout 1 37"/>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TextBox 38"/>
            <p:cNvSpPr txBox="1"/>
            <p:nvPr/>
          </p:nvSpPr>
          <p:spPr>
            <a:xfrm>
              <a:off x="4674670" y="1507403"/>
              <a:ext cx="1962979" cy="369332"/>
            </a:xfrm>
            <a:prstGeom prst="rect">
              <a:avLst/>
            </a:prstGeom>
            <a:noFill/>
          </p:spPr>
          <p:txBody>
            <a:bodyPr wrap="square" rtlCol="0">
              <a:spAutoFit/>
            </a:bodyPr>
            <a:lstStyle/>
            <a:p>
              <a:r>
                <a:rPr lang="en-US" altLang="zh-CN" dirty="0" err="1" smtClean="0">
                  <a:solidFill>
                    <a:prstClr val="black"/>
                  </a:solidFill>
                </a:rPr>
                <a:t>bababbababab</a:t>
              </a:r>
              <a:endParaRPr lang="zh-CN" altLang="en-US" dirty="0">
                <a:solidFill>
                  <a:prstClr val="black"/>
                </a:solidFill>
              </a:endParaRPr>
            </a:p>
          </p:txBody>
        </p:sp>
      </p:grpSp>
      <p:grpSp>
        <p:nvGrpSpPr>
          <p:cNvPr id="45" name="Group 44"/>
          <p:cNvGrpSpPr/>
          <p:nvPr/>
        </p:nvGrpSpPr>
        <p:grpSpPr>
          <a:xfrm>
            <a:off x="2103022" y="3750861"/>
            <a:ext cx="2123704" cy="407846"/>
            <a:chOff x="4513945" y="1506413"/>
            <a:chExt cx="2123704" cy="407846"/>
          </a:xfrm>
        </p:grpSpPr>
        <p:sp>
          <p:nvSpPr>
            <p:cNvPr id="46" name="Line Callout 1 45"/>
            <p:cNvSpPr/>
            <p:nvPr/>
          </p:nvSpPr>
          <p:spPr>
            <a:xfrm>
              <a:off x="4513945" y="1506413"/>
              <a:ext cx="63218" cy="407846"/>
            </a:xfrm>
            <a:prstGeom prst="borderCallout1">
              <a:avLst>
                <a:gd name="adj1" fmla="val 56466"/>
                <a:gd name="adj2" fmla="val -8333"/>
                <a:gd name="adj3" fmla="val 104166"/>
                <a:gd name="adj4" fmla="val -115255"/>
              </a:avLst>
            </a:prstGeom>
            <a:solidFill>
              <a:schemeClr val="accent2">
                <a:lumMod val="75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D7D31">
                    <a:lumMod val="75000"/>
                  </a:srgbClr>
                </a:solidFill>
              </a:endParaRPr>
            </a:p>
          </p:txBody>
        </p:sp>
        <p:sp>
          <p:nvSpPr>
            <p:cNvPr id="47" name="TextBox 46"/>
            <p:cNvSpPr txBox="1"/>
            <p:nvPr/>
          </p:nvSpPr>
          <p:spPr>
            <a:xfrm>
              <a:off x="4674670" y="1507403"/>
              <a:ext cx="1962979" cy="369332"/>
            </a:xfrm>
            <a:prstGeom prst="rect">
              <a:avLst/>
            </a:prstGeom>
            <a:noFill/>
          </p:spPr>
          <p:txBody>
            <a:bodyPr wrap="square" rtlCol="0">
              <a:spAutoFit/>
            </a:bodyPr>
            <a:lstStyle/>
            <a:p>
              <a:r>
                <a:rPr lang="en-US" altLang="zh-CN" dirty="0" err="1" smtClean="0">
                  <a:solidFill>
                    <a:srgbClr val="ED7D31">
                      <a:lumMod val="75000"/>
                    </a:srgbClr>
                  </a:solidFill>
                </a:rPr>
                <a:t>bababbababab</a:t>
              </a:r>
              <a:endParaRPr lang="zh-CN" altLang="en-US" dirty="0">
                <a:solidFill>
                  <a:srgbClr val="ED7D31">
                    <a:lumMod val="75000"/>
                  </a:srgbClr>
                </a:solidFill>
              </a:endParaRPr>
            </a:p>
          </p:txBody>
        </p:sp>
      </p:grpSp>
      <p:grpSp>
        <p:nvGrpSpPr>
          <p:cNvPr id="48" name="Group 47"/>
          <p:cNvGrpSpPr/>
          <p:nvPr/>
        </p:nvGrpSpPr>
        <p:grpSpPr>
          <a:xfrm>
            <a:off x="2103022" y="5216429"/>
            <a:ext cx="2123704" cy="407846"/>
            <a:chOff x="4513945" y="1506413"/>
            <a:chExt cx="2123704" cy="407846"/>
          </a:xfrm>
        </p:grpSpPr>
        <p:sp>
          <p:nvSpPr>
            <p:cNvPr id="49" name="Line Callout 1 48"/>
            <p:cNvSpPr/>
            <p:nvPr/>
          </p:nvSpPr>
          <p:spPr>
            <a:xfrm>
              <a:off x="4513945" y="1506413"/>
              <a:ext cx="63218" cy="407846"/>
            </a:xfrm>
            <a:prstGeom prst="borderCallout1">
              <a:avLst>
                <a:gd name="adj1" fmla="val 56466"/>
                <a:gd name="adj2" fmla="val -8333"/>
                <a:gd name="adj3" fmla="val 104166"/>
                <a:gd name="adj4" fmla="val -115255"/>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TextBox 49"/>
            <p:cNvSpPr txBox="1"/>
            <p:nvPr/>
          </p:nvSpPr>
          <p:spPr>
            <a:xfrm>
              <a:off x="4674670" y="1507403"/>
              <a:ext cx="1962979" cy="369332"/>
            </a:xfrm>
            <a:prstGeom prst="rect">
              <a:avLst/>
            </a:prstGeom>
            <a:noFill/>
          </p:spPr>
          <p:txBody>
            <a:bodyPr wrap="square" rtlCol="0">
              <a:spAutoFit/>
            </a:bodyPr>
            <a:lstStyle/>
            <a:p>
              <a:r>
                <a:rPr lang="en-US" altLang="zh-CN" dirty="0" err="1" smtClean="0">
                  <a:solidFill>
                    <a:prstClr val="black"/>
                  </a:solidFill>
                </a:rPr>
                <a:t>bababbababab</a:t>
              </a:r>
              <a:endParaRPr lang="zh-CN" altLang="en-US" dirty="0">
                <a:solidFill>
                  <a:prstClr val="black"/>
                </a:solidFill>
              </a:endParaRPr>
            </a:p>
          </p:txBody>
        </p:sp>
      </p:grpSp>
      <p:sp>
        <p:nvSpPr>
          <p:cNvPr id="51" name="Line Callout 1 50"/>
          <p:cNvSpPr/>
          <p:nvPr/>
        </p:nvSpPr>
        <p:spPr>
          <a:xfrm>
            <a:off x="2110141" y="1026425"/>
            <a:ext cx="769791" cy="270405"/>
          </a:xfrm>
          <a:prstGeom prst="borderCallout1">
            <a:avLst>
              <a:gd name="adj1" fmla="val 44026"/>
              <a:gd name="adj2" fmla="val 13857"/>
              <a:gd name="adj3" fmla="val 84217"/>
              <a:gd name="adj4" fmla="val -18292"/>
            </a:avLst>
          </a:prstGeom>
          <a:solidFill>
            <a:schemeClr val="tx2">
              <a:lumMod val="75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prstClr val="white"/>
                </a:solidFill>
              </a:rPr>
              <a:t>2069</a:t>
            </a:r>
            <a:r>
              <a:rPr lang="zh-CN" altLang="en-US" sz="1200" dirty="0">
                <a:solidFill>
                  <a:prstClr val="white"/>
                </a:solidFill>
              </a:rPr>
              <a:t>年</a:t>
            </a:r>
          </a:p>
        </p:txBody>
      </p:sp>
      <p:sp>
        <p:nvSpPr>
          <p:cNvPr id="52" name="Up Arrow Callout 51"/>
          <p:cNvSpPr/>
          <p:nvPr/>
        </p:nvSpPr>
        <p:spPr>
          <a:xfrm>
            <a:off x="5072280" y="5575365"/>
            <a:ext cx="241204" cy="170916"/>
          </a:xfrm>
          <a:prstGeom prst="upArrowCallout">
            <a:avLst>
              <a:gd name="adj1" fmla="val 25000"/>
              <a:gd name="adj2" fmla="val 50000"/>
              <a:gd name="adj3" fmla="val 25000"/>
              <a:gd name="adj4" fmla="val 3747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Rounded Rectangle 1"/>
          <p:cNvSpPr/>
          <p:nvPr/>
        </p:nvSpPr>
        <p:spPr>
          <a:xfrm>
            <a:off x="5041564" y="4541502"/>
            <a:ext cx="326358" cy="90374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扫描</a:t>
            </a:r>
            <a:endParaRPr lang="zh-CN" altLang="en-US" dirty="0">
              <a:solidFill>
                <a:prstClr val="white"/>
              </a:solidFill>
            </a:endParaRPr>
          </a:p>
        </p:txBody>
      </p:sp>
      <p:sp>
        <p:nvSpPr>
          <p:cNvPr id="53" name="Rounded Rectangle 52"/>
          <p:cNvSpPr/>
          <p:nvPr/>
        </p:nvSpPr>
        <p:spPr>
          <a:xfrm>
            <a:off x="5041564" y="3504077"/>
            <a:ext cx="326358" cy="86488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事件</a:t>
            </a:r>
            <a:endParaRPr lang="zh-CN" altLang="en-US" dirty="0">
              <a:solidFill>
                <a:prstClr val="white"/>
              </a:solidFill>
            </a:endParaRPr>
          </a:p>
        </p:txBody>
      </p:sp>
      <p:sp>
        <p:nvSpPr>
          <p:cNvPr id="4" name="8-Point Star 3"/>
          <p:cNvSpPr/>
          <p:nvPr/>
        </p:nvSpPr>
        <p:spPr>
          <a:xfrm rot="18272673">
            <a:off x="5017450" y="1015677"/>
            <a:ext cx="360000" cy="360000"/>
          </a:xfrm>
          <a:prstGeom prst="star8">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Rectangle 9"/>
          <p:cNvSpPr/>
          <p:nvPr/>
        </p:nvSpPr>
        <p:spPr>
          <a:xfrm>
            <a:off x="2510709" y="2040315"/>
            <a:ext cx="2307711" cy="261287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1" name="Rectangle 10"/>
          <p:cNvSpPr/>
          <p:nvPr/>
        </p:nvSpPr>
        <p:spPr>
          <a:xfrm>
            <a:off x="3151618" y="2050991"/>
            <a:ext cx="1008403" cy="4113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设置</a:t>
            </a:r>
          </a:p>
        </p:txBody>
      </p:sp>
      <p:sp>
        <p:nvSpPr>
          <p:cNvPr id="12" name="TextBox 11"/>
          <p:cNvSpPr txBox="1"/>
          <p:nvPr/>
        </p:nvSpPr>
        <p:spPr>
          <a:xfrm>
            <a:off x="2762449" y="2665258"/>
            <a:ext cx="717604" cy="307777"/>
          </a:xfrm>
          <a:prstGeom prst="rect">
            <a:avLst/>
          </a:prstGeom>
          <a:noFill/>
        </p:spPr>
        <p:txBody>
          <a:bodyPr wrap="square" rtlCol="0">
            <a:spAutoFit/>
          </a:bodyPr>
          <a:lstStyle/>
          <a:p>
            <a:r>
              <a:rPr lang="zh-CN" altLang="en-US" sz="1400" dirty="0" smtClean="0">
                <a:solidFill>
                  <a:schemeClr val="bg1"/>
                </a:solidFill>
              </a:rPr>
              <a:t>音乐</a:t>
            </a:r>
            <a:endParaRPr lang="zh-CN" altLang="en-US" sz="1400" dirty="0">
              <a:solidFill>
                <a:schemeClr val="bg1"/>
              </a:solidFill>
            </a:endParaRPr>
          </a:p>
        </p:txBody>
      </p:sp>
      <p:sp>
        <p:nvSpPr>
          <p:cNvPr id="61" name="TextBox 60"/>
          <p:cNvSpPr txBox="1"/>
          <p:nvPr/>
        </p:nvSpPr>
        <p:spPr>
          <a:xfrm>
            <a:off x="2777505" y="3066823"/>
            <a:ext cx="717604" cy="307777"/>
          </a:xfrm>
          <a:prstGeom prst="rect">
            <a:avLst/>
          </a:prstGeom>
          <a:noFill/>
        </p:spPr>
        <p:txBody>
          <a:bodyPr wrap="square" rtlCol="0">
            <a:spAutoFit/>
          </a:bodyPr>
          <a:lstStyle/>
          <a:p>
            <a:r>
              <a:rPr lang="zh-CN" altLang="en-US" sz="1400" dirty="0" smtClean="0">
                <a:solidFill>
                  <a:schemeClr val="bg1"/>
                </a:solidFill>
              </a:rPr>
              <a:t>音效</a:t>
            </a:r>
            <a:endParaRPr lang="zh-CN" altLang="en-US" sz="1400" dirty="0">
              <a:solidFill>
                <a:schemeClr val="bg1"/>
              </a:solidFill>
            </a:endParaRPr>
          </a:p>
        </p:txBody>
      </p:sp>
      <p:cxnSp>
        <p:nvCxnSpPr>
          <p:cNvPr id="18" name="Straight Connector 17"/>
          <p:cNvCxnSpPr/>
          <p:nvPr/>
        </p:nvCxnSpPr>
        <p:spPr>
          <a:xfrm>
            <a:off x="3568244" y="2827692"/>
            <a:ext cx="73161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3542236" y="2722290"/>
            <a:ext cx="227168" cy="22983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Straight Connector 62"/>
          <p:cNvCxnSpPr/>
          <p:nvPr/>
        </p:nvCxnSpPr>
        <p:spPr>
          <a:xfrm>
            <a:off x="3568244" y="3178990"/>
            <a:ext cx="73161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542236" y="3073588"/>
            <a:ext cx="227168" cy="22983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Rounded Rectangle 64"/>
          <p:cNvSpPr/>
          <p:nvPr/>
        </p:nvSpPr>
        <p:spPr>
          <a:xfrm>
            <a:off x="2879932" y="3554476"/>
            <a:ext cx="1419929" cy="30734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400" dirty="0" smtClean="0"/>
              <a:t>制作组</a:t>
            </a:r>
            <a:endParaRPr lang="zh-CN" altLang="en-US" sz="1400" dirty="0"/>
          </a:p>
        </p:txBody>
      </p:sp>
      <p:sp>
        <p:nvSpPr>
          <p:cNvPr id="66" name="Rounded Rectangle 65"/>
          <p:cNvSpPr/>
          <p:nvPr/>
        </p:nvSpPr>
        <p:spPr>
          <a:xfrm>
            <a:off x="2896993" y="4079596"/>
            <a:ext cx="1419929" cy="30734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400" dirty="0" smtClean="0"/>
              <a:t>联系我们</a:t>
            </a:r>
            <a:endParaRPr lang="zh-CN" altLang="en-US" sz="1400" dirty="0"/>
          </a:p>
        </p:txBody>
      </p:sp>
      <p:sp>
        <p:nvSpPr>
          <p:cNvPr id="67" name="Half Frame 66"/>
          <p:cNvSpPr/>
          <p:nvPr/>
        </p:nvSpPr>
        <p:spPr>
          <a:xfrm rot="-2700000">
            <a:off x="2635465" y="2127269"/>
            <a:ext cx="239283" cy="222191"/>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TextBox 67"/>
          <p:cNvSpPr txBox="1"/>
          <p:nvPr/>
        </p:nvSpPr>
        <p:spPr>
          <a:xfrm>
            <a:off x="5763303" y="3134745"/>
            <a:ext cx="2059536" cy="369332"/>
          </a:xfrm>
          <a:prstGeom prst="rect">
            <a:avLst/>
          </a:prstGeom>
          <a:noFill/>
        </p:spPr>
        <p:txBody>
          <a:bodyPr wrap="square" rtlCol="0">
            <a:spAutoFit/>
          </a:bodyPr>
          <a:lstStyle/>
          <a:p>
            <a:r>
              <a:rPr lang="zh-CN" altLang="en-US" dirty="0" smtClean="0">
                <a:solidFill>
                  <a:schemeClr val="bg1"/>
                </a:solidFill>
              </a:rPr>
              <a:t>内容查看左侧</a:t>
            </a:r>
            <a:r>
              <a:rPr lang="en-US" altLang="zh-CN" dirty="0" err="1" smtClean="0">
                <a:solidFill>
                  <a:schemeClr val="bg1"/>
                </a:solidFill>
              </a:rPr>
              <a:t>ppt</a:t>
            </a:r>
            <a:endParaRPr lang="zh-CN" altLang="en-US" dirty="0">
              <a:solidFill>
                <a:schemeClr val="bg1"/>
              </a:solidFill>
            </a:endParaRPr>
          </a:p>
        </p:txBody>
      </p:sp>
    </p:spTree>
    <p:extLst>
      <p:ext uri="{BB962C8B-B14F-4D97-AF65-F5344CB8AC3E}">
        <p14:creationId xmlns:p14="http://schemas.microsoft.com/office/powerpoint/2010/main" val="515167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事件系统</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6</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14" name="Rectangle 13"/>
          <p:cNvSpPr/>
          <p:nvPr/>
        </p:nvSpPr>
        <p:spPr>
          <a:xfrm>
            <a:off x="1856328" y="963322"/>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Straight Connector 14"/>
          <p:cNvCxnSpPr/>
          <p:nvPr/>
        </p:nvCxnSpPr>
        <p:spPr>
          <a:xfrm>
            <a:off x="1863859" y="1341690"/>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55313" y="5768413"/>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24"/>
          <p:cNvSpPr/>
          <p:nvPr/>
        </p:nvSpPr>
        <p:spPr>
          <a:xfrm>
            <a:off x="1863859" y="1011773"/>
            <a:ext cx="45719" cy="4800176"/>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endParaRPr lang="zh-CN" altLang="en-US" dirty="0"/>
          </a:p>
        </p:txBody>
      </p:sp>
      <p:sp>
        <p:nvSpPr>
          <p:cNvPr id="26" name="Rectangle 25"/>
          <p:cNvSpPr/>
          <p:nvPr/>
        </p:nvSpPr>
        <p:spPr>
          <a:xfrm>
            <a:off x="1863859" y="1341690"/>
            <a:ext cx="3586347" cy="4470259"/>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p:txBody>
      </p:sp>
      <p:grpSp>
        <p:nvGrpSpPr>
          <p:cNvPr id="11" name="Group 10"/>
          <p:cNvGrpSpPr/>
          <p:nvPr/>
        </p:nvGrpSpPr>
        <p:grpSpPr>
          <a:xfrm>
            <a:off x="1905961" y="1948971"/>
            <a:ext cx="3467911" cy="4445875"/>
            <a:chOff x="1917993" y="1408347"/>
            <a:chExt cx="3467911" cy="4445875"/>
          </a:xfrm>
        </p:grpSpPr>
        <p:sp>
          <p:nvSpPr>
            <p:cNvPr id="51" name="Rectangle 50"/>
            <p:cNvSpPr/>
            <p:nvPr/>
          </p:nvSpPr>
          <p:spPr>
            <a:xfrm>
              <a:off x="1926753" y="4390185"/>
              <a:ext cx="3459151" cy="1464037"/>
            </a:xfrm>
            <a:prstGeom prst="rect">
              <a:avLst/>
            </a:prstGeom>
            <a:solidFill>
              <a:srgbClr val="8678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Rectangle 44"/>
            <p:cNvSpPr/>
            <p:nvPr/>
          </p:nvSpPr>
          <p:spPr>
            <a:xfrm>
              <a:off x="1917993" y="2910049"/>
              <a:ext cx="3467911" cy="1455614"/>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Rectangle 45"/>
            <p:cNvSpPr/>
            <p:nvPr/>
          </p:nvSpPr>
          <p:spPr>
            <a:xfrm>
              <a:off x="1926753" y="1408347"/>
              <a:ext cx="3459151" cy="1464037"/>
            </a:xfrm>
            <a:prstGeom prst="rect">
              <a:avLst/>
            </a:prstGeom>
            <a:solidFill>
              <a:srgbClr val="8678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Rounded Rectangle 53"/>
          <p:cNvSpPr/>
          <p:nvPr/>
        </p:nvSpPr>
        <p:spPr>
          <a:xfrm>
            <a:off x="2614479" y="989111"/>
            <a:ext cx="1025438" cy="332996"/>
          </a:xfrm>
          <a:prstGeom prst="roundRect">
            <a:avLst>
              <a:gd name="adj"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事件</a:t>
            </a:r>
            <a:endParaRPr lang="zh-CN" altLang="en-US" dirty="0"/>
          </a:p>
        </p:txBody>
      </p:sp>
      <p:sp>
        <p:nvSpPr>
          <p:cNvPr id="2" name="Half Frame 1"/>
          <p:cNvSpPr/>
          <p:nvPr/>
        </p:nvSpPr>
        <p:spPr>
          <a:xfrm rot="-2700000">
            <a:off x="2044445" y="1040819"/>
            <a:ext cx="239283" cy="222191"/>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8" name="Straight Connector 7"/>
          <p:cNvCxnSpPr>
            <a:stCxn id="16" idx="1"/>
          </p:cNvCxnSpPr>
          <p:nvPr/>
        </p:nvCxnSpPr>
        <p:spPr>
          <a:xfrm flipV="1">
            <a:off x="1855313" y="6235430"/>
            <a:ext cx="3601015" cy="1043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86718" y="1348205"/>
            <a:ext cx="3561064" cy="276999"/>
          </a:xfrm>
          <a:prstGeom prst="rect">
            <a:avLst/>
          </a:prstGeom>
          <a:solidFill>
            <a:schemeClr val="bg1">
              <a:lumMod val="65000"/>
            </a:schemeClr>
          </a:solidFill>
        </p:spPr>
        <p:txBody>
          <a:bodyPr wrap="square" rtlCol="0">
            <a:spAutoFit/>
          </a:bodyPr>
          <a:lstStyle/>
          <a:p>
            <a:pPr algn="ctr"/>
            <a:r>
              <a:rPr lang="zh-CN" altLang="en-US" sz="1200" dirty="0" smtClean="0">
                <a:solidFill>
                  <a:schemeClr val="bg1"/>
                </a:solidFill>
              </a:rPr>
              <a:t>事件系统可同步信息</a:t>
            </a:r>
            <a:endParaRPr lang="zh-CN" altLang="en-US" sz="1200" dirty="0">
              <a:solidFill>
                <a:schemeClr val="bg1"/>
              </a:solidFill>
            </a:endParaRPr>
          </a:p>
        </p:txBody>
      </p:sp>
      <p:grpSp>
        <p:nvGrpSpPr>
          <p:cNvPr id="12" name="Group 11"/>
          <p:cNvGrpSpPr/>
          <p:nvPr/>
        </p:nvGrpSpPr>
        <p:grpSpPr>
          <a:xfrm>
            <a:off x="1999774" y="2107970"/>
            <a:ext cx="3338639" cy="3868217"/>
            <a:chOff x="1987009" y="1717366"/>
            <a:chExt cx="3338639" cy="3868217"/>
          </a:xfrm>
        </p:grpSpPr>
        <p:cxnSp>
          <p:nvCxnSpPr>
            <p:cNvPr id="20" name="Straight Connector 19"/>
            <p:cNvCxnSpPr/>
            <p:nvPr/>
          </p:nvCxnSpPr>
          <p:spPr>
            <a:xfrm>
              <a:off x="1987009" y="205099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87009" y="2803021"/>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87009" y="3572143"/>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87009" y="4298535"/>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87009" y="5024928"/>
              <a:ext cx="33386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62401" y="4515679"/>
              <a:ext cx="2150158" cy="646331"/>
            </a:xfrm>
            <a:prstGeom prst="rect">
              <a:avLst/>
            </a:prstGeom>
            <a:noFill/>
          </p:spPr>
          <p:txBody>
            <a:bodyPr wrap="square" rtlCol="0">
              <a:spAutoFit/>
            </a:bodyPr>
            <a:lstStyle/>
            <a:p>
              <a:r>
                <a:rPr lang="en-US" altLang="zh-CN" dirty="0" err="1" smtClean="0">
                  <a:solidFill>
                    <a:schemeClr val="bg1"/>
                  </a:solidFill>
                </a:rPr>
                <a:t>Balbalblablalbal</a:t>
              </a:r>
              <a:endParaRPr lang="en-US" altLang="zh-CN" dirty="0" smtClean="0">
                <a:solidFill>
                  <a:schemeClr val="bg1"/>
                </a:solidFill>
              </a:endParaRPr>
            </a:p>
            <a:p>
              <a:endParaRPr lang="zh-CN" altLang="en-US" dirty="0"/>
            </a:p>
          </p:txBody>
        </p:sp>
        <p:sp>
          <p:nvSpPr>
            <p:cNvPr id="33" name="TextBox 32"/>
            <p:cNvSpPr txBox="1"/>
            <p:nvPr/>
          </p:nvSpPr>
          <p:spPr>
            <a:xfrm>
              <a:off x="2670460" y="1717366"/>
              <a:ext cx="1962979" cy="369332"/>
            </a:xfrm>
            <a:prstGeom prst="rect">
              <a:avLst/>
            </a:prstGeom>
            <a:noFill/>
          </p:spPr>
          <p:txBody>
            <a:bodyPr wrap="square" rtlCol="0">
              <a:spAutoFit/>
            </a:bodyPr>
            <a:lstStyle/>
            <a:p>
              <a:r>
                <a:rPr lang="en-US" altLang="zh-CN" dirty="0" err="1" smtClean="0"/>
                <a:t>bababbababab</a:t>
              </a:r>
              <a:endParaRPr lang="zh-CN" altLang="en-US" dirty="0"/>
            </a:p>
          </p:txBody>
        </p:sp>
        <p:sp>
          <p:nvSpPr>
            <p:cNvPr id="36" name="TextBox 35"/>
            <p:cNvSpPr txBox="1"/>
            <p:nvPr/>
          </p:nvSpPr>
          <p:spPr>
            <a:xfrm>
              <a:off x="2655991" y="2396164"/>
              <a:ext cx="1962979" cy="369332"/>
            </a:xfrm>
            <a:prstGeom prst="rect">
              <a:avLst/>
            </a:prstGeom>
            <a:noFill/>
          </p:spPr>
          <p:txBody>
            <a:bodyPr wrap="square" rtlCol="0">
              <a:spAutoFit/>
            </a:bodyPr>
            <a:lstStyle/>
            <a:p>
              <a:r>
                <a:rPr lang="en-US" altLang="zh-CN" dirty="0" err="1" smtClean="0">
                  <a:solidFill>
                    <a:schemeClr val="accent6">
                      <a:lumMod val="50000"/>
                    </a:schemeClr>
                  </a:solidFill>
                </a:rPr>
                <a:t>bababbababab</a:t>
              </a:r>
              <a:endParaRPr lang="zh-CN" altLang="en-US" dirty="0">
                <a:solidFill>
                  <a:schemeClr val="accent6">
                    <a:lumMod val="50000"/>
                  </a:schemeClr>
                </a:solidFill>
              </a:endParaRPr>
            </a:p>
          </p:txBody>
        </p:sp>
        <p:sp>
          <p:nvSpPr>
            <p:cNvPr id="39" name="TextBox 38"/>
            <p:cNvSpPr txBox="1"/>
            <p:nvPr/>
          </p:nvSpPr>
          <p:spPr>
            <a:xfrm>
              <a:off x="2640581" y="3055773"/>
              <a:ext cx="1962979" cy="369332"/>
            </a:xfrm>
            <a:prstGeom prst="rect">
              <a:avLst/>
            </a:prstGeom>
            <a:noFill/>
          </p:spPr>
          <p:txBody>
            <a:bodyPr wrap="square" rtlCol="0">
              <a:spAutoFit/>
            </a:bodyPr>
            <a:lstStyle/>
            <a:p>
              <a:r>
                <a:rPr lang="en-US" altLang="zh-CN" dirty="0" err="1" smtClean="0"/>
                <a:t>bababbababab</a:t>
              </a:r>
              <a:endParaRPr lang="zh-CN" altLang="en-US" dirty="0"/>
            </a:p>
          </p:txBody>
        </p:sp>
        <p:sp>
          <p:nvSpPr>
            <p:cNvPr id="47" name="TextBox 46"/>
            <p:cNvSpPr txBox="1"/>
            <p:nvPr/>
          </p:nvSpPr>
          <p:spPr>
            <a:xfrm>
              <a:off x="2636708" y="3743122"/>
              <a:ext cx="1962979" cy="369332"/>
            </a:xfrm>
            <a:prstGeom prst="rect">
              <a:avLst/>
            </a:prstGeom>
            <a:noFill/>
          </p:spPr>
          <p:txBody>
            <a:bodyPr wrap="square" rtlCol="0">
              <a:spAutoFit/>
            </a:bodyPr>
            <a:lstStyle/>
            <a:p>
              <a:r>
                <a:rPr lang="en-US" altLang="zh-CN" dirty="0" err="1" smtClean="0">
                  <a:solidFill>
                    <a:schemeClr val="accent2">
                      <a:lumMod val="75000"/>
                    </a:schemeClr>
                  </a:solidFill>
                </a:rPr>
                <a:t>bababbababab</a:t>
              </a:r>
              <a:endParaRPr lang="zh-CN" altLang="en-US" dirty="0">
                <a:solidFill>
                  <a:schemeClr val="accent2">
                    <a:lumMod val="75000"/>
                  </a:schemeClr>
                </a:solidFill>
              </a:endParaRPr>
            </a:p>
          </p:txBody>
        </p:sp>
        <p:sp>
          <p:nvSpPr>
            <p:cNvPr id="50" name="TextBox 49"/>
            <p:cNvSpPr txBox="1"/>
            <p:nvPr/>
          </p:nvSpPr>
          <p:spPr>
            <a:xfrm>
              <a:off x="2640581" y="5216251"/>
              <a:ext cx="1962979" cy="369332"/>
            </a:xfrm>
            <a:prstGeom prst="rect">
              <a:avLst/>
            </a:prstGeom>
            <a:noFill/>
          </p:spPr>
          <p:txBody>
            <a:bodyPr wrap="square" rtlCol="0">
              <a:spAutoFit/>
            </a:bodyPr>
            <a:lstStyle/>
            <a:p>
              <a:r>
                <a:rPr lang="en-US" altLang="zh-CN" dirty="0" err="1" smtClean="0"/>
                <a:t>bababbababab</a:t>
              </a:r>
              <a:endParaRPr lang="zh-CN" altLang="en-US" dirty="0"/>
            </a:p>
          </p:txBody>
        </p:sp>
      </p:grpSp>
      <p:sp>
        <p:nvSpPr>
          <p:cNvPr id="52" name="TextBox 51"/>
          <p:cNvSpPr txBox="1"/>
          <p:nvPr/>
        </p:nvSpPr>
        <p:spPr>
          <a:xfrm>
            <a:off x="5962477" y="3167492"/>
            <a:ext cx="4181252" cy="646331"/>
          </a:xfrm>
          <a:prstGeom prst="rect">
            <a:avLst/>
          </a:prstGeom>
          <a:noFill/>
        </p:spPr>
        <p:txBody>
          <a:bodyPr wrap="square" rtlCol="0">
            <a:spAutoFit/>
          </a:bodyPr>
          <a:lstStyle/>
          <a:p>
            <a:r>
              <a:rPr lang="zh-CN" altLang="en-US" dirty="0" smtClean="0">
                <a:solidFill>
                  <a:schemeClr val="bg1"/>
                </a:solidFill>
              </a:rPr>
              <a:t>记录过去和未来的事件，未来、过去和现在都可以查看到此信息</a:t>
            </a:r>
            <a:endParaRPr lang="zh-CN" altLang="en-US" dirty="0">
              <a:solidFill>
                <a:schemeClr val="bg1"/>
              </a:solidFill>
            </a:endParaRPr>
          </a:p>
        </p:txBody>
      </p:sp>
      <p:sp>
        <p:nvSpPr>
          <p:cNvPr id="53" name="TextBox 52"/>
          <p:cNvSpPr txBox="1"/>
          <p:nvPr/>
        </p:nvSpPr>
        <p:spPr>
          <a:xfrm>
            <a:off x="5962477" y="4754586"/>
            <a:ext cx="4181252" cy="369332"/>
          </a:xfrm>
          <a:prstGeom prst="rect">
            <a:avLst/>
          </a:prstGeom>
          <a:noFill/>
        </p:spPr>
        <p:txBody>
          <a:bodyPr wrap="square" rtlCol="0">
            <a:spAutoFit/>
          </a:bodyPr>
          <a:lstStyle/>
          <a:p>
            <a:r>
              <a:rPr lang="zh-CN" altLang="en-US" dirty="0" smtClean="0">
                <a:solidFill>
                  <a:schemeClr val="bg1"/>
                </a:solidFill>
              </a:rPr>
              <a:t>问题</a:t>
            </a:r>
            <a:r>
              <a:rPr lang="en-US" altLang="zh-CN" dirty="0" smtClean="0">
                <a:solidFill>
                  <a:schemeClr val="bg1"/>
                </a:solidFill>
              </a:rPr>
              <a:t>1</a:t>
            </a:r>
            <a:r>
              <a:rPr lang="zh-CN" altLang="en-US" dirty="0" smtClean="0">
                <a:solidFill>
                  <a:schemeClr val="bg1"/>
                </a:solidFill>
              </a:rPr>
              <a:t>：如何记录事件</a:t>
            </a:r>
            <a:endParaRPr lang="zh-CN" altLang="en-US" dirty="0">
              <a:solidFill>
                <a:schemeClr val="bg1"/>
              </a:solidFill>
            </a:endParaRPr>
          </a:p>
        </p:txBody>
      </p:sp>
    </p:spTree>
    <p:extLst>
      <p:ext uri="{BB962C8B-B14F-4D97-AF65-F5344CB8AC3E}">
        <p14:creationId xmlns:p14="http://schemas.microsoft.com/office/powerpoint/2010/main" val="3647437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环</a:t>
            </a:r>
            <a:r>
              <a:rPr lang="zh-CN" altLang="en-US" sz="3000" dirty="0" smtClean="0">
                <a:solidFill>
                  <a:prstClr val="white"/>
                </a:solidFill>
              </a:rPr>
              <a:t>境扫描系统</a:t>
            </a:r>
            <a:r>
              <a:rPr lang="en-US" altLang="zh-CN" sz="3000" dirty="0" smtClean="0">
                <a:solidFill>
                  <a:prstClr val="white"/>
                </a:solidFill>
              </a:rPr>
              <a:t>1</a:t>
            </a:r>
            <a:endParaRPr lang="en-US" altLang="zh-CN" sz="3000" dirty="0">
              <a:solidFill>
                <a:prstClr val="white"/>
              </a:solidFill>
            </a:endParaRP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7</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58" name="Rectangle 57"/>
          <p:cNvSpPr/>
          <p:nvPr/>
        </p:nvSpPr>
        <p:spPr>
          <a:xfrm>
            <a:off x="1018840" y="946230"/>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Straight Connector 58"/>
          <p:cNvCxnSpPr/>
          <p:nvPr/>
        </p:nvCxnSpPr>
        <p:spPr>
          <a:xfrm>
            <a:off x="1026371" y="1324598"/>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017825" y="5751321"/>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Rectangle 60"/>
          <p:cNvSpPr/>
          <p:nvPr/>
        </p:nvSpPr>
        <p:spPr>
          <a:xfrm>
            <a:off x="1026371" y="994681"/>
            <a:ext cx="45719" cy="4800176"/>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endParaRPr lang="zh-CN" altLang="en-US" dirty="0"/>
          </a:p>
        </p:txBody>
      </p:sp>
      <p:sp>
        <p:nvSpPr>
          <p:cNvPr id="62" name="Rectangle 61"/>
          <p:cNvSpPr/>
          <p:nvPr/>
        </p:nvSpPr>
        <p:spPr>
          <a:xfrm>
            <a:off x="1026371" y="1324598"/>
            <a:ext cx="3586347" cy="4470259"/>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p:txBody>
      </p:sp>
      <p:sp>
        <p:nvSpPr>
          <p:cNvPr id="67" name="Rounded Rectangle 66"/>
          <p:cNvSpPr/>
          <p:nvPr/>
        </p:nvSpPr>
        <p:spPr>
          <a:xfrm>
            <a:off x="1545522" y="972019"/>
            <a:ext cx="1445507" cy="332996"/>
          </a:xfrm>
          <a:prstGeom prst="roundRect">
            <a:avLst>
              <a:gd name="adj"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环境扫描</a:t>
            </a:r>
            <a:endParaRPr lang="zh-CN" altLang="en-US" dirty="0"/>
          </a:p>
        </p:txBody>
      </p:sp>
      <p:sp>
        <p:nvSpPr>
          <p:cNvPr id="68" name="Half Frame 67"/>
          <p:cNvSpPr/>
          <p:nvPr/>
        </p:nvSpPr>
        <p:spPr>
          <a:xfrm rot="-2700000">
            <a:off x="1168079" y="1024079"/>
            <a:ext cx="239283" cy="222191"/>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9" name="Straight Connector 68"/>
          <p:cNvCxnSpPr>
            <a:stCxn id="60" idx="1"/>
          </p:cNvCxnSpPr>
          <p:nvPr/>
        </p:nvCxnSpPr>
        <p:spPr>
          <a:xfrm flipV="1">
            <a:off x="1017825" y="6218338"/>
            <a:ext cx="3601015" cy="10438"/>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642368" y="6275956"/>
            <a:ext cx="2309943" cy="369332"/>
          </a:xfrm>
          <a:prstGeom prst="rect">
            <a:avLst/>
          </a:prstGeom>
          <a:noFill/>
        </p:spPr>
        <p:txBody>
          <a:bodyPr wrap="square" rtlCol="0">
            <a:spAutoFit/>
          </a:bodyPr>
          <a:lstStyle/>
          <a:p>
            <a:r>
              <a:rPr lang="zh-CN" altLang="en-US" dirty="0" smtClean="0">
                <a:solidFill>
                  <a:schemeClr val="bg1"/>
                </a:solidFill>
              </a:rPr>
              <a:t>事件系统可同步信息</a:t>
            </a:r>
            <a:endParaRPr lang="zh-CN" altLang="en-US" dirty="0">
              <a:solidFill>
                <a:schemeClr val="bg1"/>
              </a:solidFill>
            </a:endParaRPr>
          </a:p>
        </p:txBody>
      </p:sp>
      <p:sp>
        <p:nvSpPr>
          <p:cNvPr id="57" name="Rectangle 56"/>
          <p:cNvSpPr/>
          <p:nvPr/>
        </p:nvSpPr>
        <p:spPr>
          <a:xfrm>
            <a:off x="1026371" y="6050541"/>
            <a:ext cx="3592469" cy="652241"/>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请选择关键词进行分析</a:t>
            </a:r>
            <a:endParaRPr lang="zh-CN" altLang="en-US" dirty="0"/>
          </a:p>
        </p:txBody>
      </p:sp>
      <p:sp>
        <p:nvSpPr>
          <p:cNvPr id="4" name="TextBox 3"/>
          <p:cNvSpPr txBox="1"/>
          <p:nvPr/>
        </p:nvSpPr>
        <p:spPr>
          <a:xfrm>
            <a:off x="1349169" y="1568767"/>
            <a:ext cx="2984045" cy="2862322"/>
          </a:xfrm>
          <a:prstGeom prst="rect">
            <a:avLst/>
          </a:prstGeom>
          <a:noFill/>
        </p:spPr>
        <p:txBody>
          <a:bodyPr wrap="square" rtlCol="0">
            <a:spAutoFit/>
          </a:bodyPr>
          <a:lstStyle/>
          <a:p>
            <a:r>
              <a:rPr lang="zh-CN" altLang="en-US" dirty="0"/>
              <a:t>锄禾日当</a:t>
            </a:r>
            <a:r>
              <a:rPr lang="zh-CN" altLang="en-US" dirty="0" smtClean="0"/>
              <a:t>午汗滴禾下土是指盘中餐粒粒皆辛苦床前明月光疑是地上霜剧</a:t>
            </a:r>
            <a:r>
              <a:rPr lang="zh-CN" altLang="en-US" dirty="0" smtClean="0">
                <a:solidFill>
                  <a:schemeClr val="bg1"/>
                </a:solidFill>
              </a:rPr>
              <a:t>！</a:t>
            </a:r>
            <a:r>
              <a:rPr lang="zh-CN" altLang="en-US" dirty="0" smtClean="0"/>
              <a:t>透望明月低头思故乡阿拉山口点击发送解放路；啊 </a:t>
            </a:r>
            <a:r>
              <a:rPr lang="zh-CN" altLang="en-US" dirty="0" smtClean="0">
                <a:solidFill>
                  <a:schemeClr val="bg1"/>
                </a:solidFill>
              </a:rPr>
              <a:t>！</a:t>
            </a:r>
            <a:r>
              <a:rPr lang="zh-CN" altLang="en-US" dirty="0" smtClean="0"/>
              <a:t>爱上了对方啊啊说的话发生的  爱上的风景啦放屁啊啊时间啊地方经济卡拉浪费</a:t>
            </a:r>
            <a:r>
              <a:rPr lang="zh-CN" altLang="en-US" dirty="0" smtClean="0">
                <a:solidFill>
                  <a:schemeClr val="bg1"/>
                </a:solidFill>
              </a:rPr>
              <a:t>！</a:t>
            </a:r>
            <a:r>
              <a:rPr lang="zh-CN" altLang="en-US" dirty="0" smtClean="0"/>
              <a:t>就爱打啊的发生的发都发生的方法阿斯顿啊速度发</a:t>
            </a:r>
            <a:endParaRPr lang="zh-CN" altLang="en-US" dirty="0"/>
          </a:p>
        </p:txBody>
      </p:sp>
      <p:sp>
        <p:nvSpPr>
          <p:cNvPr id="8" name="Diamond 7"/>
          <p:cNvSpPr/>
          <p:nvPr/>
        </p:nvSpPr>
        <p:spPr>
          <a:xfrm>
            <a:off x="3961261" y="1004251"/>
            <a:ext cx="239282" cy="241200"/>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0" name="TextBox 9"/>
          <p:cNvSpPr txBox="1"/>
          <p:nvPr/>
        </p:nvSpPr>
        <p:spPr>
          <a:xfrm>
            <a:off x="4174837" y="1004250"/>
            <a:ext cx="598206" cy="276999"/>
          </a:xfrm>
          <a:prstGeom prst="rect">
            <a:avLst/>
          </a:prstGeom>
          <a:noFill/>
        </p:spPr>
        <p:txBody>
          <a:bodyPr wrap="square" rtlCol="0">
            <a:spAutoFit/>
          </a:bodyPr>
          <a:lstStyle/>
          <a:p>
            <a:r>
              <a:rPr lang="en-US" altLang="zh-CN" sz="1200" dirty="0" smtClean="0">
                <a:solidFill>
                  <a:schemeClr val="bg1"/>
                </a:solidFill>
              </a:rPr>
              <a:t>X6</a:t>
            </a:r>
            <a:endParaRPr lang="zh-CN" altLang="en-US" sz="1200" dirty="0">
              <a:solidFill>
                <a:schemeClr val="bg1"/>
              </a:solidFill>
            </a:endParaRPr>
          </a:p>
        </p:txBody>
      </p:sp>
      <p:sp>
        <p:nvSpPr>
          <p:cNvPr id="83" name="Rectangle 82"/>
          <p:cNvSpPr/>
          <p:nvPr/>
        </p:nvSpPr>
        <p:spPr>
          <a:xfrm>
            <a:off x="6287656" y="972018"/>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Straight Connector 83"/>
          <p:cNvCxnSpPr/>
          <p:nvPr/>
        </p:nvCxnSpPr>
        <p:spPr>
          <a:xfrm>
            <a:off x="6295187" y="1350386"/>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6286641" y="5777109"/>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85"/>
          <p:cNvSpPr/>
          <p:nvPr/>
        </p:nvSpPr>
        <p:spPr>
          <a:xfrm>
            <a:off x="6295187" y="1020469"/>
            <a:ext cx="45719" cy="4800176"/>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r>
              <a:rPr lang="en-US" altLang="zh-CN" dirty="0" smtClean="0"/>
              <a:t>.</a:t>
            </a:r>
          </a:p>
          <a:p>
            <a:pPr algn="ctr"/>
            <a:endParaRPr lang="zh-CN" altLang="en-US" dirty="0"/>
          </a:p>
        </p:txBody>
      </p:sp>
      <p:sp>
        <p:nvSpPr>
          <p:cNvPr id="87" name="Rectangle 86"/>
          <p:cNvSpPr/>
          <p:nvPr/>
        </p:nvSpPr>
        <p:spPr>
          <a:xfrm>
            <a:off x="6295187" y="1350386"/>
            <a:ext cx="3586347" cy="4470259"/>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p>
        </p:txBody>
      </p:sp>
      <p:sp>
        <p:nvSpPr>
          <p:cNvPr id="88" name="Rounded Rectangle 87"/>
          <p:cNvSpPr/>
          <p:nvPr/>
        </p:nvSpPr>
        <p:spPr>
          <a:xfrm>
            <a:off x="6814338" y="997807"/>
            <a:ext cx="1445507" cy="332996"/>
          </a:xfrm>
          <a:prstGeom prst="roundRect">
            <a:avLst>
              <a:gd name="adj"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环境扫描</a:t>
            </a:r>
            <a:endParaRPr lang="zh-CN" altLang="en-US" dirty="0"/>
          </a:p>
        </p:txBody>
      </p:sp>
      <p:sp>
        <p:nvSpPr>
          <p:cNvPr id="89" name="Half Frame 88"/>
          <p:cNvSpPr/>
          <p:nvPr/>
        </p:nvSpPr>
        <p:spPr>
          <a:xfrm rot="-2700000">
            <a:off x="6436895" y="1049867"/>
            <a:ext cx="239283" cy="222191"/>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 name="TextBox 90"/>
          <p:cNvSpPr txBox="1"/>
          <p:nvPr/>
        </p:nvSpPr>
        <p:spPr>
          <a:xfrm>
            <a:off x="6911184" y="6301744"/>
            <a:ext cx="2309943" cy="369332"/>
          </a:xfrm>
          <a:prstGeom prst="rect">
            <a:avLst/>
          </a:prstGeom>
          <a:noFill/>
        </p:spPr>
        <p:txBody>
          <a:bodyPr wrap="square" rtlCol="0">
            <a:spAutoFit/>
          </a:bodyPr>
          <a:lstStyle/>
          <a:p>
            <a:r>
              <a:rPr lang="zh-CN" altLang="en-US" dirty="0" smtClean="0">
                <a:solidFill>
                  <a:schemeClr val="bg1"/>
                </a:solidFill>
              </a:rPr>
              <a:t>事件系统可同步信息</a:t>
            </a:r>
            <a:endParaRPr lang="zh-CN" altLang="en-US" dirty="0">
              <a:solidFill>
                <a:schemeClr val="bg1"/>
              </a:solidFill>
            </a:endParaRPr>
          </a:p>
        </p:txBody>
      </p:sp>
      <p:sp>
        <p:nvSpPr>
          <p:cNvPr id="92" name="Rectangle 91"/>
          <p:cNvSpPr/>
          <p:nvPr/>
        </p:nvSpPr>
        <p:spPr>
          <a:xfrm>
            <a:off x="6365530" y="4701045"/>
            <a:ext cx="3443129" cy="202752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TextBox 92"/>
          <p:cNvSpPr txBox="1"/>
          <p:nvPr/>
        </p:nvSpPr>
        <p:spPr>
          <a:xfrm>
            <a:off x="6617985" y="1594555"/>
            <a:ext cx="2984045" cy="2862322"/>
          </a:xfrm>
          <a:prstGeom prst="rect">
            <a:avLst/>
          </a:prstGeom>
          <a:noFill/>
        </p:spPr>
        <p:txBody>
          <a:bodyPr wrap="square" rtlCol="0">
            <a:spAutoFit/>
          </a:bodyPr>
          <a:lstStyle/>
          <a:p>
            <a:r>
              <a:rPr lang="zh-CN" altLang="en-US" dirty="0"/>
              <a:t>锄禾日当</a:t>
            </a:r>
            <a:r>
              <a:rPr lang="zh-CN" altLang="en-US" dirty="0" smtClean="0"/>
              <a:t>午汗滴禾下土是指盘中餐粒粒皆辛</a:t>
            </a:r>
            <a:r>
              <a:rPr lang="zh-CN" altLang="en-US" dirty="0" smtClean="0">
                <a:solidFill>
                  <a:schemeClr val="bg1"/>
                </a:solidFill>
              </a:rPr>
              <a:t>！</a:t>
            </a:r>
            <a:r>
              <a:rPr lang="zh-CN" altLang="en-US" dirty="0" smtClean="0"/>
              <a:t>苦床前明月光疑是地上霜剧透望明月低头思故乡阿拉山口点击发送解放路；啊</a:t>
            </a:r>
            <a:r>
              <a:rPr lang="zh-CN" altLang="en-US" dirty="0" smtClean="0">
                <a:solidFill>
                  <a:schemeClr val="bg1"/>
                </a:solidFill>
              </a:rPr>
              <a:t>！</a:t>
            </a:r>
            <a:r>
              <a:rPr lang="zh-CN" altLang="en-US" dirty="0" smtClean="0"/>
              <a:t> 爱上了对方啊啊说的话发生的  爱上的风景啦放屁啊啊时间啊地方经济卡拉浪费</a:t>
            </a:r>
            <a:r>
              <a:rPr lang="zh-CN" altLang="en-US" dirty="0" smtClean="0">
                <a:solidFill>
                  <a:schemeClr val="bg1"/>
                </a:solidFill>
              </a:rPr>
              <a:t>！</a:t>
            </a:r>
            <a:r>
              <a:rPr lang="zh-CN" altLang="en-US" dirty="0" smtClean="0"/>
              <a:t>就爱打啊的发生的发都发生的方法阿斯顿啊速度发</a:t>
            </a:r>
            <a:endParaRPr lang="zh-CN" altLang="en-US" dirty="0"/>
          </a:p>
        </p:txBody>
      </p:sp>
      <p:sp>
        <p:nvSpPr>
          <p:cNvPr id="94" name="Diamond 93"/>
          <p:cNvSpPr/>
          <p:nvPr/>
        </p:nvSpPr>
        <p:spPr>
          <a:xfrm>
            <a:off x="9230077" y="1030039"/>
            <a:ext cx="239282" cy="241200"/>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5" name="TextBox 94"/>
          <p:cNvSpPr txBox="1"/>
          <p:nvPr/>
        </p:nvSpPr>
        <p:spPr>
          <a:xfrm>
            <a:off x="9443653" y="1030038"/>
            <a:ext cx="598206" cy="276999"/>
          </a:xfrm>
          <a:prstGeom prst="rect">
            <a:avLst/>
          </a:prstGeom>
          <a:noFill/>
        </p:spPr>
        <p:txBody>
          <a:bodyPr wrap="square" rtlCol="0">
            <a:spAutoFit/>
          </a:bodyPr>
          <a:lstStyle/>
          <a:p>
            <a:r>
              <a:rPr lang="en-US" altLang="zh-CN" sz="1200" dirty="0" smtClean="0">
                <a:solidFill>
                  <a:schemeClr val="bg1"/>
                </a:solidFill>
              </a:rPr>
              <a:t>X6</a:t>
            </a:r>
            <a:endParaRPr lang="zh-CN" altLang="en-US" sz="1200" dirty="0">
              <a:solidFill>
                <a:schemeClr val="bg1"/>
              </a:solidFill>
            </a:endParaRPr>
          </a:p>
        </p:txBody>
      </p:sp>
      <p:sp>
        <p:nvSpPr>
          <p:cNvPr id="11" name="Rounded Rectangle 10"/>
          <p:cNvSpPr/>
          <p:nvPr/>
        </p:nvSpPr>
        <p:spPr>
          <a:xfrm>
            <a:off x="7188006" y="4520876"/>
            <a:ext cx="1717704" cy="37601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t>关键词</a:t>
            </a:r>
          </a:p>
        </p:txBody>
      </p:sp>
      <p:sp>
        <p:nvSpPr>
          <p:cNvPr id="12" name="TextBox 11"/>
          <p:cNvSpPr txBox="1"/>
          <p:nvPr/>
        </p:nvSpPr>
        <p:spPr>
          <a:xfrm>
            <a:off x="4836920" y="2187723"/>
            <a:ext cx="452927" cy="1754326"/>
          </a:xfrm>
          <a:prstGeom prst="rect">
            <a:avLst/>
          </a:prstGeom>
          <a:noFill/>
        </p:spPr>
        <p:txBody>
          <a:bodyPr wrap="square" rtlCol="0">
            <a:spAutoFit/>
          </a:bodyPr>
          <a:lstStyle/>
          <a:p>
            <a:r>
              <a:rPr lang="zh-CN" altLang="en-US" dirty="0" smtClean="0">
                <a:solidFill>
                  <a:schemeClr val="bg1"/>
                </a:solidFill>
              </a:rPr>
              <a:t>刚进入此界面</a:t>
            </a:r>
            <a:endParaRPr lang="zh-CN" altLang="en-US" dirty="0">
              <a:solidFill>
                <a:schemeClr val="bg1"/>
              </a:solidFill>
            </a:endParaRPr>
          </a:p>
        </p:txBody>
      </p:sp>
      <p:sp>
        <p:nvSpPr>
          <p:cNvPr id="96" name="TextBox 95"/>
          <p:cNvSpPr txBox="1"/>
          <p:nvPr/>
        </p:nvSpPr>
        <p:spPr>
          <a:xfrm>
            <a:off x="7030555" y="5233204"/>
            <a:ext cx="2158905" cy="369332"/>
          </a:xfrm>
          <a:prstGeom prst="rect">
            <a:avLst/>
          </a:prstGeom>
          <a:noFill/>
        </p:spPr>
        <p:txBody>
          <a:bodyPr wrap="square" rtlCol="0">
            <a:spAutoFit/>
          </a:bodyPr>
          <a:lstStyle/>
          <a:p>
            <a:r>
              <a:rPr lang="zh-CN" altLang="en-US" dirty="0" smtClean="0">
                <a:solidFill>
                  <a:schemeClr val="bg1"/>
                </a:solidFill>
              </a:rPr>
              <a:t>关键词的描述部分</a:t>
            </a:r>
            <a:endParaRPr lang="zh-CN" altLang="en-US" dirty="0">
              <a:solidFill>
                <a:schemeClr val="bg1"/>
              </a:solidFill>
            </a:endParaRPr>
          </a:p>
        </p:txBody>
      </p:sp>
      <p:sp>
        <p:nvSpPr>
          <p:cNvPr id="13" name="Rectangle 12"/>
          <p:cNvSpPr/>
          <p:nvPr/>
        </p:nvSpPr>
        <p:spPr>
          <a:xfrm>
            <a:off x="7383665" y="6218338"/>
            <a:ext cx="1452683" cy="42695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开始分析</a:t>
            </a:r>
            <a:endParaRPr lang="zh-CN" altLang="en-US" dirty="0"/>
          </a:p>
        </p:txBody>
      </p:sp>
      <p:sp>
        <p:nvSpPr>
          <p:cNvPr id="97" name="TextBox 96"/>
          <p:cNvSpPr txBox="1"/>
          <p:nvPr/>
        </p:nvSpPr>
        <p:spPr>
          <a:xfrm>
            <a:off x="10037632" y="2708352"/>
            <a:ext cx="1298239" cy="2585323"/>
          </a:xfrm>
          <a:prstGeom prst="rect">
            <a:avLst/>
          </a:prstGeom>
          <a:noFill/>
        </p:spPr>
        <p:txBody>
          <a:bodyPr wrap="square" rtlCol="0">
            <a:spAutoFit/>
          </a:bodyPr>
          <a:lstStyle/>
          <a:p>
            <a:r>
              <a:rPr lang="zh-CN" altLang="en-US" dirty="0">
                <a:solidFill>
                  <a:schemeClr val="bg1"/>
                </a:solidFill>
              </a:rPr>
              <a:t>选</a:t>
            </a:r>
            <a:r>
              <a:rPr lang="zh-CN" altLang="en-US" dirty="0" smtClean="0">
                <a:solidFill>
                  <a:schemeClr val="bg1"/>
                </a:solidFill>
              </a:rPr>
              <a:t>中关键词，显示关键词描述，同时可以分析关键词，选择分析，则消耗能量点</a:t>
            </a:r>
            <a:endParaRPr lang="zh-CN" altLang="en-US" dirty="0">
              <a:solidFill>
                <a:schemeClr val="bg1"/>
              </a:solidFill>
            </a:endParaRPr>
          </a:p>
        </p:txBody>
      </p:sp>
      <p:sp>
        <p:nvSpPr>
          <p:cNvPr id="98" name="Right Arrow 97"/>
          <p:cNvSpPr/>
          <p:nvPr/>
        </p:nvSpPr>
        <p:spPr>
          <a:xfrm>
            <a:off x="4867228" y="4093436"/>
            <a:ext cx="1110953" cy="42744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0673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3" name="Group 2"/>
          <p:cNvGrpSpPr/>
          <p:nvPr/>
        </p:nvGrpSpPr>
        <p:grpSpPr>
          <a:xfrm rot="16200000">
            <a:off x="8476708" y="3236526"/>
            <a:ext cx="6858000" cy="384945"/>
            <a:chOff x="8602382" y="242485"/>
            <a:chExt cx="4128371" cy="384945"/>
          </a:xfrm>
        </p:grpSpPr>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Rectangle 4"/>
          <p:cNvSpPr/>
          <p:nvPr/>
        </p:nvSpPr>
        <p:spPr>
          <a:xfrm>
            <a:off x="3795412" y="125832"/>
            <a:ext cx="4474011" cy="5858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环</a:t>
            </a:r>
            <a:r>
              <a:rPr lang="zh-CN" altLang="en-US" sz="3000" dirty="0" smtClean="0">
                <a:solidFill>
                  <a:prstClr val="white"/>
                </a:solidFill>
              </a:rPr>
              <a:t>境扫描系统</a:t>
            </a:r>
            <a:r>
              <a:rPr lang="en-US" altLang="zh-CN" sz="3000" dirty="0">
                <a:solidFill>
                  <a:prstClr val="white"/>
                </a:solidFill>
              </a:rPr>
              <a:t>2</a:t>
            </a:r>
          </a:p>
        </p:txBody>
      </p:sp>
      <p:sp>
        <p:nvSpPr>
          <p:cNvPr id="9" name="Rectangle 8"/>
          <p:cNvSpPr/>
          <p:nvPr/>
        </p:nvSpPr>
        <p:spPr>
          <a:xfrm rot="5400000">
            <a:off x="-2950144" y="3396392"/>
            <a:ext cx="6857998"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rot="5400000">
            <a:off x="-3110008" y="3396392"/>
            <a:ext cx="6857998"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rot="5400000">
            <a:off x="-3269872" y="3396390"/>
            <a:ext cx="6857998"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Straight Connector 5"/>
          <p:cNvCxnSpPr/>
          <p:nvPr/>
        </p:nvCxnSpPr>
        <p:spPr>
          <a:xfrm>
            <a:off x="511464" y="828942"/>
            <a:ext cx="11234380"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84" y="215999"/>
            <a:ext cx="683664" cy="4956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7</a:t>
            </a:r>
            <a:endParaRPr lang="zh-CN" altLang="en-US" dirty="0">
              <a:solidFill>
                <a:prstClr val="white"/>
              </a:solidFill>
            </a:endParaRPr>
          </a:p>
        </p:txBody>
      </p:sp>
      <p:sp>
        <p:nvSpPr>
          <p:cNvPr id="27" name="Rectangle 26"/>
          <p:cNvSpPr/>
          <p:nvPr/>
        </p:nvSpPr>
        <p:spPr>
          <a:xfrm>
            <a:off x="11623039" y="51276"/>
            <a:ext cx="568488" cy="78002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移动端</a:t>
            </a:r>
            <a:endParaRPr lang="en-US" altLang="zh-CN" sz="1600" dirty="0">
              <a:solidFill>
                <a:prstClr val="white"/>
              </a:solidFill>
            </a:endParaRPr>
          </a:p>
        </p:txBody>
      </p:sp>
      <p:sp>
        <p:nvSpPr>
          <p:cNvPr id="83" name="Rectangle 82"/>
          <p:cNvSpPr/>
          <p:nvPr/>
        </p:nvSpPr>
        <p:spPr>
          <a:xfrm>
            <a:off x="1187755" y="946230"/>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84" name="Straight Connector 83"/>
          <p:cNvCxnSpPr/>
          <p:nvPr/>
        </p:nvCxnSpPr>
        <p:spPr>
          <a:xfrm>
            <a:off x="1195286" y="1324598"/>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186740" y="5751321"/>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Rectangle 85"/>
          <p:cNvSpPr/>
          <p:nvPr/>
        </p:nvSpPr>
        <p:spPr>
          <a:xfrm>
            <a:off x="1195286" y="994681"/>
            <a:ext cx="45719" cy="4800176"/>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solidFill>
                <a:prstClr val="white"/>
              </a:solidFill>
            </a:endParaRP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endParaRPr lang="zh-CN" altLang="en-US" dirty="0">
              <a:solidFill>
                <a:prstClr val="white"/>
              </a:solidFill>
            </a:endParaRPr>
          </a:p>
        </p:txBody>
      </p:sp>
      <p:sp>
        <p:nvSpPr>
          <p:cNvPr id="87" name="Rectangle 86"/>
          <p:cNvSpPr/>
          <p:nvPr/>
        </p:nvSpPr>
        <p:spPr>
          <a:xfrm>
            <a:off x="1195286" y="1324598"/>
            <a:ext cx="3586347" cy="4470259"/>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solidFill>
                <a:prstClr val="white"/>
              </a:solidFill>
            </a:endParaRPr>
          </a:p>
        </p:txBody>
      </p:sp>
      <p:sp>
        <p:nvSpPr>
          <p:cNvPr id="88" name="Rounded Rectangle 87"/>
          <p:cNvSpPr/>
          <p:nvPr/>
        </p:nvSpPr>
        <p:spPr>
          <a:xfrm>
            <a:off x="1714437" y="972019"/>
            <a:ext cx="1445507" cy="332996"/>
          </a:xfrm>
          <a:prstGeom prst="roundRect">
            <a:avLst>
              <a:gd name="adj"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环境扫描</a:t>
            </a:r>
            <a:endParaRPr lang="zh-CN" altLang="en-US" dirty="0">
              <a:solidFill>
                <a:prstClr val="white"/>
              </a:solidFill>
            </a:endParaRPr>
          </a:p>
        </p:txBody>
      </p:sp>
      <p:sp>
        <p:nvSpPr>
          <p:cNvPr id="89" name="Half Frame 88"/>
          <p:cNvSpPr/>
          <p:nvPr/>
        </p:nvSpPr>
        <p:spPr>
          <a:xfrm rot="-2700000">
            <a:off x="1336994" y="1024079"/>
            <a:ext cx="239283" cy="222191"/>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91" name="TextBox 90"/>
          <p:cNvSpPr txBox="1"/>
          <p:nvPr/>
        </p:nvSpPr>
        <p:spPr>
          <a:xfrm>
            <a:off x="1811283" y="6275956"/>
            <a:ext cx="2309943" cy="369332"/>
          </a:xfrm>
          <a:prstGeom prst="rect">
            <a:avLst/>
          </a:prstGeom>
          <a:noFill/>
        </p:spPr>
        <p:txBody>
          <a:bodyPr wrap="square" rtlCol="0">
            <a:spAutoFit/>
          </a:bodyPr>
          <a:lstStyle/>
          <a:p>
            <a:r>
              <a:rPr lang="zh-CN" altLang="en-US" dirty="0" smtClean="0">
                <a:solidFill>
                  <a:prstClr val="white"/>
                </a:solidFill>
              </a:rPr>
              <a:t>事件系统可同步信息</a:t>
            </a:r>
            <a:endParaRPr lang="zh-CN" altLang="en-US" dirty="0">
              <a:solidFill>
                <a:prstClr val="white"/>
              </a:solidFill>
            </a:endParaRPr>
          </a:p>
        </p:txBody>
      </p:sp>
      <p:sp>
        <p:nvSpPr>
          <p:cNvPr id="92" name="Rectangle 91"/>
          <p:cNvSpPr/>
          <p:nvPr/>
        </p:nvSpPr>
        <p:spPr>
          <a:xfrm>
            <a:off x="1265629" y="4675257"/>
            <a:ext cx="3443129" cy="202752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93" name="TextBox 92"/>
          <p:cNvSpPr txBox="1"/>
          <p:nvPr/>
        </p:nvSpPr>
        <p:spPr>
          <a:xfrm>
            <a:off x="1518084" y="1568767"/>
            <a:ext cx="2984045" cy="2862322"/>
          </a:xfrm>
          <a:prstGeom prst="rect">
            <a:avLst/>
          </a:prstGeom>
          <a:noFill/>
        </p:spPr>
        <p:txBody>
          <a:bodyPr wrap="square" rtlCol="0">
            <a:spAutoFit/>
          </a:bodyPr>
          <a:lstStyle/>
          <a:p>
            <a:r>
              <a:rPr lang="zh-CN" altLang="en-US" dirty="0">
                <a:solidFill>
                  <a:prstClr val="black"/>
                </a:solidFill>
              </a:rPr>
              <a:t>锄禾日当</a:t>
            </a:r>
            <a:r>
              <a:rPr lang="zh-CN" altLang="en-US" dirty="0" smtClean="0">
                <a:solidFill>
                  <a:prstClr val="black"/>
                </a:solidFill>
              </a:rPr>
              <a:t>午汗滴禾下土是指盘中餐粒粒皆辛</a:t>
            </a:r>
            <a:r>
              <a:rPr lang="zh-CN" altLang="en-US" dirty="0" smtClean="0">
                <a:solidFill>
                  <a:prstClr val="white"/>
                </a:solidFill>
              </a:rPr>
              <a:t>！</a:t>
            </a:r>
            <a:r>
              <a:rPr lang="zh-CN" altLang="en-US" dirty="0" smtClean="0">
                <a:solidFill>
                  <a:prstClr val="black"/>
                </a:solidFill>
              </a:rPr>
              <a:t>苦床前明月光疑是地上霜剧透望明月低头思故乡阿拉山口点击发送解放路；啊</a:t>
            </a:r>
            <a:r>
              <a:rPr lang="zh-CN" altLang="en-US" dirty="0" smtClean="0">
                <a:solidFill>
                  <a:prstClr val="white"/>
                </a:solidFill>
              </a:rPr>
              <a:t>！</a:t>
            </a:r>
            <a:r>
              <a:rPr lang="zh-CN" altLang="en-US" dirty="0" smtClean="0">
                <a:solidFill>
                  <a:prstClr val="black"/>
                </a:solidFill>
              </a:rPr>
              <a:t> 爱上了对方啊啊说的话发生的  爱上的风景啦放屁啊啊时间啊地方经济卡拉浪费</a:t>
            </a:r>
            <a:r>
              <a:rPr lang="zh-CN" altLang="en-US" dirty="0" smtClean="0">
                <a:solidFill>
                  <a:prstClr val="white"/>
                </a:solidFill>
              </a:rPr>
              <a:t>！</a:t>
            </a:r>
            <a:r>
              <a:rPr lang="zh-CN" altLang="en-US" dirty="0" smtClean="0">
                <a:solidFill>
                  <a:prstClr val="black"/>
                </a:solidFill>
              </a:rPr>
              <a:t>就爱打啊的发生的发都发生的方法阿斯顿啊速度发</a:t>
            </a:r>
            <a:endParaRPr lang="zh-CN" altLang="en-US" dirty="0">
              <a:solidFill>
                <a:prstClr val="black"/>
              </a:solidFill>
            </a:endParaRPr>
          </a:p>
        </p:txBody>
      </p:sp>
      <p:sp>
        <p:nvSpPr>
          <p:cNvPr id="94" name="Diamond 93"/>
          <p:cNvSpPr/>
          <p:nvPr/>
        </p:nvSpPr>
        <p:spPr>
          <a:xfrm>
            <a:off x="4130176" y="1004251"/>
            <a:ext cx="239282" cy="241200"/>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solidFill>
                <a:prstClr val="white"/>
              </a:solidFill>
            </a:endParaRPr>
          </a:p>
        </p:txBody>
      </p:sp>
      <p:sp>
        <p:nvSpPr>
          <p:cNvPr id="95" name="TextBox 94"/>
          <p:cNvSpPr txBox="1"/>
          <p:nvPr/>
        </p:nvSpPr>
        <p:spPr>
          <a:xfrm>
            <a:off x="4343752" y="1004250"/>
            <a:ext cx="598206" cy="276999"/>
          </a:xfrm>
          <a:prstGeom prst="rect">
            <a:avLst/>
          </a:prstGeom>
          <a:noFill/>
        </p:spPr>
        <p:txBody>
          <a:bodyPr wrap="square" rtlCol="0">
            <a:spAutoFit/>
          </a:bodyPr>
          <a:lstStyle/>
          <a:p>
            <a:r>
              <a:rPr lang="en-US" altLang="zh-CN" sz="1200" dirty="0" smtClean="0">
                <a:solidFill>
                  <a:prstClr val="white"/>
                </a:solidFill>
              </a:rPr>
              <a:t>X2</a:t>
            </a:r>
            <a:endParaRPr lang="zh-CN" altLang="en-US" sz="1200" dirty="0">
              <a:solidFill>
                <a:prstClr val="white"/>
              </a:solidFill>
            </a:endParaRPr>
          </a:p>
        </p:txBody>
      </p:sp>
      <p:sp>
        <p:nvSpPr>
          <p:cNvPr id="11" name="Rounded Rectangle 10"/>
          <p:cNvSpPr/>
          <p:nvPr/>
        </p:nvSpPr>
        <p:spPr>
          <a:xfrm>
            <a:off x="2088105" y="4495088"/>
            <a:ext cx="1717704" cy="37601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solidFill>
                  <a:prstClr val="white"/>
                </a:solidFill>
              </a:rPr>
              <a:t>关键词</a:t>
            </a:r>
          </a:p>
        </p:txBody>
      </p:sp>
      <p:sp>
        <p:nvSpPr>
          <p:cNvPr id="96" name="TextBox 95"/>
          <p:cNvSpPr txBox="1"/>
          <p:nvPr/>
        </p:nvSpPr>
        <p:spPr>
          <a:xfrm>
            <a:off x="1930654" y="5207416"/>
            <a:ext cx="2158905" cy="646331"/>
          </a:xfrm>
          <a:prstGeom prst="rect">
            <a:avLst/>
          </a:prstGeom>
          <a:noFill/>
        </p:spPr>
        <p:txBody>
          <a:bodyPr wrap="square" rtlCol="0">
            <a:spAutoFit/>
          </a:bodyPr>
          <a:lstStyle/>
          <a:p>
            <a:r>
              <a:rPr lang="zh-CN" altLang="en-US" dirty="0" smtClean="0">
                <a:solidFill>
                  <a:prstClr val="white"/>
                </a:solidFill>
              </a:rPr>
              <a:t>对关键词的使用或者提问</a:t>
            </a:r>
            <a:endParaRPr lang="zh-CN" altLang="en-US" dirty="0">
              <a:solidFill>
                <a:prstClr val="white"/>
              </a:solidFill>
            </a:endParaRPr>
          </a:p>
        </p:txBody>
      </p:sp>
      <p:sp>
        <p:nvSpPr>
          <p:cNvPr id="97" name="TextBox 96"/>
          <p:cNvSpPr txBox="1"/>
          <p:nvPr/>
        </p:nvSpPr>
        <p:spPr>
          <a:xfrm>
            <a:off x="4937731" y="2682564"/>
            <a:ext cx="1298239" cy="1200329"/>
          </a:xfrm>
          <a:prstGeom prst="rect">
            <a:avLst/>
          </a:prstGeom>
          <a:noFill/>
        </p:spPr>
        <p:txBody>
          <a:bodyPr wrap="square" rtlCol="0">
            <a:spAutoFit/>
          </a:bodyPr>
          <a:lstStyle/>
          <a:p>
            <a:r>
              <a:rPr lang="zh-CN" altLang="en-US" dirty="0">
                <a:solidFill>
                  <a:prstClr val="white"/>
                </a:solidFill>
              </a:rPr>
              <a:t>选</a:t>
            </a:r>
            <a:r>
              <a:rPr lang="zh-CN" altLang="en-US" dirty="0" smtClean="0">
                <a:solidFill>
                  <a:prstClr val="white"/>
                </a:solidFill>
              </a:rPr>
              <a:t>中关键词后，对关键词进行描述</a:t>
            </a:r>
            <a:endParaRPr lang="zh-CN" altLang="en-US" dirty="0">
              <a:solidFill>
                <a:prstClr val="white"/>
              </a:solidFill>
            </a:endParaRPr>
          </a:p>
        </p:txBody>
      </p:sp>
      <p:sp>
        <p:nvSpPr>
          <p:cNvPr id="45" name="Rounded Rectangle 44"/>
          <p:cNvSpPr/>
          <p:nvPr/>
        </p:nvSpPr>
        <p:spPr>
          <a:xfrm>
            <a:off x="1473125" y="6106324"/>
            <a:ext cx="1439854" cy="53332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选项</a:t>
            </a:r>
            <a:r>
              <a:rPr lang="en-US" altLang="zh-CN" dirty="0" smtClean="0"/>
              <a:t>1</a:t>
            </a:r>
            <a:endParaRPr lang="zh-CN" altLang="en-US" dirty="0"/>
          </a:p>
        </p:txBody>
      </p:sp>
      <p:sp>
        <p:nvSpPr>
          <p:cNvPr id="46" name="Rounded Rectangle 45"/>
          <p:cNvSpPr/>
          <p:nvPr/>
        </p:nvSpPr>
        <p:spPr>
          <a:xfrm>
            <a:off x="3090941" y="6106324"/>
            <a:ext cx="1439854" cy="533321"/>
          </a:xfrm>
          <a:prstGeom prst="roundRect">
            <a:avLst>
              <a:gd name="adj" fmla="val 973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选项</a:t>
            </a:r>
            <a:r>
              <a:rPr lang="en-US" altLang="zh-CN" dirty="0" smtClean="0"/>
              <a:t>2</a:t>
            </a:r>
            <a:endParaRPr lang="zh-CN" altLang="en-US" dirty="0"/>
          </a:p>
        </p:txBody>
      </p:sp>
      <p:sp>
        <p:nvSpPr>
          <p:cNvPr id="47" name="Rectangle 46"/>
          <p:cNvSpPr/>
          <p:nvPr/>
        </p:nvSpPr>
        <p:spPr>
          <a:xfrm>
            <a:off x="6379548" y="961521"/>
            <a:ext cx="3600000" cy="576000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48" name="Straight Connector 47"/>
          <p:cNvCxnSpPr/>
          <p:nvPr/>
        </p:nvCxnSpPr>
        <p:spPr>
          <a:xfrm>
            <a:off x="6395625" y="1339889"/>
            <a:ext cx="3583923"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387079" y="5766612"/>
            <a:ext cx="3602030" cy="95490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Rectangle 49"/>
          <p:cNvSpPr/>
          <p:nvPr/>
        </p:nvSpPr>
        <p:spPr>
          <a:xfrm>
            <a:off x="6395625" y="1009972"/>
            <a:ext cx="45719" cy="4800176"/>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solidFill>
                <a:prstClr val="white"/>
              </a:solidFill>
            </a:endParaRP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r>
              <a:rPr lang="en-US" altLang="zh-CN" dirty="0" smtClean="0">
                <a:solidFill>
                  <a:prstClr val="white"/>
                </a:solidFill>
              </a:rPr>
              <a:t>.</a:t>
            </a:r>
          </a:p>
          <a:p>
            <a:pPr algn="ctr"/>
            <a:endParaRPr lang="zh-CN" altLang="en-US" dirty="0">
              <a:solidFill>
                <a:prstClr val="white"/>
              </a:solidFill>
            </a:endParaRPr>
          </a:p>
        </p:txBody>
      </p:sp>
      <p:sp>
        <p:nvSpPr>
          <p:cNvPr id="51" name="Rectangle 50"/>
          <p:cNvSpPr/>
          <p:nvPr/>
        </p:nvSpPr>
        <p:spPr>
          <a:xfrm>
            <a:off x="6395625" y="1339889"/>
            <a:ext cx="3586347" cy="4470259"/>
          </a:xfrm>
          <a:prstGeom prst="rect">
            <a:avLst/>
          </a:prstGeom>
          <a:solidFill>
            <a:schemeClr val="tx2">
              <a:lumMod val="7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smtClean="0">
              <a:solidFill>
                <a:prstClr val="white"/>
              </a:solidFill>
            </a:endParaRPr>
          </a:p>
        </p:txBody>
      </p:sp>
      <p:sp>
        <p:nvSpPr>
          <p:cNvPr id="52" name="Rounded Rectangle 51"/>
          <p:cNvSpPr/>
          <p:nvPr/>
        </p:nvSpPr>
        <p:spPr>
          <a:xfrm>
            <a:off x="6914776" y="987310"/>
            <a:ext cx="1445507" cy="332996"/>
          </a:xfrm>
          <a:prstGeom prst="roundRect">
            <a:avLst>
              <a:gd name="adj"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环境扫描</a:t>
            </a:r>
            <a:endParaRPr lang="zh-CN" altLang="en-US" dirty="0">
              <a:solidFill>
                <a:prstClr val="white"/>
              </a:solidFill>
            </a:endParaRPr>
          </a:p>
        </p:txBody>
      </p:sp>
      <p:sp>
        <p:nvSpPr>
          <p:cNvPr id="53" name="Half Frame 52"/>
          <p:cNvSpPr/>
          <p:nvPr/>
        </p:nvSpPr>
        <p:spPr>
          <a:xfrm rot="-2700000">
            <a:off x="6537333" y="1039370"/>
            <a:ext cx="239283" cy="222191"/>
          </a:xfrm>
          <a:prstGeom prst="half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4" name="TextBox 53"/>
          <p:cNvSpPr txBox="1"/>
          <p:nvPr/>
        </p:nvSpPr>
        <p:spPr>
          <a:xfrm>
            <a:off x="7011622" y="6291247"/>
            <a:ext cx="2309943" cy="369332"/>
          </a:xfrm>
          <a:prstGeom prst="rect">
            <a:avLst/>
          </a:prstGeom>
          <a:noFill/>
        </p:spPr>
        <p:txBody>
          <a:bodyPr wrap="square" rtlCol="0">
            <a:spAutoFit/>
          </a:bodyPr>
          <a:lstStyle/>
          <a:p>
            <a:r>
              <a:rPr lang="zh-CN" altLang="en-US" dirty="0" smtClean="0">
                <a:solidFill>
                  <a:prstClr val="white"/>
                </a:solidFill>
              </a:rPr>
              <a:t>事件系统可同步信息</a:t>
            </a:r>
            <a:endParaRPr lang="zh-CN" altLang="en-US" dirty="0">
              <a:solidFill>
                <a:prstClr val="white"/>
              </a:solidFill>
            </a:endParaRPr>
          </a:p>
        </p:txBody>
      </p:sp>
      <p:sp>
        <p:nvSpPr>
          <p:cNvPr id="55" name="Rectangle 54"/>
          <p:cNvSpPr/>
          <p:nvPr/>
        </p:nvSpPr>
        <p:spPr>
          <a:xfrm>
            <a:off x="6465968" y="4690548"/>
            <a:ext cx="3443129" cy="202752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56" name="TextBox 55"/>
          <p:cNvSpPr txBox="1"/>
          <p:nvPr/>
        </p:nvSpPr>
        <p:spPr>
          <a:xfrm>
            <a:off x="6718423" y="1584058"/>
            <a:ext cx="2984045" cy="2862322"/>
          </a:xfrm>
          <a:prstGeom prst="rect">
            <a:avLst/>
          </a:prstGeom>
          <a:noFill/>
        </p:spPr>
        <p:txBody>
          <a:bodyPr wrap="square" rtlCol="0">
            <a:spAutoFit/>
          </a:bodyPr>
          <a:lstStyle/>
          <a:p>
            <a:r>
              <a:rPr lang="zh-CN" altLang="en-US" dirty="0">
                <a:solidFill>
                  <a:prstClr val="black"/>
                </a:solidFill>
              </a:rPr>
              <a:t>锄禾日当</a:t>
            </a:r>
            <a:r>
              <a:rPr lang="zh-CN" altLang="en-US" dirty="0" smtClean="0">
                <a:solidFill>
                  <a:prstClr val="black"/>
                </a:solidFill>
              </a:rPr>
              <a:t>午汗滴禾下土是指盘中餐粒粒皆辛</a:t>
            </a:r>
            <a:r>
              <a:rPr lang="zh-CN" altLang="en-US" dirty="0" smtClean="0">
                <a:solidFill>
                  <a:prstClr val="white"/>
                </a:solidFill>
              </a:rPr>
              <a:t>！</a:t>
            </a:r>
            <a:r>
              <a:rPr lang="zh-CN" altLang="en-US" dirty="0" smtClean="0">
                <a:solidFill>
                  <a:prstClr val="black"/>
                </a:solidFill>
              </a:rPr>
              <a:t>苦床前明月光疑是地上霜剧透望明月低头思故乡阿拉山口点击发送解放路；啊</a:t>
            </a:r>
            <a:r>
              <a:rPr lang="zh-CN" altLang="en-US" dirty="0" smtClean="0">
                <a:solidFill>
                  <a:prstClr val="white"/>
                </a:solidFill>
              </a:rPr>
              <a:t>！</a:t>
            </a:r>
            <a:r>
              <a:rPr lang="zh-CN" altLang="en-US" dirty="0" smtClean="0">
                <a:solidFill>
                  <a:prstClr val="black"/>
                </a:solidFill>
              </a:rPr>
              <a:t> 爱上了对方啊啊说的话发生的  爱上的风景啦放屁啊啊时间啊地方经济卡拉浪费</a:t>
            </a:r>
            <a:r>
              <a:rPr lang="zh-CN" altLang="en-US" dirty="0" smtClean="0">
                <a:solidFill>
                  <a:prstClr val="white"/>
                </a:solidFill>
              </a:rPr>
              <a:t>！</a:t>
            </a:r>
            <a:r>
              <a:rPr lang="zh-CN" altLang="en-US" dirty="0" smtClean="0">
                <a:solidFill>
                  <a:prstClr val="black"/>
                </a:solidFill>
              </a:rPr>
              <a:t>就爱打啊的发生的发都发生的方法阿斯顿啊速度发</a:t>
            </a:r>
            <a:endParaRPr lang="zh-CN" altLang="en-US" dirty="0">
              <a:solidFill>
                <a:prstClr val="black"/>
              </a:solidFill>
            </a:endParaRPr>
          </a:p>
        </p:txBody>
      </p:sp>
      <p:sp>
        <p:nvSpPr>
          <p:cNvPr id="63" name="Diamond 62"/>
          <p:cNvSpPr/>
          <p:nvPr/>
        </p:nvSpPr>
        <p:spPr>
          <a:xfrm>
            <a:off x="9330515" y="1019542"/>
            <a:ext cx="239282" cy="241200"/>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solidFill>
                <a:prstClr val="white"/>
              </a:solidFill>
            </a:endParaRPr>
          </a:p>
        </p:txBody>
      </p:sp>
      <p:sp>
        <p:nvSpPr>
          <p:cNvPr id="64" name="TextBox 63"/>
          <p:cNvSpPr txBox="1"/>
          <p:nvPr/>
        </p:nvSpPr>
        <p:spPr>
          <a:xfrm>
            <a:off x="9544091" y="1019541"/>
            <a:ext cx="598206" cy="276999"/>
          </a:xfrm>
          <a:prstGeom prst="rect">
            <a:avLst/>
          </a:prstGeom>
          <a:noFill/>
        </p:spPr>
        <p:txBody>
          <a:bodyPr wrap="square" rtlCol="0">
            <a:spAutoFit/>
          </a:bodyPr>
          <a:lstStyle/>
          <a:p>
            <a:r>
              <a:rPr lang="en-US" altLang="zh-CN" sz="1200" dirty="0" smtClean="0">
                <a:solidFill>
                  <a:prstClr val="white"/>
                </a:solidFill>
              </a:rPr>
              <a:t>X2</a:t>
            </a:r>
            <a:endParaRPr lang="zh-CN" altLang="en-US" sz="1200" dirty="0">
              <a:solidFill>
                <a:prstClr val="white"/>
              </a:solidFill>
            </a:endParaRPr>
          </a:p>
        </p:txBody>
      </p:sp>
      <p:sp>
        <p:nvSpPr>
          <p:cNvPr id="65" name="Rounded Rectangle 64"/>
          <p:cNvSpPr/>
          <p:nvPr/>
        </p:nvSpPr>
        <p:spPr>
          <a:xfrm>
            <a:off x="7288444" y="4510379"/>
            <a:ext cx="1717704" cy="37601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solidFill>
                  <a:prstClr val="white"/>
                </a:solidFill>
              </a:rPr>
              <a:t>关键词</a:t>
            </a:r>
          </a:p>
        </p:txBody>
      </p:sp>
      <p:sp>
        <p:nvSpPr>
          <p:cNvPr id="66" name="TextBox 65"/>
          <p:cNvSpPr txBox="1"/>
          <p:nvPr/>
        </p:nvSpPr>
        <p:spPr>
          <a:xfrm>
            <a:off x="6861443" y="5255665"/>
            <a:ext cx="2778104" cy="369332"/>
          </a:xfrm>
          <a:prstGeom prst="rect">
            <a:avLst/>
          </a:prstGeom>
          <a:noFill/>
        </p:spPr>
        <p:txBody>
          <a:bodyPr wrap="square" rtlCol="0">
            <a:spAutoFit/>
          </a:bodyPr>
          <a:lstStyle/>
          <a:p>
            <a:pPr algn="ctr"/>
            <a:r>
              <a:rPr lang="zh-CN" altLang="en-US" dirty="0">
                <a:solidFill>
                  <a:schemeClr val="bg1"/>
                </a:solidFill>
              </a:rPr>
              <a:t>关键词的判定结果</a:t>
            </a:r>
            <a:r>
              <a:rPr lang="en-US" altLang="zh-CN" dirty="0">
                <a:solidFill>
                  <a:schemeClr val="bg1"/>
                </a:solidFill>
              </a:rPr>
              <a:t>or</a:t>
            </a:r>
            <a:r>
              <a:rPr lang="zh-CN" altLang="en-US" dirty="0">
                <a:solidFill>
                  <a:schemeClr val="bg1"/>
                </a:solidFill>
              </a:rPr>
              <a:t>通过</a:t>
            </a:r>
          </a:p>
        </p:txBody>
      </p:sp>
      <p:sp>
        <p:nvSpPr>
          <p:cNvPr id="73" name="TextBox 72"/>
          <p:cNvSpPr txBox="1"/>
          <p:nvPr/>
        </p:nvSpPr>
        <p:spPr>
          <a:xfrm>
            <a:off x="10225416" y="2794604"/>
            <a:ext cx="1298239" cy="2862322"/>
          </a:xfrm>
          <a:prstGeom prst="rect">
            <a:avLst/>
          </a:prstGeom>
          <a:noFill/>
        </p:spPr>
        <p:txBody>
          <a:bodyPr wrap="square" rtlCol="0">
            <a:spAutoFit/>
          </a:bodyPr>
          <a:lstStyle/>
          <a:p>
            <a:r>
              <a:rPr lang="zh-CN" altLang="en-US" dirty="0">
                <a:solidFill>
                  <a:prstClr val="white"/>
                </a:solidFill>
              </a:rPr>
              <a:t>关键</a:t>
            </a:r>
            <a:r>
              <a:rPr lang="zh-CN" altLang="en-US" dirty="0" smtClean="0">
                <a:solidFill>
                  <a:prstClr val="white"/>
                </a:solidFill>
              </a:rPr>
              <a:t>词的选择结果或者通过的提示</a:t>
            </a:r>
            <a:endParaRPr lang="en-US" altLang="zh-CN" dirty="0" smtClean="0">
              <a:solidFill>
                <a:prstClr val="white"/>
              </a:solidFill>
            </a:endParaRPr>
          </a:p>
          <a:p>
            <a:endParaRPr lang="en-US" altLang="zh-CN" dirty="0">
              <a:solidFill>
                <a:prstClr val="white"/>
              </a:solidFill>
            </a:endParaRPr>
          </a:p>
          <a:p>
            <a:r>
              <a:rPr lang="zh-CN" altLang="en-US" dirty="0">
                <a:solidFill>
                  <a:prstClr val="white"/>
                </a:solidFill>
              </a:rPr>
              <a:t>玩</a:t>
            </a:r>
            <a:r>
              <a:rPr lang="zh-CN" altLang="en-US" dirty="0" smtClean="0">
                <a:solidFill>
                  <a:prstClr val="white"/>
                </a:solidFill>
              </a:rPr>
              <a:t>家可重新选择，或者成功后发送结果</a:t>
            </a:r>
            <a:endParaRPr lang="zh-CN" altLang="en-US" dirty="0">
              <a:solidFill>
                <a:prstClr val="white"/>
              </a:solidFill>
            </a:endParaRPr>
          </a:p>
        </p:txBody>
      </p:sp>
      <p:sp>
        <p:nvSpPr>
          <p:cNvPr id="75" name="Rounded Rectangle 74"/>
          <p:cNvSpPr/>
          <p:nvPr/>
        </p:nvSpPr>
        <p:spPr>
          <a:xfrm>
            <a:off x="6709312" y="6080074"/>
            <a:ext cx="1439854" cy="533321"/>
          </a:xfrm>
          <a:prstGeom prst="roundRect">
            <a:avLst>
              <a:gd name="adj" fmla="val 9736"/>
            </a:avLst>
          </a:prstGeom>
          <a:solidFill>
            <a:schemeClr val="accent6">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重新选择</a:t>
            </a:r>
            <a:endParaRPr lang="zh-CN" altLang="en-US" dirty="0"/>
          </a:p>
        </p:txBody>
      </p:sp>
      <p:sp>
        <p:nvSpPr>
          <p:cNvPr id="76" name="Rounded Rectangle 75"/>
          <p:cNvSpPr/>
          <p:nvPr/>
        </p:nvSpPr>
        <p:spPr>
          <a:xfrm>
            <a:off x="8327128" y="6080074"/>
            <a:ext cx="1439854" cy="533321"/>
          </a:xfrm>
          <a:prstGeom prst="roundRect">
            <a:avLst>
              <a:gd name="adj" fmla="val 9736"/>
            </a:avLst>
          </a:prstGeom>
          <a:solidFill>
            <a:schemeClr val="accent4">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发送结果</a:t>
            </a:r>
            <a:endParaRPr lang="zh-CN" altLang="en-US" dirty="0"/>
          </a:p>
        </p:txBody>
      </p:sp>
      <p:sp>
        <p:nvSpPr>
          <p:cNvPr id="77" name="Right Arrow 76"/>
          <p:cNvSpPr/>
          <p:nvPr/>
        </p:nvSpPr>
        <p:spPr>
          <a:xfrm>
            <a:off x="4988677" y="4082939"/>
            <a:ext cx="1110953" cy="42744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7624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p:cNvSpPr/>
          <p:nvPr/>
        </p:nvSpPr>
        <p:spPr>
          <a:xfrm>
            <a:off x="1381329" y="2908554"/>
            <a:ext cx="217071" cy="216000"/>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关键问题</a:t>
            </a:r>
            <a:endParaRPr lang="en-US" altLang="zh-CN" sz="3000" dirty="0"/>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46" name="TextBox 45"/>
          <p:cNvSpPr txBox="1"/>
          <p:nvPr/>
        </p:nvSpPr>
        <p:spPr>
          <a:xfrm>
            <a:off x="1767613" y="2785034"/>
            <a:ext cx="5885234" cy="1246495"/>
          </a:xfrm>
          <a:prstGeom prst="rect">
            <a:avLst/>
          </a:prstGeom>
          <a:noFill/>
        </p:spPr>
        <p:txBody>
          <a:bodyPr wrap="square" rtlCol="0">
            <a:spAutoFit/>
          </a:bodyPr>
          <a:lstStyle/>
          <a:p>
            <a:pPr>
              <a:lnSpc>
                <a:spcPts val="3000"/>
              </a:lnSpc>
            </a:pPr>
            <a:r>
              <a:rPr lang="zh-CN" altLang="en-US" sz="2000" dirty="0">
                <a:solidFill>
                  <a:schemeClr val="bg1"/>
                </a:solidFill>
              </a:rPr>
              <a:t>重</a:t>
            </a:r>
            <a:r>
              <a:rPr lang="zh-CN" altLang="en-US" sz="2000" dirty="0" smtClean="0">
                <a:solidFill>
                  <a:schemeClr val="bg1"/>
                </a:solidFill>
              </a:rPr>
              <a:t>复对话内容</a:t>
            </a:r>
            <a:endParaRPr lang="en-US" altLang="zh-CN" sz="2000" dirty="0" smtClean="0">
              <a:solidFill>
                <a:schemeClr val="bg1"/>
              </a:solidFill>
            </a:endParaRPr>
          </a:p>
          <a:p>
            <a:pPr>
              <a:lnSpc>
                <a:spcPts val="3000"/>
              </a:lnSpc>
            </a:pPr>
            <a:r>
              <a:rPr lang="zh-CN" altLang="en-US" sz="2000" dirty="0">
                <a:solidFill>
                  <a:schemeClr val="bg1"/>
                </a:solidFill>
              </a:rPr>
              <a:t>大部</a:t>
            </a:r>
            <a:r>
              <a:rPr lang="zh-CN" altLang="en-US" sz="2000" dirty="0" smtClean="0">
                <a:solidFill>
                  <a:schemeClr val="bg1"/>
                </a:solidFill>
              </a:rPr>
              <a:t>分谜题让玩家解决</a:t>
            </a:r>
            <a:endParaRPr lang="en-US" altLang="zh-CN" sz="2000" dirty="0" smtClean="0">
              <a:solidFill>
                <a:schemeClr val="bg1"/>
              </a:solidFill>
            </a:endParaRPr>
          </a:p>
          <a:p>
            <a:pPr>
              <a:lnSpc>
                <a:spcPts val="3000"/>
              </a:lnSpc>
            </a:pPr>
            <a:r>
              <a:rPr lang="zh-CN" altLang="en-US" sz="2000" dirty="0">
                <a:solidFill>
                  <a:schemeClr val="bg1"/>
                </a:solidFill>
              </a:rPr>
              <a:t>故</a:t>
            </a:r>
            <a:r>
              <a:rPr lang="zh-CN" altLang="en-US" sz="2000" dirty="0" smtClean="0">
                <a:solidFill>
                  <a:schemeClr val="bg1"/>
                </a:solidFill>
              </a:rPr>
              <a:t>事内容与各个系统相互关联穿插使用</a:t>
            </a:r>
            <a:endParaRPr lang="zh-CN" altLang="en-US" sz="2000" dirty="0">
              <a:solidFill>
                <a:schemeClr val="bg1"/>
              </a:solidFill>
            </a:endParaRPr>
          </a:p>
        </p:txBody>
      </p:sp>
      <p:sp>
        <p:nvSpPr>
          <p:cNvPr id="47" name="Rectangle 46"/>
          <p:cNvSpPr/>
          <p:nvPr/>
        </p:nvSpPr>
        <p:spPr>
          <a:xfrm>
            <a:off x="1385050" y="3284417"/>
            <a:ext cx="217071" cy="216000"/>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Rectangle 47"/>
          <p:cNvSpPr/>
          <p:nvPr/>
        </p:nvSpPr>
        <p:spPr>
          <a:xfrm>
            <a:off x="1381328" y="3660280"/>
            <a:ext cx="217071" cy="216000"/>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事件记录系统</a:t>
            </a:r>
            <a:endParaRPr lang="en-US" altLang="zh-CN" sz="3000" dirty="0">
              <a:solidFill>
                <a:prstClr val="white"/>
              </a:solidFill>
            </a:endParaRP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2</a:t>
            </a:r>
            <a:endParaRPr lang="zh-CN" altLang="en-US" dirty="0">
              <a:solidFill>
                <a:prstClr val="white"/>
              </a:solidFill>
            </a:endParaRPr>
          </a:p>
        </p:txBody>
      </p:sp>
      <p:sp>
        <p:nvSpPr>
          <p:cNvPr id="46" name="TextBox 45"/>
          <p:cNvSpPr txBox="1"/>
          <p:nvPr/>
        </p:nvSpPr>
        <p:spPr>
          <a:xfrm>
            <a:off x="1381328" y="1958182"/>
            <a:ext cx="8404698" cy="2785378"/>
          </a:xfrm>
          <a:prstGeom prst="rect">
            <a:avLst/>
          </a:prstGeom>
          <a:noFill/>
        </p:spPr>
        <p:txBody>
          <a:bodyPr wrap="square" rtlCol="0">
            <a:spAutoFit/>
          </a:bodyPr>
          <a:lstStyle/>
          <a:p>
            <a:pPr>
              <a:lnSpc>
                <a:spcPts val="3000"/>
              </a:lnSpc>
            </a:pPr>
            <a:r>
              <a:rPr lang="zh-CN" altLang="en-US" sz="2000" b="1" dirty="0" smtClean="0">
                <a:solidFill>
                  <a:prstClr val="white"/>
                </a:solidFill>
              </a:rPr>
              <a:t>解决问题</a:t>
            </a:r>
            <a:endParaRPr lang="en-US" altLang="zh-CN" sz="2000" b="1" dirty="0" smtClean="0">
              <a:solidFill>
                <a:prstClr val="white"/>
              </a:solidFill>
            </a:endParaRPr>
          </a:p>
          <a:p>
            <a:pPr>
              <a:lnSpc>
                <a:spcPts val="3000"/>
              </a:lnSpc>
            </a:pPr>
            <a:r>
              <a:rPr lang="zh-CN" altLang="en-US" sz="2000" dirty="0" smtClean="0">
                <a:solidFill>
                  <a:prstClr val="white"/>
                </a:solidFill>
              </a:rPr>
              <a:t>对话重复</a:t>
            </a:r>
            <a:endParaRPr lang="en-US" altLang="zh-CN" sz="2000" dirty="0" smtClean="0">
              <a:solidFill>
                <a:prstClr val="white"/>
              </a:solidFill>
            </a:endParaRPr>
          </a:p>
          <a:p>
            <a:pPr>
              <a:lnSpc>
                <a:spcPts val="3000"/>
              </a:lnSpc>
            </a:pPr>
            <a:endParaRPr lang="en-US" altLang="zh-CN" sz="2000" dirty="0" smtClean="0">
              <a:solidFill>
                <a:prstClr val="white"/>
              </a:solidFill>
            </a:endParaRPr>
          </a:p>
          <a:p>
            <a:pPr>
              <a:lnSpc>
                <a:spcPts val="3000"/>
              </a:lnSpc>
            </a:pPr>
            <a:r>
              <a:rPr lang="zh-CN" altLang="en-US" sz="2000" b="1" dirty="0" smtClean="0">
                <a:solidFill>
                  <a:prstClr val="white"/>
                </a:solidFill>
              </a:rPr>
              <a:t>系统概述</a:t>
            </a:r>
            <a:endParaRPr lang="en-US" altLang="zh-CN" sz="2000" b="1" dirty="0" smtClean="0">
              <a:solidFill>
                <a:prstClr val="white"/>
              </a:solidFill>
            </a:endParaRPr>
          </a:p>
          <a:p>
            <a:pPr>
              <a:lnSpc>
                <a:spcPts val="3000"/>
              </a:lnSpc>
            </a:pPr>
            <a:r>
              <a:rPr lang="zh-CN" altLang="en-US" sz="2000" dirty="0">
                <a:solidFill>
                  <a:prstClr val="white"/>
                </a:solidFill>
              </a:rPr>
              <a:t>玩</a:t>
            </a:r>
            <a:r>
              <a:rPr lang="zh-CN" altLang="en-US" sz="2000" dirty="0" smtClean="0">
                <a:solidFill>
                  <a:prstClr val="white"/>
                </a:solidFill>
              </a:rPr>
              <a:t>家在一段对话中需要点击几个关键信息才能够继续进行对话（尤其是未来与现在切换时），被</a:t>
            </a:r>
            <a:r>
              <a:rPr lang="zh-CN" altLang="en-US" sz="2000" dirty="0">
                <a:solidFill>
                  <a:prstClr val="white"/>
                </a:solidFill>
              </a:rPr>
              <a:t>点</a:t>
            </a:r>
            <a:r>
              <a:rPr lang="zh-CN" altLang="en-US" sz="2000" dirty="0" smtClean="0">
                <a:solidFill>
                  <a:prstClr val="white"/>
                </a:solidFill>
              </a:rPr>
              <a:t>击的对话内容将被存入事件系统中，张博士、玩家以及未来玩家均可以看到</a:t>
            </a:r>
            <a:endParaRPr lang="en-US" altLang="zh-CN" sz="2000" dirty="0" smtClean="0">
              <a:solidFill>
                <a:prstClr val="white"/>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事件记录系统界面</a:t>
            </a:r>
            <a:endParaRPr lang="en-US" altLang="zh-CN" sz="3000" dirty="0">
              <a:solidFill>
                <a:prstClr val="white"/>
              </a:solidFill>
            </a:endParaRP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3</a:t>
            </a:r>
            <a:endParaRPr lang="zh-CN" altLang="en-US" dirty="0">
              <a:solidFill>
                <a:prstClr val="white"/>
              </a:solidFill>
            </a:endParaRPr>
          </a:p>
        </p:txBody>
      </p:sp>
      <p:sp>
        <p:nvSpPr>
          <p:cNvPr id="15" name="Rectangle 14"/>
          <p:cNvSpPr/>
          <p:nvPr/>
        </p:nvSpPr>
        <p:spPr>
          <a:xfrm>
            <a:off x="64851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Rectangle 13"/>
          <p:cNvSpPr/>
          <p:nvPr/>
        </p:nvSpPr>
        <p:spPr>
          <a:xfrm>
            <a:off x="1199806" y="1508060"/>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Rectangle 15"/>
          <p:cNvSpPr/>
          <p:nvPr/>
        </p:nvSpPr>
        <p:spPr>
          <a:xfrm>
            <a:off x="1400844" y="1508060"/>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Rectangle 16"/>
          <p:cNvSpPr/>
          <p:nvPr/>
        </p:nvSpPr>
        <p:spPr>
          <a:xfrm>
            <a:off x="1601882" y="1508060"/>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Rectangle 17"/>
          <p:cNvSpPr/>
          <p:nvPr/>
        </p:nvSpPr>
        <p:spPr>
          <a:xfrm>
            <a:off x="1802920" y="1508060"/>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Rectangle 18"/>
          <p:cNvSpPr/>
          <p:nvPr/>
        </p:nvSpPr>
        <p:spPr>
          <a:xfrm>
            <a:off x="998768" y="1508060"/>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924128" y="1848256"/>
            <a:ext cx="1828800" cy="369332"/>
          </a:xfrm>
          <a:prstGeom prst="rect">
            <a:avLst/>
          </a:prstGeom>
          <a:noFill/>
        </p:spPr>
        <p:txBody>
          <a:bodyPr wrap="square" rtlCol="0">
            <a:spAutoFit/>
          </a:bodyPr>
          <a:lstStyle/>
          <a:p>
            <a:r>
              <a:rPr lang="zh-CN" altLang="en-US" dirty="0" smtClean="0"/>
              <a:t>对话内容</a:t>
            </a:r>
            <a:r>
              <a:rPr lang="en-US" altLang="zh-CN" dirty="0" smtClean="0"/>
              <a:t>1</a:t>
            </a:r>
            <a:endParaRPr lang="zh-CN" altLang="en-US" dirty="0"/>
          </a:p>
        </p:txBody>
      </p:sp>
      <p:sp>
        <p:nvSpPr>
          <p:cNvPr id="21" name="TextBox 20"/>
          <p:cNvSpPr txBox="1"/>
          <p:nvPr/>
        </p:nvSpPr>
        <p:spPr>
          <a:xfrm>
            <a:off x="924128" y="2406524"/>
            <a:ext cx="1828800" cy="369332"/>
          </a:xfrm>
          <a:prstGeom prst="rect">
            <a:avLst/>
          </a:prstGeom>
          <a:noFill/>
        </p:spPr>
        <p:txBody>
          <a:bodyPr wrap="square" rtlCol="0">
            <a:spAutoFit/>
          </a:bodyPr>
          <a:lstStyle/>
          <a:p>
            <a:r>
              <a:rPr lang="zh-CN" altLang="en-US" dirty="0" smtClean="0"/>
              <a:t>对话内容</a:t>
            </a:r>
            <a:r>
              <a:rPr lang="en-US" altLang="zh-CN" dirty="0"/>
              <a:t>2</a:t>
            </a:r>
            <a:endParaRPr lang="zh-CN" altLang="en-US" dirty="0"/>
          </a:p>
        </p:txBody>
      </p:sp>
      <p:sp>
        <p:nvSpPr>
          <p:cNvPr id="22" name="TextBox 21"/>
          <p:cNvSpPr txBox="1"/>
          <p:nvPr/>
        </p:nvSpPr>
        <p:spPr>
          <a:xfrm>
            <a:off x="924128" y="2964792"/>
            <a:ext cx="1828800" cy="369332"/>
          </a:xfrm>
          <a:prstGeom prst="rect">
            <a:avLst/>
          </a:prstGeom>
          <a:noFill/>
        </p:spPr>
        <p:txBody>
          <a:bodyPr wrap="square" rtlCol="0">
            <a:spAutoFit/>
          </a:bodyPr>
          <a:lstStyle/>
          <a:p>
            <a:r>
              <a:rPr lang="zh-CN" altLang="en-US" dirty="0" smtClean="0"/>
              <a:t>对话内容</a:t>
            </a:r>
            <a:r>
              <a:rPr lang="en-US" altLang="zh-CN" dirty="0" smtClean="0"/>
              <a:t>3</a:t>
            </a:r>
            <a:endParaRPr lang="zh-CN" altLang="en-US" dirty="0"/>
          </a:p>
        </p:txBody>
      </p:sp>
      <p:sp>
        <p:nvSpPr>
          <p:cNvPr id="23" name="TextBox 22"/>
          <p:cNvSpPr txBox="1"/>
          <p:nvPr/>
        </p:nvSpPr>
        <p:spPr>
          <a:xfrm>
            <a:off x="924128" y="3523060"/>
            <a:ext cx="1828800" cy="369332"/>
          </a:xfrm>
          <a:prstGeom prst="rect">
            <a:avLst/>
          </a:prstGeom>
          <a:noFill/>
        </p:spPr>
        <p:txBody>
          <a:bodyPr wrap="square" rtlCol="0">
            <a:spAutoFit/>
          </a:bodyPr>
          <a:lstStyle/>
          <a:p>
            <a:r>
              <a:rPr lang="zh-CN" altLang="en-US" dirty="0" smtClean="0"/>
              <a:t>对话内容</a:t>
            </a:r>
            <a:r>
              <a:rPr lang="en-US" altLang="zh-CN" dirty="0" smtClean="0"/>
              <a:t>4</a:t>
            </a:r>
            <a:endParaRPr lang="zh-CN" altLang="en-US" dirty="0"/>
          </a:p>
        </p:txBody>
      </p:sp>
      <p:sp>
        <p:nvSpPr>
          <p:cNvPr id="24" name="TextBox 23"/>
          <p:cNvSpPr txBox="1"/>
          <p:nvPr/>
        </p:nvSpPr>
        <p:spPr>
          <a:xfrm>
            <a:off x="924128" y="4081328"/>
            <a:ext cx="1828800" cy="369332"/>
          </a:xfrm>
          <a:prstGeom prst="rect">
            <a:avLst/>
          </a:prstGeom>
          <a:noFill/>
        </p:spPr>
        <p:txBody>
          <a:bodyPr wrap="square" rtlCol="0">
            <a:spAutoFit/>
          </a:bodyPr>
          <a:lstStyle/>
          <a:p>
            <a:r>
              <a:rPr lang="zh-CN" altLang="en-US" dirty="0" smtClean="0"/>
              <a:t>对话内容</a:t>
            </a:r>
            <a:r>
              <a:rPr lang="en-US" altLang="zh-CN" dirty="0" smtClean="0"/>
              <a:t>5</a:t>
            </a:r>
            <a:endParaRPr lang="zh-CN" altLang="en-US" dirty="0"/>
          </a:p>
        </p:txBody>
      </p:sp>
      <p:sp>
        <p:nvSpPr>
          <p:cNvPr id="25" name="Rectangle 24"/>
          <p:cNvSpPr/>
          <p:nvPr/>
        </p:nvSpPr>
        <p:spPr>
          <a:xfrm>
            <a:off x="1127761" y="5593297"/>
            <a:ext cx="1109065" cy="406211"/>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选项</a:t>
            </a:r>
            <a:r>
              <a:rPr lang="en-US" altLang="zh-CN" dirty="0" smtClean="0">
                <a:solidFill>
                  <a:schemeClr val="tx1"/>
                </a:solidFill>
              </a:rPr>
              <a:t>1</a:t>
            </a:r>
            <a:endParaRPr lang="zh-CN" altLang="en-US" dirty="0">
              <a:solidFill>
                <a:schemeClr val="tx1"/>
              </a:solidFill>
            </a:endParaRPr>
          </a:p>
        </p:txBody>
      </p:sp>
      <p:sp>
        <p:nvSpPr>
          <p:cNvPr id="26" name="Rectangle 25"/>
          <p:cNvSpPr/>
          <p:nvPr/>
        </p:nvSpPr>
        <p:spPr>
          <a:xfrm>
            <a:off x="2572642" y="5593298"/>
            <a:ext cx="1109065" cy="406211"/>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选项</a:t>
            </a:r>
            <a:r>
              <a:rPr lang="en-US" altLang="zh-CN" dirty="0" smtClean="0">
                <a:solidFill>
                  <a:schemeClr val="tx1"/>
                </a:solidFill>
              </a:rPr>
              <a:t>2</a:t>
            </a:r>
            <a:endParaRPr lang="zh-CN" altLang="en-US" dirty="0">
              <a:solidFill>
                <a:schemeClr val="tx1"/>
              </a:solidFill>
            </a:endParaRPr>
          </a:p>
        </p:txBody>
      </p:sp>
      <p:sp>
        <p:nvSpPr>
          <p:cNvPr id="27" name="Rectangle 26"/>
          <p:cNvSpPr/>
          <p:nvPr/>
        </p:nvSpPr>
        <p:spPr>
          <a:xfrm flipH="1">
            <a:off x="3529251" y="1770068"/>
            <a:ext cx="45719" cy="3667694"/>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Rectangle 2"/>
          <p:cNvSpPr/>
          <p:nvPr/>
        </p:nvSpPr>
        <p:spPr>
          <a:xfrm>
            <a:off x="3574970" y="3762958"/>
            <a:ext cx="442553" cy="1674804"/>
          </a:xfrm>
          <a:prstGeom prst="rect">
            <a:avLst/>
          </a:prstGeom>
          <a:solidFill>
            <a:srgbClr val="EFDD9C"/>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solidFill>
                  <a:schemeClr val="tx1"/>
                </a:solidFill>
              </a:rPr>
              <a:t>事</a:t>
            </a:r>
            <a:r>
              <a:rPr lang="zh-CN" altLang="en-US" dirty="0" smtClean="0">
                <a:solidFill>
                  <a:schemeClr val="tx1"/>
                </a:solidFill>
              </a:rPr>
              <a:t>件</a:t>
            </a:r>
            <a:r>
              <a:rPr lang="zh-CN" altLang="en-US" dirty="0">
                <a:solidFill>
                  <a:schemeClr val="tx1"/>
                </a:solidFill>
              </a:rPr>
              <a:t>日志</a:t>
            </a:r>
          </a:p>
        </p:txBody>
      </p:sp>
      <p:sp>
        <p:nvSpPr>
          <p:cNvPr id="29" name="Rectangle 28"/>
          <p:cNvSpPr/>
          <p:nvPr/>
        </p:nvSpPr>
        <p:spPr>
          <a:xfrm>
            <a:off x="642134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Rectangle 29"/>
          <p:cNvSpPr/>
          <p:nvPr/>
        </p:nvSpPr>
        <p:spPr>
          <a:xfrm>
            <a:off x="6823260" y="190703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Rectangle 30"/>
          <p:cNvSpPr/>
          <p:nvPr/>
        </p:nvSpPr>
        <p:spPr>
          <a:xfrm>
            <a:off x="7024298" y="190703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Rectangle 31"/>
          <p:cNvSpPr/>
          <p:nvPr/>
        </p:nvSpPr>
        <p:spPr>
          <a:xfrm>
            <a:off x="7225336" y="190703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Rectangle 32"/>
          <p:cNvSpPr/>
          <p:nvPr/>
        </p:nvSpPr>
        <p:spPr>
          <a:xfrm>
            <a:off x="7426374" y="190703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Rectangle 33"/>
          <p:cNvSpPr/>
          <p:nvPr/>
        </p:nvSpPr>
        <p:spPr>
          <a:xfrm>
            <a:off x="6622222" y="190703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TextBox 34"/>
          <p:cNvSpPr txBox="1"/>
          <p:nvPr/>
        </p:nvSpPr>
        <p:spPr>
          <a:xfrm>
            <a:off x="7537974" y="2433866"/>
            <a:ext cx="1828800" cy="369332"/>
          </a:xfrm>
          <a:prstGeom prst="rect">
            <a:avLst/>
          </a:prstGeom>
          <a:noFill/>
        </p:spPr>
        <p:txBody>
          <a:bodyPr wrap="square" rtlCol="0">
            <a:spAutoFit/>
          </a:bodyPr>
          <a:lstStyle/>
          <a:p>
            <a:r>
              <a:rPr lang="zh-CN" altLang="en-US" dirty="0" smtClean="0"/>
              <a:t>对话内容</a:t>
            </a:r>
            <a:r>
              <a:rPr lang="en-US" altLang="zh-CN" dirty="0" smtClean="0"/>
              <a:t>1</a:t>
            </a:r>
            <a:endParaRPr lang="zh-CN" altLang="en-US" dirty="0"/>
          </a:p>
        </p:txBody>
      </p:sp>
      <p:sp>
        <p:nvSpPr>
          <p:cNvPr id="39" name="TextBox 38"/>
          <p:cNvSpPr txBox="1"/>
          <p:nvPr/>
        </p:nvSpPr>
        <p:spPr>
          <a:xfrm>
            <a:off x="7537974" y="3065632"/>
            <a:ext cx="1828800" cy="369332"/>
          </a:xfrm>
          <a:prstGeom prst="rect">
            <a:avLst/>
          </a:prstGeom>
          <a:noFill/>
        </p:spPr>
        <p:txBody>
          <a:bodyPr wrap="square" rtlCol="0">
            <a:spAutoFit/>
          </a:bodyPr>
          <a:lstStyle/>
          <a:p>
            <a:r>
              <a:rPr lang="zh-CN" altLang="en-US" dirty="0" smtClean="0"/>
              <a:t>对话内容</a:t>
            </a:r>
            <a:r>
              <a:rPr lang="en-US" altLang="zh-CN" dirty="0" smtClean="0"/>
              <a:t>5</a:t>
            </a:r>
            <a:endParaRPr lang="zh-CN" altLang="en-US" dirty="0"/>
          </a:p>
        </p:txBody>
      </p:sp>
      <p:sp>
        <p:nvSpPr>
          <p:cNvPr id="51" name="Rectangle 50"/>
          <p:cNvSpPr/>
          <p:nvPr/>
        </p:nvSpPr>
        <p:spPr>
          <a:xfrm>
            <a:off x="6577752" y="1337575"/>
            <a:ext cx="1528094" cy="379335"/>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事</a:t>
            </a:r>
            <a:r>
              <a:rPr lang="zh-CN" altLang="en-US" dirty="0" smtClean="0">
                <a:solidFill>
                  <a:schemeClr val="tx1"/>
                </a:solidFill>
              </a:rPr>
              <a:t>件系统</a:t>
            </a:r>
            <a:endParaRPr lang="zh-CN" altLang="en-US" dirty="0">
              <a:solidFill>
                <a:schemeClr val="tx1"/>
              </a:solidFill>
            </a:endParaRPr>
          </a:p>
        </p:txBody>
      </p:sp>
      <p:sp>
        <p:nvSpPr>
          <p:cNvPr id="4" name="TextBox 3"/>
          <p:cNvSpPr txBox="1"/>
          <p:nvPr/>
        </p:nvSpPr>
        <p:spPr>
          <a:xfrm>
            <a:off x="2061319" y="4081328"/>
            <a:ext cx="719847" cy="369332"/>
          </a:xfrm>
          <a:prstGeom prst="rect">
            <a:avLst/>
          </a:prstGeom>
          <a:noFill/>
        </p:spPr>
        <p:txBody>
          <a:bodyPr wrap="square" rtlCol="0">
            <a:spAutoFit/>
          </a:bodyPr>
          <a:lstStyle/>
          <a:p>
            <a:r>
              <a:rPr lang="zh-CN" altLang="en-US" b="1" dirty="0" smtClean="0">
                <a:solidFill>
                  <a:schemeClr val="bg1"/>
                </a:solidFill>
              </a:rPr>
              <a:t>！</a:t>
            </a:r>
            <a:endParaRPr lang="zh-CN" altLang="en-US" b="1" dirty="0">
              <a:solidFill>
                <a:schemeClr val="bg1"/>
              </a:solidFill>
            </a:endParaRPr>
          </a:p>
        </p:txBody>
      </p:sp>
      <p:sp>
        <p:nvSpPr>
          <p:cNvPr id="6" name="Curved Left Arrow 5"/>
          <p:cNvSpPr/>
          <p:nvPr/>
        </p:nvSpPr>
        <p:spPr>
          <a:xfrm>
            <a:off x="9168284" y="1372119"/>
            <a:ext cx="396980" cy="428017"/>
          </a:xfrm>
          <a:prstGeom prst="curvedLeftArrow">
            <a:avLst>
              <a:gd name="adj1" fmla="val 29980"/>
              <a:gd name="adj2" fmla="val 34149"/>
              <a:gd name="adj3" fmla="val 25000"/>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TextBox 51"/>
          <p:cNvSpPr txBox="1"/>
          <p:nvPr/>
        </p:nvSpPr>
        <p:spPr>
          <a:xfrm>
            <a:off x="2075438" y="1870265"/>
            <a:ext cx="719847" cy="369332"/>
          </a:xfrm>
          <a:prstGeom prst="rect">
            <a:avLst/>
          </a:prstGeom>
          <a:noFill/>
        </p:spPr>
        <p:txBody>
          <a:bodyPr wrap="square" rtlCol="0">
            <a:spAutoFit/>
          </a:bodyPr>
          <a:lstStyle/>
          <a:p>
            <a:r>
              <a:rPr lang="zh-CN" altLang="en-US" b="1" dirty="0" smtClean="0">
                <a:solidFill>
                  <a:schemeClr val="bg1"/>
                </a:solidFill>
              </a:rPr>
              <a:t>！</a:t>
            </a:r>
            <a:endParaRPr lang="zh-CN" altLang="en-US"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环境扫描系统</a:t>
            </a:r>
            <a:endParaRPr lang="en-US" altLang="zh-CN" sz="3000" dirty="0">
              <a:solidFill>
                <a:prstClr val="white"/>
              </a:solidFill>
            </a:endParaRP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4</a:t>
            </a:r>
            <a:endParaRPr lang="zh-CN" altLang="en-US" dirty="0">
              <a:solidFill>
                <a:prstClr val="white"/>
              </a:solidFill>
            </a:endParaRPr>
          </a:p>
        </p:txBody>
      </p:sp>
      <p:sp>
        <p:nvSpPr>
          <p:cNvPr id="46" name="TextBox 45"/>
          <p:cNvSpPr txBox="1"/>
          <p:nvPr/>
        </p:nvSpPr>
        <p:spPr>
          <a:xfrm>
            <a:off x="1381328" y="1958182"/>
            <a:ext cx="8404698" cy="3170099"/>
          </a:xfrm>
          <a:prstGeom prst="rect">
            <a:avLst/>
          </a:prstGeom>
          <a:noFill/>
        </p:spPr>
        <p:txBody>
          <a:bodyPr wrap="square" rtlCol="0">
            <a:spAutoFit/>
          </a:bodyPr>
          <a:lstStyle/>
          <a:p>
            <a:pPr>
              <a:lnSpc>
                <a:spcPts val="3000"/>
              </a:lnSpc>
            </a:pPr>
            <a:r>
              <a:rPr lang="zh-CN" altLang="en-US" sz="2000" b="1" dirty="0" smtClean="0">
                <a:solidFill>
                  <a:prstClr val="white"/>
                </a:solidFill>
              </a:rPr>
              <a:t>解决问题</a:t>
            </a:r>
            <a:endParaRPr lang="en-US" altLang="zh-CN" sz="2000" b="1" dirty="0" smtClean="0">
              <a:solidFill>
                <a:prstClr val="white"/>
              </a:solidFill>
            </a:endParaRPr>
          </a:p>
          <a:p>
            <a:pPr>
              <a:lnSpc>
                <a:spcPts val="3000"/>
              </a:lnSpc>
            </a:pPr>
            <a:r>
              <a:rPr lang="zh-CN" altLang="en-US" sz="2000" dirty="0">
                <a:solidFill>
                  <a:prstClr val="white"/>
                </a:solidFill>
              </a:rPr>
              <a:t>解</a:t>
            </a:r>
            <a:r>
              <a:rPr lang="zh-CN" altLang="en-US" sz="2000" dirty="0" smtClean="0">
                <a:solidFill>
                  <a:prstClr val="white"/>
                </a:solidFill>
              </a:rPr>
              <a:t>谜部分留给玩家</a:t>
            </a:r>
            <a:endParaRPr lang="en-US" altLang="zh-CN" sz="2000" dirty="0" smtClean="0">
              <a:solidFill>
                <a:prstClr val="white"/>
              </a:solidFill>
            </a:endParaRPr>
          </a:p>
          <a:p>
            <a:pPr>
              <a:lnSpc>
                <a:spcPts val="3000"/>
              </a:lnSpc>
            </a:pPr>
            <a:endParaRPr lang="en-US" altLang="zh-CN" sz="2000" dirty="0" smtClean="0">
              <a:solidFill>
                <a:prstClr val="white"/>
              </a:solidFill>
            </a:endParaRPr>
          </a:p>
          <a:p>
            <a:pPr>
              <a:lnSpc>
                <a:spcPts val="3000"/>
              </a:lnSpc>
            </a:pPr>
            <a:r>
              <a:rPr lang="zh-CN" altLang="en-US" sz="2000" b="1" dirty="0" smtClean="0">
                <a:solidFill>
                  <a:prstClr val="white"/>
                </a:solidFill>
              </a:rPr>
              <a:t>系统概述</a:t>
            </a:r>
            <a:endParaRPr lang="en-US" altLang="zh-CN" sz="2000" b="1" dirty="0" smtClean="0">
              <a:solidFill>
                <a:prstClr val="white"/>
              </a:solidFill>
            </a:endParaRPr>
          </a:p>
          <a:p>
            <a:pPr>
              <a:lnSpc>
                <a:spcPts val="3000"/>
              </a:lnSpc>
            </a:pPr>
            <a:r>
              <a:rPr lang="zh-CN" altLang="en-US" sz="2000" dirty="0" smtClean="0">
                <a:solidFill>
                  <a:prstClr val="white"/>
                </a:solidFill>
              </a:rPr>
              <a:t>当对话中遇到特定的谜题时，启动环境扫描，扫描后会产生一大段文字描述，描述的内容</a:t>
            </a:r>
            <a:r>
              <a:rPr lang="zh-CN" altLang="en-US" sz="2000" dirty="0">
                <a:solidFill>
                  <a:prstClr val="white"/>
                </a:solidFill>
              </a:rPr>
              <a:t>就</a:t>
            </a:r>
            <a:r>
              <a:rPr lang="zh-CN" altLang="en-US" sz="2000" dirty="0" smtClean="0">
                <a:solidFill>
                  <a:prstClr val="white"/>
                </a:solidFill>
              </a:rPr>
              <a:t>是当前所处的环境，玩家需要从文字中选出关键信息，然后将关键信息重组（操作方式与事件记录系统一致），选择正确则对话继续</a:t>
            </a:r>
            <a:endParaRPr lang="en-US" altLang="zh-CN" sz="2000" dirty="0" smtClean="0">
              <a:solidFill>
                <a:prstClr val="white"/>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环</a:t>
            </a:r>
            <a:r>
              <a:rPr lang="zh-CN" altLang="en-US" sz="3000" dirty="0" smtClean="0">
                <a:solidFill>
                  <a:prstClr val="white"/>
                </a:solidFill>
              </a:rPr>
              <a:t>境扫描系统界面</a:t>
            </a:r>
            <a:endParaRPr lang="en-US" altLang="zh-CN" sz="3000" dirty="0">
              <a:solidFill>
                <a:prstClr val="white"/>
              </a:solidFill>
            </a:endParaRP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5</a:t>
            </a:r>
            <a:endParaRPr lang="zh-CN" altLang="en-US" dirty="0">
              <a:solidFill>
                <a:prstClr val="white"/>
              </a:solidFill>
            </a:endParaRPr>
          </a:p>
        </p:txBody>
      </p:sp>
      <p:sp>
        <p:nvSpPr>
          <p:cNvPr id="15" name="Rectangle 14"/>
          <p:cNvSpPr/>
          <p:nvPr/>
        </p:nvSpPr>
        <p:spPr>
          <a:xfrm>
            <a:off x="64851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Rectangle 13"/>
          <p:cNvSpPr/>
          <p:nvPr/>
        </p:nvSpPr>
        <p:spPr>
          <a:xfrm>
            <a:off x="1216898" y="145194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Rectangle 15"/>
          <p:cNvSpPr/>
          <p:nvPr/>
        </p:nvSpPr>
        <p:spPr>
          <a:xfrm>
            <a:off x="1417936" y="145194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Rectangle 16"/>
          <p:cNvSpPr/>
          <p:nvPr/>
        </p:nvSpPr>
        <p:spPr>
          <a:xfrm>
            <a:off x="1618974" y="145194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Rectangle 17"/>
          <p:cNvSpPr/>
          <p:nvPr/>
        </p:nvSpPr>
        <p:spPr>
          <a:xfrm>
            <a:off x="1820012" y="145194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Rectangle 18"/>
          <p:cNvSpPr/>
          <p:nvPr/>
        </p:nvSpPr>
        <p:spPr>
          <a:xfrm>
            <a:off x="1015860" y="145194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924128" y="1848256"/>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1</a:t>
            </a:r>
            <a:endParaRPr lang="zh-CN" altLang="en-US" dirty="0">
              <a:solidFill>
                <a:prstClr val="black"/>
              </a:solidFill>
            </a:endParaRPr>
          </a:p>
        </p:txBody>
      </p:sp>
      <p:sp>
        <p:nvSpPr>
          <p:cNvPr id="21" name="TextBox 20"/>
          <p:cNvSpPr txBox="1"/>
          <p:nvPr/>
        </p:nvSpPr>
        <p:spPr>
          <a:xfrm>
            <a:off x="924128" y="2406524"/>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a:solidFill>
                  <a:prstClr val="black"/>
                </a:solidFill>
              </a:rPr>
              <a:t>2</a:t>
            </a:r>
            <a:endParaRPr lang="zh-CN" altLang="en-US" dirty="0">
              <a:solidFill>
                <a:prstClr val="black"/>
              </a:solidFill>
            </a:endParaRPr>
          </a:p>
        </p:txBody>
      </p:sp>
      <p:sp>
        <p:nvSpPr>
          <p:cNvPr id="22" name="TextBox 21"/>
          <p:cNvSpPr txBox="1"/>
          <p:nvPr/>
        </p:nvSpPr>
        <p:spPr>
          <a:xfrm>
            <a:off x="924128" y="2964792"/>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3</a:t>
            </a:r>
            <a:endParaRPr lang="zh-CN" altLang="en-US" dirty="0">
              <a:solidFill>
                <a:prstClr val="black"/>
              </a:solidFill>
            </a:endParaRPr>
          </a:p>
        </p:txBody>
      </p:sp>
      <p:sp>
        <p:nvSpPr>
          <p:cNvPr id="23" name="TextBox 22"/>
          <p:cNvSpPr txBox="1"/>
          <p:nvPr/>
        </p:nvSpPr>
        <p:spPr>
          <a:xfrm>
            <a:off x="924128" y="3523060"/>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4</a:t>
            </a:r>
            <a:endParaRPr lang="zh-CN" altLang="en-US" dirty="0">
              <a:solidFill>
                <a:prstClr val="black"/>
              </a:solidFill>
            </a:endParaRPr>
          </a:p>
        </p:txBody>
      </p:sp>
      <p:sp>
        <p:nvSpPr>
          <p:cNvPr id="24" name="TextBox 23"/>
          <p:cNvSpPr txBox="1"/>
          <p:nvPr/>
        </p:nvSpPr>
        <p:spPr>
          <a:xfrm>
            <a:off x="924128" y="4081328"/>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5</a:t>
            </a:r>
            <a:endParaRPr lang="zh-CN" altLang="en-US" dirty="0">
              <a:solidFill>
                <a:prstClr val="black"/>
              </a:solidFill>
            </a:endParaRPr>
          </a:p>
        </p:txBody>
      </p:sp>
      <p:sp>
        <p:nvSpPr>
          <p:cNvPr id="25" name="Rectangle 24"/>
          <p:cNvSpPr/>
          <p:nvPr/>
        </p:nvSpPr>
        <p:spPr>
          <a:xfrm>
            <a:off x="1303972" y="5628026"/>
            <a:ext cx="1999414" cy="406211"/>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启动扫描程序</a:t>
            </a:r>
            <a:endParaRPr lang="zh-CN" altLang="en-US" dirty="0">
              <a:solidFill>
                <a:prstClr val="black"/>
              </a:solidFill>
            </a:endParaRPr>
          </a:p>
        </p:txBody>
      </p:sp>
      <p:sp>
        <p:nvSpPr>
          <p:cNvPr id="27" name="Rectangle 26"/>
          <p:cNvSpPr/>
          <p:nvPr/>
        </p:nvSpPr>
        <p:spPr>
          <a:xfrm flipH="1">
            <a:off x="3529251" y="1770068"/>
            <a:ext cx="45719" cy="3667694"/>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Rectangle 2"/>
          <p:cNvSpPr/>
          <p:nvPr/>
        </p:nvSpPr>
        <p:spPr>
          <a:xfrm>
            <a:off x="3574970" y="3762958"/>
            <a:ext cx="442553" cy="1674804"/>
          </a:xfrm>
          <a:prstGeom prst="rect">
            <a:avLst/>
          </a:prstGeom>
          <a:solidFill>
            <a:srgbClr val="EFDD9C"/>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solidFill>
                  <a:prstClr val="black"/>
                </a:solidFill>
              </a:rPr>
              <a:t>事</a:t>
            </a:r>
            <a:r>
              <a:rPr lang="zh-CN" altLang="en-US" dirty="0" smtClean="0">
                <a:solidFill>
                  <a:prstClr val="black"/>
                </a:solidFill>
              </a:rPr>
              <a:t>件</a:t>
            </a:r>
            <a:r>
              <a:rPr lang="zh-CN" altLang="en-US" dirty="0">
                <a:solidFill>
                  <a:prstClr val="black"/>
                </a:solidFill>
              </a:rPr>
              <a:t>日志</a:t>
            </a:r>
          </a:p>
        </p:txBody>
      </p:sp>
      <p:sp>
        <p:nvSpPr>
          <p:cNvPr id="29" name="Rectangle 28"/>
          <p:cNvSpPr/>
          <p:nvPr/>
        </p:nvSpPr>
        <p:spPr>
          <a:xfrm>
            <a:off x="642134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Rectangle 30"/>
          <p:cNvSpPr/>
          <p:nvPr/>
        </p:nvSpPr>
        <p:spPr>
          <a:xfrm>
            <a:off x="6898264" y="4125313"/>
            <a:ext cx="1109145" cy="327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焦困</a:t>
            </a:r>
            <a:endParaRPr lang="zh-CN" altLang="en-US" dirty="0">
              <a:solidFill>
                <a:schemeClr val="tx1"/>
              </a:solidFill>
            </a:endParaRPr>
          </a:p>
        </p:txBody>
      </p:sp>
      <p:sp>
        <p:nvSpPr>
          <p:cNvPr id="35" name="TextBox 34"/>
          <p:cNvSpPr txBox="1"/>
          <p:nvPr/>
        </p:nvSpPr>
        <p:spPr>
          <a:xfrm>
            <a:off x="6792827" y="1813521"/>
            <a:ext cx="2701054" cy="2308324"/>
          </a:xfrm>
          <a:prstGeom prst="rect">
            <a:avLst/>
          </a:prstGeom>
          <a:noFill/>
        </p:spPr>
        <p:txBody>
          <a:bodyPr wrap="square" rtlCol="0">
            <a:spAutoFit/>
          </a:bodyPr>
          <a:lstStyle/>
          <a:p>
            <a:r>
              <a:rPr lang="zh-CN" altLang="en-US" dirty="0" smtClean="0">
                <a:solidFill>
                  <a:prstClr val="black"/>
                </a:solidFill>
              </a:rPr>
              <a:t>巴拉焦困</a:t>
            </a:r>
            <a:r>
              <a:rPr lang="zh-CN" altLang="en-US" dirty="0" smtClean="0">
                <a:solidFill>
                  <a:schemeClr val="bg1"/>
                </a:solidFill>
              </a:rPr>
              <a:t>！</a:t>
            </a:r>
            <a:r>
              <a:rPr lang="zh-CN" altLang="en-US" dirty="0" smtClean="0">
                <a:solidFill>
                  <a:prstClr val="black"/>
                </a:solidFill>
              </a:rPr>
              <a:t>斯加地方垃圾爱上了就大方啊就是看得见按键小刀</a:t>
            </a:r>
            <a:r>
              <a:rPr lang="zh-CN" altLang="en-US" dirty="0" smtClean="0">
                <a:solidFill>
                  <a:schemeClr val="bg1"/>
                </a:solidFill>
              </a:rPr>
              <a:t>！</a:t>
            </a:r>
            <a:r>
              <a:rPr lang="zh-CN" altLang="en-US" dirty="0" smtClean="0">
                <a:solidFill>
                  <a:prstClr val="black"/>
                </a:solidFill>
              </a:rPr>
              <a:t>案例睡觉了发菜刀</a:t>
            </a:r>
            <a:r>
              <a:rPr lang="zh-CN" altLang="en-US" dirty="0" smtClean="0">
                <a:solidFill>
                  <a:schemeClr val="bg1"/>
                </a:solidFill>
              </a:rPr>
              <a:t>！</a:t>
            </a:r>
            <a:r>
              <a:rPr lang="zh-CN" altLang="en-US" dirty="0" smtClean="0">
                <a:solidFill>
                  <a:prstClr val="black"/>
                </a:solidFill>
              </a:rPr>
              <a:t>了骄傲哦</a:t>
            </a:r>
            <a:r>
              <a:rPr lang="en-US" altLang="zh-CN" dirty="0" smtClean="0">
                <a:solidFill>
                  <a:prstClr val="black"/>
                </a:solidFill>
              </a:rPr>
              <a:t>I</a:t>
            </a:r>
            <a:r>
              <a:rPr lang="zh-CN" altLang="en-US" dirty="0" smtClean="0">
                <a:solidFill>
                  <a:prstClr val="black"/>
                </a:solidFill>
              </a:rPr>
              <a:t>家艾莉婕奥侧面</a:t>
            </a:r>
            <a:r>
              <a:rPr lang="zh-CN" altLang="en-US" dirty="0" smtClean="0">
                <a:solidFill>
                  <a:schemeClr val="bg1"/>
                </a:solidFill>
              </a:rPr>
              <a:t>！</a:t>
            </a:r>
            <a:r>
              <a:rPr lang="zh-CN" altLang="en-US" dirty="0" smtClean="0">
                <a:solidFill>
                  <a:prstClr val="black"/>
                </a:solidFill>
              </a:rPr>
              <a:t>就发保安</a:t>
            </a:r>
            <a:r>
              <a:rPr lang="zh-CN" altLang="en-US" dirty="0" smtClean="0">
                <a:solidFill>
                  <a:schemeClr val="bg1"/>
                </a:solidFill>
              </a:rPr>
              <a:t>！</a:t>
            </a:r>
            <a:r>
              <a:rPr lang="zh-CN" altLang="en-US" dirty="0" smtClean="0">
                <a:solidFill>
                  <a:prstClr val="black"/>
                </a:solidFill>
              </a:rPr>
              <a:t>多久哇哦偶背后</a:t>
            </a:r>
            <a:r>
              <a:rPr lang="zh-CN" altLang="en-US" dirty="0" smtClean="0">
                <a:solidFill>
                  <a:schemeClr val="bg1"/>
                </a:solidFill>
              </a:rPr>
              <a:t>！</a:t>
            </a:r>
            <a:r>
              <a:rPr lang="zh-CN" altLang="en-US" dirty="0" smtClean="0">
                <a:solidFill>
                  <a:prstClr val="black"/>
                </a:solidFill>
              </a:rPr>
              <a:t>家费拉家玩家拉丝机奥哦啊睡觉疯了</a:t>
            </a:r>
            <a:endParaRPr lang="zh-CN" altLang="en-US" dirty="0">
              <a:solidFill>
                <a:prstClr val="black"/>
              </a:solidFill>
            </a:endParaRPr>
          </a:p>
        </p:txBody>
      </p:sp>
      <p:sp>
        <p:nvSpPr>
          <p:cNvPr id="51" name="Rectangle 50"/>
          <p:cNvSpPr/>
          <p:nvPr/>
        </p:nvSpPr>
        <p:spPr>
          <a:xfrm>
            <a:off x="6577752" y="1337575"/>
            <a:ext cx="1528094" cy="379335"/>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扫描结果</a:t>
            </a:r>
            <a:endParaRPr lang="zh-CN" altLang="en-US" dirty="0">
              <a:solidFill>
                <a:prstClr val="black"/>
              </a:solidFill>
            </a:endParaRPr>
          </a:p>
        </p:txBody>
      </p:sp>
      <p:sp>
        <p:nvSpPr>
          <p:cNvPr id="4" name="TextBox 3"/>
          <p:cNvSpPr txBox="1"/>
          <p:nvPr/>
        </p:nvSpPr>
        <p:spPr>
          <a:xfrm>
            <a:off x="2061319" y="4081328"/>
            <a:ext cx="719847" cy="369332"/>
          </a:xfrm>
          <a:prstGeom prst="rect">
            <a:avLst/>
          </a:prstGeom>
          <a:noFill/>
        </p:spPr>
        <p:txBody>
          <a:bodyPr wrap="square" rtlCol="0">
            <a:spAutoFit/>
          </a:bodyPr>
          <a:lstStyle/>
          <a:p>
            <a:r>
              <a:rPr lang="zh-CN" altLang="en-US" b="1" dirty="0" smtClean="0">
                <a:solidFill>
                  <a:prstClr val="white"/>
                </a:solidFill>
              </a:rPr>
              <a:t>！</a:t>
            </a:r>
            <a:endParaRPr lang="zh-CN" altLang="en-US" b="1" dirty="0">
              <a:solidFill>
                <a:prstClr val="white"/>
              </a:solidFill>
            </a:endParaRPr>
          </a:p>
        </p:txBody>
      </p:sp>
      <p:sp>
        <p:nvSpPr>
          <p:cNvPr id="6" name="Curved Left Arrow 5"/>
          <p:cNvSpPr/>
          <p:nvPr/>
        </p:nvSpPr>
        <p:spPr>
          <a:xfrm>
            <a:off x="9295391" y="1313233"/>
            <a:ext cx="396980" cy="428017"/>
          </a:xfrm>
          <a:prstGeom prst="curvedLeftArrow">
            <a:avLst>
              <a:gd name="adj1" fmla="val 29980"/>
              <a:gd name="adj2" fmla="val 34149"/>
              <a:gd name="adj3" fmla="val 25000"/>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2" name="TextBox 51"/>
          <p:cNvSpPr txBox="1"/>
          <p:nvPr/>
        </p:nvSpPr>
        <p:spPr>
          <a:xfrm>
            <a:off x="2075438" y="1870265"/>
            <a:ext cx="719847" cy="369332"/>
          </a:xfrm>
          <a:prstGeom prst="rect">
            <a:avLst/>
          </a:prstGeom>
          <a:noFill/>
        </p:spPr>
        <p:txBody>
          <a:bodyPr wrap="square" rtlCol="0">
            <a:spAutoFit/>
          </a:bodyPr>
          <a:lstStyle/>
          <a:p>
            <a:r>
              <a:rPr lang="zh-CN" altLang="en-US" b="1" dirty="0" smtClean="0">
                <a:solidFill>
                  <a:prstClr val="white"/>
                </a:solidFill>
              </a:rPr>
              <a:t>！</a:t>
            </a:r>
            <a:endParaRPr lang="zh-CN" altLang="en-US" b="1" dirty="0">
              <a:solidFill>
                <a:prstClr val="white"/>
              </a:solidFill>
            </a:endParaRPr>
          </a:p>
        </p:txBody>
      </p:sp>
      <p:sp>
        <p:nvSpPr>
          <p:cNvPr id="37" name="Rectangle 36"/>
          <p:cNvSpPr/>
          <p:nvPr/>
        </p:nvSpPr>
        <p:spPr>
          <a:xfrm>
            <a:off x="8233832" y="4123206"/>
            <a:ext cx="1109145" cy="327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小刀</a:t>
            </a:r>
            <a:endParaRPr lang="zh-CN" altLang="en-US" dirty="0">
              <a:solidFill>
                <a:schemeClr val="tx1"/>
              </a:solidFill>
            </a:endParaRPr>
          </a:p>
        </p:txBody>
      </p:sp>
      <p:sp>
        <p:nvSpPr>
          <p:cNvPr id="38" name="Rectangle 37"/>
          <p:cNvSpPr/>
          <p:nvPr/>
        </p:nvSpPr>
        <p:spPr>
          <a:xfrm>
            <a:off x="6898264" y="4597626"/>
            <a:ext cx="1109145" cy="327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保安</a:t>
            </a:r>
          </a:p>
        </p:txBody>
      </p:sp>
      <p:sp>
        <p:nvSpPr>
          <p:cNvPr id="45" name="Rectangle 44"/>
          <p:cNvSpPr/>
          <p:nvPr/>
        </p:nvSpPr>
        <p:spPr>
          <a:xfrm>
            <a:off x="8233831" y="4592441"/>
            <a:ext cx="1109145" cy="327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背后</a:t>
            </a:r>
          </a:p>
        </p:txBody>
      </p:sp>
      <p:sp>
        <p:nvSpPr>
          <p:cNvPr id="46" name="Rectangle 45"/>
          <p:cNvSpPr/>
          <p:nvPr/>
        </p:nvSpPr>
        <p:spPr>
          <a:xfrm>
            <a:off x="6615260" y="5058427"/>
            <a:ext cx="1528094" cy="379335"/>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rPr>
              <a:t>模</a:t>
            </a:r>
            <a:r>
              <a:rPr lang="zh-CN" altLang="en-US" dirty="0" smtClean="0">
                <a:solidFill>
                  <a:prstClr val="black"/>
                </a:solidFill>
              </a:rPr>
              <a:t>拟分析</a:t>
            </a:r>
            <a:endParaRPr lang="zh-CN" altLang="en-US" dirty="0">
              <a:solidFill>
                <a:prstClr val="black"/>
              </a:solidFill>
            </a:endParaRPr>
          </a:p>
        </p:txBody>
      </p:sp>
      <p:sp>
        <p:nvSpPr>
          <p:cNvPr id="7" name="TextBox 6"/>
          <p:cNvSpPr txBox="1"/>
          <p:nvPr/>
        </p:nvSpPr>
        <p:spPr>
          <a:xfrm>
            <a:off x="6778158" y="5489111"/>
            <a:ext cx="2892089" cy="646331"/>
          </a:xfrm>
          <a:prstGeom prst="rect">
            <a:avLst/>
          </a:prstGeom>
          <a:noFill/>
        </p:spPr>
        <p:txBody>
          <a:bodyPr wrap="square" rtlCol="0">
            <a:spAutoFit/>
          </a:bodyPr>
          <a:lstStyle/>
          <a:p>
            <a:r>
              <a:rPr lang="zh-CN" altLang="en-US" dirty="0" smtClean="0"/>
              <a:t>焦困用小刀绕到保安背后杀死了他</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以上玩法不足</a:t>
            </a: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6</a:t>
            </a:r>
          </a:p>
        </p:txBody>
      </p:sp>
      <p:sp>
        <p:nvSpPr>
          <p:cNvPr id="46" name="TextBox 45"/>
          <p:cNvSpPr txBox="1"/>
          <p:nvPr/>
        </p:nvSpPr>
        <p:spPr>
          <a:xfrm>
            <a:off x="3381375" y="2783840"/>
            <a:ext cx="5967730" cy="475615"/>
          </a:xfrm>
          <a:prstGeom prst="rect">
            <a:avLst/>
          </a:prstGeom>
          <a:noFill/>
        </p:spPr>
        <p:txBody>
          <a:bodyPr wrap="square" rtlCol="0">
            <a:spAutoFit/>
          </a:bodyPr>
          <a:lstStyle/>
          <a:p>
            <a:pPr>
              <a:lnSpc>
                <a:spcPts val="3000"/>
              </a:lnSpc>
            </a:pPr>
            <a:r>
              <a:rPr lang="zh-CN" altLang="en-US" sz="2000" dirty="0" smtClean="0">
                <a:solidFill>
                  <a:prstClr val="white"/>
                </a:solidFill>
              </a:rPr>
              <a:t>主要问题：文字的组合难以全球化难全球化</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玩法改进</a:t>
            </a:r>
            <a:r>
              <a:rPr lang="en-US" altLang="zh-CN" sz="3000" dirty="0">
                <a:solidFill>
                  <a:prstClr val="white"/>
                </a:solidFill>
              </a:rPr>
              <a:t>--</a:t>
            </a:r>
            <a:r>
              <a:rPr lang="zh-CN" altLang="en-US" sz="3000" dirty="0">
                <a:solidFill>
                  <a:prstClr val="white"/>
                </a:solidFill>
              </a:rPr>
              <a:t>事件记录</a:t>
            </a: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7</a:t>
            </a:r>
          </a:p>
        </p:txBody>
      </p:sp>
      <p:sp>
        <p:nvSpPr>
          <p:cNvPr id="15" name="Rectangle 14"/>
          <p:cNvSpPr/>
          <p:nvPr/>
        </p:nvSpPr>
        <p:spPr>
          <a:xfrm>
            <a:off x="64851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Rectangle 13"/>
          <p:cNvSpPr/>
          <p:nvPr/>
        </p:nvSpPr>
        <p:spPr>
          <a:xfrm>
            <a:off x="1199806" y="1508060"/>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Rectangle 15"/>
          <p:cNvSpPr/>
          <p:nvPr/>
        </p:nvSpPr>
        <p:spPr>
          <a:xfrm>
            <a:off x="1400844" y="1508060"/>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Rectangle 16"/>
          <p:cNvSpPr/>
          <p:nvPr/>
        </p:nvSpPr>
        <p:spPr>
          <a:xfrm>
            <a:off x="1601882" y="1508060"/>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Rectangle 17"/>
          <p:cNvSpPr/>
          <p:nvPr/>
        </p:nvSpPr>
        <p:spPr>
          <a:xfrm>
            <a:off x="1802920" y="1508060"/>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Rectangle 18"/>
          <p:cNvSpPr/>
          <p:nvPr/>
        </p:nvSpPr>
        <p:spPr>
          <a:xfrm>
            <a:off x="998768" y="1508060"/>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924128" y="1848256"/>
            <a:ext cx="1828800" cy="369332"/>
          </a:xfrm>
          <a:prstGeom prst="rect">
            <a:avLst/>
          </a:prstGeom>
          <a:noFill/>
        </p:spPr>
        <p:txBody>
          <a:bodyPr wrap="square" rtlCol="0">
            <a:spAutoFit/>
          </a:bodyPr>
          <a:lstStyle/>
          <a:p>
            <a:r>
              <a:rPr lang="zh-CN" altLang="en-US" dirty="0" smtClean="0"/>
              <a:t>对话内容</a:t>
            </a:r>
            <a:r>
              <a:rPr lang="en-US" altLang="zh-CN" dirty="0" smtClean="0"/>
              <a:t>1</a:t>
            </a:r>
            <a:endParaRPr lang="zh-CN" altLang="en-US" dirty="0"/>
          </a:p>
        </p:txBody>
      </p:sp>
      <p:sp>
        <p:nvSpPr>
          <p:cNvPr id="21" name="TextBox 20"/>
          <p:cNvSpPr txBox="1"/>
          <p:nvPr/>
        </p:nvSpPr>
        <p:spPr>
          <a:xfrm>
            <a:off x="924128" y="2406524"/>
            <a:ext cx="1828800" cy="369332"/>
          </a:xfrm>
          <a:prstGeom prst="rect">
            <a:avLst/>
          </a:prstGeom>
          <a:noFill/>
        </p:spPr>
        <p:txBody>
          <a:bodyPr wrap="square" rtlCol="0">
            <a:spAutoFit/>
          </a:bodyPr>
          <a:lstStyle/>
          <a:p>
            <a:r>
              <a:rPr lang="zh-CN" altLang="en-US" dirty="0" smtClean="0"/>
              <a:t>对话内容</a:t>
            </a:r>
            <a:r>
              <a:rPr lang="en-US" altLang="zh-CN" dirty="0"/>
              <a:t>2</a:t>
            </a:r>
            <a:endParaRPr lang="zh-CN" altLang="en-US" dirty="0"/>
          </a:p>
        </p:txBody>
      </p:sp>
      <p:sp>
        <p:nvSpPr>
          <p:cNvPr id="22" name="TextBox 21"/>
          <p:cNvSpPr txBox="1"/>
          <p:nvPr/>
        </p:nvSpPr>
        <p:spPr>
          <a:xfrm>
            <a:off x="924128" y="2964792"/>
            <a:ext cx="1828800" cy="369332"/>
          </a:xfrm>
          <a:prstGeom prst="rect">
            <a:avLst/>
          </a:prstGeom>
          <a:noFill/>
        </p:spPr>
        <p:txBody>
          <a:bodyPr wrap="square" rtlCol="0">
            <a:spAutoFit/>
          </a:bodyPr>
          <a:lstStyle/>
          <a:p>
            <a:r>
              <a:rPr lang="zh-CN" altLang="en-US" dirty="0" smtClean="0"/>
              <a:t>对话内容</a:t>
            </a:r>
            <a:r>
              <a:rPr lang="en-US" altLang="zh-CN" dirty="0" smtClean="0"/>
              <a:t>3</a:t>
            </a:r>
            <a:endParaRPr lang="zh-CN" altLang="en-US" dirty="0"/>
          </a:p>
        </p:txBody>
      </p:sp>
      <p:sp>
        <p:nvSpPr>
          <p:cNvPr id="23" name="TextBox 22"/>
          <p:cNvSpPr txBox="1"/>
          <p:nvPr/>
        </p:nvSpPr>
        <p:spPr>
          <a:xfrm>
            <a:off x="924128" y="3523060"/>
            <a:ext cx="1828800" cy="369332"/>
          </a:xfrm>
          <a:prstGeom prst="rect">
            <a:avLst/>
          </a:prstGeom>
          <a:noFill/>
        </p:spPr>
        <p:txBody>
          <a:bodyPr wrap="square" rtlCol="0">
            <a:spAutoFit/>
          </a:bodyPr>
          <a:lstStyle/>
          <a:p>
            <a:r>
              <a:rPr lang="zh-CN" altLang="en-US" dirty="0" smtClean="0"/>
              <a:t>对话内容</a:t>
            </a:r>
            <a:r>
              <a:rPr lang="en-US" altLang="zh-CN" dirty="0" smtClean="0"/>
              <a:t>4</a:t>
            </a:r>
            <a:endParaRPr lang="zh-CN" altLang="en-US" dirty="0"/>
          </a:p>
        </p:txBody>
      </p:sp>
      <p:sp>
        <p:nvSpPr>
          <p:cNvPr id="24" name="TextBox 23"/>
          <p:cNvSpPr txBox="1"/>
          <p:nvPr/>
        </p:nvSpPr>
        <p:spPr>
          <a:xfrm>
            <a:off x="924128" y="4081328"/>
            <a:ext cx="1828800" cy="369332"/>
          </a:xfrm>
          <a:prstGeom prst="rect">
            <a:avLst/>
          </a:prstGeom>
          <a:noFill/>
        </p:spPr>
        <p:txBody>
          <a:bodyPr wrap="square" rtlCol="0">
            <a:spAutoFit/>
          </a:bodyPr>
          <a:lstStyle/>
          <a:p>
            <a:r>
              <a:rPr lang="zh-CN" altLang="en-US" dirty="0" smtClean="0"/>
              <a:t>对话内容</a:t>
            </a:r>
            <a:r>
              <a:rPr lang="en-US" altLang="zh-CN" dirty="0" smtClean="0"/>
              <a:t>5</a:t>
            </a:r>
            <a:endParaRPr lang="zh-CN" altLang="en-US" dirty="0"/>
          </a:p>
        </p:txBody>
      </p:sp>
      <p:sp>
        <p:nvSpPr>
          <p:cNvPr id="25" name="Rectangle 24"/>
          <p:cNvSpPr/>
          <p:nvPr/>
        </p:nvSpPr>
        <p:spPr>
          <a:xfrm>
            <a:off x="1127761" y="5593297"/>
            <a:ext cx="1109065" cy="406211"/>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选项</a:t>
            </a:r>
            <a:r>
              <a:rPr lang="en-US" altLang="zh-CN" dirty="0" smtClean="0">
                <a:solidFill>
                  <a:schemeClr val="tx1"/>
                </a:solidFill>
              </a:rPr>
              <a:t>1</a:t>
            </a:r>
            <a:endParaRPr lang="zh-CN" altLang="en-US" dirty="0">
              <a:solidFill>
                <a:schemeClr val="tx1"/>
              </a:solidFill>
            </a:endParaRPr>
          </a:p>
        </p:txBody>
      </p:sp>
      <p:sp>
        <p:nvSpPr>
          <p:cNvPr id="26" name="Rectangle 25"/>
          <p:cNvSpPr/>
          <p:nvPr/>
        </p:nvSpPr>
        <p:spPr>
          <a:xfrm>
            <a:off x="2572642" y="5593298"/>
            <a:ext cx="1109065" cy="406211"/>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选项</a:t>
            </a:r>
            <a:r>
              <a:rPr lang="en-US" altLang="zh-CN" dirty="0" smtClean="0">
                <a:solidFill>
                  <a:schemeClr val="tx1"/>
                </a:solidFill>
              </a:rPr>
              <a:t>2</a:t>
            </a:r>
            <a:endParaRPr lang="zh-CN" altLang="en-US" dirty="0">
              <a:solidFill>
                <a:schemeClr val="tx1"/>
              </a:solidFill>
            </a:endParaRPr>
          </a:p>
        </p:txBody>
      </p:sp>
      <p:sp>
        <p:nvSpPr>
          <p:cNvPr id="27" name="Rectangle 26"/>
          <p:cNvSpPr/>
          <p:nvPr/>
        </p:nvSpPr>
        <p:spPr>
          <a:xfrm flipH="1">
            <a:off x="3529251" y="1770068"/>
            <a:ext cx="45719" cy="3667694"/>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Rectangle 2"/>
          <p:cNvSpPr/>
          <p:nvPr/>
        </p:nvSpPr>
        <p:spPr>
          <a:xfrm>
            <a:off x="3574970" y="3762958"/>
            <a:ext cx="442553" cy="1674804"/>
          </a:xfrm>
          <a:prstGeom prst="rect">
            <a:avLst/>
          </a:prstGeom>
          <a:solidFill>
            <a:srgbClr val="EFDD9C"/>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solidFill>
                  <a:schemeClr val="tx1"/>
                </a:solidFill>
              </a:rPr>
              <a:t>事</a:t>
            </a:r>
            <a:r>
              <a:rPr lang="zh-CN" altLang="en-US" dirty="0" smtClean="0">
                <a:solidFill>
                  <a:schemeClr val="tx1"/>
                </a:solidFill>
              </a:rPr>
              <a:t>件</a:t>
            </a:r>
            <a:r>
              <a:rPr lang="zh-CN" altLang="en-US" dirty="0">
                <a:solidFill>
                  <a:schemeClr val="tx1"/>
                </a:solidFill>
              </a:rPr>
              <a:t>日志</a:t>
            </a:r>
          </a:p>
        </p:txBody>
      </p:sp>
      <p:sp>
        <p:nvSpPr>
          <p:cNvPr id="29" name="Rectangle 28"/>
          <p:cNvSpPr/>
          <p:nvPr/>
        </p:nvSpPr>
        <p:spPr>
          <a:xfrm>
            <a:off x="532533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Rectangle 29"/>
          <p:cNvSpPr/>
          <p:nvPr/>
        </p:nvSpPr>
        <p:spPr>
          <a:xfrm>
            <a:off x="5727250" y="190703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Rectangle 30"/>
          <p:cNvSpPr/>
          <p:nvPr/>
        </p:nvSpPr>
        <p:spPr>
          <a:xfrm>
            <a:off x="5928288" y="190703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Rectangle 31"/>
          <p:cNvSpPr/>
          <p:nvPr/>
        </p:nvSpPr>
        <p:spPr>
          <a:xfrm>
            <a:off x="6129326" y="190703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Rectangle 32"/>
          <p:cNvSpPr/>
          <p:nvPr/>
        </p:nvSpPr>
        <p:spPr>
          <a:xfrm>
            <a:off x="6330364" y="190703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Rectangle 33"/>
          <p:cNvSpPr/>
          <p:nvPr/>
        </p:nvSpPr>
        <p:spPr>
          <a:xfrm>
            <a:off x="5526212" y="190703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TextBox 34"/>
          <p:cNvSpPr txBox="1"/>
          <p:nvPr/>
        </p:nvSpPr>
        <p:spPr>
          <a:xfrm>
            <a:off x="6441964" y="2433866"/>
            <a:ext cx="1828800" cy="369332"/>
          </a:xfrm>
          <a:prstGeom prst="rect">
            <a:avLst/>
          </a:prstGeom>
          <a:noFill/>
        </p:spPr>
        <p:txBody>
          <a:bodyPr wrap="square" rtlCol="0">
            <a:spAutoFit/>
          </a:bodyPr>
          <a:lstStyle/>
          <a:p>
            <a:r>
              <a:rPr lang="zh-CN" altLang="en-US" dirty="0" smtClean="0"/>
              <a:t>对话内容</a:t>
            </a:r>
            <a:r>
              <a:rPr lang="en-US" altLang="zh-CN" dirty="0" smtClean="0"/>
              <a:t>1</a:t>
            </a:r>
            <a:endParaRPr lang="zh-CN" altLang="en-US" dirty="0"/>
          </a:p>
        </p:txBody>
      </p:sp>
      <p:sp>
        <p:nvSpPr>
          <p:cNvPr id="39" name="TextBox 38"/>
          <p:cNvSpPr txBox="1"/>
          <p:nvPr/>
        </p:nvSpPr>
        <p:spPr>
          <a:xfrm>
            <a:off x="6441964" y="3065632"/>
            <a:ext cx="1828800" cy="369332"/>
          </a:xfrm>
          <a:prstGeom prst="rect">
            <a:avLst/>
          </a:prstGeom>
          <a:noFill/>
        </p:spPr>
        <p:txBody>
          <a:bodyPr wrap="square" rtlCol="0">
            <a:spAutoFit/>
          </a:bodyPr>
          <a:lstStyle/>
          <a:p>
            <a:r>
              <a:rPr lang="zh-CN" altLang="en-US" dirty="0" smtClean="0"/>
              <a:t>对话内容</a:t>
            </a:r>
            <a:r>
              <a:rPr lang="en-US" altLang="zh-CN" dirty="0" smtClean="0"/>
              <a:t>5</a:t>
            </a:r>
            <a:endParaRPr lang="zh-CN" altLang="en-US" dirty="0"/>
          </a:p>
        </p:txBody>
      </p:sp>
      <p:sp>
        <p:nvSpPr>
          <p:cNvPr id="51" name="Rectangle 50"/>
          <p:cNvSpPr/>
          <p:nvPr/>
        </p:nvSpPr>
        <p:spPr>
          <a:xfrm>
            <a:off x="5481742" y="1337575"/>
            <a:ext cx="1528094" cy="379335"/>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事</a:t>
            </a:r>
            <a:r>
              <a:rPr lang="zh-CN" altLang="en-US" dirty="0" smtClean="0">
                <a:solidFill>
                  <a:schemeClr val="tx1"/>
                </a:solidFill>
              </a:rPr>
              <a:t>件系统</a:t>
            </a:r>
            <a:endParaRPr lang="zh-CN" altLang="en-US" dirty="0">
              <a:solidFill>
                <a:schemeClr val="tx1"/>
              </a:solidFill>
            </a:endParaRPr>
          </a:p>
        </p:txBody>
      </p:sp>
      <p:sp>
        <p:nvSpPr>
          <p:cNvPr id="4" name="TextBox 3"/>
          <p:cNvSpPr txBox="1"/>
          <p:nvPr/>
        </p:nvSpPr>
        <p:spPr>
          <a:xfrm>
            <a:off x="2061319" y="4081328"/>
            <a:ext cx="719847" cy="369332"/>
          </a:xfrm>
          <a:prstGeom prst="rect">
            <a:avLst/>
          </a:prstGeom>
          <a:noFill/>
        </p:spPr>
        <p:txBody>
          <a:bodyPr wrap="square" rtlCol="0">
            <a:spAutoFit/>
          </a:bodyPr>
          <a:lstStyle/>
          <a:p>
            <a:r>
              <a:rPr lang="zh-CN" altLang="en-US" b="1" dirty="0" smtClean="0">
                <a:solidFill>
                  <a:schemeClr val="bg1"/>
                </a:solidFill>
              </a:rPr>
              <a:t>！</a:t>
            </a:r>
            <a:endParaRPr lang="zh-CN" altLang="en-US" b="1" dirty="0">
              <a:solidFill>
                <a:schemeClr val="bg1"/>
              </a:solidFill>
            </a:endParaRPr>
          </a:p>
        </p:txBody>
      </p:sp>
      <p:sp>
        <p:nvSpPr>
          <p:cNvPr id="6" name="Curved Left Arrow 5"/>
          <p:cNvSpPr/>
          <p:nvPr/>
        </p:nvSpPr>
        <p:spPr>
          <a:xfrm>
            <a:off x="8072274" y="1372119"/>
            <a:ext cx="396980" cy="428017"/>
          </a:xfrm>
          <a:prstGeom prst="curvedLeftArrow">
            <a:avLst>
              <a:gd name="adj1" fmla="val 29980"/>
              <a:gd name="adj2" fmla="val 34149"/>
              <a:gd name="adj3" fmla="val 25000"/>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TextBox 51"/>
          <p:cNvSpPr txBox="1"/>
          <p:nvPr/>
        </p:nvSpPr>
        <p:spPr>
          <a:xfrm>
            <a:off x="2075438" y="1870265"/>
            <a:ext cx="719847" cy="369332"/>
          </a:xfrm>
          <a:prstGeom prst="rect">
            <a:avLst/>
          </a:prstGeom>
          <a:noFill/>
        </p:spPr>
        <p:txBody>
          <a:bodyPr wrap="square" rtlCol="0">
            <a:spAutoFit/>
          </a:bodyPr>
          <a:lstStyle/>
          <a:p>
            <a:r>
              <a:rPr lang="zh-CN" altLang="en-US" b="1" dirty="0" smtClean="0">
                <a:solidFill>
                  <a:schemeClr val="bg1"/>
                </a:solidFill>
              </a:rPr>
              <a:t>！</a:t>
            </a:r>
            <a:endParaRPr lang="zh-CN" altLang="en-US" b="1" dirty="0">
              <a:solidFill>
                <a:schemeClr val="bg1"/>
              </a:solidFill>
            </a:endParaRPr>
          </a:p>
        </p:txBody>
      </p:sp>
      <p:sp>
        <p:nvSpPr>
          <p:cNvPr id="7" name="TextBox 45"/>
          <p:cNvSpPr txBox="1"/>
          <p:nvPr/>
        </p:nvSpPr>
        <p:spPr>
          <a:xfrm>
            <a:off x="9413875" y="2218055"/>
            <a:ext cx="1437005" cy="2784475"/>
          </a:xfrm>
          <a:prstGeom prst="rect">
            <a:avLst/>
          </a:prstGeom>
          <a:noFill/>
        </p:spPr>
        <p:txBody>
          <a:bodyPr wrap="square" rtlCol="0">
            <a:spAutoFit/>
          </a:bodyPr>
          <a:lstStyle/>
          <a:p>
            <a:pPr>
              <a:lnSpc>
                <a:spcPts val="3000"/>
              </a:lnSpc>
            </a:pPr>
            <a:r>
              <a:rPr lang="zh-CN" altLang="en-US" sz="2000" dirty="0" smtClean="0">
                <a:solidFill>
                  <a:prstClr val="white"/>
                </a:solidFill>
              </a:rPr>
              <a:t>找到关键对话内容，点击后，产生能量点（此部分还需打磨）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p:nvSpPr>
        <p:spPr>
          <a:xfrm>
            <a:off x="1"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Rectangle 39"/>
          <p:cNvSpPr/>
          <p:nvPr/>
        </p:nvSpPr>
        <p:spPr>
          <a:xfrm>
            <a:off x="1"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Rectangle 40"/>
          <p:cNvSpPr/>
          <p:nvPr/>
        </p:nvSpPr>
        <p:spPr>
          <a:xfrm>
            <a:off x="0"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41"/>
          <p:cNvSpPr/>
          <p:nvPr/>
        </p:nvSpPr>
        <p:spPr>
          <a:xfrm>
            <a:off x="8602383" y="242485"/>
            <a:ext cx="4128370" cy="65217"/>
          </a:xfrm>
          <a:prstGeom prst="rect">
            <a:avLst/>
          </a:prstGeom>
          <a:solidFill>
            <a:srgbClr val="9C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42"/>
          <p:cNvSpPr/>
          <p:nvPr/>
        </p:nvSpPr>
        <p:spPr>
          <a:xfrm>
            <a:off x="8602383" y="402349"/>
            <a:ext cx="4128370" cy="65217"/>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Rectangle 43"/>
          <p:cNvSpPr/>
          <p:nvPr/>
        </p:nvSpPr>
        <p:spPr>
          <a:xfrm>
            <a:off x="8602382" y="562213"/>
            <a:ext cx="4128370" cy="65217"/>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4"/>
          <p:cNvSpPr/>
          <p:nvPr/>
        </p:nvSpPr>
        <p:spPr>
          <a:xfrm>
            <a:off x="4128371" y="137403"/>
            <a:ext cx="4474011" cy="585823"/>
          </a:xfrm>
          <a:prstGeom prst="rect">
            <a:avLst/>
          </a:prstGeom>
          <a:noFill/>
          <a:ln w="57150">
            <a:solidFill>
              <a:srgbClr val="867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prstClr val="white"/>
                </a:solidFill>
              </a:rPr>
              <a:t>玩法改进</a:t>
            </a:r>
            <a:r>
              <a:rPr lang="en-US" altLang="zh-CN" sz="3000" dirty="0">
                <a:solidFill>
                  <a:prstClr val="white"/>
                </a:solidFill>
              </a:rPr>
              <a:t>-</a:t>
            </a:r>
            <a:r>
              <a:rPr lang="zh-CN" altLang="en-US" sz="3000" dirty="0">
                <a:solidFill>
                  <a:prstClr val="white"/>
                </a:solidFill>
              </a:rPr>
              <a:t>环境扫描</a:t>
            </a:r>
          </a:p>
        </p:txBody>
      </p:sp>
      <p:sp>
        <p:nvSpPr>
          <p:cNvPr id="8" name="Rectangle 7"/>
          <p:cNvSpPr/>
          <p:nvPr/>
        </p:nvSpPr>
        <p:spPr>
          <a:xfrm>
            <a:off x="924128" y="242485"/>
            <a:ext cx="457200" cy="3983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6</a:t>
            </a:r>
          </a:p>
        </p:txBody>
      </p:sp>
      <p:sp>
        <p:nvSpPr>
          <p:cNvPr id="46" name="TextBox 45"/>
          <p:cNvSpPr txBox="1"/>
          <p:nvPr/>
        </p:nvSpPr>
        <p:spPr>
          <a:xfrm>
            <a:off x="588010" y="6272530"/>
            <a:ext cx="10259695" cy="475615"/>
          </a:xfrm>
          <a:prstGeom prst="rect">
            <a:avLst/>
          </a:prstGeom>
          <a:noFill/>
        </p:spPr>
        <p:txBody>
          <a:bodyPr wrap="square" rtlCol="0">
            <a:spAutoFit/>
          </a:bodyPr>
          <a:lstStyle/>
          <a:p>
            <a:pPr>
              <a:lnSpc>
                <a:spcPts val="3000"/>
              </a:lnSpc>
            </a:pPr>
            <a:r>
              <a:rPr lang="zh-CN" altLang="en-US" sz="2000" dirty="0" smtClean="0">
                <a:solidFill>
                  <a:prstClr val="white"/>
                </a:solidFill>
              </a:rPr>
              <a:t>扫描后生成文本，点击文本管件词（消耗能量点），对关键词进行问答</a:t>
            </a:r>
            <a:endParaRPr lang="en-US" altLang="zh-CN" sz="2000" dirty="0" smtClean="0">
              <a:solidFill>
                <a:prstClr val="white"/>
              </a:solidFill>
            </a:endParaRPr>
          </a:p>
        </p:txBody>
      </p:sp>
      <p:sp>
        <p:nvSpPr>
          <p:cNvPr id="15" name="Rectangle 14"/>
          <p:cNvSpPr/>
          <p:nvPr/>
        </p:nvSpPr>
        <p:spPr>
          <a:xfrm>
            <a:off x="531670"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Rectangle 13"/>
          <p:cNvSpPr/>
          <p:nvPr/>
        </p:nvSpPr>
        <p:spPr>
          <a:xfrm>
            <a:off x="1100058" y="145194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Rectangle 15"/>
          <p:cNvSpPr/>
          <p:nvPr/>
        </p:nvSpPr>
        <p:spPr>
          <a:xfrm>
            <a:off x="1301096" y="145194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Rectangle 16"/>
          <p:cNvSpPr/>
          <p:nvPr/>
        </p:nvSpPr>
        <p:spPr>
          <a:xfrm>
            <a:off x="1502134" y="145194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Rectangle 17"/>
          <p:cNvSpPr/>
          <p:nvPr/>
        </p:nvSpPr>
        <p:spPr>
          <a:xfrm>
            <a:off x="1703172" y="1451941"/>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Rectangle 18"/>
          <p:cNvSpPr/>
          <p:nvPr/>
        </p:nvSpPr>
        <p:spPr>
          <a:xfrm>
            <a:off x="899020" y="1451941"/>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807288" y="1848256"/>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1</a:t>
            </a:r>
            <a:endParaRPr lang="zh-CN" altLang="en-US" dirty="0">
              <a:solidFill>
                <a:prstClr val="black"/>
              </a:solidFill>
            </a:endParaRPr>
          </a:p>
        </p:txBody>
      </p:sp>
      <p:sp>
        <p:nvSpPr>
          <p:cNvPr id="21" name="TextBox 20"/>
          <p:cNvSpPr txBox="1"/>
          <p:nvPr/>
        </p:nvSpPr>
        <p:spPr>
          <a:xfrm>
            <a:off x="807288" y="2406524"/>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a:solidFill>
                  <a:prstClr val="black"/>
                </a:solidFill>
              </a:rPr>
              <a:t>2</a:t>
            </a:r>
            <a:endParaRPr lang="zh-CN" altLang="en-US" dirty="0">
              <a:solidFill>
                <a:prstClr val="black"/>
              </a:solidFill>
            </a:endParaRPr>
          </a:p>
        </p:txBody>
      </p:sp>
      <p:sp>
        <p:nvSpPr>
          <p:cNvPr id="22" name="TextBox 21"/>
          <p:cNvSpPr txBox="1"/>
          <p:nvPr/>
        </p:nvSpPr>
        <p:spPr>
          <a:xfrm>
            <a:off x="807288" y="2964792"/>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3</a:t>
            </a:r>
            <a:endParaRPr lang="zh-CN" altLang="en-US" dirty="0">
              <a:solidFill>
                <a:prstClr val="black"/>
              </a:solidFill>
            </a:endParaRPr>
          </a:p>
        </p:txBody>
      </p:sp>
      <p:sp>
        <p:nvSpPr>
          <p:cNvPr id="23" name="TextBox 22"/>
          <p:cNvSpPr txBox="1"/>
          <p:nvPr/>
        </p:nvSpPr>
        <p:spPr>
          <a:xfrm>
            <a:off x="807288" y="3523060"/>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4</a:t>
            </a:r>
            <a:endParaRPr lang="zh-CN" altLang="en-US" dirty="0">
              <a:solidFill>
                <a:prstClr val="black"/>
              </a:solidFill>
            </a:endParaRPr>
          </a:p>
        </p:txBody>
      </p:sp>
      <p:sp>
        <p:nvSpPr>
          <p:cNvPr id="24" name="TextBox 23"/>
          <p:cNvSpPr txBox="1"/>
          <p:nvPr/>
        </p:nvSpPr>
        <p:spPr>
          <a:xfrm>
            <a:off x="807288" y="4081328"/>
            <a:ext cx="1828800" cy="369332"/>
          </a:xfrm>
          <a:prstGeom prst="rect">
            <a:avLst/>
          </a:prstGeom>
          <a:noFill/>
        </p:spPr>
        <p:txBody>
          <a:bodyPr wrap="square" rtlCol="0">
            <a:spAutoFit/>
          </a:bodyPr>
          <a:lstStyle/>
          <a:p>
            <a:r>
              <a:rPr lang="zh-CN" altLang="en-US" dirty="0" smtClean="0">
                <a:solidFill>
                  <a:prstClr val="black"/>
                </a:solidFill>
              </a:rPr>
              <a:t>对话内容</a:t>
            </a:r>
            <a:r>
              <a:rPr lang="en-US" altLang="zh-CN" dirty="0" smtClean="0">
                <a:solidFill>
                  <a:prstClr val="black"/>
                </a:solidFill>
              </a:rPr>
              <a:t>5</a:t>
            </a:r>
            <a:endParaRPr lang="zh-CN" altLang="en-US" dirty="0">
              <a:solidFill>
                <a:prstClr val="black"/>
              </a:solidFill>
            </a:endParaRPr>
          </a:p>
        </p:txBody>
      </p:sp>
      <p:sp>
        <p:nvSpPr>
          <p:cNvPr id="25" name="Rectangle 24"/>
          <p:cNvSpPr/>
          <p:nvPr/>
        </p:nvSpPr>
        <p:spPr>
          <a:xfrm>
            <a:off x="1187132" y="5628026"/>
            <a:ext cx="1999414" cy="406211"/>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启动扫描程序</a:t>
            </a:r>
            <a:endParaRPr lang="zh-CN" altLang="en-US" dirty="0">
              <a:solidFill>
                <a:prstClr val="black"/>
              </a:solidFill>
            </a:endParaRPr>
          </a:p>
        </p:txBody>
      </p:sp>
      <p:sp>
        <p:nvSpPr>
          <p:cNvPr id="27" name="Rectangle 26"/>
          <p:cNvSpPr/>
          <p:nvPr/>
        </p:nvSpPr>
        <p:spPr>
          <a:xfrm flipH="1">
            <a:off x="3412411" y="1770068"/>
            <a:ext cx="45719" cy="3667694"/>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Rectangle 2"/>
          <p:cNvSpPr/>
          <p:nvPr/>
        </p:nvSpPr>
        <p:spPr>
          <a:xfrm>
            <a:off x="3458130" y="3762958"/>
            <a:ext cx="442553" cy="1674804"/>
          </a:xfrm>
          <a:prstGeom prst="rect">
            <a:avLst/>
          </a:prstGeom>
          <a:solidFill>
            <a:srgbClr val="EFDD9C"/>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solidFill>
                  <a:prstClr val="black"/>
                </a:solidFill>
              </a:rPr>
              <a:t>事</a:t>
            </a:r>
            <a:r>
              <a:rPr lang="zh-CN" altLang="en-US" dirty="0" smtClean="0">
                <a:solidFill>
                  <a:prstClr val="black"/>
                </a:solidFill>
              </a:rPr>
              <a:t>件</a:t>
            </a:r>
            <a:r>
              <a:rPr lang="zh-CN" altLang="en-US" dirty="0">
                <a:solidFill>
                  <a:prstClr val="black"/>
                </a:solidFill>
              </a:rPr>
              <a:t>日志</a:t>
            </a:r>
          </a:p>
        </p:txBody>
      </p:sp>
      <p:sp>
        <p:nvSpPr>
          <p:cNvPr id="29" name="Rectangle 28"/>
          <p:cNvSpPr/>
          <p:nvPr/>
        </p:nvSpPr>
        <p:spPr>
          <a:xfrm>
            <a:off x="4680805" y="12547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TextBox 34"/>
          <p:cNvSpPr txBox="1"/>
          <p:nvPr/>
        </p:nvSpPr>
        <p:spPr>
          <a:xfrm>
            <a:off x="5052292" y="1788121"/>
            <a:ext cx="2701054" cy="2308324"/>
          </a:xfrm>
          <a:prstGeom prst="rect">
            <a:avLst/>
          </a:prstGeom>
          <a:noFill/>
        </p:spPr>
        <p:txBody>
          <a:bodyPr wrap="square" rtlCol="0">
            <a:spAutoFit/>
          </a:bodyPr>
          <a:lstStyle/>
          <a:p>
            <a:r>
              <a:rPr lang="zh-CN" altLang="en-US" dirty="0" smtClean="0">
                <a:solidFill>
                  <a:prstClr val="black"/>
                </a:solidFill>
              </a:rPr>
              <a:t>巴拉焦困</a:t>
            </a:r>
            <a:r>
              <a:rPr lang="zh-CN" altLang="en-US" dirty="0" smtClean="0">
                <a:solidFill>
                  <a:schemeClr val="bg1"/>
                </a:solidFill>
              </a:rPr>
              <a:t>！</a:t>
            </a:r>
            <a:r>
              <a:rPr lang="zh-CN" altLang="en-US" dirty="0" smtClean="0">
                <a:solidFill>
                  <a:prstClr val="black"/>
                </a:solidFill>
              </a:rPr>
              <a:t>斯加地方垃圾爱上了就大方啊就是看得见按键小刀</a:t>
            </a:r>
            <a:r>
              <a:rPr lang="zh-CN" altLang="en-US" dirty="0" smtClean="0">
                <a:solidFill>
                  <a:schemeClr val="bg1"/>
                </a:solidFill>
              </a:rPr>
              <a:t>！</a:t>
            </a:r>
            <a:r>
              <a:rPr lang="zh-CN" altLang="en-US" dirty="0" smtClean="0">
                <a:solidFill>
                  <a:prstClr val="black"/>
                </a:solidFill>
              </a:rPr>
              <a:t>案例睡觉了发菜刀</a:t>
            </a:r>
            <a:r>
              <a:rPr lang="zh-CN" altLang="en-US" dirty="0" smtClean="0">
                <a:solidFill>
                  <a:schemeClr val="bg1"/>
                </a:solidFill>
              </a:rPr>
              <a:t>！</a:t>
            </a:r>
            <a:r>
              <a:rPr lang="zh-CN" altLang="en-US" dirty="0" smtClean="0">
                <a:solidFill>
                  <a:prstClr val="black"/>
                </a:solidFill>
              </a:rPr>
              <a:t>了骄傲哦</a:t>
            </a:r>
            <a:r>
              <a:rPr lang="en-US" altLang="zh-CN" dirty="0" smtClean="0">
                <a:solidFill>
                  <a:prstClr val="black"/>
                </a:solidFill>
              </a:rPr>
              <a:t>I</a:t>
            </a:r>
            <a:r>
              <a:rPr lang="zh-CN" altLang="en-US" dirty="0" smtClean="0">
                <a:solidFill>
                  <a:prstClr val="black"/>
                </a:solidFill>
              </a:rPr>
              <a:t>家艾莉婕奥侧面</a:t>
            </a:r>
            <a:r>
              <a:rPr lang="zh-CN" altLang="en-US" dirty="0" smtClean="0">
                <a:solidFill>
                  <a:schemeClr val="bg1"/>
                </a:solidFill>
              </a:rPr>
              <a:t>！</a:t>
            </a:r>
            <a:r>
              <a:rPr lang="zh-CN" altLang="en-US" dirty="0" smtClean="0">
                <a:solidFill>
                  <a:prstClr val="black"/>
                </a:solidFill>
              </a:rPr>
              <a:t>就发保安</a:t>
            </a:r>
            <a:r>
              <a:rPr lang="zh-CN" altLang="en-US" dirty="0" smtClean="0">
                <a:solidFill>
                  <a:schemeClr val="bg1"/>
                </a:solidFill>
              </a:rPr>
              <a:t>！</a:t>
            </a:r>
            <a:r>
              <a:rPr lang="zh-CN" altLang="en-US" dirty="0" smtClean="0">
                <a:solidFill>
                  <a:prstClr val="black"/>
                </a:solidFill>
              </a:rPr>
              <a:t>多久哇哦偶背后</a:t>
            </a:r>
            <a:r>
              <a:rPr lang="zh-CN" altLang="en-US" dirty="0" smtClean="0">
                <a:solidFill>
                  <a:schemeClr val="bg1"/>
                </a:solidFill>
              </a:rPr>
              <a:t>！</a:t>
            </a:r>
            <a:r>
              <a:rPr lang="zh-CN" altLang="en-US" dirty="0" smtClean="0">
                <a:solidFill>
                  <a:prstClr val="black"/>
                </a:solidFill>
              </a:rPr>
              <a:t>家费拉家玩家拉丝机奥哦啊睡觉疯了</a:t>
            </a:r>
            <a:endParaRPr lang="zh-CN" altLang="en-US" dirty="0">
              <a:solidFill>
                <a:prstClr val="black"/>
              </a:solidFill>
            </a:endParaRPr>
          </a:p>
        </p:txBody>
      </p:sp>
      <p:sp>
        <p:nvSpPr>
          <p:cNvPr id="4" name="TextBox 3"/>
          <p:cNvSpPr txBox="1"/>
          <p:nvPr/>
        </p:nvSpPr>
        <p:spPr>
          <a:xfrm>
            <a:off x="1944479" y="4081328"/>
            <a:ext cx="719847" cy="369332"/>
          </a:xfrm>
          <a:prstGeom prst="rect">
            <a:avLst/>
          </a:prstGeom>
          <a:noFill/>
        </p:spPr>
        <p:txBody>
          <a:bodyPr wrap="square" rtlCol="0">
            <a:spAutoFit/>
          </a:bodyPr>
          <a:lstStyle/>
          <a:p>
            <a:r>
              <a:rPr lang="zh-CN" altLang="en-US" b="1" dirty="0" smtClean="0">
                <a:solidFill>
                  <a:prstClr val="white"/>
                </a:solidFill>
              </a:rPr>
              <a:t>！</a:t>
            </a:r>
            <a:endParaRPr lang="zh-CN" altLang="en-US" b="1" dirty="0">
              <a:solidFill>
                <a:prstClr val="white"/>
              </a:solidFill>
            </a:endParaRPr>
          </a:p>
        </p:txBody>
      </p:sp>
      <p:sp>
        <p:nvSpPr>
          <p:cNvPr id="6" name="Curved Left Arrow 5"/>
          <p:cNvSpPr/>
          <p:nvPr/>
        </p:nvSpPr>
        <p:spPr>
          <a:xfrm>
            <a:off x="7554856" y="1287833"/>
            <a:ext cx="396980" cy="428017"/>
          </a:xfrm>
          <a:prstGeom prst="curvedLeftArrow">
            <a:avLst>
              <a:gd name="adj1" fmla="val 29980"/>
              <a:gd name="adj2" fmla="val 34149"/>
              <a:gd name="adj3" fmla="val 25000"/>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2" name="TextBox 51"/>
          <p:cNvSpPr txBox="1"/>
          <p:nvPr/>
        </p:nvSpPr>
        <p:spPr>
          <a:xfrm>
            <a:off x="1958598" y="1870265"/>
            <a:ext cx="719847" cy="369332"/>
          </a:xfrm>
          <a:prstGeom prst="rect">
            <a:avLst/>
          </a:prstGeom>
          <a:noFill/>
        </p:spPr>
        <p:txBody>
          <a:bodyPr wrap="square" rtlCol="0">
            <a:spAutoFit/>
          </a:bodyPr>
          <a:lstStyle/>
          <a:p>
            <a:r>
              <a:rPr lang="zh-CN" altLang="en-US" b="1" dirty="0" smtClean="0">
                <a:solidFill>
                  <a:prstClr val="white"/>
                </a:solidFill>
              </a:rPr>
              <a:t>！</a:t>
            </a:r>
            <a:endParaRPr lang="zh-CN" altLang="en-US" b="1" dirty="0">
              <a:solidFill>
                <a:prstClr val="white"/>
              </a:solidFill>
            </a:endParaRPr>
          </a:p>
        </p:txBody>
      </p:sp>
      <p:sp>
        <p:nvSpPr>
          <p:cNvPr id="7" name="Rectangle 45"/>
          <p:cNvSpPr/>
          <p:nvPr/>
        </p:nvSpPr>
        <p:spPr>
          <a:xfrm>
            <a:off x="4836795" y="4171315"/>
            <a:ext cx="2916555" cy="1863090"/>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ndParaRPr>
          </a:p>
        </p:txBody>
      </p:sp>
      <p:sp>
        <p:nvSpPr>
          <p:cNvPr id="11" name="Rectangle 13"/>
          <p:cNvSpPr/>
          <p:nvPr/>
        </p:nvSpPr>
        <p:spPr>
          <a:xfrm>
            <a:off x="5343763" y="1464006"/>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Rectangle 15"/>
          <p:cNvSpPr/>
          <p:nvPr/>
        </p:nvSpPr>
        <p:spPr>
          <a:xfrm>
            <a:off x="5544801" y="1464006"/>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Rectangle 16"/>
          <p:cNvSpPr/>
          <p:nvPr/>
        </p:nvSpPr>
        <p:spPr>
          <a:xfrm>
            <a:off x="5745839" y="1464006"/>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Rectangle 17"/>
          <p:cNvSpPr/>
          <p:nvPr/>
        </p:nvSpPr>
        <p:spPr>
          <a:xfrm>
            <a:off x="5946877" y="1464006"/>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Rectangle 18"/>
          <p:cNvSpPr/>
          <p:nvPr/>
        </p:nvSpPr>
        <p:spPr>
          <a:xfrm>
            <a:off x="5142725" y="1464006"/>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9" name=" 219"/>
          <p:cNvSpPr/>
          <p:nvPr/>
        </p:nvSpPr>
        <p:spPr>
          <a:xfrm>
            <a:off x="5506720" y="4171315"/>
            <a:ext cx="1576070" cy="34480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a:solidFill>
                  <a:srgbClr val="FFFFFF"/>
                </a:solidFill>
              </a:rPr>
              <a:t>焦坤</a:t>
            </a:r>
          </a:p>
        </p:txBody>
      </p:sp>
      <p:sp>
        <p:nvSpPr>
          <p:cNvPr id="28" name="文本框 27"/>
          <p:cNvSpPr txBox="1"/>
          <p:nvPr/>
        </p:nvSpPr>
        <p:spPr>
          <a:xfrm>
            <a:off x="5226050" y="4653280"/>
            <a:ext cx="2129790" cy="645160"/>
          </a:xfrm>
          <a:prstGeom prst="rect">
            <a:avLst/>
          </a:prstGeom>
          <a:noFill/>
        </p:spPr>
        <p:txBody>
          <a:bodyPr wrap="square" rtlCol="0">
            <a:spAutoFit/>
          </a:bodyPr>
          <a:lstStyle/>
          <a:p>
            <a:r>
              <a:rPr lang="zh-CN" altLang="en-US"/>
              <a:t>焦坤此时正在使用小刀杀怪物</a:t>
            </a:r>
          </a:p>
        </p:txBody>
      </p:sp>
      <p:sp>
        <p:nvSpPr>
          <p:cNvPr id="30" name="Rectangle 24"/>
          <p:cNvSpPr/>
          <p:nvPr/>
        </p:nvSpPr>
        <p:spPr>
          <a:xfrm>
            <a:off x="5746115" y="5513705"/>
            <a:ext cx="1174750" cy="406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solidFill>
                  <a:prstClr val="black"/>
                </a:solidFill>
              </a:rPr>
              <a:t>启动分析</a:t>
            </a:r>
          </a:p>
        </p:txBody>
      </p:sp>
      <p:sp>
        <p:nvSpPr>
          <p:cNvPr id="33" name="Rectangle 28"/>
          <p:cNvSpPr/>
          <p:nvPr/>
        </p:nvSpPr>
        <p:spPr>
          <a:xfrm>
            <a:off x="8602565" y="1280101"/>
            <a:ext cx="3369013" cy="4906690"/>
          </a:xfrm>
          <a:prstGeom prst="rect">
            <a:avLst/>
          </a:prstGeom>
          <a:solidFill>
            <a:srgbClr val="867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TextBox 34"/>
          <p:cNvSpPr txBox="1"/>
          <p:nvPr/>
        </p:nvSpPr>
        <p:spPr>
          <a:xfrm>
            <a:off x="8974052" y="1813521"/>
            <a:ext cx="2701054" cy="2308324"/>
          </a:xfrm>
          <a:prstGeom prst="rect">
            <a:avLst/>
          </a:prstGeom>
          <a:noFill/>
        </p:spPr>
        <p:txBody>
          <a:bodyPr wrap="square" rtlCol="0">
            <a:spAutoFit/>
          </a:bodyPr>
          <a:lstStyle/>
          <a:p>
            <a:r>
              <a:rPr lang="zh-CN" altLang="en-US" dirty="0" smtClean="0">
                <a:solidFill>
                  <a:prstClr val="black"/>
                </a:solidFill>
              </a:rPr>
              <a:t>巴拉焦困</a:t>
            </a:r>
            <a:r>
              <a:rPr lang="zh-CN" altLang="en-US" dirty="0" smtClean="0">
                <a:solidFill>
                  <a:schemeClr val="bg1"/>
                </a:solidFill>
              </a:rPr>
              <a:t>！</a:t>
            </a:r>
            <a:r>
              <a:rPr lang="zh-CN" altLang="en-US" dirty="0" smtClean="0">
                <a:solidFill>
                  <a:prstClr val="black"/>
                </a:solidFill>
              </a:rPr>
              <a:t>斯加地方垃圾爱上了就大方啊就是看得见按键小刀</a:t>
            </a:r>
            <a:r>
              <a:rPr lang="zh-CN" altLang="en-US" dirty="0" smtClean="0">
                <a:solidFill>
                  <a:schemeClr val="bg1"/>
                </a:solidFill>
              </a:rPr>
              <a:t>！</a:t>
            </a:r>
            <a:r>
              <a:rPr lang="zh-CN" altLang="en-US" dirty="0" smtClean="0">
                <a:solidFill>
                  <a:prstClr val="black"/>
                </a:solidFill>
              </a:rPr>
              <a:t>案例睡觉了发菜刀</a:t>
            </a:r>
            <a:r>
              <a:rPr lang="zh-CN" altLang="en-US" dirty="0" smtClean="0">
                <a:solidFill>
                  <a:schemeClr val="bg1"/>
                </a:solidFill>
              </a:rPr>
              <a:t>！</a:t>
            </a:r>
            <a:r>
              <a:rPr lang="zh-CN" altLang="en-US" dirty="0" smtClean="0">
                <a:solidFill>
                  <a:prstClr val="black"/>
                </a:solidFill>
              </a:rPr>
              <a:t>了骄傲哦</a:t>
            </a:r>
            <a:r>
              <a:rPr lang="en-US" altLang="zh-CN" dirty="0" smtClean="0">
                <a:solidFill>
                  <a:prstClr val="black"/>
                </a:solidFill>
              </a:rPr>
              <a:t>I</a:t>
            </a:r>
            <a:r>
              <a:rPr lang="zh-CN" altLang="en-US" dirty="0" smtClean="0">
                <a:solidFill>
                  <a:prstClr val="black"/>
                </a:solidFill>
              </a:rPr>
              <a:t>家艾莉婕奥侧面</a:t>
            </a:r>
            <a:r>
              <a:rPr lang="zh-CN" altLang="en-US" dirty="0" smtClean="0">
                <a:solidFill>
                  <a:schemeClr val="bg1"/>
                </a:solidFill>
              </a:rPr>
              <a:t>！</a:t>
            </a:r>
            <a:r>
              <a:rPr lang="zh-CN" altLang="en-US" dirty="0" smtClean="0">
                <a:solidFill>
                  <a:prstClr val="black"/>
                </a:solidFill>
              </a:rPr>
              <a:t>就发保安</a:t>
            </a:r>
            <a:r>
              <a:rPr lang="zh-CN" altLang="en-US" dirty="0" smtClean="0">
                <a:solidFill>
                  <a:schemeClr val="bg1"/>
                </a:solidFill>
              </a:rPr>
              <a:t>！</a:t>
            </a:r>
            <a:r>
              <a:rPr lang="zh-CN" altLang="en-US" dirty="0" smtClean="0">
                <a:solidFill>
                  <a:prstClr val="black"/>
                </a:solidFill>
              </a:rPr>
              <a:t>多久哇哦偶背后</a:t>
            </a:r>
            <a:r>
              <a:rPr lang="zh-CN" altLang="en-US" dirty="0" smtClean="0">
                <a:solidFill>
                  <a:schemeClr val="bg1"/>
                </a:solidFill>
              </a:rPr>
              <a:t>！</a:t>
            </a:r>
            <a:r>
              <a:rPr lang="zh-CN" altLang="en-US" dirty="0" smtClean="0">
                <a:solidFill>
                  <a:prstClr val="black"/>
                </a:solidFill>
              </a:rPr>
              <a:t>家费拉家玩家拉丝机奥哦啊睡觉疯了</a:t>
            </a:r>
            <a:endParaRPr lang="zh-CN" altLang="en-US" dirty="0">
              <a:solidFill>
                <a:prstClr val="black"/>
              </a:solidFill>
            </a:endParaRPr>
          </a:p>
        </p:txBody>
      </p:sp>
      <p:sp>
        <p:nvSpPr>
          <p:cNvPr id="36" name="Curved Left Arrow 5"/>
          <p:cNvSpPr/>
          <p:nvPr/>
        </p:nvSpPr>
        <p:spPr>
          <a:xfrm>
            <a:off x="11476616" y="1313233"/>
            <a:ext cx="396980" cy="428017"/>
          </a:xfrm>
          <a:prstGeom prst="curvedLeftArrow">
            <a:avLst>
              <a:gd name="adj1" fmla="val 29980"/>
              <a:gd name="adj2" fmla="val 34149"/>
              <a:gd name="adj3" fmla="val 25000"/>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9" name="Rectangle 45"/>
          <p:cNvSpPr/>
          <p:nvPr/>
        </p:nvSpPr>
        <p:spPr>
          <a:xfrm>
            <a:off x="8758555" y="4196715"/>
            <a:ext cx="2916555" cy="1863090"/>
          </a:xfrm>
          <a:prstGeom prst="rect">
            <a:avLst/>
          </a:prstGeom>
          <a:solidFill>
            <a:srgbClr val="EFD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ndParaRPr>
          </a:p>
        </p:txBody>
      </p:sp>
      <p:sp>
        <p:nvSpPr>
          <p:cNvPr id="47" name="Rectangle 13"/>
          <p:cNvSpPr/>
          <p:nvPr/>
        </p:nvSpPr>
        <p:spPr>
          <a:xfrm>
            <a:off x="9265523" y="1489406"/>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Rectangle 15"/>
          <p:cNvSpPr/>
          <p:nvPr/>
        </p:nvSpPr>
        <p:spPr>
          <a:xfrm>
            <a:off x="9466561" y="1489406"/>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Rectangle 16"/>
          <p:cNvSpPr/>
          <p:nvPr/>
        </p:nvSpPr>
        <p:spPr>
          <a:xfrm>
            <a:off x="9667599" y="1489406"/>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Rectangle 17"/>
          <p:cNvSpPr/>
          <p:nvPr/>
        </p:nvSpPr>
        <p:spPr>
          <a:xfrm>
            <a:off x="9868637" y="1489406"/>
            <a:ext cx="111600" cy="112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Rectangle 18"/>
          <p:cNvSpPr/>
          <p:nvPr/>
        </p:nvSpPr>
        <p:spPr>
          <a:xfrm>
            <a:off x="9064485" y="1489406"/>
            <a:ext cx="111600" cy="112238"/>
          </a:xfrm>
          <a:prstGeom prst="rect">
            <a:avLst/>
          </a:prstGeom>
          <a:solidFill>
            <a:srgbClr val="9CD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 219"/>
          <p:cNvSpPr/>
          <p:nvPr/>
        </p:nvSpPr>
        <p:spPr>
          <a:xfrm>
            <a:off x="9428480" y="4196715"/>
            <a:ext cx="1576070" cy="34480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a:solidFill>
                  <a:srgbClr val="FFFFFF"/>
                </a:solidFill>
              </a:rPr>
              <a:t>焦坤</a:t>
            </a:r>
          </a:p>
        </p:txBody>
      </p:sp>
      <p:sp>
        <p:nvSpPr>
          <p:cNvPr id="55" name="文本框 54"/>
          <p:cNvSpPr txBox="1"/>
          <p:nvPr/>
        </p:nvSpPr>
        <p:spPr>
          <a:xfrm>
            <a:off x="9152255" y="4791710"/>
            <a:ext cx="2129790" cy="368300"/>
          </a:xfrm>
          <a:prstGeom prst="rect">
            <a:avLst/>
          </a:prstGeom>
          <a:noFill/>
        </p:spPr>
        <p:txBody>
          <a:bodyPr wrap="square" rtlCol="0">
            <a:spAutoFit/>
          </a:bodyPr>
          <a:lstStyle/>
          <a:p>
            <a:r>
              <a:rPr lang="zh-CN" altLang="en-US"/>
              <a:t>让焦坤用小刀自残？</a:t>
            </a:r>
          </a:p>
        </p:txBody>
      </p:sp>
      <p:sp>
        <p:nvSpPr>
          <p:cNvPr id="57" name="Rectangle 24"/>
          <p:cNvSpPr/>
          <p:nvPr/>
        </p:nvSpPr>
        <p:spPr>
          <a:xfrm>
            <a:off x="9064625" y="5513705"/>
            <a:ext cx="1174750" cy="406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solidFill>
                  <a:prstClr val="black"/>
                </a:solidFill>
              </a:rPr>
              <a:t>是</a:t>
            </a:r>
          </a:p>
        </p:txBody>
      </p:sp>
      <p:sp>
        <p:nvSpPr>
          <p:cNvPr id="58" name="Rectangle 24"/>
          <p:cNvSpPr/>
          <p:nvPr/>
        </p:nvSpPr>
        <p:spPr>
          <a:xfrm>
            <a:off x="10398125" y="5513705"/>
            <a:ext cx="1174750" cy="406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solidFill>
                  <a:prstClr val="black"/>
                </a:solidFill>
              </a:rPr>
              <a:t>否</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2031</Words>
  <Application>Microsoft Office PowerPoint</Application>
  <PresentationFormat>Widescreen</PresentationFormat>
  <Paragraphs>377</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宋体</vt:lpstr>
      <vt:lpstr>微软雅黑</vt:lpstr>
      <vt:lpstr>Arial</vt:lpstr>
      <vt:lpstr>Calibri</vt:lpstr>
      <vt:lpstr>Verdana</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107</cp:revision>
  <dcterms:created xsi:type="dcterms:W3CDTF">2015-05-05T08:02:00Z</dcterms:created>
  <dcterms:modified xsi:type="dcterms:W3CDTF">2018-04-01T13:54:28Z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