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2"/>
    <p:sldId id="267" r:id="rId3"/>
    <p:sldId id="258" r:id="rId4"/>
    <p:sldId id="259" r:id="rId5"/>
    <p:sldId id="260" r:id="rId6"/>
    <p:sldId id="261" r:id="rId7"/>
    <p:sldId id="262" r:id="rId8"/>
    <p:sldId id="263" r:id="rId9"/>
    <p:sldId id="264" r:id="rId10"/>
    <p:sldId id="265" r:id="rId11"/>
    <p:sldId id="268" r:id="rId12"/>
    <p:sldId id="269" r:id="rId13"/>
    <p:sldId id="270" r:id="rId14"/>
    <p:sldId id="272" r:id="rId15"/>
    <p:sldId id="273" r:id="rId16"/>
    <p:sldId id="274" r:id="rId17"/>
    <p:sldId id="275" r:id="rId18"/>
    <p:sldId id="276" r:id="rId19"/>
    <p:sldId id="277" r:id="rId20"/>
    <p:sldId id="280" r:id="rId21"/>
    <p:sldId id="282" r:id="rId22"/>
    <p:sldId id="281" r:id="rId23"/>
    <p:sldId id="284" r:id="rId24"/>
    <p:sldId id="285" r:id="rId25"/>
    <p:sldId id="283"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主页" id="{4C1E73CA-8983-4CE9-A403-334A6E5623B3}">
          <p14:sldIdLst>
            <p14:sldId id="256"/>
          </p14:sldIdLst>
        </p14:section>
        <p14:section name="心流" id="{4F6A11AC-D9D9-4D52-8730-3D142AA04C59}">
          <p14:sldIdLst>
            <p14:sldId id="267"/>
            <p14:sldId id="258"/>
            <p14:sldId id="259"/>
            <p14:sldId id="260"/>
            <p14:sldId id="261"/>
            <p14:sldId id="262"/>
            <p14:sldId id="263"/>
            <p14:sldId id="264"/>
            <p14:sldId id="265"/>
          </p14:sldIdLst>
        </p14:section>
        <p14:section name="决策" id="{A057E6B5-2556-40F0-869D-5F81DF094098}">
          <p14:sldIdLst>
            <p14:sldId id="268"/>
            <p14:sldId id="269"/>
            <p14:sldId id="270"/>
            <p14:sldId id="272"/>
            <p14:sldId id="273"/>
            <p14:sldId id="274"/>
            <p14:sldId id="275"/>
            <p14:sldId id="276"/>
            <p14:sldId id="277"/>
          </p14:sldIdLst>
        </p14:section>
        <p14:section name="节奏感" id="{3BC8169F-01AD-4F26-9B16-3044EF11FE78}">
          <p14:sldIdLst>
            <p14:sldId id="280"/>
            <p14:sldId id="282"/>
            <p14:sldId id="281"/>
            <p14:sldId id="284"/>
            <p14:sldId id="285"/>
            <p14:sldId id="28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8497B0"/>
    <a:srgbClr val="00AE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9" d="100"/>
          <a:sy n="89" d="100"/>
        </p:scale>
        <p:origin x="38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2018/3/15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470970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2018/3/15</a:t>
            </a:fld>
            <a:endParaRPr lang="zh-CN" altLang="en-US"/>
          </a:p>
        </p:txBody>
      </p:sp>
      <p:sp>
        <p:nvSpPr>
          <p:cNvPr id="5" name="页脚占位符 4"/>
          <p:cNvSpPr>
            <a:spLocks noGrp="1"/>
          </p:cNvSpPr>
          <p:nvPr>
            <p:ph type="ftr" sz="quarter" idx="11"/>
          </p:nvPr>
        </p:nvSpPr>
        <p:spPr/>
        <p:txBody>
          <a:bodyPr/>
          <a:lstStyle/>
          <a:p>
            <a:r>
              <a:rPr lang="zh-CN" altLang="en-US"/>
              <a:t>三人开发小组</a:t>
            </a:r>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2018/3/15</a:t>
            </a:fld>
            <a:endParaRPr lang="zh-CN" altLang="en-US"/>
          </a:p>
        </p:txBody>
      </p:sp>
      <p:sp>
        <p:nvSpPr>
          <p:cNvPr id="5" name="页脚占位符 4"/>
          <p:cNvSpPr>
            <a:spLocks noGrp="1"/>
          </p:cNvSpPr>
          <p:nvPr>
            <p:ph type="ftr" sz="quarter" idx="11"/>
          </p:nvPr>
        </p:nvSpPr>
        <p:spPr/>
        <p:txBody>
          <a:bodyPr/>
          <a:lstStyle/>
          <a:p>
            <a:r>
              <a:rPr lang="zh-CN" altLang="en-US"/>
              <a:t>三人开发小组</a:t>
            </a:r>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2018/3/15</a:t>
            </a:fld>
            <a:endParaRPr lang="zh-CN" altLang="en-US"/>
          </a:p>
        </p:txBody>
      </p:sp>
      <p:sp>
        <p:nvSpPr>
          <p:cNvPr id="5" name="页脚占位符 4"/>
          <p:cNvSpPr>
            <a:spLocks noGrp="1"/>
          </p:cNvSpPr>
          <p:nvPr>
            <p:ph type="ftr" sz="quarter" idx="11"/>
          </p:nvPr>
        </p:nvSpPr>
        <p:spPr/>
        <p:txBody>
          <a:bodyPr/>
          <a:lstStyle/>
          <a:p>
            <a:r>
              <a:rPr lang="zh-CN" altLang="en-US"/>
              <a:t>三人开发小组</a:t>
            </a:r>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2018/3/15</a:t>
            </a:fld>
            <a:endParaRPr lang="zh-CN" altLang="en-US"/>
          </a:p>
        </p:txBody>
      </p:sp>
      <p:sp>
        <p:nvSpPr>
          <p:cNvPr id="5" name="页脚占位符 4"/>
          <p:cNvSpPr>
            <a:spLocks noGrp="1"/>
          </p:cNvSpPr>
          <p:nvPr>
            <p:ph type="ftr" sz="quarter" idx="11"/>
          </p:nvPr>
        </p:nvSpPr>
        <p:spPr/>
        <p:txBody>
          <a:bodyPr/>
          <a:lstStyle/>
          <a:p>
            <a:r>
              <a:rPr lang="zh-CN" altLang="en-US"/>
              <a:t>三人开发小组</a:t>
            </a:r>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2018/3/15</a:t>
            </a:fld>
            <a:endParaRPr lang="zh-CN" altLang="en-US"/>
          </a:p>
        </p:txBody>
      </p:sp>
      <p:sp>
        <p:nvSpPr>
          <p:cNvPr id="5" name="页脚占位符 4"/>
          <p:cNvSpPr>
            <a:spLocks noGrp="1"/>
          </p:cNvSpPr>
          <p:nvPr>
            <p:ph type="ftr" sz="quarter" idx="11"/>
          </p:nvPr>
        </p:nvSpPr>
        <p:spPr/>
        <p:txBody>
          <a:bodyPr/>
          <a:lstStyle/>
          <a:p>
            <a:r>
              <a:rPr lang="zh-CN" altLang="en-US"/>
              <a:t>三人开发小组</a:t>
            </a:r>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t>2018/3/15</a:t>
            </a:fld>
            <a:endParaRPr lang="zh-CN" altLang="en-US"/>
          </a:p>
        </p:txBody>
      </p:sp>
      <p:sp>
        <p:nvSpPr>
          <p:cNvPr id="6" name="页脚占位符 5"/>
          <p:cNvSpPr>
            <a:spLocks noGrp="1"/>
          </p:cNvSpPr>
          <p:nvPr>
            <p:ph type="ftr" sz="quarter" idx="11"/>
          </p:nvPr>
        </p:nvSpPr>
        <p:spPr/>
        <p:txBody>
          <a:bodyPr/>
          <a:lstStyle/>
          <a:p>
            <a:r>
              <a:rPr lang="zh-CN" altLang="en-US"/>
              <a:t>三人开发小组</a:t>
            </a:r>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t>2018/3/15</a:t>
            </a:fld>
            <a:endParaRPr lang="zh-CN" altLang="en-US"/>
          </a:p>
        </p:txBody>
      </p:sp>
      <p:sp>
        <p:nvSpPr>
          <p:cNvPr id="8" name="页脚占位符 7"/>
          <p:cNvSpPr>
            <a:spLocks noGrp="1"/>
          </p:cNvSpPr>
          <p:nvPr>
            <p:ph type="ftr" sz="quarter" idx="11"/>
          </p:nvPr>
        </p:nvSpPr>
        <p:spPr/>
        <p:txBody>
          <a:bodyPr/>
          <a:lstStyle/>
          <a:p>
            <a:r>
              <a:rPr lang="zh-CN" altLang="en-US"/>
              <a:t>三人开发小组</a:t>
            </a:r>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t>2018/3/15</a:t>
            </a:fld>
            <a:endParaRPr lang="zh-CN" altLang="en-US"/>
          </a:p>
        </p:txBody>
      </p:sp>
      <p:sp>
        <p:nvSpPr>
          <p:cNvPr id="4" name="页脚占位符 3"/>
          <p:cNvSpPr>
            <a:spLocks noGrp="1"/>
          </p:cNvSpPr>
          <p:nvPr>
            <p:ph type="ftr" sz="quarter" idx="11"/>
          </p:nvPr>
        </p:nvSpPr>
        <p:spPr/>
        <p:txBody>
          <a:bodyPr/>
          <a:lstStyle/>
          <a:p>
            <a:r>
              <a:rPr lang="zh-CN" altLang="en-US"/>
              <a:t>三人开发小组</a:t>
            </a: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2018/3/15</a:t>
            </a:fld>
            <a:endParaRPr lang="zh-CN" altLang="en-US"/>
          </a:p>
        </p:txBody>
      </p:sp>
      <p:sp>
        <p:nvSpPr>
          <p:cNvPr id="3" name="页脚占位符 2"/>
          <p:cNvSpPr>
            <a:spLocks noGrp="1"/>
          </p:cNvSpPr>
          <p:nvPr>
            <p:ph type="ftr" sz="quarter" idx="11"/>
          </p:nvPr>
        </p:nvSpPr>
        <p:spPr/>
        <p:txBody>
          <a:bodyPr/>
          <a:lstStyle/>
          <a:p>
            <a:r>
              <a:rPr lang="zh-CN" altLang="en-US"/>
              <a:t>三人开发小组</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2018/3/15</a:t>
            </a:fld>
            <a:endParaRPr lang="zh-CN" altLang="en-US"/>
          </a:p>
        </p:txBody>
      </p:sp>
      <p:sp>
        <p:nvSpPr>
          <p:cNvPr id="6" name="页脚占位符 5"/>
          <p:cNvSpPr>
            <a:spLocks noGrp="1"/>
          </p:cNvSpPr>
          <p:nvPr>
            <p:ph type="ftr" sz="quarter" idx="11"/>
          </p:nvPr>
        </p:nvSpPr>
        <p:spPr/>
        <p:txBody>
          <a:bodyPr/>
          <a:lstStyle/>
          <a:p>
            <a:r>
              <a:rPr lang="zh-CN" altLang="en-US"/>
              <a:t>三人开发小组</a:t>
            </a:r>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2018/3/15</a:t>
            </a:fld>
            <a:endParaRPr lang="zh-CN" altLang="en-US"/>
          </a:p>
        </p:txBody>
      </p:sp>
      <p:sp>
        <p:nvSpPr>
          <p:cNvPr id="6" name="页脚占位符 5"/>
          <p:cNvSpPr>
            <a:spLocks noGrp="1"/>
          </p:cNvSpPr>
          <p:nvPr>
            <p:ph type="ftr" sz="quarter" idx="11"/>
          </p:nvPr>
        </p:nvSpPr>
        <p:spPr/>
        <p:txBody>
          <a:bodyPr/>
          <a:lstStyle/>
          <a:p>
            <a:r>
              <a:rPr lang="zh-CN" altLang="en-US"/>
              <a:t>三人开发小组</a:t>
            </a:r>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2018/3/15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a:t>三人开发小组</a:t>
            </a: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3" name="Rectangle 2"/>
          <p:cNvSpPr/>
          <p:nvPr/>
        </p:nvSpPr>
        <p:spPr>
          <a:xfrm>
            <a:off x="-67377" y="2300438"/>
            <a:ext cx="12378089" cy="1592981"/>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0" dirty="0" smtClean="0"/>
              <a:t>游戏设计理论</a:t>
            </a:r>
            <a:endParaRPr lang="zh-CN" altLang="en-US" sz="6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2130302"/>
            <a:ext cx="933650" cy="3170099"/>
          </a:xfrm>
          <a:prstGeom prst="rect">
            <a:avLst/>
          </a:prstGeom>
          <a:noFill/>
        </p:spPr>
        <p:txBody>
          <a:bodyPr wrap="square" rtlCol="0">
            <a:spAutoFit/>
          </a:bodyPr>
          <a:lstStyle/>
          <a:p>
            <a:pPr algn="ctr"/>
            <a:r>
              <a:rPr lang="zh-CN" altLang="en-US" sz="4000" dirty="0" smtClean="0">
                <a:solidFill>
                  <a:prstClr val="white"/>
                </a:solidFill>
              </a:rPr>
              <a:t>心流的持续</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black">
                      <a:lumMod val="65000"/>
                      <a:lumOff val="35000"/>
                    </a:prstClr>
                  </a:solidFill>
                </a:rPr>
                <a:t>8</a:t>
              </a:r>
              <a:endParaRPr lang="zh-CN" altLang="en-US" dirty="0">
                <a:solidFill>
                  <a:prstClr val="black">
                    <a:lumMod val="65000"/>
                    <a:lumOff val="35000"/>
                  </a:prstClr>
                </a:solidFill>
              </a:endParaRPr>
            </a:p>
          </p:txBody>
        </p:sp>
      </p:grpSp>
      <p:sp>
        <p:nvSpPr>
          <p:cNvPr id="14" name="TextBox 13"/>
          <p:cNvSpPr txBox="1"/>
          <p:nvPr/>
        </p:nvSpPr>
        <p:spPr>
          <a:xfrm>
            <a:off x="3272586" y="3113529"/>
            <a:ext cx="6987943" cy="630942"/>
          </a:xfrm>
          <a:prstGeom prst="rect">
            <a:avLst/>
          </a:prstGeom>
          <a:noFill/>
        </p:spPr>
        <p:txBody>
          <a:bodyPr wrap="square" rtlCol="0">
            <a:spAutoFit/>
          </a:bodyPr>
          <a:lstStyle/>
          <a:p>
            <a:pPr algn="ctr"/>
            <a:r>
              <a:rPr lang="zh-CN" altLang="en-US" sz="3500" dirty="0" smtClean="0">
                <a:solidFill>
                  <a:prstClr val="white"/>
                </a:solidFill>
              </a:rPr>
              <a:t>不间断的做</a:t>
            </a:r>
            <a:r>
              <a:rPr lang="zh-CN" altLang="en-US" sz="3500" dirty="0" smtClean="0">
                <a:solidFill>
                  <a:schemeClr val="accent2"/>
                </a:solidFill>
              </a:rPr>
              <a:t>决策</a:t>
            </a:r>
            <a:endParaRPr lang="en-US" altLang="zh-CN" sz="3500" dirty="0" smtClean="0">
              <a:solidFill>
                <a:schemeClr val="accent2"/>
              </a:solidFill>
            </a:endParaRPr>
          </a:p>
        </p:txBody>
      </p:sp>
    </p:spTree>
    <p:extLst>
      <p:ext uri="{BB962C8B-B14F-4D97-AF65-F5344CB8AC3E}">
        <p14:creationId xmlns:p14="http://schemas.microsoft.com/office/powerpoint/2010/main" val="15805194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5" name="Rectangle 4"/>
          <p:cNvSpPr/>
          <p:nvPr/>
        </p:nvSpPr>
        <p:spPr>
          <a:xfrm>
            <a:off x="4965107" y="2879933"/>
            <a:ext cx="2640649" cy="108531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0" dirty="0">
                <a:solidFill>
                  <a:prstClr val="white"/>
                </a:solidFill>
              </a:rPr>
              <a:t>决策</a:t>
            </a:r>
          </a:p>
        </p:txBody>
      </p:sp>
      <p:sp>
        <p:nvSpPr>
          <p:cNvPr id="10" name="Diamond 9"/>
          <p:cNvSpPr/>
          <p:nvPr/>
        </p:nvSpPr>
        <p:spPr>
          <a:xfrm>
            <a:off x="5835431" y="61978"/>
            <a:ext cx="900000" cy="90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rPr>
              <a:t>二</a:t>
            </a:r>
          </a:p>
        </p:txBody>
      </p:sp>
    </p:spTree>
    <p:extLst>
      <p:ext uri="{BB962C8B-B14F-4D97-AF65-F5344CB8AC3E}">
        <p14:creationId xmlns:p14="http://schemas.microsoft.com/office/powerpoint/2010/main" val="21355613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2130302"/>
            <a:ext cx="933650" cy="3170099"/>
          </a:xfrm>
          <a:prstGeom prst="rect">
            <a:avLst/>
          </a:prstGeom>
          <a:noFill/>
        </p:spPr>
        <p:txBody>
          <a:bodyPr wrap="square" rtlCol="0">
            <a:spAutoFit/>
          </a:bodyPr>
          <a:lstStyle/>
          <a:p>
            <a:pPr algn="ctr"/>
            <a:r>
              <a:rPr lang="zh-CN" altLang="en-US" sz="4000" dirty="0" smtClean="0">
                <a:solidFill>
                  <a:prstClr val="white"/>
                </a:solidFill>
              </a:rPr>
              <a:t>游戏的本质</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solidFill>
                </a:rPr>
                <a:t>1</a:t>
              </a:r>
              <a:endParaRPr lang="zh-CN" altLang="en-US" dirty="0">
                <a:solidFill>
                  <a:schemeClr val="accent1"/>
                </a:solidFill>
              </a:endParaRPr>
            </a:p>
          </p:txBody>
        </p:sp>
      </p:grpSp>
      <p:sp>
        <p:nvSpPr>
          <p:cNvPr id="14" name="TextBox 13"/>
          <p:cNvSpPr txBox="1"/>
          <p:nvPr/>
        </p:nvSpPr>
        <p:spPr>
          <a:xfrm>
            <a:off x="3229857" y="2130302"/>
            <a:ext cx="6987943" cy="630942"/>
          </a:xfrm>
          <a:prstGeom prst="rect">
            <a:avLst/>
          </a:prstGeom>
          <a:noFill/>
        </p:spPr>
        <p:txBody>
          <a:bodyPr wrap="square" rtlCol="0">
            <a:spAutoFit/>
          </a:bodyPr>
          <a:lstStyle/>
          <a:p>
            <a:pPr algn="ctr"/>
            <a:r>
              <a:rPr lang="zh-CN" altLang="en-US" sz="3500" dirty="0">
                <a:solidFill>
                  <a:prstClr val="white"/>
                </a:solidFill>
              </a:rPr>
              <a:t>游</a:t>
            </a:r>
            <a:r>
              <a:rPr lang="zh-CN" altLang="en-US" sz="3500" dirty="0" smtClean="0">
                <a:solidFill>
                  <a:prstClr val="white"/>
                </a:solidFill>
              </a:rPr>
              <a:t>戏最独特、最本质的特点？</a:t>
            </a:r>
            <a:endParaRPr lang="en-US" altLang="zh-CN" sz="3500" dirty="0" smtClean="0">
              <a:solidFill>
                <a:srgbClr val="ED7D31"/>
              </a:solidFill>
            </a:endParaRPr>
          </a:p>
        </p:txBody>
      </p:sp>
      <p:sp>
        <p:nvSpPr>
          <p:cNvPr id="5" name="TextBox 4"/>
          <p:cNvSpPr txBox="1"/>
          <p:nvPr/>
        </p:nvSpPr>
        <p:spPr>
          <a:xfrm>
            <a:off x="5708591" y="3284464"/>
            <a:ext cx="1469876" cy="861774"/>
          </a:xfrm>
          <a:prstGeom prst="rect">
            <a:avLst/>
          </a:prstGeom>
          <a:noFill/>
        </p:spPr>
        <p:txBody>
          <a:bodyPr wrap="square" rtlCol="0">
            <a:spAutoFit/>
          </a:bodyPr>
          <a:lstStyle/>
          <a:p>
            <a:r>
              <a:rPr lang="zh-CN" altLang="en-US" sz="5000" dirty="0" smtClean="0">
                <a:solidFill>
                  <a:schemeClr val="bg1"/>
                </a:solidFill>
              </a:rPr>
              <a:t>交互</a:t>
            </a:r>
            <a:endParaRPr lang="zh-CN" altLang="en-US" sz="5000" dirty="0">
              <a:solidFill>
                <a:schemeClr val="bg1"/>
              </a:solidFill>
            </a:endParaRPr>
          </a:p>
        </p:txBody>
      </p:sp>
    </p:spTree>
    <p:extLst>
      <p:ext uri="{BB962C8B-B14F-4D97-AF65-F5344CB8AC3E}">
        <p14:creationId xmlns:p14="http://schemas.microsoft.com/office/powerpoint/2010/main" val="2819694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1514748"/>
            <a:ext cx="933650" cy="4401205"/>
          </a:xfrm>
          <a:prstGeom prst="rect">
            <a:avLst/>
          </a:prstGeom>
          <a:noFill/>
        </p:spPr>
        <p:txBody>
          <a:bodyPr wrap="square" rtlCol="0">
            <a:spAutoFit/>
          </a:bodyPr>
          <a:lstStyle/>
          <a:p>
            <a:pPr algn="ctr"/>
            <a:r>
              <a:rPr lang="zh-CN" altLang="en-US" sz="4000" dirty="0" smtClean="0">
                <a:solidFill>
                  <a:prstClr val="white"/>
                </a:solidFill>
              </a:rPr>
              <a:t>交互的基本单位</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2</a:t>
              </a:r>
              <a:endParaRPr lang="zh-CN" altLang="en-US" dirty="0">
                <a:solidFill>
                  <a:srgbClr val="5B9BD5"/>
                </a:solidFill>
              </a:endParaRPr>
            </a:p>
          </p:txBody>
        </p:sp>
      </p:grpSp>
      <p:sp>
        <p:nvSpPr>
          <p:cNvPr id="14" name="TextBox 13"/>
          <p:cNvSpPr txBox="1"/>
          <p:nvPr/>
        </p:nvSpPr>
        <p:spPr>
          <a:xfrm>
            <a:off x="3229857" y="2130302"/>
            <a:ext cx="6987943" cy="630942"/>
          </a:xfrm>
          <a:prstGeom prst="rect">
            <a:avLst/>
          </a:prstGeom>
          <a:noFill/>
        </p:spPr>
        <p:txBody>
          <a:bodyPr wrap="square" rtlCol="0">
            <a:spAutoFit/>
          </a:bodyPr>
          <a:lstStyle/>
          <a:p>
            <a:pPr algn="ctr"/>
            <a:r>
              <a:rPr lang="zh-CN" altLang="en-US" sz="3500" dirty="0" smtClean="0">
                <a:solidFill>
                  <a:prstClr val="white"/>
                </a:solidFill>
              </a:rPr>
              <a:t>交互是由什么构成的？</a:t>
            </a:r>
            <a:endParaRPr lang="en-US" altLang="zh-CN" sz="3500" dirty="0" smtClean="0">
              <a:solidFill>
                <a:srgbClr val="ED7D31"/>
              </a:solidFill>
            </a:endParaRPr>
          </a:p>
        </p:txBody>
      </p:sp>
      <p:sp>
        <p:nvSpPr>
          <p:cNvPr id="5" name="TextBox 4"/>
          <p:cNvSpPr txBox="1"/>
          <p:nvPr/>
        </p:nvSpPr>
        <p:spPr>
          <a:xfrm>
            <a:off x="5708591" y="3284464"/>
            <a:ext cx="1469876" cy="861774"/>
          </a:xfrm>
          <a:prstGeom prst="rect">
            <a:avLst/>
          </a:prstGeom>
          <a:noFill/>
        </p:spPr>
        <p:txBody>
          <a:bodyPr wrap="square" rtlCol="0">
            <a:spAutoFit/>
          </a:bodyPr>
          <a:lstStyle/>
          <a:p>
            <a:r>
              <a:rPr lang="zh-CN" altLang="en-US" sz="5000" dirty="0">
                <a:solidFill>
                  <a:prstClr val="white"/>
                </a:solidFill>
              </a:rPr>
              <a:t>决策</a:t>
            </a:r>
          </a:p>
        </p:txBody>
      </p:sp>
    </p:spTree>
    <p:extLst>
      <p:ext uri="{BB962C8B-B14F-4D97-AF65-F5344CB8AC3E}">
        <p14:creationId xmlns:p14="http://schemas.microsoft.com/office/powerpoint/2010/main" val="2349080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1822525"/>
            <a:ext cx="933650" cy="3785652"/>
          </a:xfrm>
          <a:prstGeom prst="rect">
            <a:avLst/>
          </a:prstGeom>
          <a:noFill/>
        </p:spPr>
        <p:txBody>
          <a:bodyPr wrap="square" rtlCol="0">
            <a:spAutoFit/>
          </a:bodyPr>
          <a:lstStyle/>
          <a:p>
            <a:pPr algn="ctr"/>
            <a:r>
              <a:rPr lang="zh-CN" altLang="en-US" sz="4000" dirty="0" smtClean="0">
                <a:solidFill>
                  <a:prstClr val="white"/>
                </a:solidFill>
              </a:rPr>
              <a:t>有意义的决策</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3</a:t>
              </a:r>
              <a:endParaRPr lang="zh-CN" altLang="en-US" dirty="0">
                <a:solidFill>
                  <a:srgbClr val="5B9BD5"/>
                </a:solidFill>
              </a:endParaRPr>
            </a:p>
          </p:txBody>
        </p:sp>
      </p:grpSp>
      <p:sp>
        <p:nvSpPr>
          <p:cNvPr id="14" name="TextBox 13"/>
          <p:cNvSpPr txBox="1"/>
          <p:nvPr/>
        </p:nvSpPr>
        <p:spPr>
          <a:xfrm>
            <a:off x="3306767" y="1279026"/>
            <a:ext cx="6987943" cy="630942"/>
          </a:xfrm>
          <a:prstGeom prst="rect">
            <a:avLst/>
          </a:prstGeom>
          <a:noFill/>
        </p:spPr>
        <p:txBody>
          <a:bodyPr wrap="square" rtlCol="0">
            <a:spAutoFit/>
          </a:bodyPr>
          <a:lstStyle/>
          <a:p>
            <a:pPr algn="ctr"/>
            <a:r>
              <a:rPr lang="zh-CN" altLang="en-US" sz="3500" dirty="0" smtClean="0">
                <a:solidFill>
                  <a:prstClr val="white"/>
                </a:solidFill>
              </a:rPr>
              <a:t>感受未来：决策的结果部分可预测</a:t>
            </a:r>
            <a:endParaRPr lang="en-US" altLang="zh-CN" sz="3500" dirty="0" smtClean="0">
              <a:solidFill>
                <a:prstClr val="white"/>
              </a:solidFill>
            </a:endParaRPr>
          </a:p>
        </p:txBody>
      </p:sp>
      <p:sp>
        <p:nvSpPr>
          <p:cNvPr id="16" name="Rounded Rectangle 15"/>
          <p:cNvSpPr/>
          <p:nvPr/>
        </p:nvSpPr>
        <p:spPr>
          <a:xfrm>
            <a:off x="4546362" y="4859310"/>
            <a:ext cx="1777525" cy="748867"/>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a:t>易于理解</a:t>
            </a:r>
          </a:p>
        </p:txBody>
      </p:sp>
      <p:sp>
        <p:nvSpPr>
          <p:cNvPr id="17" name="Rounded Rectangle 16"/>
          <p:cNvSpPr/>
          <p:nvPr/>
        </p:nvSpPr>
        <p:spPr>
          <a:xfrm>
            <a:off x="6886485" y="4859310"/>
            <a:ext cx="1777525" cy="748867"/>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t>一致性</a:t>
            </a:r>
            <a:endParaRPr lang="zh-CN" altLang="en-US" sz="3000" dirty="0"/>
          </a:p>
        </p:txBody>
      </p:sp>
      <p:cxnSp>
        <p:nvCxnSpPr>
          <p:cNvPr id="18" name="Elbow Connector 17"/>
          <p:cNvCxnSpPr>
            <a:endCxn id="16" idx="0"/>
          </p:cNvCxnSpPr>
          <p:nvPr/>
        </p:nvCxnSpPr>
        <p:spPr>
          <a:xfrm rot="5400000">
            <a:off x="5219591" y="3508896"/>
            <a:ext cx="1565948" cy="1134880"/>
          </a:xfrm>
          <a:prstGeom prst="bentConnector3">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endCxn id="17" idx="0"/>
          </p:cNvCxnSpPr>
          <p:nvPr/>
        </p:nvCxnSpPr>
        <p:spPr>
          <a:xfrm rot="16200000" flipH="1">
            <a:off x="6389652" y="3473714"/>
            <a:ext cx="1565948" cy="1205243"/>
          </a:xfrm>
          <a:prstGeom prst="bentConnector3">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5664149" y="2544493"/>
            <a:ext cx="1777525" cy="748867"/>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t>游戏系统</a:t>
            </a:r>
            <a:endParaRPr lang="zh-CN" altLang="en-US" sz="3000" dirty="0"/>
          </a:p>
        </p:txBody>
      </p:sp>
      <p:sp>
        <p:nvSpPr>
          <p:cNvPr id="23" name="Rectangle 22"/>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22" name="TextBox 21"/>
          <p:cNvSpPr txBox="1"/>
          <p:nvPr/>
        </p:nvSpPr>
        <p:spPr>
          <a:xfrm>
            <a:off x="4280640" y="6380946"/>
            <a:ext cx="5211690" cy="477054"/>
          </a:xfrm>
          <a:prstGeom prst="rect">
            <a:avLst/>
          </a:prstGeom>
          <a:noFill/>
        </p:spPr>
        <p:txBody>
          <a:bodyPr wrap="square" rtlCol="0">
            <a:spAutoFit/>
          </a:bodyPr>
          <a:lstStyle/>
          <a:p>
            <a:r>
              <a:rPr lang="zh-CN" altLang="en-US" sz="2500" dirty="0" smtClean="0">
                <a:solidFill>
                  <a:schemeClr val="accent2"/>
                </a:solidFill>
              </a:rPr>
              <a:t>例 </a:t>
            </a:r>
            <a:r>
              <a:rPr lang="en-US" altLang="zh-CN" sz="2500" dirty="0" smtClean="0">
                <a:solidFill>
                  <a:schemeClr val="accent2"/>
                </a:solidFill>
              </a:rPr>
              <a:t>《</a:t>
            </a:r>
            <a:r>
              <a:rPr lang="zh-CN" altLang="en-US" sz="2500" dirty="0" smtClean="0">
                <a:solidFill>
                  <a:schemeClr val="accent2"/>
                </a:solidFill>
              </a:rPr>
              <a:t>部落冲突</a:t>
            </a:r>
            <a:r>
              <a:rPr lang="en-US" altLang="zh-CN" sz="2500" dirty="0" smtClean="0">
                <a:solidFill>
                  <a:schemeClr val="accent2"/>
                </a:solidFill>
              </a:rPr>
              <a:t>》</a:t>
            </a:r>
            <a:r>
              <a:rPr lang="zh-CN" altLang="en-US" sz="2500" dirty="0" smtClean="0">
                <a:solidFill>
                  <a:schemeClr val="accent2"/>
                </a:solidFill>
              </a:rPr>
              <a:t>，</a:t>
            </a:r>
            <a:r>
              <a:rPr lang="en-US" altLang="zh-CN" sz="2500" dirty="0" smtClean="0">
                <a:solidFill>
                  <a:schemeClr val="accent2"/>
                </a:solidFill>
              </a:rPr>
              <a:t>《</a:t>
            </a:r>
            <a:r>
              <a:rPr lang="zh-CN" altLang="en-US" sz="2500" dirty="0" smtClean="0">
                <a:solidFill>
                  <a:schemeClr val="accent2"/>
                </a:solidFill>
              </a:rPr>
              <a:t>超级玛丽</a:t>
            </a:r>
            <a:r>
              <a:rPr lang="en-US" altLang="zh-CN" sz="2500" dirty="0" smtClean="0">
                <a:solidFill>
                  <a:schemeClr val="accent2"/>
                </a:solidFill>
              </a:rPr>
              <a:t>》</a:t>
            </a:r>
            <a:endParaRPr lang="zh-CN" altLang="en-US" sz="2500" dirty="0">
              <a:solidFill>
                <a:schemeClr val="accent2"/>
              </a:solidFill>
            </a:endParaRPr>
          </a:p>
        </p:txBody>
      </p:sp>
    </p:spTree>
    <p:extLst>
      <p:ext uri="{BB962C8B-B14F-4D97-AF65-F5344CB8AC3E}">
        <p14:creationId xmlns:p14="http://schemas.microsoft.com/office/powerpoint/2010/main" val="14453495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2018950"/>
            <a:ext cx="933650" cy="2554545"/>
          </a:xfrm>
          <a:prstGeom prst="rect">
            <a:avLst/>
          </a:prstGeom>
          <a:noFill/>
        </p:spPr>
        <p:txBody>
          <a:bodyPr wrap="square" rtlCol="0">
            <a:spAutoFit/>
          </a:bodyPr>
          <a:lstStyle/>
          <a:p>
            <a:pPr algn="ctr"/>
            <a:r>
              <a:rPr lang="zh-CN" altLang="en-US" sz="4000" dirty="0" smtClean="0">
                <a:solidFill>
                  <a:prstClr val="white"/>
                </a:solidFill>
              </a:rPr>
              <a:t>信息平衡</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4</a:t>
              </a:r>
              <a:endParaRPr lang="zh-CN" altLang="en-US" dirty="0">
                <a:solidFill>
                  <a:srgbClr val="5B9BD5"/>
                </a:solidFill>
              </a:endParaRPr>
            </a:p>
          </p:txBody>
        </p:sp>
      </p:grpSp>
      <p:sp>
        <p:nvSpPr>
          <p:cNvPr id="14" name="TextBox 13"/>
          <p:cNvSpPr txBox="1"/>
          <p:nvPr/>
        </p:nvSpPr>
        <p:spPr>
          <a:xfrm>
            <a:off x="3229857" y="2130302"/>
            <a:ext cx="6987943" cy="630942"/>
          </a:xfrm>
          <a:prstGeom prst="rect">
            <a:avLst/>
          </a:prstGeom>
          <a:noFill/>
        </p:spPr>
        <p:txBody>
          <a:bodyPr wrap="square" rtlCol="0">
            <a:spAutoFit/>
          </a:bodyPr>
          <a:lstStyle/>
          <a:p>
            <a:pPr algn="ctr"/>
            <a:r>
              <a:rPr lang="zh-CN" altLang="en-US" sz="3500" dirty="0" smtClean="0">
                <a:solidFill>
                  <a:schemeClr val="bg1"/>
                </a:solidFill>
              </a:rPr>
              <a:t>信息平衡影响决策的难度和复杂度</a:t>
            </a:r>
            <a:endParaRPr lang="en-US" altLang="zh-CN" sz="3500" dirty="0" smtClean="0">
              <a:solidFill>
                <a:schemeClr val="bg1"/>
              </a:solidFill>
            </a:endParaRPr>
          </a:p>
        </p:txBody>
      </p:sp>
      <p:sp>
        <p:nvSpPr>
          <p:cNvPr id="9" name="Rounded Rectangle 8"/>
          <p:cNvSpPr/>
          <p:nvPr/>
        </p:nvSpPr>
        <p:spPr>
          <a:xfrm>
            <a:off x="4204530" y="4004090"/>
            <a:ext cx="1777525" cy="748867"/>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t>屏蔽信息</a:t>
            </a:r>
            <a:endParaRPr lang="zh-CN" altLang="en-US" sz="3000" dirty="0"/>
          </a:p>
        </p:txBody>
      </p:sp>
      <p:sp>
        <p:nvSpPr>
          <p:cNvPr id="10" name="Rounded Rectangle 9"/>
          <p:cNvSpPr/>
          <p:nvPr/>
        </p:nvSpPr>
        <p:spPr>
          <a:xfrm>
            <a:off x="7450507" y="4004090"/>
            <a:ext cx="1777525" cy="748867"/>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a:t>提</a:t>
            </a:r>
            <a:r>
              <a:rPr lang="zh-CN" altLang="en-US" sz="3000" dirty="0" smtClean="0"/>
              <a:t>供信息</a:t>
            </a:r>
            <a:endParaRPr lang="zh-CN" altLang="en-US" sz="3000" dirty="0"/>
          </a:p>
        </p:txBody>
      </p:sp>
      <p:cxnSp>
        <p:nvCxnSpPr>
          <p:cNvPr id="6" name="Straight Arrow Connector 5"/>
          <p:cNvCxnSpPr>
            <a:stCxn id="9" idx="3"/>
            <a:endCxn id="10" idx="1"/>
          </p:cNvCxnSpPr>
          <p:nvPr/>
        </p:nvCxnSpPr>
        <p:spPr>
          <a:xfrm>
            <a:off x="5982055" y="4378524"/>
            <a:ext cx="1468452" cy="0"/>
          </a:xfrm>
          <a:prstGeom prst="straightConnector1">
            <a:avLst/>
          </a:prstGeom>
          <a:ln w="28575">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7" name="TextBox 16"/>
          <p:cNvSpPr txBox="1"/>
          <p:nvPr/>
        </p:nvSpPr>
        <p:spPr>
          <a:xfrm>
            <a:off x="4280640" y="6380946"/>
            <a:ext cx="5211690" cy="477054"/>
          </a:xfrm>
          <a:prstGeom prst="rect">
            <a:avLst/>
          </a:prstGeom>
          <a:noFill/>
        </p:spPr>
        <p:txBody>
          <a:bodyPr wrap="square" rtlCol="0">
            <a:spAutoFit/>
          </a:bodyPr>
          <a:lstStyle/>
          <a:p>
            <a:r>
              <a:rPr lang="zh-CN" altLang="en-US" sz="2500" dirty="0" smtClean="0">
                <a:solidFill>
                  <a:schemeClr val="accent2"/>
                </a:solidFill>
              </a:rPr>
              <a:t>例 </a:t>
            </a:r>
            <a:r>
              <a:rPr lang="en-US" altLang="zh-CN" sz="2500" dirty="0" smtClean="0">
                <a:solidFill>
                  <a:schemeClr val="accent2"/>
                </a:solidFill>
              </a:rPr>
              <a:t>《</a:t>
            </a:r>
            <a:r>
              <a:rPr lang="zh-CN" altLang="en-US" sz="2500" dirty="0" smtClean="0">
                <a:solidFill>
                  <a:schemeClr val="accent2"/>
                </a:solidFill>
              </a:rPr>
              <a:t>荒野行动</a:t>
            </a:r>
            <a:r>
              <a:rPr lang="en-US" altLang="zh-CN" sz="2500" dirty="0" smtClean="0">
                <a:solidFill>
                  <a:schemeClr val="accent2"/>
                </a:solidFill>
              </a:rPr>
              <a:t>》</a:t>
            </a:r>
            <a:endParaRPr lang="zh-CN" altLang="en-US" sz="2500" dirty="0">
              <a:solidFill>
                <a:schemeClr val="accent2"/>
              </a:solidFill>
            </a:endParaRPr>
          </a:p>
        </p:txBody>
      </p:sp>
    </p:spTree>
    <p:extLst>
      <p:ext uri="{BB962C8B-B14F-4D97-AF65-F5344CB8AC3E}">
        <p14:creationId xmlns:p14="http://schemas.microsoft.com/office/powerpoint/2010/main" val="36936714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2018950"/>
            <a:ext cx="933650" cy="3170099"/>
          </a:xfrm>
          <a:prstGeom prst="rect">
            <a:avLst/>
          </a:prstGeom>
          <a:noFill/>
        </p:spPr>
        <p:txBody>
          <a:bodyPr wrap="square" rtlCol="0">
            <a:spAutoFit/>
          </a:bodyPr>
          <a:lstStyle/>
          <a:p>
            <a:pPr algn="ctr"/>
            <a:r>
              <a:rPr lang="zh-CN" altLang="en-US" sz="4000" dirty="0" smtClean="0">
                <a:solidFill>
                  <a:prstClr val="white"/>
                </a:solidFill>
              </a:rPr>
              <a:t>决策与心流</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5</a:t>
              </a:r>
              <a:endParaRPr lang="zh-CN" altLang="en-US" dirty="0">
                <a:solidFill>
                  <a:srgbClr val="5B9BD5"/>
                </a:solidFill>
              </a:endParaRPr>
            </a:p>
          </p:txBody>
        </p:sp>
      </p:grpSp>
      <p:sp>
        <p:nvSpPr>
          <p:cNvPr id="14" name="TextBox 13"/>
          <p:cNvSpPr txBox="1"/>
          <p:nvPr/>
        </p:nvSpPr>
        <p:spPr>
          <a:xfrm>
            <a:off x="3503323" y="3207532"/>
            <a:ext cx="6987943" cy="630942"/>
          </a:xfrm>
          <a:prstGeom prst="rect">
            <a:avLst/>
          </a:prstGeom>
          <a:noFill/>
        </p:spPr>
        <p:txBody>
          <a:bodyPr wrap="square" rtlCol="0">
            <a:spAutoFit/>
          </a:bodyPr>
          <a:lstStyle/>
          <a:p>
            <a:pPr algn="ctr"/>
            <a:r>
              <a:rPr lang="zh-CN" altLang="en-US" sz="3500" dirty="0" smtClean="0">
                <a:solidFill>
                  <a:prstClr val="white"/>
                </a:solidFill>
              </a:rPr>
              <a:t>不间断地做决策才能持续心流状态</a:t>
            </a:r>
            <a:endParaRPr lang="en-US" altLang="zh-CN" sz="3500" dirty="0" smtClean="0">
              <a:solidFill>
                <a:prstClr val="white"/>
              </a:solidFill>
            </a:endParaRPr>
          </a:p>
        </p:txBody>
      </p:sp>
      <p:sp>
        <p:nvSpPr>
          <p:cNvPr id="12" name="Rectangle 11"/>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6" name="TextBox 15"/>
          <p:cNvSpPr txBox="1"/>
          <p:nvPr/>
        </p:nvSpPr>
        <p:spPr>
          <a:xfrm>
            <a:off x="4280640" y="6380946"/>
            <a:ext cx="5211690" cy="477054"/>
          </a:xfrm>
          <a:prstGeom prst="rect">
            <a:avLst/>
          </a:prstGeom>
          <a:noFill/>
        </p:spPr>
        <p:txBody>
          <a:bodyPr wrap="square" rtlCol="0">
            <a:spAutoFit/>
          </a:bodyPr>
          <a:lstStyle/>
          <a:p>
            <a:r>
              <a:rPr lang="zh-CN" altLang="en-US" sz="2500" dirty="0" smtClean="0">
                <a:solidFill>
                  <a:schemeClr val="accent2"/>
                </a:solidFill>
              </a:rPr>
              <a:t>例 </a:t>
            </a:r>
            <a:r>
              <a:rPr lang="en-US" altLang="zh-CN" sz="2500" dirty="0" smtClean="0">
                <a:solidFill>
                  <a:schemeClr val="accent2"/>
                </a:solidFill>
              </a:rPr>
              <a:t>《</a:t>
            </a:r>
            <a:r>
              <a:rPr lang="zh-CN" altLang="en-US" sz="2500" dirty="0" smtClean="0">
                <a:solidFill>
                  <a:schemeClr val="accent2"/>
                </a:solidFill>
              </a:rPr>
              <a:t>皇室战争</a:t>
            </a:r>
            <a:r>
              <a:rPr lang="en-US" altLang="zh-CN" sz="2500" dirty="0" smtClean="0">
                <a:solidFill>
                  <a:schemeClr val="accent2"/>
                </a:solidFill>
              </a:rPr>
              <a:t>》</a:t>
            </a:r>
            <a:endParaRPr lang="zh-CN" altLang="en-US" sz="2500" dirty="0">
              <a:solidFill>
                <a:schemeClr val="accent2"/>
              </a:solidFill>
            </a:endParaRPr>
          </a:p>
        </p:txBody>
      </p:sp>
    </p:spTree>
    <p:extLst>
      <p:ext uri="{BB962C8B-B14F-4D97-AF65-F5344CB8AC3E}">
        <p14:creationId xmlns:p14="http://schemas.microsoft.com/office/powerpoint/2010/main" val="2808705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2248632"/>
            <a:ext cx="933650" cy="2554545"/>
          </a:xfrm>
          <a:prstGeom prst="rect">
            <a:avLst/>
          </a:prstGeom>
          <a:noFill/>
        </p:spPr>
        <p:txBody>
          <a:bodyPr wrap="square" rtlCol="0">
            <a:spAutoFit/>
          </a:bodyPr>
          <a:lstStyle/>
          <a:p>
            <a:pPr algn="ctr"/>
            <a:r>
              <a:rPr lang="zh-CN" altLang="en-US" sz="4000" dirty="0" smtClean="0">
                <a:solidFill>
                  <a:prstClr val="white"/>
                </a:solidFill>
              </a:rPr>
              <a:t>决策范围</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6</a:t>
              </a:r>
              <a:endParaRPr lang="zh-CN" altLang="en-US" dirty="0">
                <a:solidFill>
                  <a:srgbClr val="5B9BD5"/>
                </a:solidFill>
              </a:endParaRPr>
            </a:p>
          </p:txBody>
        </p:sp>
      </p:grpSp>
      <p:sp>
        <p:nvSpPr>
          <p:cNvPr id="14" name="TextBox 13"/>
          <p:cNvSpPr txBox="1"/>
          <p:nvPr/>
        </p:nvSpPr>
        <p:spPr>
          <a:xfrm>
            <a:off x="4682642" y="1370185"/>
            <a:ext cx="6987943" cy="4311437"/>
          </a:xfrm>
          <a:prstGeom prst="rect">
            <a:avLst/>
          </a:prstGeom>
          <a:noFill/>
        </p:spPr>
        <p:txBody>
          <a:bodyPr wrap="square" rtlCol="0">
            <a:spAutoFit/>
          </a:bodyPr>
          <a:lstStyle/>
          <a:p>
            <a:pPr>
              <a:lnSpc>
                <a:spcPts val="4700"/>
              </a:lnSpc>
            </a:pPr>
            <a:r>
              <a:rPr lang="zh-CN" altLang="en-US" sz="3500" dirty="0" smtClean="0">
                <a:solidFill>
                  <a:prstClr val="white"/>
                </a:solidFill>
              </a:rPr>
              <a:t>大脑处理决策时间划分</a:t>
            </a:r>
            <a:endParaRPr lang="en-US" altLang="zh-CN" sz="3500" dirty="0" smtClean="0">
              <a:solidFill>
                <a:prstClr val="white"/>
              </a:solidFill>
            </a:endParaRPr>
          </a:p>
          <a:p>
            <a:pPr>
              <a:lnSpc>
                <a:spcPts val="4700"/>
              </a:lnSpc>
            </a:pPr>
            <a:endParaRPr lang="en-US" altLang="zh-CN" sz="3500" dirty="0" smtClean="0">
              <a:solidFill>
                <a:prstClr val="white"/>
              </a:solidFill>
            </a:endParaRPr>
          </a:p>
          <a:p>
            <a:pPr marL="457200" indent="-457200">
              <a:lnSpc>
                <a:spcPts val="4700"/>
              </a:lnSpc>
              <a:buFont typeface="Wingdings" panose="05000000000000000000" pitchFamily="2" charset="2"/>
              <a:buChar char="Ø"/>
            </a:pPr>
            <a:r>
              <a:rPr lang="zh-CN" altLang="en-US" sz="3500" dirty="0" smtClean="0">
                <a:solidFill>
                  <a:prstClr val="white"/>
                </a:solidFill>
              </a:rPr>
              <a:t>无须决策（</a:t>
            </a:r>
            <a:r>
              <a:rPr lang="en-US" altLang="zh-CN" sz="3500" dirty="0" smtClean="0">
                <a:solidFill>
                  <a:schemeClr val="accent2"/>
                </a:solidFill>
              </a:rPr>
              <a:t>X</a:t>
            </a:r>
            <a:r>
              <a:rPr lang="zh-CN" altLang="en-US" sz="3500" dirty="0" smtClean="0">
                <a:solidFill>
                  <a:prstClr val="white"/>
                </a:solidFill>
              </a:rPr>
              <a:t>）</a:t>
            </a:r>
            <a:endParaRPr lang="en-US" altLang="zh-CN" sz="3500" dirty="0" smtClean="0">
              <a:solidFill>
                <a:prstClr val="white"/>
              </a:solidFill>
            </a:endParaRPr>
          </a:p>
          <a:p>
            <a:pPr marL="457200" indent="-457200">
              <a:lnSpc>
                <a:spcPts val="4700"/>
              </a:lnSpc>
              <a:buFont typeface="Wingdings" panose="05000000000000000000" pitchFamily="2" charset="2"/>
              <a:buChar char="Ø"/>
            </a:pPr>
            <a:r>
              <a:rPr lang="zh-CN" altLang="en-US" sz="3500" dirty="0">
                <a:solidFill>
                  <a:prstClr val="white"/>
                </a:solidFill>
              </a:rPr>
              <a:t>快</a:t>
            </a:r>
            <a:r>
              <a:rPr lang="zh-CN" altLang="en-US" sz="3500" dirty="0" smtClean="0">
                <a:solidFill>
                  <a:prstClr val="white"/>
                </a:solidFill>
              </a:rPr>
              <a:t>捷决策（</a:t>
            </a:r>
            <a:r>
              <a:rPr lang="zh-CN" altLang="en-US" sz="3500" dirty="0" smtClean="0">
                <a:solidFill>
                  <a:schemeClr val="accent6"/>
                </a:solidFill>
              </a:rPr>
              <a:t>√</a:t>
            </a:r>
            <a:r>
              <a:rPr lang="zh-CN" altLang="en-US" sz="3500" dirty="0" smtClean="0">
                <a:solidFill>
                  <a:prstClr val="white"/>
                </a:solidFill>
              </a:rPr>
              <a:t>）</a:t>
            </a:r>
            <a:endParaRPr lang="en-US" altLang="zh-CN" sz="3500" dirty="0" smtClean="0">
              <a:solidFill>
                <a:prstClr val="white"/>
              </a:solidFill>
            </a:endParaRPr>
          </a:p>
          <a:p>
            <a:pPr marL="457200" indent="-457200">
              <a:lnSpc>
                <a:spcPts val="4700"/>
              </a:lnSpc>
              <a:buFont typeface="Wingdings" panose="05000000000000000000" pitchFamily="2" charset="2"/>
              <a:buChar char="Ø"/>
            </a:pPr>
            <a:r>
              <a:rPr lang="zh-CN" altLang="en-US" sz="3500" dirty="0">
                <a:solidFill>
                  <a:prstClr val="white"/>
                </a:solidFill>
              </a:rPr>
              <a:t>战</a:t>
            </a:r>
            <a:r>
              <a:rPr lang="zh-CN" altLang="en-US" sz="3500" dirty="0" smtClean="0">
                <a:solidFill>
                  <a:prstClr val="white"/>
                </a:solidFill>
              </a:rPr>
              <a:t>略决策（</a:t>
            </a:r>
            <a:r>
              <a:rPr lang="zh-CN" altLang="en-US" sz="3500" dirty="0" smtClean="0">
                <a:solidFill>
                  <a:schemeClr val="accent6"/>
                </a:solidFill>
              </a:rPr>
              <a:t>√</a:t>
            </a:r>
            <a:r>
              <a:rPr lang="zh-CN" altLang="en-US" sz="3500" dirty="0" smtClean="0">
                <a:solidFill>
                  <a:prstClr val="white"/>
                </a:solidFill>
              </a:rPr>
              <a:t>）</a:t>
            </a:r>
            <a:endParaRPr lang="en-US" altLang="zh-CN" sz="3500" dirty="0" smtClean="0">
              <a:solidFill>
                <a:prstClr val="white"/>
              </a:solidFill>
            </a:endParaRPr>
          </a:p>
          <a:p>
            <a:pPr marL="457200" indent="-457200">
              <a:lnSpc>
                <a:spcPts val="4700"/>
              </a:lnSpc>
              <a:buFont typeface="Wingdings" panose="05000000000000000000" pitchFamily="2" charset="2"/>
              <a:buChar char="Ø"/>
            </a:pPr>
            <a:r>
              <a:rPr lang="zh-CN" altLang="en-US" sz="3500" dirty="0">
                <a:solidFill>
                  <a:prstClr val="white"/>
                </a:solidFill>
              </a:rPr>
              <a:t>深</a:t>
            </a:r>
            <a:r>
              <a:rPr lang="zh-CN" altLang="en-US" sz="3500" dirty="0" smtClean="0">
                <a:solidFill>
                  <a:prstClr val="white"/>
                </a:solidFill>
              </a:rPr>
              <a:t>奥决策（</a:t>
            </a:r>
            <a:r>
              <a:rPr lang="zh-CN" altLang="en-US" sz="3500" dirty="0" smtClean="0">
                <a:solidFill>
                  <a:schemeClr val="accent6"/>
                </a:solidFill>
              </a:rPr>
              <a:t>√</a:t>
            </a:r>
            <a:r>
              <a:rPr lang="zh-CN" altLang="en-US" sz="3500" dirty="0" smtClean="0">
                <a:solidFill>
                  <a:prstClr val="white"/>
                </a:solidFill>
              </a:rPr>
              <a:t>）</a:t>
            </a:r>
            <a:endParaRPr lang="en-US" altLang="zh-CN" sz="3500" dirty="0" smtClean="0">
              <a:solidFill>
                <a:prstClr val="white"/>
              </a:solidFill>
            </a:endParaRPr>
          </a:p>
          <a:p>
            <a:pPr marL="457200" indent="-457200">
              <a:lnSpc>
                <a:spcPts val="4700"/>
              </a:lnSpc>
              <a:buFont typeface="Wingdings" panose="05000000000000000000" pitchFamily="2" charset="2"/>
              <a:buChar char="Ø"/>
            </a:pPr>
            <a:r>
              <a:rPr lang="zh-CN" altLang="en-US" sz="3500" dirty="0">
                <a:solidFill>
                  <a:prstClr val="white"/>
                </a:solidFill>
              </a:rPr>
              <a:t>无</a:t>
            </a:r>
            <a:r>
              <a:rPr lang="zh-CN" altLang="en-US" sz="3500" dirty="0" smtClean="0">
                <a:solidFill>
                  <a:prstClr val="white"/>
                </a:solidFill>
              </a:rPr>
              <a:t>解决策（</a:t>
            </a:r>
            <a:r>
              <a:rPr lang="en-US" altLang="zh-CN" sz="3500" dirty="0" smtClean="0">
                <a:solidFill>
                  <a:schemeClr val="accent2"/>
                </a:solidFill>
              </a:rPr>
              <a:t>X</a:t>
            </a:r>
            <a:r>
              <a:rPr lang="zh-CN" altLang="en-US" sz="3500" dirty="0" smtClean="0">
                <a:solidFill>
                  <a:prstClr val="white"/>
                </a:solidFill>
              </a:rPr>
              <a:t>）</a:t>
            </a:r>
            <a:endParaRPr lang="en-US" altLang="zh-CN" sz="3500" dirty="0" smtClean="0">
              <a:solidFill>
                <a:prstClr val="white"/>
              </a:solidFill>
            </a:endParaRPr>
          </a:p>
        </p:txBody>
      </p:sp>
      <p:sp>
        <p:nvSpPr>
          <p:cNvPr id="8" name="Rectangle 7"/>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chemeClr val="accent2"/>
                </a:solidFill>
              </a:rPr>
              <a:t>例   </a:t>
            </a:r>
            <a:r>
              <a:rPr lang="zh-CN" altLang="en-US" sz="2500" dirty="0">
                <a:solidFill>
                  <a:schemeClr val="accent2"/>
                </a:solidFill>
              </a:rPr>
              <a:t>蒙选择题、动作游戏、</a:t>
            </a:r>
            <a:r>
              <a:rPr lang="en-US" altLang="zh-CN" sz="2500" dirty="0">
                <a:solidFill>
                  <a:schemeClr val="accent2"/>
                </a:solidFill>
              </a:rPr>
              <a:t>MOBA</a:t>
            </a:r>
            <a:r>
              <a:rPr lang="zh-CN" altLang="en-US" sz="2500" dirty="0">
                <a:solidFill>
                  <a:schemeClr val="accent2"/>
                </a:solidFill>
              </a:rPr>
              <a:t>游戏、棋类游戏、学渣解题</a:t>
            </a:r>
          </a:p>
        </p:txBody>
      </p:sp>
    </p:spTree>
    <p:extLst>
      <p:ext uri="{BB962C8B-B14F-4D97-AF65-F5344CB8AC3E}">
        <p14:creationId xmlns:p14="http://schemas.microsoft.com/office/powerpoint/2010/main" val="18573008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2018950"/>
            <a:ext cx="933650" cy="2554545"/>
          </a:xfrm>
          <a:prstGeom prst="rect">
            <a:avLst/>
          </a:prstGeom>
          <a:noFill/>
        </p:spPr>
        <p:txBody>
          <a:bodyPr wrap="square" rtlCol="0">
            <a:spAutoFit/>
          </a:bodyPr>
          <a:lstStyle/>
          <a:p>
            <a:pPr algn="ctr"/>
            <a:r>
              <a:rPr lang="zh-CN" altLang="en-US" sz="4000" dirty="0" smtClean="0">
                <a:solidFill>
                  <a:prstClr val="white"/>
                </a:solidFill>
              </a:rPr>
              <a:t>决策变化</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7</a:t>
              </a:r>
              <a:endParaRPr lang="zh-CN" altLang="en-US" dirty="0">
                <a:solidFill>
                  <a:srgbClr val="5B9BD5"/>
                </a:solidFill>
              </a:endParaRPr>
            </a:p>
          </p:txBody>
        </p:sp>
      </p:grpSp>
      <p:sp>
        <p:nvSpPr>
          <p:cNvPr id="14" name="TextBox 13"/>
          <p:cNvSpPr txBox="1"/>
          <p:nvPr/>
        </p:nvSpPr>
        <p:spPr>
          <a:xfrm>
            <a:off x="2794021" y="1903533"/>
            <a:ext cx="8426607" cy="2785378"/>
          </a:xfrm>
          <a:prstGeom prst="rect">
            <a:avLst/>
          </a:prstGeom>
          <a:noFill/>
        </p:spPr>
        <p:txBody>
          <a:bodyPr wrap="square" rtlCol="0">
            <a:spAutoFit/>
          </a:bodyPr>
          <a:lstStyle/>
          <a:p>
            <a:r>
              <a:rPr lang="zh-CN" altLang="en-US" sz="3500" dirty="0" smtClean="0">
                <a:solidFill>
                  <a:prstClr val="white"/>
                </a:solidFill>
              </a:rPr>
              <a:t>心流节奏需要变化，即不能让玩家长时间缓慢节奏，否则无聊；也不能让玩家长时间处于精神紧绷状态，否则疲惫。</a:t>
            </a:r>
            <a:endParaRPr lang="en-US" altLang="zh-CN" sz="3500" dirty="0" smtClean="0">
              <a:solidFill>
                <a:prstClr val="white"/>
              </a:solidFill>
            </a:endParaRPr>
          </a:p>
          <a:p>
            <a:endParaRPr lang="en-US" altLang="zh-CN" sz="3500" dirty="0">
              <a:solidFill>
                <a:prstClr val="white"/>
              </a:solidFill>
            </a:endParaRPr>
          </a:p>
          <a:p>
            <a:r>
              <a:rPr lang="zh-CN" altLang="en-US" sz="3500" dirty="0" smtClean="0">
                <a:solidFill>
                  <a:prstClr val="white"/>
                </a:solidFill>
              </a:rPr>
              <a:t>改变决策范围和频率控制节奏。</a:t>
            </a:r>
            <a:endParaRPr lang="en-US" altLang="zh-CN" sz="3500" dirty="0" smtClean="0">
              <a:solidFill>
                <a:prstClr val="white"/>
              </a:solidFill>
            </a:endParaRPr>
          </a:p>
        </p:txBody>
      </p:sp>
      <p:sp>
        <p:nvSpPr>
          <p:cNvPr id="8" name="Rectangle 7"/>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chemeClr val="accent2"/>
                </a:solidFill>
              </a:rPr>
              <a:t>例   </a:t>
            </a:r>
            <a:r>
              <a:rPr lang="en-US" altLang="zh-CN" sz="2500" dirty="0" smtClean="0">
                <a:solidFill>
                  <a:schemeClr val="accent2"/>
                </a:solidFill>
              </a:rPr>
              <a:t>《</a:t>
            </a:r>
            <a:r>
              <a:rPr lang="zh-CN" altLang="en-US" sz="2500" dirty="0" smtClean="0">
                <a:solidFill>
                  <a:schemeClr val="accent2"/>
                </a:solidFill>
              </a:rPr>
              <a:t>皇室战争</a:t>
            </a:r>
            <a:r>
              <a:rPr lang="en-US" altLang="zh-CN" sz="2500" dirty="0" smtClean="0">
                <a:solidFill>
                  <a:schemeClr val="accent2"/>
                </a:solidFill>
              </a:rPr>
              <a:t>》</a:t>
            </a:r>
            <a:r>
              <a:rPr lang="zh-CN" altLang="en-US" sz="2500" dirty="0" smtClean="0">
                <a:solidFill>
                  <a:schemeClr val="accent2"/>
                </a:solidFill>
              </a:rPr>
              <a:t>、</a:t>
            </a:r>
            <a:r>
              <a:rPr lang="en-US" altLang="zh-CN" sz="2500" dirty="0" smtClean="0">
                <a:solidFill>
                  <a:schemeClr val="accent2"/>
                </a:solidFill>
              </a:rPr>
              <a:t>《</a:t>
            </a:r>
            <a:r>
              <a:rPr lang="zh-CN" altLang="en-US" sz="2500" dirty="0">
                <a:solidFill>
                  <a:schemeClr val="accent2"/>
                </a:solidFill>
              </a:rPr>
              <a:t>王者</a:t>
            </a:r>
            <a:r>
              <a:rPr lang="zh-CN" altLang="en-US" sz="2500" dirty="0" smtClean="0">
                <a:solidFill>
                  <a:schemeClr val="accent2"/>
                </a:solidFill>
              </a:rPr>
              <a:t>荣耀</a:t>
            </a:r>
            <a:r>
              <a:rPr lang="en-US" altLang="zh-CN" sz="2500" dirty="0" smtClean="0">
                <a:solidFill>
                  <a:schemeClr val="accent2"/>
                </a:solidFill>
              </a:rPr>
              <a:t>》</a:t>
            </a:r>
            <a:endParaRPr lang="zh-CN" altLang="en-US" sz="2500" dirty="0">
              <a:solidFill>
                <a:schemeClr val="accent2"/>
              </a:solidFill>
            </a:endParaRPr>
          </a:p>
        </p:txBody>
      </p:sp>
    </p:spTree>
    <p:extLst>
      <p:ext uri="{BB962C8B-B14F-4D97-AF65-F5344CB8AC3E}">
        <p14:creationId xmlns:p14="http://schemas.microsoft.com/office/powerpoint/2010/main" val="33312708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3" y="2523152"/>
            <a:ext cx="933650" cy="1938992"/>
          </a:xfrm>
          <a:prstGeom prst="rect">
            <a:avLst/>
          </a:prstGeom>
          <a:noFill/>
        </p:spPr>
        <p:txBody>
          <a:bodyPr wrap="square" rtlCol="0">
            <a:spAutoFit/>
          </a:bodyPr>
          <a:lstStyle/>
          <a:p>
            <a:pPr algn="ctr"/>
            <a:r>
              <a:rPr lang="zh-CN" altLang="en-US" sz="4000" dirty="0" smtClean="0">
                <a:solidFill>
                  <a:prstClr val="white"/>
                </a:solidFill>
              </a:rPr>
              <a:t>节奏感</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8</a:t>
              </a:r>
              <a:endParaRPr lang="zh-CN" altLang="en-US" dirty="0">
                <a:solidFill>
                  <a:srgbClr val="5B9BD5"/>
                </a:solidFill>
              </a:endParaRPr>
            </a:p>
          </p:txBody>
        </p:sp>
      </p:grpSp>
      <p:sp>
        <p:nvSpPr>
          <p:cNvPr id="14" name="TextBox 13"/>
          <p:cNvSpPr txBox="1"/>
          <p:nvPr/>
        </p:nvSpPr>
        <p:spPr>
          <a:xfrm>
            <a:off x="2529101" y="2215375"/>
            <a:ext cx="8426607" cy="2246769"/>
          </a:xfrm>
          <a:prstGeom prst="rect">
            <a:avLst/>
          </a:prstGeom>
          <a:noFill/>
        </p:spPr>
        <p:txBody>
          <a:bodyPr wrap="square" rtlCol="0">
            <a:spAutoFit/>
          </a:bodyPr>
          <a:lstStyle/>
          <a:p>
            <a:pPr algn="ctr"/>
            <a:r>
              <a:rPr lang="zh-CN" altLang="en-US" sz="3500" dirty="0" smtClean="0">
                <a:solidFill>
                  <a:prstClr val="white"/>
                </a:solidFill>
              </a:rPr>
              <a:t>如何控制心流节奏是最佳的？</a:t>
            </a:r>
            <a:endParaRPr lang="en-US" altLang="zh-CN" sz="3500" dirty="0" smtClean="0">
              <a:solidFill>
                <a:prstClr val="white"/>
              </a:solidFill>
            </a:endParaRPr>
          </a:p>
          <a:p>
            <a:pPr algn="ctr"/>
            <a:endParaRPr lang="en-US" altLang="zh-CN" sz="3500" dirty="0">
              <a:solidFill>
                <a:prstClr val="white"/>
              </a:solidFill>
            </a:endParaRPr>
          </a:p>
          <a:p>
            <a:pPr algn="ctr"/>
            <a:endParaRPr lang="en-US" altLang="zh-CN" sz="3500" dirty="0" smtClean="0">
              <a:solidFill>
                <a:prstClr val="white"/>
              </a:solidFill>
            </a:endParaRPr>
          </a:p>
          <a:p>
            <a:pPr algn="ctr"/>
            <a:r>
              <a:rPr lang="zh-CN" altLang="en-US" sz="3500" dirty="0">
                <a:solidFill>
                  <a:prstClr val="white"/>
                </a:solidFill>
              </a:rPr>
              <a:t>下</a:t>
            </a:r>
            <a:r>
              <a:rPr lang="zh-CN" altLang="en-US" sz="3500" dirty="0" smtClean="0">
                <a:solidFill>
                  <a:prstClr val="white"/>
                </a:solidFill>
              </a:rPr>
              <a:t>次分享</a:t>
            </a:r>
            <a:r>
              <a:rPr lang="zh-CN" altLang="en-US" sz="3500" dirty="0" smtClean="0">
                <a:solidFill>
                  <a:schemeClr val="accent2"/>
                </a:solidFill>
              </a:rPr>
              <a:t>节奏感</a:t>
            </a:r>
            <a:endParaRPr lang="en-US" altLang="zh-CN" sz="3500" dirty="0" smtClean="0">
              <a:solidFill>
                <a:schemeClr val="accent2"/>
              </a:solidFill>
            </a:endParaRPr>
          </a:p>
        </p:txBody>
      </p:sp>
    </p:spTree>
    <p:extLst>
      <p:ext uri="{BB962C8B-B14F-4D97-AF65-F5344CB8AC3E}">
        <p14:creationId xmlns:p14="http://schemas.microsoft.com/office/powerpoint/2010/main" val="40791568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5" name="Rectangle 4"/>
          <p:cNvSpPr/>
          <p:nvPr/>
        </p:nvSpPr>
        <p:spPr>
          <a:xfrm>
            <a:off x="4965107" y="2879933"/>
            <a:ext cx="2640649" cy="108531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0" dirty="0" smtClean="0">
                <a:solidFill>
                  <a:schemeClr val="bg1"/>
                </a:solidFill>
              </a:rPr>
              <a:t>心流</a:t>
            </a:r>
            <a:endParaRPr lang="zh-CN" altLang="en-US" sz="5000" dirty="0">
              <a:solidFill>
                <a:schemeClr val="bg1"/>
              </a:solidFill>
            </a:endParaRPr>
          </a:p>
        </p:txBody>
      </p:sp>
      <p:sp>
        <p:nvSpPr>
          <p:cNvPr id="10" name="Diamond 9"/>
          <p:cNvSpPr/>
          <p:nvPr/>
        </p:nvSpPr>
        <p:spPr>
          <a:xfrm>
            <a:off x="5835431" y="61978"/>
            <a:ext cx="900000" cy="90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rPr>
              <a:t>一</a:t>
            </a:r>
            <a:endParaRPr lang="zh-CN" altLang="en-US" dirty="0">
              <a:solidFill>
                <a:schemeClr val="bg1"/>
              </a:solidFill>
            </a:endParaRPr>
          </a:p>
        </p:txBody>
      </p:sp>
    </p:spTree>
    <p:extLst>
      <p:ext uri="{BB962C8B-B14F-4D97-AF65-F5344CB8AC3E}">
        <p14:creationId xmlns:p14="http://schemas.microsoft.com/office/powerpoint/2010/main" val="6053820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5" name="Rectangle 4"/>
          <p:cNvSpPr/>
          <p:nvPr/>
        </p:nvSpPr>
        <p:spPr>
          <a:xfrm>
            <a:off x="4965107" y="2879933"/>
            <a:ext cx="2640649" cy="108531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0" dirty="0">
                <a:solidFill>
                  <a:prstClr val="white"/>
                </a:solidFill>
              </a:rPr>
              <a:t>节奏感</a:t>
            </a:r>
          </a:p>
        </p:txBody>
      </p:sp>
      <p:sp>
        <p:nvSpPr>
          <p:cNvPr id="10" name="Diamond 9"/>
          <p:cNvSpPr/>
          <p:nvPr/>
        </p:nvSpPr>
        <p:spPr>
          <a:xfrm>
            <a:off x="5835431" y="61978"/>
            <a:ext cx="900000" cy="90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white"/>
                </a:solidFill>
              </a:rPr>
              <a:t>三</a:t>
            </a:r>
            <a:endParaRPr lang="zh-CN" altLang="en-US" dirty="0">
              <a:solidFill>
                <a:prstClr val="white"/>
              </a:solidFill>
            </a:endParaRPr>
          </a:p>
        </p:txBody>
      </p:sp>
    </p:spTree>
    <p:extLst>
      <p:ext uri="{BB962C8B-B14F-4D97-AF65-F5344CB8AC3E}">
        <p14:creationId xmlns:p14="http://schemas.microsoft.com/office/powerpoint/2010/main" val="27162999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2018950"/>
            <a:ext cx="933650" cy="3170099"/>
          </a:xfrm>
          <a:prstGeom prst="rect">
            <a:avLst/>
          </a:prstGeom>
          <a:noFill/>
        </p:spPr>
        <p:txBody>
          <a:bodyPr wrap="square" rtlCol="0">
            <a:spAutoFit/>
          </a:bodyPr>
          <a:lstStyle/>
          <a:p>
            <a:pPr algn="ctr"/>
            <a:r>
              <a:rPr lang="zh-CN" altLang="en-US" sz="4000" dirty="0" smtClean="0">
                <a:solidFill>
                  <a:prstClr val="white"/>
                </a:solidFill>
              </a:rPr>
              <a:t>什么是</a:t>
            </a:r>
            <a:endParaRPr lang="en-US" altLang="zh-CN" sz="4000" dirty="0" smtClean="0">
              <a:solidFill>
                <a:prstClr val="white"/>
              </a:solidFill>
            </a:endParaRPr>
          </a:p>
          <a:p>
            <a:pPr algn="ctr"/>
            <a:r>
              <a:rPr lang="zh-CN" altLang="en-US" sz="4000" dirty="0" smtClean="0">
                <a:solidFill>
                  <a:prstClr val="white"/>
                </a:solidFill>
              </a:rPr>
              <a:t>节奏</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1</a:t>
              </a:r>
              <a:endParaRPr lang="zh-CN" altLang="en-US" dirty="0">
                <a:solidFill>
                  <a:srgbClr val="5B9BD5"/>
                </a:solidFill>
              </a:endParaRPr>
            </a:p>
          </p:txBody>
        </p:sp>
      </p:grpSp>
      <p:sp>
        <p:nvSpPr>
          <p:cNvPr id="4" name="Rectangle 3"/>
          <p:cNvSpPr/>
          <p:nvPr/>
        </p:nvSpPr>
        <p:spPr>
          <a:xfrm>
            <a:off x="2823754" y="2715975"/>
            <a:ext cx="8089225" cy="1209818"/>
          </a:xfrm>
          <a:prstGeom prst="rect">
            <a:avLst/>
          </a:prstGeom>
        </p:spPr>
        <p:txBody>
          <a:bodyPr wrap="square">
            <a:spAutoFit/>
          </a:bodyPr>
          <a:lstStyle/>
          <a:p>
            <a:pPr>
              <a:lnSpc>
                <a:spcPts val="3000"/>
              </a:lnSpc>
            </a:pPr>
            <a:r>
              <a:rPr lang="zh-CN" altLang="en-US" sz="2000" dirty="0" smtClean="0">
                <a:solidFill>
                  <a:schemeClr val="bg1"/>
                </a:solidFill>
              </a:rPr>
              <a:t>受</a:t>
            </a:r>
            <a:r>
              <a:rPr lang="zh-CN" altLang="en-US" sz="2000" dirty="0">
                <a:solidFill>
                  <a:schemeClr val="bg1"/>
                </a:solidFill>
              </a:rPr>
              <a:t>众在一定的时间点需要一个庇护来给他们安全感，让他们在再一次被推倒情绪巅峰之前给他们时间来喘息。这种在高点和低点之间的起伏就是“节奏</a:t>
            </a:r>
            <a:r>
              <a:rPr lang="zh-CN" altLang="en-US" sz="2000" dirty="0" smtClean="0">
                <a:solidFill>
                  <a:schemeClr val="bg1"/>
                </a:solidFill>
              </a:rPr>
              <a:t>”，它是</a:t>
            </a:r>
            <a:r>
              <a:rPr lang="zh-CN" altLang="en-US" sz="2000" dirty="0">
                <a:solidFill>
                  <a:schemeClr val="bg1"/>
                </a:solidFill>
              </a:rPr>
              <a:t>保持受众参与感的关键。</a:t>
            </a:r>
          </a:p>
        </p:txBody>
      </p:sp>
    </p:spTree>
    <p:extLst>
      <p:ext uri="{BB962C8B-B14F-4D97-AF65-F5344CB8AC3E}">
        <p14:creationId xmlns:p14="http://schemas.microsoft.com/office/powerpoint/2010/main" val="17180124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7296" y="2322750"/>
            <a:ext cx="933650" cy="2554545"/>
          </a:xfrm>
          <a:prstGeom prst="rect">
            <a:avLst/>
          </a:prstGeom>
          <a:noFill/>
        </p:spPr>
        <p:txBody>
          <a:bodyPr wrap="square" rtlCol="0">
            <a:spAutoFit/>
          </a:bodyPr>
          <a:lstStyle/>
          <a:p>
            <a:pPr algn="ctr"/>
            <a:r>
              <a:rPr lang="zh-CN" altLang="en-US" sz="4000" dirty="0" smtClean="0">
                <a:solidFill>
                  <a:prstClr val="white"/>
                </a:solidFill>
              </a:rPr>
              <a:t>节奏曲线</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2</a:t>
              </a:r>
              <a:endParaRPr lang="zh-CN" altLang="en-US" dirty="0">
                <a:solidFill>
                  <a:srgbClr val="5B9BD5"/>
                </a:solidFill>
              </a:endParaRPr>
            </a:p>
          </p:txBody>
        </p:sp>
      </p:grpSp>
      <p:cxnSp>
        <p:nvCxnSpPr>
          <p:cNvPr id="7" name="Straight Arrow Connector 6"/>
          <p:cNvCxnSpPr/>
          <p:nvPr/>
        </p:nvCxnSpPr>
        <p:spPr>
          <a:xfrm>
            <a:off x="7084463" y="5388336"/>
            <a:ext cx="4546362"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7101555" y="1813204"/>
            <a:ext cx="0" cy="3573638"/>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7118648" y="4340835"/>
            <a:ext cx="1452783" cy="23266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8571431" y="3513817"/>
            <a:ext cx="1350236" cy="82285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9895400" y="3127040"/>
            <a:ext cx="1316052" cy="39385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571431" y="2097359"/>
            <a:ext cx="0" cy="3270897"/>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9895400" y="2115945"/>
            <a:ext cx="0" cy="3270897"/>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583336" y="3520895"/>
            <a:ext cx="506314" cy="369332"/>
          </a:xfrm>
          <a:prstGeom prst="rect">
            <a:avLst/>
          </a:prstGeom>
          <a:noFill/>
        </p:spPr>
        <p:txBody>
          <a:bodyPr wrap="square" rtlCol="0">
            <a:spAutoFit/>
          </a:bodyPr>
          <a:lstStyle/>
          <a:p>
            <a:r>
              <a:rPr lang="zh-CN" altLang="en-US" dirty="0" smtClean="0">
                <a:solidFill>
                  <a:schemeClr val="bg1"/>
                </a:solidFill>
              </a:rPr>
              <a:t>序</a:t>
            </a:r>
            <a:endParaRPr lang="zh-CN" altLang="en-US" dirty="0">
              <a:solidFill>
                <a:schemeClr val="bg1"/>
              </a:solidFill>
            </a:endParaRPr>
          </a:p>
        </p:txBody>
      </p:sp>
      <p:sp>
        <p:nvSpPr>
          <p:cNvPr id="36" name="TextBox 35"/>
          <p:cNvSpPr txBox="1"/>
          <p:nvPr/>
        </p:nvSpPr>
        <p:spPr>
          <a:xfrm>
            <a:off x="8993392" y="2842928"/>
            <a:ext cx="506314" cy="369332"/>
          </a:xfrm>
          <a:prstGeom prst="rect">
            <a:avLst/>
          </a:prstGeom>
          <a:noFill/>
        </p:spPr>
        <p:txBody>
          <a:bodyPr wrap="square" rtlCol="0">
            <a:spAutoFit/>
          </a:bodyPr>
          <a:lstStyle/>
          <a:p>
            <a:r>
              <a:rPr lang="zh-CN" altLang="en-US" dirty="0" smtClean="0">
                <a:solidFill>
                  <a:schemeClr val="bg1"/>
                </a:solidFill>
              </a:rPr>
              <a:t>破</a:t>
            </a:r>
            <a:endParaRPr lang="zh-CN" altLang="en-US" dirty="0">
              <a:solidFill>
                <a:schemeClr val="bg1"/>
              </a:solidFill>
            </a:endParaRPr>
          </a:p>
        </p:txBody>
      </p:sp>
      <p:sp>
        <p:nvSpPr>
          <p:cNvPr id="37" name="TextBox 36"/>
          <p:cNvSpPr txBox="1"/>
          <p:nvPr/>
        </p:nvSpPr>
        <p:spPr>
          <a:xfrm>
            <a:off x="10300269" y="2350288"/>
            <a:ext cx="506314" cy="369332"/>
          </a:xfrm>
          <a:prstGeom prst="rect">
            <a:avLst/>
          </a:prstGeom>
          <a:noFill/>
        </p:spPr>
        <p:txBody>
          <a:bodyPr wrap="square" rtlCol="0">
            <a:spAutoFit/>
          </a:bodyPr>
          <a:lstStyle/>
          <a:p>
            <a:r>
              <a:rPr lang="zh-CN" altLang="en-US" dirty="0" smtClean="0">
                <a:solidFill>
                  <a:schemeClr val="bg1"/>
                </a:solidFill>
              </a:rPr>
              <a:t>急</a:t>
            </a:r>
            <a:endParaRPr lang="zh-CN" altLang="en-US" dirty="0">
              <a:solidFill>
                <a:schemeClr val="bg1"/>
              </a:solidFill>
            </a:endParaRPr>
          </a:p>
        </p:txBody>
      </p:sp>
      <p:sp>
        <p:nvSpPr>
          <p:cNvPr id="38" name="TextBox 37"/>
          <p:cNvSpPr txBox="1"/>
          <p:nvPr/>
        </p:nvSpPr>
        <p:spPr>
          <a:xfrm>
            <a:off x="2091905" y="1647557"/>
            <a:ext cx="4510777" cy="3970318"/>
          </a:xfrm>
          <a:prstGeom prst="rect">
            <a:avLst/>
          </a:prstGeom>
          <a:noFill/>
        </p:spPr>
        <p:txBody>
          <a:bodyPr wrap="square" rtlCol="0">
            <a:spAutoFit/>
          </a:bodyPr>
          <a:lstStyle/>
          <a:p>
            <a:r>
              <a:rPr lang="zh-CN" altLang="en-US" dirty="0" smtClean="0">
                <a:solidFill>
                  <a:schemeClr val="accent2"/>
                </a:solidFill>
              </a:rPr>
              <a:t>序：</a:t>
            </a:r>
            <a:endParaRPr lang="en-US" altLang="zh-CN" dirty="0" smtClean="0">
              <a:solidFill>
                <a:schemeClr val="accent2"/>
              </a:solidFill>
            </a:endParaRPr>
          </a:p>
          <a:p>
            <a:r>
              <a:rPr lang="zh-CN" altLang="en-US" dirty="0">
                <a:solidFill>
                  <a:schemeClr val="bg1"/>
                </a:solidFill>
              </a:rPr>
              <a:t>这是整个过程的开始。这个时</a:t>
            </a:r>
            <a:r>
              <a:rPr lang="zh-CN" altLang="en-US" dirty="0" smtClean="0">
                <a:solidFill>
                  <a:schemeClr val="bg1"/>
                </a:solidFill>
              </a:rPr>
              <a:t>候的</a:t>
            </a:r>
            <a:r>
              <a:rPr lang="zh-CN" altLang="en-US" dirty="0">
                <a:solidFill>
                  <a:schemeClr val="bg1"/>
                </a:solidFill>
              </a:rPr>
              <a:t>能量处在一个非常平静和克制的状态，但是慢慢开始积</a:t>
            </a:r>
            <a:r>
              <a:rPr lang="zh-CN" altLang="en-US" dirty="0" smtClean="0">
                <a:solidFill>
                  <a:schemeClr val="bg1"/>
                </a:solidFill>
              </a:rPr>
              <a:t>蓄</a:t>
            </a:r>
            <a:endParaRPr lang="en-US" altLang="zh-CN" dirty="0" smtClean="0">
              <a:solidFill>
                <a:schemeClr val="bg1"/>
              </a:solidFill>
            </a:endParaRPr>
          </a:p>
          <a:p>
            <a:endParaRPr lang="en-US" altLang="zh-CN" dirty="0">
              <a:solidFill>
                <a:schemeClr val="bg1"/>
              </a:solidFill>
            </a:endParaRPr>
          </a:p>
          <a:p>
            <a:r>
              <a:rPr lang="zh-CN" altLang="en-US" dirty="0" smtClean="0">
                <a:solidFill>
                  <a:schemeClr val="accent2"/>
                </a:solidFill>
              </a:rPr>
              <a:t>破</a:t>
            </a:r>
            <a:r>
              <a:rPr lang="zh-CN" altLang="en-US" dirty="0" smtClean="0">
                <a:solidFill>
                  <a:schemeClr val="accent2"/>
                </a:solidFill>
              </a:rPr>
              <a:t>：</a:t>
            </a:r>
            <a:endParaRPr lang="en-US" altLang="zh-CN" dirty="0" smtClean="0">
              <a:solidFill>
                <a:schemeClr val="accent2"/>
              </a:solidFill>
            </a:endParaRPr>
          </a:p>
          <a:p>
            <a:r>
              <a:rPr lang="zh-CN" altLang="en-US" dirty="0">
                <a:solidFill>
                  <a:schemeClr val="bg1"/>
                </a:solidFill>
              </a:rPr>
              <a:t>也就是“序”时期开始积蓄的能量已经建立起一种紧张感，并且最终突然达到“破”的程度并迅速进入更激烈的行动时</a:t>
            </a:r>
            <a:r>
              <a:rPr lang="zh-CN" altLang="en-US" dirty="0" smtClean="0">
                <a:solidFill>
                  <a:schemeClr val="bg1"/>
                </a:solidFill>
              </a:rPr>
              <a:t>期</a:t>
            </a:r>
            <a:endParaRPr lang="en-US" altLang="zh-CN" dirty="0" smtClean="0">
              <a:solidFill>
                <a:schemeClr val="bg1"/>
              </a:solidFill>
            </a:endParaRPr>
          </a:p>
          <a:p>
            <a:endParaRPr lang="en-US" altLang="zh-CN" dirty="0">
              <a:solidFill>
                <a:schemeClr val="bg1"/>
              </a:solidFill>
            </a:endParaRPr>
          </a:p>
          <a:p>
            <a:r>
              <a:rPr lang="zh-CN" altLang="en-US" dirty="0" smtClean="0">
                <a:solidFill>
                  <a:schemeClr val="accent2"/>
                </a:solidFill>
              </a:rPr>
              <a:t>急：</a:t>
            </a:r>
            <a:endParaRPr lang="en-US" altLang="zh-CN" dirty="0" smtClean="0">
              <a:solidFill>
                <a:schemeClr val="accent2"/>
              </a:solidFill>
            </a:endParaRPr>
          </a:p>
          <a:p>
            <a:r>
              <a:rPr lang="zh-CN" altLang="en-US" dirty="0">
                <a:solidFill>
                  <a:schemeClr val="bg1"/>
                </a:solidFill>
              </a:rPr>
              <a:t>也就是“破”时期的能量持续爆发，直到有一个最终的动作释放了在这一点上聚集的所有能量和情绪张力。</a:t>
            </a:r>
            <a:endParaRPr lang="en-US" altLang="zh-CN" dirty="0" smtClean="0">
              <a:solidFill>
                <a:schemeClr val="bg1"/>
              </a:solidFill>
            </a:endParaRPr>
          </a:p>
        </p:txBody>
      </p:sp>
    </p:spTree>
    <p:extLst>
      <p:ext uri="{BB962C8B-B14F-4D97-AF65-F5344CB8AC3E}">
        <p14:creationId xmlns:p14="http://schemas.microsoft.com/office/powerpoint/2010/main" val="23125218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7296" y="2322750"/>
            <a:ext cx="933650" cy="2554545"/>
          </a:xfrm>
          <a:prstGeom prst="rect">
            <a:avLst/>
          </a:prstGeom>
          <a:noFill/>
        </p:spPr>
        <p:txBody>
          <a:bodyPr wrap="square" rtlCol="0">
            <a:spAutoFit/>
          </a:bodyPr>
          <a:lstStyle/>
          <a:p>
            <a:pPr algn="ctr"/>
            <a:r>
              <a:rPr lang="zh-CN" altLang="en-US" sz="4000" dirty="0" smtClean="0">
                <a:solidFill>
                  <a:prstClr val="white"/>
                </a:solidFill>
              </a:rPr>
              <a:t>一些例子</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3</a:t>
              </a:r>
              <a:endParaRPr lang="zh-CN" altLang="en-US" dirty="0">
                <a:solidFill>
                  <a:srgbClr val="5B9BD5"/>
                </a:solidFill>
              </a:endParaRPr>
            </a:p>
          </p:txBody>
        </p:sp>
      </p:grpSp>
      <p:sp>
        <p:nvSpPr>
          <p:cNvPr id="18" name="Rectangle 17"/>
          <p:cNvSpPr/>
          <p:nvPr/>
        </p:nvSpPr>
        <p:spPr>
          <a:xfrm>
            <a:off x="4738011" y="860810"/>
            <a:ext cx="4542721" cy="5478423"/>
          </a:xfrm>
          <a:prstGeom prst="rect">
            <a:avLst/>
          </a:prstGeom>
        </p:spPr>
        <p:txBody>
          <a:bodyPr wrap="square">
            <a:spAutoFit/>
          </a:bodyPr>
          <a:lstStyle/>
          <a:p>
            <a:pPr>
              <a:lnSpc>
                <a:spcPts val="3000"/>
              </a:lnSpc>
            </a:pPr>
            <a:r>
              <a:rPr lang="en-US" altLang="zh-CN" sz="2000" dirty="0" smtClean="0">
                <a:solidFill>
                  <a:schemeClr val="accent2"/>
                </a:solidFill>
              </a:rPr>
              <a:t>《</a:t>
            </a:r>
            <a:r>
              <a:rPr lang="zh-CN" altLang="en-US" sz="2000" dirty="0" smtClean="0">
                <a:solidFill>
                  <a:schemeClr val="accent2"/>
                </a:solidFill>
              </a:rPr>
              <a:t>皇室战争</a:t>
            </a:r>
            <a:r>
              <a:rPr lang="en-US" altLang="zh-CN" sz="2000" dirty="0" smtClean="0">
                <a:solidFill>
                  <a:schemeClr val="accent2"/>
                </a:solidFill>
              </a:rPr>
              <a:t>》</a:t>
            </a:r>
          </a:p>
          <a:p>
            <a:pPr marL="342900" indent="-342900">
              <a:lnSpc>
                <a:spcPts val="3000"/>
              </a:lnSpc>
              <a:buFont typeface="Wingdings" panose="05000000000000000000" pitchFamily="2" charset="2"/>
              <a:buChar char="Ø"/>
            </a:pPr>
            <a:r>
              <a:rPr lang="en-US" altLang="zh-CN" sz="2000" dirty="0" smtClean="0">
                <a:solidFill>
                  <a:schemeClr val="bg1"/>
                </a:solidFill>
              </a:rPr>
              <a:t>2min—</a:t>
            </a:r>
            <a:r>
              <a:rPr lang="zh-CN" altLang="en-US" sz="2000" dirty="0" smtClean="0">
                <a:solidFill>
                  <a:schemeClr val="bg1"/>
                </a:solidFill>
              </a:rPr>
              <a:t>正常速度，正常规则</a:t>
            </a:r>
            <a:endParaRPr lang="en-US" altLang="zh-CN" sz="2000" dirty="0" smtClean="0">
              <a:solidFill>
                <a:schemeClr val="bg1"/>
              </a:solidFill>
            </a:endParaRPr>
          </a:p>
          <a:p>
            <a:pPr marL="342900" indent="-342900">
              <a:lnSpc>
                <a:spcPts val="3000"/>
              </a:lnSpc>
              <a:buFont typeface="Wingdings" panose="05000000000000000000" pitchFamily="2" charset="2"/>
              <a:buChar char="Ø"/>
            </a:pPr>
            <a:r>
              <a:rPr lang="en-US" altLang="zh-CN" sz="2000" dirty="0" smtClean="0">
                <a:solidFill>
                  <a:schemeClr val="bg1"/>
                </a:solidFill>
              </a:rPr>
              <a:t>1min—</a:t>
            </a:r>
            <a:r>
              <a:rPr lang="zh-CN" altLang="en-US" sz="2000" dirty="0" smtClean="0">
                <a:solidFill>
                  <a:schemeClr val="bg1"/>
                </a:solidFill>
              </a:rPr>
              <a:t>双倍速度，正常规则</a:t>
            </a:r>
            <a:endParaRPr lang="en-US" altLang="zh-CN" sz="2000" dirty="0" smtClean="0">
              <a:solidFill>
                <a:schemeClr val="bg1"/>
              </a:solidFill>
            </a:endParaRPr>
          </a:p>
          <a:p>
            <a:pPr marL="342900" indent="-342900">
              <a:lnSpc>
                <a:spcPts val="3000"/>
              </a:lnSpc>
              <a:buFont typeface="Wingdings" panose="05000000000000000000" pitchFamily="2" charset="2"/>
              <a:buChar char="Ø"/>
            </a:pPr>
            <a:r>
              <a:rPr lang="en-US" altLang="zh-CN" sz="2000" dirty="0" smtClean="0">
                <a:solidFill>
                  <a:schemeClr val="bg1"/>
                </a:solidFill>
              </a:rPr>
              <a:t>1min—</a:t>
            </a:r>
            <a:r>
              <a:rPr lang="zh-CN" altLang="en-US" sz="2000" dirty="0" smtClean="0">
                <a:solidFill>
                  <a:schemeClr val="bg1"/>
                </a:solidFill>
              </a:rPr>
              <a:t>双倍速度，一塔制胜</a:t>
            </a:r>
            <a:endParaRPr lang="en-US" altLang="zh-CN" sz="2000" dirty="0" smtClean="0">
              <a:solidFill>
                <a:schemeClr val="bg1"/>
              </a:solidFill>
            </a:endParaRPr>
          </a:p>
          <a:p>
            <a:pPr>
              <a:lnSpc>
                <a:spcPts val="3000"/>
              </a:lnSpc>
            </a:pPr>
            <a:endParaRPr lang="en-US" altLang="zh-CN" sz="2000" dirty="0">
              <a:solidFill>
                <a:schemeClr val="bg1"/>
              </a:solidFill>
            </a:endParaRPr>
          </a:p>
          <a:p>
            <a:pPr>
              <a:lnSpc>
                <a:spcPts val="3000"/>
              </a:lnSpc>
            </a:pPr>
            <a:r>
              <a:rPr lang="en-US" altLang="zh-CN" sz="2000" dirty="0" smtClean="0">
                <a:solidFill>
                  <a:schemeClr val="accent2"/>
                </a:solidFill>
              </a:rPr>
              <a:t>《MOBA》</a:t>
            </a:r>
          </a:p>
          <a:p>
            <a:pPr marL="342900" indent="-342900">
              <a:lnSpc>
                <a:spcPts val="3000"/>
              </a:lnSpc>
              <a:buFont typeface="Wingdings" panose="05000000000000000000" pitchFamily="2" charset="2"/>
              <a:buChar char="Ø"/>
            </a:pPr>
            <a:r>
              <a:rPr lang="zh-CN" altLang="en-US" sz="2000" dirty="0">
                <a:solidFill>
                  <a:schemeClr val="bg1"/>
                </a:solidFill>
              </a:rPr>
              <a:t>金</a:t>
            </a:r>
            <a:r>
              <a:rPr lang="zh-CN" altLang="en-US" sz="2000" dirty="0" smtClean="0">
                <a:solidFill>
                  <a:schemeClr val="bg1"/>
                </a:solidFill>
              </a:rPr>
              <a:t>钱产出遵循三段式</a:t>
            </a:r>
            <a:endParaRPr lang="en-US" altLang="zh-CN" sz="2000" dirty="0" smtClean="0">
              <a:solidFill>
                <a:schemeClr val="bg1"/>
              </a:solidFill>
            </a:endParaRPr>
          </a:p>
          <a:p>
            <a:pPr marL="342900" indent="-342900">
              <a:lnSpc>
                <a:spcPts val="3000"/>
              </a:lnSpc>
              <a:buFont typeface="Wingdings" panose="05000000000000000000" pitchFamily="2" charset="2"/>
              <a:buChar char="Ø"/>
            </a:pPr>
            <a:r>
              <a:rPr lang="zh-CN" altLang="en-US" sz="2000" dirty="0">
                <a:solidFill>
                  <a:schemeClr val="bg1"/>
                </a:solidFill>
              </a:rPr>
              <a:t>伤</a:t>
            </a:r>
            <a:r>
              <a:rPr lang="zh-CN" altLang="en-US" sz="2000" dirty="0" smtClean="0">
                <a:solidFill>
                  <a:schemeClr val="bg1"/>
                </a:solidFill>
              </a:rPr>
              <a:t>害成长遵循三段式</a:t>
            </a:r>
            <a:endParaRPr lang="en-US" altLang="zh-CN" sz="2000" dirty="0" smtClean="0">
              <a:solidFill>
                <a:schemeClr val="bg1"/>
              </a:solidFill>
            </a:endParaRPr>
          </a:p>
          <a:p>
            <a:pPr marL="342900" indent="-342900">
              <a:lnSpc>
                <a:spcPts val="3000"/>
              </a:lnSpc>
              <a:buFont typeface="Wingdings" panose="05000000000000000000" pitchFamily="2" charset="2"/>
              <a:buChar char="Ø"/>
            </a:pPr>
            <a:r>
              <a:rPr lang="en-US" altLang="zh-CN" sz="2000" dirty="0" smtClean="0">
                <a:solidFill>
                  <a:schemeClr val="bg1"/>
                </a:solidFill>
              </a:rPr>
              <a:t>……</a:t>
            </a:r>
          </a:p>
          <a:p>
            <a:pPr>
              <a:lnSpc>
                <a:spcPts val="3000"/>
              </a:lnSpc>
            </a:pPr>
            <a:endParaRPr lang="en-US" altLang="zh-CN" sz="2000" dirty="0" smtClean="0">
              <a:solidFill>
                <a:schemeClr val="bg1"/>
              </a:solidFill>
            </a:endParaRPr>
          </a:p>
          <a:p>
            <a:pPr>
              <a:lnSpc>
                <a:spcPts val="3000"/>
              </a:lnSpc>
            </a:pPr>
            <a:r>
              <a:rPr lang="en-US" altLang="zh-CN" sz="2000" dirty="0" smtClean="0">
                <a:solidFill>
                  <a:schemeClr val="accent2"/>
                </a:solidFill>
              </a:rPr>
              <a:t>《</a:t>
            </a:r>
            <a:r>
              <a:rPr lang="zh-CN" altLang="en-US" sz="2000" dirty="0" smtClean="0">
                <a:solidFill>
                  <a:schemeClr val="accent2"/>
                </a:solidFill>
              </a:rPr>
              <a:t>吃鸡</a:t>
            </a:r>
            <a:r>
              <a:rPr lang="en-US" altLang="zh-CN" sz="2000" dirty="0" smtClean="0">
                <a:solidFill>
                  <a:schemeClr val="accent2"/>
                </a:solidFill>
              </a:rPr>
              <a:t>》</a:t>
            </a:r>
          </a:p>
          <a:p>
            <a:pPr marL="342900" indent="-342900">
              <a:lnSpc>
                <a:spcPts val="3000"/>
              </a:lnSpc>
              <a:buFont typeface="Wingdings" panose="05000000000000000000" pitchFamily="2" charset="2"/>
              <a:buChar char="Ø"/>
            </a:pPr>
            <a:r>
              <a:rPr lang="zh-CN" altLang="en-US" sz="2000" dirty="0" smtClean="0">
                <a:solidFill>
                  <a:schemeClr val="bg1"/>
                </a:solidFill>
              </a:rPr>
              <a:t>缩圈时间遵循三段式</a:t>
            </a:r>
            <a:endParaRPr lang="en-US" altLang="zh-CN" sz="2000" dirty="0" smtClean="0">
              <a:solidFill>
                <a:schemeClr val="bg1"/>
              </a:solidFill>
            </a:endParaRPr>
          </a:p>
          <a:p>
            <a:pPr marL="342900" indent="-342900">
              <a:lnSpc>
                <a:spcPts val="3000"/>
              </a:lnSpc>
              <a:buFont typeface="Wingdings" panose="05000000000000000000" pitchFamily="2" charset="2"/>
              <a:buChar char="Ø"/>
            </a:pPr>
            <a:r>
              <a:rPr lang="zh-CN" altLang="en-US" sz="2000" dirty="0">
                <a:solidFill>
                  <a:schemeClr val="bg1"/>
                </a:solidFill>
              </a:rPr>
              <a:t>毒</a:t>
            </a:r>
            <a:r>
              <a:rPr lang="zh-CN" altLang="en-US" sz="2000" dirty="0" smtClean="0">
                <a:solidFill>
                  <a:schemeClr val="bg1"/>
                </a:solidFill>
              </a:rPr>
              <a:t>气伤害遵循三段式</a:t>
            </a:r>
            <a:endParaRPr lang="en-US" altLang="zh-CN" sz="2000" dirty="0" smtClean="0">
              <a:solidFill>
                <a:schemeClr val="bg1"/>
              </a:solidFill>
            </a:endParaRPr>
          </a:p>
          <a:p>
            <a:pPr marL="342900" indent="-342900">
              <a:lnSpc>
                <a:spcPts val="3000"/>
              </a:lnSpc>
              <a:buFont typeface="Wingdings" panose="05000000000000000000" pitchFamily="2" charset="2"/>
              <a:buChar char="Ø"/>
            </a:pPr>
            <a:r>
              <a:rPr lang="en-US" altLang="zh-CN" sz="2000" dirty="0">
                <a:solidFill>
                  <a:schemeClr val="bg1"/>
                </a:solidFill>
              </a:rPr>
              <a:t>……</a:t>
            </a:r>
            <a:endParaRPr lang="zh-CN" altLang="en-US" sz="2000" dirty="0">
              <a:solidFill>
                <a:schemeClr val="bg1"/>
              </a:solidFill>
            </a:endParaRPr>
          </a:p>
        </p:txBody>
      </p:sp>
    </p:spTree>
    <p:extLst>
      <p:ext uri="{BB962C8B-B14F-4D97-AF65-F5344CB8AC3E}">
        <p14:creationId xmlns:p14="http://schemas.microsoft.com/office/powerpoint/2010/main" val="5643716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7296" y="2322750"/>
            <a:ext cx="933650" cy="2554545"/>
          </a:xfrm>
          <a:prstGeom prst="rect">
            <a:avLst/>
          </a:prstGeom>
          <a:noFill/>
        </p:spPr>
        <p:txBody>
          <a:bodyPr wrap="square" rtlCol="0">
            <a:spAutoFit/>
          </a:bodyPr>
          <a:lstStyle/>
          <a:p>
            <a:pPr algn="ctr"/>
            <a:r>
              <a:rPr lang="zh-CN" altLang="en-US" sz="4000" dirty="0" smtClean="0">
                <a:solidFill>
                  <a:prstClr val="white"/>
                </a:solidFill>
              </a:rPr>
              <a:t>节奏嵌套</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4</a:t>
              </a:r>
              <a:endParaRPr lang="zh-CN" altLang="en-US" dirty="0">
                <a:solidFill>
                  <a:srgbClr val="5B9BD5"/>
                </a:solidFill>
              </a:endParaRPr>
            </a:p>
          </p:txBody>
        </p:sp>
      </p:grpSp>
      <p:sp>
        <p:nvSpPr>
          <p:cNvPr id="4" name="TextBox 3"/>
          <p:cNvSpPr txBox="1"/>
          <p:nvPr/>
        </p:nvSpPr>
        <p:spPr>
          <a:xfrm>
            <a:off x="3009380" y="3280125"/>
            <a:ext cx="8664175" cy="477054"/>
          </a:xfrm>
          <a:prstGeom prst="rect">
            <a:avLst/>
          </a:prstGeom>
          <a:noFill/>
        </p:spPr>
        <p:txBody>
          <a:bodyPr wrap="square" rtlCol="0">
            <a:spAutoFit/>
          </a:bodyPr>
          <a:lstStyle/>
          <a:p>
            <a:r>
              <a:rPr lang="zh-CN" altLang="en-US" sz="2500" dirty="0" smtClean="0">
                <a:solidFill>
                  <a:schemeClr val="bg1"/>
                </a:solidFill>
              </a:rPr>
              <a:t>时间较长游戏中大三段式的每一段，可由小三段组成</a:t>
            </a:r>
            <a:endParaRPr lang="zh-CN" altLang="en-US" sz="2500" dirty="0">
              <a:solidFill>
                <a:schemeClr val="bg1"/>
              </a:solidFill>
            </a:endParaRPr>
          </a:p>
        </p:txBody>
      </p:sp>
    </p:spTree>
    <p:extLst>
      <p:ext uri="{BB962C8B-B14F-4D97-AF65-F5344CB8AC3E}">
        <p14:creationId xmlns:p14="http://schemas.microsoft.com/office/powerpoint/2010/main" val="30535671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2018950"/>
            <a:ext cx="933650" cy="2554545"/>
          </a:xfrm>
          <a:prstGeom prst="rect">
            <a:avLst/>
          </a:prstGeom>
          <a:noFill/>
        </p:spPr>
        <p:txBody>
          <a:bodyPr wrap="square" rtlCol="0">
            <a:spAutoFit/>
          </a:bodyPr>
          <a:lstStyle/>
          <a:p>
            <a:pPr algn="ctr"/>
            <a:r>
              <a:rPr lang="zh-CN" altLang="en-US" sz="4000" dirty="0" smtClean="0">
                <a:solidFill>
                  <a:prstClr val="white"/>
                </a:solidFill>
              </a:rPr>
              <a:t>适用范围</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5</a:t>
              </a:r>
              <a:endParaRPr lang="zh-CN" altLang="en-US" dirty="0">
                <a:solidFill>
                  <a:srgbClr val="5B9BD5"/>
                </a:solidFill>
              </a:endParaRPr>
            </a:p>
          </p:txBody>
        </p:sp>
      </p:grpSp>
      <p:sp>
        <p:nvSpPr>
          <p:cNvPr id="16" name="Rounded Rectangle 15"/>
          <p:cNvSpPr/>
          <p:nvPr/>
        </p:nvSpPr>
        <p:spPr>
          <a:xfrm>
            <a:off x="3457116" y="2003062"/>
            <a:ext cx="2376000" cy="104040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solidFill>
                  <a:schemeClr val="accent2"/>
                </a:solidFill>
              </a:rPr>
              <a:t>音乐领域</a:t>
            </a:r>
            <a:endParaRPr lang="zh-CN" altLang="en-US" sz="3000" dirty="0">
              <a:solidFill>
                <a:schemeClr val="accent2"/>
              </a:solidFill>
            </a:endParaRPr>
          </a:p>
        </p:txBody>
      </p:sp>
      <p:sp>
        <p:nvSpPr>
          <p:cNvPr id="17" name="Rounded Rectangle 16"/>
          <p:cNvSpPr/>
          <p:nvPr/>
        </p:nvSpPr>
        <p:spPr>
          <a:xfrm>
            <a:off x="7836816" y="2018950"/>
            <a:ext cx="2376000" cy="104040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solidFill>
                  <a:schemeClr val="accent2"/>
                </a:solidFill>
              </a:rPr>
              <a:t>影视领域</a:t>
            </a:r>
            <a:endParaRPr lang="zh-CN" altLang="en-US" sz="3000" dirty="0">
              <a:solidFill>
                <a:schemeClr val="accent2"/>
              </a:solidFill>
            </a:endParaRPr>
          </a:p>
        </p:txBody>
      </p:sp>
      <p:sp>
        <p:nvSpPr>
          <p:cNvPr id="18" name="Rounded Rectangle 17"/>
          <p:cNvSpPr/>
          <p:nvPr/>
        </p:nvSpPr>
        <p:spPr>
          <a:xfrm>
            <a:off x="3457116" y="3580828"/>
            <a:ext cx="2376000" cy="104040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solidFill>
                  <a:schemeClr val="accent2"/>
                </a:solidFill>
              </a:rPr>
              <a:t>小说领域</a:t>
            </a:r>
            <a:endParaRPr lang="zh-CN" altLang="en-US" sz="3000" dirty="0">
              <a:solidFill>
                <a:schemeClr val="accent2"/>
              </a:solidFill>
            </a:endParaRPr>
          </a:p>
        </p:txBody>
      </p:sp>
      <p:sp>
        <p:nvSpPr>
          <p:cNvPr id="20" name="Rounded Rectangle 19"/>
          <p:cNvSpPr/>
          <p:nvPr/>
        </p:nvSpPr>
        <p:spPr>
          <a:xfrm>
            <a:off x="7836816" y="3580828"/>
            <a:ext cx="2376000" cy="104040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solidFill>
                  <a:schemeClr val="accent2"/>
                </a:solidFill>
              </a:rPr>
              <a:t>游戏领域 </a:t>
            </a:r>
            <a:endParaRPr lang="zh-CN" altLang="en-US" sz="3000" dirty="0">
              <a:solidFill>
                <a:schemeClr val="accent2"/>
              </a:solidFill>
            </a:endParaRPr>
          </a:p>
        </p:txBody>
      </p:sp>
      <p:sp>
        <p:nvSpPr>
          <p:cNvPr id="22" name="Rounded Rectangle 21"/>
          <p:cNvSpPr/>
          <p:nvPr/>
        </p:nvSpPr>
        <p:spPr>
          <a:xfrm>
            <a:off x="5652539" y="2791945"/>
            <a:ext cx="2376000" cy="104040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solidFill>
                  <a:schemeClr val="accent2"/>
                </a:solidFill>
              </a:rPr>
              <a:t>其他领域</a:t>
            </a:r>
            <a:endParaRPr lang="zh-CN" altLang="en-US" sz="3000" dirty="0">
              <a:solidFill>
                <a:schemeClr val="accent2"/>
              </a:solidFill>
            </a:endParaRPr>
          </a:p>
        </p:txBody>
      </p:sp>
    </p:spTree>
    <p:extLst>
      <p:ext uri="{BB962C8B-B14F-4D97-AF65-F5344CB8AC3E}">
        <p14:creationId xmlns:p14="http://schemas.microsoft.com/office/powerpoint/2010/main" val="10469469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2151727"/>
            <a:ext cx="933650" cy="2554545"/>
          </a:xfrm>
          <a:prstGeom prst="rect">
            <a:avLst/>
          </a:prstGeom>
          <a:noFill/>
        </p:spPr>
        <p:txBody>
          <a:bodyPr wrap="square" rtlCol="0">
            <a:spAutoFit/>
          </a:bodyPr>
          <a:lstStyle/>
          <a:p>
            <a:pPr algn="ctr"/>
            <a:r>
              <a:rPr lang="zh-CN" altLang="en-US" sz="4000" dirty="0" smtClean="0">
                <a:solidFill>
                  <a:schemeClr val="bg1"/>
                </a:solidFill>
              </a:rPr>
              <a:t>游戏构成</a:t>
            </a:r>
            <a:endParaRPr lang="zh-CN" altLang="en-US" sz="4000" dirty="0">
              <a:solidFill>
                <a:schemeClr val="bg1"/>
              </a:solidFill>
            </a:endParaRPr>
          </a:p>
        </p:txBody>
      </p:sp>
      <p:sp>
        <p:nvSpPr>
          <p:cNvPr id="6" name="Rounded Rectangle 5"/>
          <p:cNvSpPr/>
          <p:nvPr/>
        </p:nvSpPr>
        <p:spPr>
          <a:xfrm>
            <a:off x="3710540" y="2965783"/>
            <a:ext cx="2376000" cy="104040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t>故事性</a:t>
            </a:r>
            <a:endParaRPr lang="en-US" altLang="zh-CN" sz="3000" dirty="0" smtClean="0"/>
          </a:p>
          <a:p>
            <a:pPr algn="ctr"/>
            <a:r>
              <a:rPr lang="zh-CN" altLang="en-US" dirty="0" smtClean="0"/>
              <a:t>（</a:t>
            </a:r>
            <a:r>
              <a:rPr lang="en-US" altLang="zh-CN" dirty="0" smtClean="0"/>
              <a:t>0%-99%</a:t>
            </a:r>
            <a:r>
              <a:rPr lang="zh-CN" altLang="en-US" dirty="0" smtClean="0"/>
              <a:t>）</a:t>
            </a:r>
            <a:endParaRPr lang="zh-CN" altLang="en-US" dirty="0"/>
          </a:p>
        </p:txBody>
      </p:sp>
      <p:sp>
        <p:nvSpPr>
          <p:cNvPr id="12" name="Rounded Rectangle 11"/>
          <p:cNvSpPr/>
          <p:nvPr/>
        </p:nvSpPr>
        <p:spPr>
          <a:xfrm>
            <a:off x="8022658" y="2965783"/>
            <a:ext cx="2376000" cy="1040400"/>
          </a:xfrm>
          <a:prstGeom prst="roundRect">
            <a:avLst>
              <a:gd name="adj" fmla="val 12557"/>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t>游戏性</a:t>
            </a:r>
            <a:endParaRPr lang="en-US" altLang="zh-CN" sz="3000" dirty="0" smtClean="0"/>
          </a:p>
          <a:p>
            <a:pPr algn="ctr"/>
            <a:r>
              <a:rPr lang="zh-CN" altLang="en-US" dirty="0" smtClean="0"/>
              <a:t>（</a:t>
            </a:r>
            <a:r>
              <a:rPr lang="en-US" altLang="zh-CN" dirty="0" smtClean="0"/>
              <a:t>1%-100%</a:t>
            </a:r>
            <a:r>
              <a:rPr lang="zh-CN" altLang="en-US" dirty="0" smtClean="0"/>
              <a:t>）</a:t>
            </a:r>
            <a:endParaRPr lang="zh-CN" altLang="en-US" dirty="0"/>
          </a:p>
        </p:txBody>
      </p:sp>
      <p:grpSp>
        <p:nvGrpSpPr>
          <p:cNvPr id="17" name="Group 16"/>
          <p:cNvGrpSpPr/>
          <p:nvPr/>
        </p:nvGrpSpPr>
        <p:grpSpPr>
          <a:xfrm>
            <a:off x="-1"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schemeClr val="tx1">
                    <a:lumMod val="65000"/>
                    <a:lumOff val="35000"/>
                  </a:schemeClr>
                </a:solidFill>
              </a:endParaRPr>
            </a:p>
          </p:txBody>
        </p:sp>
        <p:sp>
          <p:nvSpPr>
            <p:cNvPr id="15" name="Diamond 14"/>
            <p:cNvSpPr/>
            <p:nvPr/>
          </p:nvSpPr>
          <p:spPr>
            <a:xfrm>
              <a:off x="456707" y="6304547"/>
              <a:ext cx="540000" cy="540000"/>
            </a:xfrm>
            <a:prstGeom prst="diamond">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lumMod val="65000"/>
                      <a:lumOff val="35000"/>
                    </a:schemeClr>
                  </a:solidFill>
                </a:rPr>
                <a:t>1</a:t>
              </a:r>
              <a:endParaRPr lang="zh-CN" altLang="en-US" dirty="0">
                <a:solidFill>
                  <a:schemeClr val="tx1">
                    <a:lumMod val="65000"/>
                    <a:lumOff val="35000"/>
                  </a:schemeClr>
                </a:solidFill>
              </a:endParaRPr>
            </a:p>
          </p:txBody>
        </p:sp>
      </p:grpSp>
      <p:sp>
        <p:nvSpPr>
          <p:cNvPr id="16" name="Diamond 15"/>
          <p:cNvSpPr/>
          <p:nvPr/>
        </p:nvSpPr>
        <p:spPr>
          <a:xfrm>
            <a:off x="6154599" y="2585983"/>
            <a:ext cx="1800000" cy="180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solidFill>
                  <a:schemeClr val="bg1"/>
                </a:solidFill>
              </a:rPr>
              <a:t>游戏</a:t>
            </a:r>
            <a:r>
              <a:rPr lang="en-US" altLang="zh-CN" sz="3000" dirty="0" smtClean="0">
                <a:solidFill>
                  <a:schemeClr val="bg1"/>
                </a:solidFill>
              </a:rPr>
              <a:t> </a:t>
            </a:r>
            <a:endParaRPr lang="zh-CN" altLang="en-US" sz="3000" dirty="0">
              <a:solidFill>
                <a:schemeClr val="bg1"/>
              </a:solidFill>
            </a:endParaRPr>
          </a:p>
        </p:txBody>
      </p:sp>
    </p:spTree>
    <p:extLst>
      <p:ext uri="{BB962C8B-B14F-4D97-AF65-F5344CB8AC3E}">
        <p14:creationId xmlns:p14="http://schemas.microsoft.com/office/powerpoint/2010/main" val="5487377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2151727"/>
            <a:ext cx="933650" cy="2554545"/>
          </a:xfrm>
          <a:prstGeom prst="rect">
            <a:avLst/>
          </a:prstGeom>
          <a:noFill/>
        </p:spPr>
        <p:txBody>
          <a:bodyPr wrap="square" rtlCol="0">
            <a:spAutoFit/>
          </a:bodyPr>
          <a:lstStyle/>
          <a:p>
            <a:pPr algn="ctr"/>
            <a:r>
              <a:rPr lang="zh-CN" altLang="en-US" sz="4000" dirty="0" smtClean="0">
                <a:solidFill>
                  <a:prstClr val="white"/>
                </a:solidFill>
              </a:rPr>
              <a:t>问题三连</a:t>
            </a:r>
            <a:endParaRPr lang="zh-CN" altLang="en-US" sz="4000" dirty="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black">
                      <a:lumMod val="65000"/>
                      <a:lumOff val="35000"/>
                    </a:prstClr>
                  </a:solidFill>
                </a:rPr>
                <a:t>2</a:t>
              </a:r>
              <a:endParaRPr lang="zh-CN" altLang="en-US" dirty="0">
                <a:solidFill>
                  <a:prstClr val="black">
                    <a:lumMod val="65000"/>
                    <a:lumOff val="35000"/>
                  </a:prstClr>
                </a:solidFill>
              </a:endParaRPr>
            </a:p>
          </p:txBody>
        </p:sp>
      </p:grpSp>
      <p:sp>
        <p:nvSpPr>
          <p:cNvPr id="4" name="TextBox 3"/>
          <p:cNvSpPr txBox="1"/>
          <p:nvPr/>
        </p:nvSpPr>
        <p:spPr>
          <a:xfrm>
            <a:off x="4427619" y="2151727"/>
            <a:ext cx="6343050" cy="2785378"/>
          </a:xfrm>
          <a:prstGeom prst="rect">
            <a:avLst/>
          </a:prstGeom>
          <a:noFill/>
        </p:spPr>
        <p:txBody>
          <a:bodyPr wrap="square" rtlCol="0">
            <a:spAutoFit/>
          </a:bodyPr>
          <a:lstStyle/>
          <a:p>
            <a:r>
              <a:rPr lang="zh-CN" altLang="en-US" sz="3500" dirty="0" smtClean="0">
                <a:solidFill>
                  <a:schemeClr val="bg1"/>
                </a:solidFill>
              </a:rPr>
              <a:t>你玩过什么好玩的游戏？</a:t>
            </a:r>
            <a:endParaRPr lang="en-US" altLang="zh-CN" sz="3500" dirty="0" smtClean="0">
              <a:solidFill>
                <a:schemeClr val="bg1"/>
              </a:solidFill>
            </a:endParaRPr>
          </a:p>
          <a:p>
            <a:endParaRPr lang="en-US" altLang="zh-CN" sz="3500" dirty="0" smtClean="0">
              <a:solidFill>
                <a:schemeClr val="bg1"/>
              </a:solidFill>
            </a:endParaRPr>
          </a:p>
          <a:p>
            <a:r>
              <a:rPr lang="zh-CN" altLang="en-US" sz="3500" dirty="0">
                <a:solidFill>
                  <a:schemeClr val="bg1"/>
                </a:solidFill>
              </a:rPr>
              <a:t>这</a:t>
            </a:r>
            <a:r>
              <a:rPr lang="zh-CN" altLang="en-US" sz="3500" dirty="0" smtClean="0">
                <a:solidFill>
                  <a:schemeClr val="bg1"/>
                </a:solidFill>
              </a:rPr>
              <a:t>些游戏哪一点让你觉得好玩？</a:t>
            </a:r>
            <a:endParaRPr lang="en-US" altLang="zh-CN" sz="3500" dirty="0" smtClean="0">
              <a:solidFill>
                <a:schemeClr val="bg1"/>
              </a:solidFill>
            </a:endParaRPr>
          </a:p>
          <a:p>
            <a:endParaRPr lang="en-US" altLang="zh-CN" sz="3500" dirty="0" smtClean="0">
              <a:solidFill>
                <a:schemeClr val="bg1"/>
              </a:solidFill>
            </a:endParaRPr>
          </a:p>
          <a:p>
            <a:r>
              <a:rPr lang="zh-CN" altLang="en-US" sz="3500" dirty="0">
                <a:solidFill>
                  <a:schemeClr val="bg1"/>
                </a:solidFill>
              </a:rPr>
              <a:t>这</a:t>
            </a:r>
            <a:r>
              <a:rPr lang="zh-CN" altLang="en-US" sz="3500" dirty="0" smtClean="0">
                <a:solidFill>
                  <a:schemeClr val="bg1"/>
                </a:solidFill>
              </a:rPr>
              <a:t>些游戏有没有共性？</a:t>
            </a:r>
            <a:endParaRPr lang="zh-CN" altLang="en-US" sz="3500" dirty="0">
              <a:solidFill>
                <a:schemeClr val="bg1"/>
              </a:solidFill>
            </a:endParaRPr>
          </a:p>
        </p:txBody>
      </p:sp>
      <p:sp>
        <p:nvSpPr>
          <p:cNvPr id="14" name="Diamond 13"/>
          <p:cNvSpPr/>
          <p:nvPr/>
        </p:nvSpPr>
        <p:spPr>
          <a:xfrm>
            <a:off x="3770506" y="3274416"/>
            <a:ext cx="540000" cy="54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rPr>
              <a:t>2</a:t>
            </a:r>
            <a:endParaRPr lang="zh-CN" altLang="en-US" dirty="0">
              <a:solidFill>
                <a:schemeClr val="bg1"/>
              </a:solidFill>
            </a:endParaRPr>
          </a:p>
        </p:txBody>
      </p:sp>
      <p:sp>
        <p:nvSpPr>
          <p:cNvPr id="17" name="Diamond 16"/>
          <p:cNvSpPr/>
          <p:nvPr/>
        </p:nvSpPr>
        <p:spPr>
          <a:xfrm>
            <a:off x="3780127" y="2249272"/>
            <a:ext cx="540000" cy="54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rPr>
              <a:t>1</a:t>
            </a:r>
            <a:endParaRPr lang="zh-CN" altLang="en-US" dirty="0">
              <a:solidFill>
                <a:schemeClr val="bg1"/>
              </a:solidFill>
            </a:endParaRPr>
          </a:p>
        </p:txBody>
      </p:sp>
      <p:sp>
        <p:nvSpPr>
          <p:cNvPr id="18" name="Diamond 17"/>
          <p:cNvSpPr/>
          <p:nvPr/>
        </p:nvSpPr>
        <p:spPr>
          <a:xfrm>
            <a:off x="3770506" y="4299560"/>
            <a:ext cx="540000" cy="54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rPr>
              <a:t>3</a:t>
            </a:r>
            <a:endParaRPr lang="zh-CN" altLang="en-US" dirty="0">
              <a:solidFill>
                <a:schemeClr val="bg1"/>
              </a:solidFill>
            </a:endParaRPr>
          </a:p>
        </p:txBody>
      </p:sp>
    </p:spTree>
    <p:extLst>
      <p:ext uri="{BB962C8B-B14F-4D97-AF65-F5344CB8AC3E}">
        <p14:creationId xmlns:p14="http://schemas.microsoft.com/office/powerpoint/2010/main" val="4208610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1536174"/>
            <a:ext cx="933650" cy="3785652"/>
          </a:xfrm>
          <a:prstGeom prst="rect">
            <a:avLst/>
          </a:prstGeom>
          <a:noFill/>
        </p:spPr>
        <p:txBody>
          <a:bodyPr wrap="square" rtlCol="0">
            <a:spAutoFit/>
          </a:bodyPr>
          <a:lstStyle/>
          <a:p>
            <a:pPr algn="ctr"/>
            <a:r>
              <a:rPr lang="zh-CN" altLang="en-US" sz="4000" dirty="0">
                <a:solidFill>
                  <a:prstClr val="white"/>
                </a:solidFill>
              </a:rPr>
              <a:t>好</a:t>
            </a:r>
            <a:r>
              <a:rPr lang="zh-CN" altLang="en-US" sz="4000" dirty="0" smtClean="0">
                <a:solidFill>
                  <a:prstClr val="white"/>
                </a:solidFill>
              </a:rPr>
              <a:t>玩游戏共性</a:t>
            </a:r>
            <a:endParaRPr lang="zh-CN" altLang="en-US" sz="4000" dirty="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prstClr val="black">
                      <a:lumMod val="65000"/>
                      <a:lumOff val="35000"/>
                    </a:prstClr>
                  </a:solidFill>
                </a:rPr>
                <a:t>3</a:t>
              </a:r>
              <a:endParaRPr lang="zh-CN" altLang="en-US" dirty="0">
                <a:solidFill>
                  <a:prstClr val="black">
                    <a:lumMod val="65000"/>
                    <a:lumOff val="35000"/>
                  </a:prstClr>
                </a:solidFill>
              </a:endParaRPr>
            </a:p>
          </p:txBody>
        </p:sp>
      </p:grpSp>
      <p:sp>
        <p:nvSpPr>
          <p:cNvPr id="4" name="TextBox 3"/>
          <p:cNvSpPr txBox="1"/>
          <p:nvPr/>
        </p:nvSpPr>
        <p:spPr>
          <a:xfrm>
            <a:off x="3508990" y="1836256"/>
            <a:ext cx="6987943" cy="630942"/>
          </a:xfrm>
          <a:prstGeom prst="rect">
            <a:avLst/>
          </a:prstGeom>
          <a:noFill/>
        </p:spPr>
        <p:txBody>
          <a:bodyPr wrap="square" rtlCol="0">
            <a:spAutoFit/>
          </a:bodyPr>
          <a:lstStyle/>
          <a:p>
            <a:r>
              <a:rPr lang="zh-CN" altLang="en-US" sz="3500" dirty="0" smtClean="0">
                <a:solidFill>
                  <a:prstClr val="white"/>
                </a:solidFill>
              </a:rPr>
              <a:t>好玩的游戏都会让人达到一种状态</a:t>
            </a:r>
            <a:endParaRPr lang="en-US" altLang="zh-CN" sz="3500" dirty="0" smtClean="0">
              <a:solidFill>
                <a:prstClr val="white"/>
              </a:solidFill>
            </a:endParaRPr>
          </a:p>
        </p:txBody>
      </p:sp>
      <p:sp>
        <p:nvSpPr>
          <p:cNvPr id="5" name="TextBox 4"/>
          <p:cNvSpPr txBox="1"/>
          <p:nvPr/>
        </p:nvSpPr>
        <p:spPr>
          <a:xfrm>
            <a:off x="5958038" y="3101740"/>
            <a:ext cx="1511167" cy="861774"/>
          </a:xfrm>
          <a:prstGeom prst="rect">
            <a:avLst/>
          </a:prstGeom>
          <a:noFill/>
        </p:spPr>
        <p:txBody>
          <a:bodyPr wrap="square" rtlCol="0">
            <a:spAutoFit/>
          </a:bodyPr>
          <a:lstStyle/>
          <a:p>
            <a:pPr algn="ctr"/>
            <a:r>
              <a:rPr lang="zh-CN" altLang="en-US" sz="5000" dirty="0" smtClean="0">
                <a:solidFill>
                  <a:schemeClr val="bg1"/>
                </a:solidFill>
              </a:rPr>
              <a:t>心流</a:t>
            </a:r>
            <a:endParaRPr lang="zh-CN" altLang="en-US" sz="5000" dirty="0">
              <a:solidFill>
                <a:schemeClr val="bg1"/>
              </a:solidFill>
            </a:endParaRPr>
          </a:p>
        </p:txBody>
      </p:sp>
    </p:spTree>
    <p:extLst>
      <p:ext uri="{BB962C8B-B14F-4D97-AF65-F5344CB8AC3E}">
        <p14:creationId xmlns:p14="http://schemas.microsoft.com/office/powerpoint/2010/main" val="26520621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2151727"/>
            <a:ext cx="933650" cy="2554545"/>
          </a:xfrm>
          <a:prstGeom prst="rect">
            <a:avLst/>
          </a:prstGeom>
          <a:noFill/>
        </p:spPr>
        <p:txBody>
          <a:bodyPr wrap="square" rtlCol="0">
            <a:spAutoFit/>
          </a:bodyPr>
          <a:lstStyle/>
          <a:p>
            <a:pPr algn="ctr"/>
            <a:r>
              <a:rPr lang="zh-CN" altLang="en-US" sz="4000" dirty="0" smtClean="0">
                <a:solidFill>
                  <a:prstClr val="white"/>
                </a:solidFill>
              </a:rPr>
              <a:t>心流解释</a:t>
            </a:r>
            <a:endParaRPr lang="zh-CN" altLang="en-US" sz="4000" dirty="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black">
                      <a:lumMod val="65000"/>
                      <a:lumOff val="35000"/>
                    </a:prstClr>
                  </a:solidFill>
                </a:rPr>
                <a:t>4</a:t>
              </a:r>
              <a:endParaRPr lang="zh-CN" altLang="en-US" dirty="0">
                <a:solidFill>
                  <a:prstClr val="black">
                    <a:lumMod val="65000"/>
                    <a:lumOff val="35000"/>
                  </a:prstClr>
                </a:solidFill>
              </a:endParaRPr>
            </a:p>
          </p:txBody>
        </p:sp>
      </p:grpSp>
      <p:sp>
        <p:nvSpPr>
          <p:cNvPr id="4" name="TextBox 3"/>
          <p:cNvSpPr txBox="1"/>
          <p:nvPr/>
        </p:nvSpPr>
        <p:spPr>
          <a:xfrm>
            <a:off x="3445841" y="3113528"/>
            <a:ext cx="6987943" cy="630942"/>
          </a:xfrm>
          <a:prstGeom prst="rect">
            <a:avLst/>
          </a:prstGeom>
          <a:noFill/>
        </p:spPr>
        <p:txBody>
          <a:bodyPr wrap="square" rtlCol="0">
            <a:spAutoFit/>
          </a:bodyPr>
          <a:lstStyle/>
          <a:p>
            <a:pPr algn="ctr"/>
            <a:r>
              <a:rPr lang="zh-CN" altLang="en-US" sz="3500" dirty="0" smtClean="0">
                <a:solidFill>
                  <a:prstClr val="white"/>
                </a:solidFill>
              </a:rPr>
              <a:t>专注进行某种行为的心理状态</a:t>
            </a:r>
            <a:endParaRPr lang="en-US" altLang="zh-CN" sz="3500" dirty="0" smtClean="0">
              <a:solidFill>
                <a:prstClr val="white"/>
              </a:solidFill>
            </a:endParaRPr>
          </a:p>
        </p:txBody>
      </p:sp>
    </p:spTree>
    <p:extLst>
      <p:ext uri="{BB962C8B-B14F-4D97-AF65-F5344CB8AC3E}">
        <p14:creationId xmlns:p14="http://schemas.microsoft.com/office/powerpoint/2010/main" val="18340509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1851644"/>
            <a:ext cx="933650" cy="3785652"/>
          </a:xfrm>
          <a:prstGeom prst="rect">
            <a:avLst/>
          </a:prstGeom>
          <a:noFill/>
        </p:spPr>
        <p:txBody>
          <a:bodyPr wrap="square" rtlCol="0">
            <a:spAutoFit/>
          </a:bodyPr>
          <a:lstStyle/>
          <a:p>
            <a:pPr algn="ctr"/>
            <a:r>
              <a:rPr lang="zh-CN" altLang="en-US" sz="4000" dirty="0" smtClean="0">
                <a:solidFill>
                  <a:prstClr val="white"/>
                </a:solidFill>
              </a:rPr>
              <a:t>快速产生心流</a:t>
            </a:r>
            <a:endParaRPr lang="zh-CN" altLang="en-US" sz="4000" dirty="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prstClr val="black">
                      <a:lumMod val="65000"/>
                      <a:lumOff val="35000"/>
                    </a:prstClr>
                  </a:solidFill>
                </a:rPr>
                <a:t>5</a:t>
              </a:r>
              <a:endParaRPr lang="zh-CN" altLang="en-US" dirty="0">
                <a:solidFill>
                  <a:prstClr val="black">
                    <a:lumMod val="65000"/>
                    <a:lumOff val="35000"/>
                  </a:prstClr>
                </a:solidFill>
              </a:endParaRPr>
            </a:p>
          </p:txBody>
        </p:sp>
      </p:grpSp>
      <p:sp>
        <p:nvSpPr>
          <p:cNvPr id="4" name="TextBox 3"/>
          <p:cNvSpPr txBox="1"/>
          <p:nvPr/>
        </p:nvSpPr>
        <p:spPr>
          <a:xfrm>
            <a:off x="3378464" y="1323230"/>
            <a:ext cx="6987943" cy="630942"/>
          </a:xfrm>
          <a:prstGeom prst="rect">
            <a:avLst/>
          </a:prstGeom>
          <a:noFill/>
        </p:spPr>
        <p:txBody>
          <a:bodyPr wrap="square" rtlCol="0">
            <a:spAutoFit/>
          </a:bodyPr>
          <a:lstStyle/>
          <a:p>
            <a:pPr algn="ctr"/>
            <a:r>
              <a:rPr lang="zh-CN" altLang="en-US" sz="3500" dirty="0" smtClean="0">
                <a:solidFill>
                  <a:prstClr val="white"/>
                </a:solidFill>
              </a:rPr>
              <a:t>玩家的技巧水平与游戏难度相匹配</a:t>
            </a:r>
            <a:endParaRPr lang="en-US" altLang="zh-CN" sz="3500" dirty="0" smtClean="0">
              <a:solidFill>
                <a:prstClr val="white"/>
              </a:solidFill>
            </a:endParaRPr>
          </a:p>
        </p:txBody>
      </p:sp>
      <p:cxnSp>
        <p:nvCxnSpPr>
          <p:cNvPr id="10" name="Straight Arrow Connector 9"/>
          <p:cNvCxnSpPr/>
          <p:nvPr/>
        </p:nvCxnSpPr>
        <p:spPr>
          <a:xfrm>
            <a:off x="4427617" y="5996539"/>
            <a:ext cx="5207271"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4427617" y="2473693"/>
            <a:ext cx="26896" cy="3522846"/>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912994" y="6131293"/>
            <a:ext cx="721894" cy="369332"/>
          </a:xfrm>
          <a:prstGeom prst="rect">
            <a:avLst/>
          </a:prstGeom>
          <a:noFill/>
        </p:spPr>
        <p:txBody>
          <a:bodyPr wrap="square" rtlCol="0">
            <a:spAutoFit/>
          </a:bodyPr>
          <a:lstStyle/>
          <a:p>
            <a:r>
              <a:rPr lang="zh-CN" altLang="en-US" dirty="0" smtClean="0">
                <a:solidFill>
                  <a:schemeClr val="bg1"/>
                </a:solidFill>
              </a:rPr>
              <a:t>技巧</a:t>
            </a:r>
            <a:endParaRPr lang="zh-CN" altLang="en-US" dirty="0">
              <a:solidFill>
                <a:schemeClr val="bg1"/>
              </a:solidFill>
            </a:endParaRPr>
          </a:p>
        </p:txBody>
      </p:sp>
      <p:sp>
        <p:nvSpPr>
          <p:cNvPr id="20" name="TextBox 19"/>
          <p:cNvSpPr txBox="1"/>
          <p:nvPr/>
        </p:nvSpPr>
        <p:spPr>
          <a:xfrm>
            <a:off x="3992503" y="2473693"/>
            <a:ext cx="435114" cy="646331"/>
          </a:xfrm>
          <a:prstGeom prst="rect">
            <a:avLst/>
          </a:prstGeom>
          <a:noFill/>
        </p:spPr>
        <p:txBody>
          <a:bodyPr wrap="square" rtlCol="0">
            <a:spAutoFit/>
          </a:bodyPr>
          <a:lstStyle/>
          <a:p>
            <a:r>
              <a:rPr lang="zh-CN" altLang="en-US" dirty="0" smtClean="0">
                <a:solidFill>
                  <a:schemeClr val="bg1"/>
                </a:solidFill>
              </a:rPr>
              <a:t>难</a:t>
            </a:r>
            <a:endParaRPr lang="en-US" altLang="zh-CN" dirty="0" smtClean="0">
              <a:solidFill>
                <a:schemeClr val="bg1"/>
              </a:solidFill>
            </a:endParaRPr>
          </a:p>
          <a:p>
            <a:r>
              <a:rPr lang="zh-CN" altLang="en-US" dirty="0" smtClean="0">
                <a:solidFill>
                  <a:schemeClr val="bg1"/>
                </a:solidFill>
              </a:rPr>
              <a:t>度</a:t>
            </a:r>
            <a:endParaRPr lang="zh-CN" altLang="en-US" dirty="0">
              <a:solidFill>
                <a:schemeClr val="bg1"/>
              </a:solidFill>
            </a:endParaRPr>
          </a:p>
        </p:txBody>
      </p:sp>
      <p:cxnSp>
        <p:nvCxnSpPr>
          <p:cNvPr id="22" name="Straight Connector 21"/>
          <p:cNvCxnSpPr/>
          <p:nvPr/>
        </p:nvCxnSpPr>
        <p:spPr>
          <a:xfrm flipV="1">
            <a:off x="4454513" y="3178741"/>
            <a:ext cx="3736586" cy="2800953"/>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1" name="Flowchart: Preparation 30"/>
          <p:cNvSpPr/>
          <p:nvPr/>
        </p:nvSpPr>
        <p:spPr>
          <a:xfrm rot="19377907">
            <a:off x="3986925" y="4128776"/>
            <a:ext cx="4691013" cy="896320"/>
          </a:xfrm>
          <a:prstGeom prst="flowChartPreparation">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Rounded Rectangle 32"/>
          <p:cNvSpPr/>
          <p:nvPr/>
        </p:nvSpPr>
        <p:spPr>
          <a:xfrm>
            <a:off x="7767587" y="5053263"/>
            <a:ext cx="962527" cy="423512"/>
          </a:xfrm>
          <a:prstGeom prst="round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无聊</a:t>
            </a:r>
          </a:p>
        </p:txBody>
      </p:sp>
      <p:sp>
        <p:nvSpPr>
          <p:cNvPr id="34" name="Rounded Rectangle 33"/>
          <p:cNvSpPr/>
          <p:nvPr/>
        </p:nvSpPr>
        <p:spPr>
          <a:xfrm>
            <a:off x="6254429" y="4023360"/>
            <a:ext cx="962527" cy="423512"/>
          </a:xfrm>
          <a:prstGeom prst="round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心流</a:t>
            </a:r>
            <a:endParaRPr lang="zh-CN" altLang="en-US" dirty="0"/>
          </a:p>
        </p:txBody>
      </p:sp>
      <p:sp>
        <p:nvSpPr>
          <p:cNvPr id="35" name="Rounded Rectangle 34"/>
          <p:cNvSpPr/>
          <p:nvPr/>
        </p:nvSpPr>
        <p:spPr>
          <a:xfrm>
            <a:off x="4993922" y="3005488"/>
            <a:ext cx="962527" cy="423512"/>
          </a:xfrm>
          <a:prstGeom prst="round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焦虑</a:t>
            </a:r>
          </a:p>
        </p:txBody>
      </p:sp>
    </p:spTree>
    <p:extLst>
      <p:ext uri="{BB962C8B-B14F-4D97-AF65-F5344CB8AC3E}">
        <p14:creationId xmlns:p14="http://schemas.microsoft.com/office/powerpoint/2010/main" val="25994829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2151727"/>
            <a:ext cx="933650" cy="3170099"/>
          </a:xfrm>
          <a:prstGeom prst="rect">
            <a:avLst/>
          </a:prstGeom>
          <a:noFill/>
        </p:spPr>
        <p:txBody>
          <a:bodyPr wrap="square" rtlCol="0">
            <a:spAutoFit/>
          </a:bodyPr>
          <a:lstStyle/>
          <a:p>
            <a:pPr algn="ctr"/>
            <a:r>
              <a:rPr lang="zh-CN" altLang="en-US" sz="4000" dirty="0" smtClean="0">
                <a:solidFill>
                  <a:prstClr val="white"/>
                </a:solidFill>
              </a:rPr>
              <a:t>引出的问题</a:t>
            </a:r>
            <a:endParaRPr lang="zh-CN" altLang="en-US" sz="4000" dirty="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prstClr val="black">
                      <a:lumMod val="65000"/>
                      <a:lumOff val="35000"/>
                    </a:prstClr>
                  </a:solidFill>
                </a:rPr>
                <a:t>6</a:t>
              </a:r>
              <a:endParaRPr lang="zh-CN" altLang="en-US" dirty="0">
                <a:solidFill>
                  <a:prstClr val="black">
                    <a:lumMod val="65000"/>
                    <a:lumOff val="35000"/>
                  </a:prstClr>
                </a:solidFill>
              </a:endParaRPr>
            </a:p>
          </p:txBody>
        </p:sp>
      </p:grpSp>
      <p:sp>
        <p:nvSpPr>
          <p:cNvPr id="8" name="TextBox 7"/>
          <p:cNvSpPr txBox="1"/>
          <p:nvPr/>
        </p:nvSpPr>
        <p:spPr>
          <a:xfrm>
            <a:off x="3388090" y="2151727"/>
            <a:ext cx="8803910" cy="2785378"/>
          </a:xfrm>
          <a:prstGeom prst="rect">
            <a:avLst/>
          </a:prstGeom>
          <a:noFill/>
        </p:spPr>
        <p:txBody>
          <a:bodyPr wrap="square" rtlCol="0">
            <a:spAutoFit/>
          </a:bodyPr>
          <a:lstStyle/>
          <a:p>
            <a:r>
              <a:rPr lang="zh-CN" altLang="en-US" sz="3500" dirty="0" smtClean="0">
                <a:solidFill>
                  <a:schemeClr val="bg1"/>
                </a:solidFill>
              </a:rPr>
              <a:t>如何衡量玩家的技巧水平？</a:t>
            </a:r>
            <a:endParaRPr lang="en-US" altLang="zh-CN" sz="3500" dirty="0" smtClean="0">
              <a:solidFill>
                <a:schemeClr val="bg1"/>
              </a:solidFill>
            </a:endParaRPr>
          </a:p>
          <a:p>
            <a:endParaRPr lang="en-US" altLang="zh-CN" sz="3500" dirty="0" smtClean="0">
              <a:solidFill>
                <a:schemeClr val="bg1"/>
              </a:solidFill>
            </a:endParaRPr>
          </a:p>
          <a:p>
            <a:r>
              <a:rPr lang="zh-CN" altLang="en-US" sz="3500" dirty="0" smtClean="0">
                <a:solidFill>
                  <a:schemeClr val="bg1"/>
                </a:solidFill>
              </a:rPr>
              <a:t>不同玩家技巧水平不同难度如何控制？</a:t>
            </a:r>
            <a:endParaRPr lang="en-US" altLang="zh-CN" sz="3500" dirty="0" smtClean="0">
              <a:solidFill>
                <a:schemeClr val="bg1"/>
              </a:solidFill>
            </a:endParaRPr>
          </a:p>
          <a:p>
            <a:endParaRPr lang="en-US" altLang="zh-CN" sz="3500" dirty="0" smtClean="0">
              <a:solidFill>
                <a:schemeClr val="bg1"/>
              </a:solidFill>
            </a:endParaRPr>
          </a:p>
          <a:p>
            <a:r>
              <a:rPr lang="zh-CN" altLang="en-US" sz="3500" dirty="0" smtClean="0">
                <a:solidFill>
                  <a:schemeClr val="bg1"/>
                </a:solidFill>
              </a:rPr>
              <a:t>同一玩家技巧水平不断提升难度如何控制？</a:t>
            </a:r>
            <a:endParaRPr lang="en-US" altLang="zh-CN" sz="3500" dirty="0" smtClean="0">
              <a:solidFill>
                <a:schemeClr val="bg1"/>
              </a:solidFill>
            </a:endParaRPr>
          </a:p>
        </p:txBody>
      </p:sp>
      <p:sp>
        <p:nvSpPr>
          <p:cNvPr id="9" name="Diamond 8"/>
          <p:cNvSpPr/>
          <p:nvPr/>
        </p:nvSpPr>
        <p:spPr>
          <a:xfrm>
            <a:off x="2730977" y="3274416"/>
            <a:ext cx="540000" cy="54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rPr>
              <a:t>2</a:t>
            </a:r>
            <a:endParaRPr lang="zh-CN" altLang="en-US" dirty="0">
              <a:solidFill>
                <a:schemeClr val="bg1"/>
              </a:solidFill>
            </a:endParaRPr>
          </a:p>
        </p:txBody>
      </p:sp>
      <p:sp>
        <p:nvSpPr>
          <p:cNvPr id="10" name="Diamond 9"/>
          <p:cNvSpPr/>
          <p:nvPr/>
        </p:nvSpPr>
        <p:spPr>
          <a:xfrm>
            <a:off x="2740598" y="2249272"/>
            <a:ext cx="540000" cy="54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rPr>
              <a:t>1</a:t>
            </a:r>
            <a:endParaRPr lang="zh-CN" altLang="en-US" dirty="0">
              <a:solidFill>
                <a:schemeClr val="bg1"/>
              </a:solidFill>
            </a:endParaRPr>
          </a:p>
        </p:txBody>
      </p:sp>
      <p:sp>
        <p:nvSpPr>
          <p:cNvPr id="12" name="Diamond 11"/>
          <p:cNvSpPr/>
          <p:nvPr/>
        </p:nvSpPr>
        <p:spPr>
          <a:xfrm>
            <a:off x="2730977" y="4299560"/>
            <a:ext cx="540000" cy="54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rPr>
              <a:t>3</a:t>
            </a:r>
            <a:endParaRPr lang="zh-CN" altLang="en-US" dirty="0">
              <a:solidFill>
                <a:schemeClr val="bg1"/>
              </a:solidFill>
            </a:endParaRPr>
          </a:p>
        </p:txBody>
      </p:sp>
      <p:sp>
        <p:nvSpPr>
          <p:cNvPr id="5" name="TextBox 4"/>
          <p:cNvSpPr txBox="1"/>
          <p:nvPr/>
        </p:nvSpPr>
        <p:spPr>
          <a:xfrm>
            <a:off x="3670437" y="5804033"/>
            <a:ext cx="1982804" cy="477054"/>
          </a:xfrm>
          <a:prstGeom prst="rect">
            <a:avLst/>
          </a:prstGeom>
          <a:noFill/>
        </p:spPr>
        <p:txBody>
          <a:bodyPr wrap="square" rtlCol="0">
            <a:spAutoFit/>
          </a:bodyPr>
          <a:lstStyle/>
          <a:p>
            <a:r>
              <a:rPr lang="en-US" altLang="zh-CN" sz="2500" dirty="0" smtClean="0">
                <a:solidFill>
                  <a:schemeClr val="accent2"/>
                </a:solidFill>
              </a:rPr>
              <a:t>《</a:t>
            </a:r>
            <a:r>
              <a:rPr lang="zh-CN" altLang="en-US" sz="2500" dirty="0" smtClean="0">
                <a:solidFill>
                  <a:schemeClr val="accent2"/>
                </a:solidFill>
              </a:rPr>
              <a:t>部落冲突</a:t>
            </a:r>
            <a:r>
              <a:rPr lang="en-US" altLang="zh-CN" sz="2500" dirty="0" smtClean="0">
                <a:solidFill>
                  <a:schemeClr val="accent2"/>
                </a:solidFill>
              </a:rPr>
              <a:t>》</a:t>
            </a:r>
            <a:endParaRPr lang="zh-CN" altLang="en-US" sz="2500" dirty="0">
              <a:solidFill>
                <a:schemeClr val="accent2"/>
              </a:solidFill>
            </a:endParaRPr>
          </a:p>
        </p:txBody>
      </p:sp>
      <p:sp>
        <p:nvSpPr>
          <p:cNvPr id="14" name="TextBox 13"/>
          <p:cNvSpPr txBox="1"/>
          <p:nvPr/>
        </p:nvSpPr>
        <p:spPr>
          <a:xfrm>
            <a:off x="6187441" y="5804033"/>
            <a:ext cx="1982804" cy="477054"/>
          </a:xfrm>
          <a:prstGeom prst="rect">
            <a:avLst/>
          </a:prstGeom>
          <a:noFill/>
        </p:spPr>
        <p:txBody>
          <a:bodyPr wrap="square" rtlCol="0">
            <a:spAutoFit/>
          </a:bodyPr>
          <a:lstStyle/>
          <a:p>
            <a:r>
              <a:rPr lang="en-US" altLang="zh-CN" sz="2500" dirty="0" smtClean="0">
                <a:solidFill>
                  <a:schemeClr val="accent2"/>
                </a:solidFill>
              </a:rPr>
              <a:t>《</a:t>
            </a:r>
            <a:r>
              <a:rPr lang="zh-CN" altLang="en-US" sz="2500" dirty="0">
                <a:solidFill>
                  <a:schemeClr val="accent2"/>
                </a:solidFill>
              </a:rPr>
              <a:t>皇</a:t>
            </a:r>
            <a:r>
              <a:rPr lang="zh-CN" altLang="en-US" sz="2500" dirty="0" smtClean="0">
                <a:solidFill>
                  <a:schemeClr val="accent2"/>
                </a:solidFill>
              </a:rPr>
              <a:t>室战争</a:t>
            </a:r>
            <a:r>
              <a:rPr lang="en-US" altLang="zh-CN" sz="2500" dirty="0" smtClean="0">
                <a:solidFill>
                  <a:schemeClr val="accent2"/>
                </a:solidFill>
              </a:rPr>
              <a:t>》</a:t>
            </a:r>
            <a:endParaRPr lang="zh-CN" altLang="en-US" sz="2500" dirty="0">
              <a:solidFill>
                <a:schemeClr val="accent2"/>
              </a:solidFill>
            </a:endParaRPr>
          </a:p>
        </p:txBody>
      </p:sp>
      <p:sp>
        <p:nvSpPr>
          <p:cNvPr id="16" name="TextBox 15"/>
          <p:cNvSpPr txBox="1"/>
          <p:nvPr/>
        </p:nvSpPr>
        <p:spPr>
          <a:xfrm>
            <a:off x="8704445" y="5804033"/>
            <a:ext cx="2720742" cy="477054"/>
          </a:xfrm>
          <a:prstGeom prst="rect">
            <a:avLst/>
          </a:prstGeom>
          <a:noFill/>
        </p:spPr>
        <p:txBody>
          <a:bodyPr wrap="square" rtlCol="0">
            <a:spAutoFit/>
          </a:bodyPr>
          <a:lstStyle/>
          <a:p>
            <a:r>
              <a:rPr lang="en-US" altLang="zh-CN" sz="2500" dirty="0" smtClean="0">
                <a:solidFill>
                  <a:schemeClr val="accent2"/>
                </a:solidFill>
              </a:rPr>
              <a:t>《</a:t>
            </a:r>
            <a:r>
              <a:rPr lang="zh-CN" altLang="en-US" sz="2500" dirty="0" smtClean="0">
                <a:solidFill>
                  <a:schemeClr val="accent2"/>
                </a:solidFill>
              </a:rPr>
              <a:t>极速变色龙</a:t>
            </a:r>
            <a:r>
              <a:rPr lang="en-US" altLang="zh-CN" sz="2500" dirty="0" smtClean="0">
                <a:solidFill>
                  <a:schemeClr val="accent2"/>
                </a:solidFill>
              </a:rPr>
              <a:t>》</a:t>
            </a:r>
            <a:endParaRPr lang="zh-CN" altLang="en-US" sz="2500" dirty="0">
              <a:solidFill>
                <a:schemeClr val="accent2"/>
              </a:solidFill>
            </a:endParaRPr>
          </a:p>
        </p:txBody>
      </p:sp>
      <p:sp>
        <p:nvSpPr>
          <p:cNvPr id="17" name="TextBox 16"/>
          <p:cNvSpPr txBox="1"/>
          <p:nvPr/>
        </p:nvSpPr>
        <p:spPr>
          <a:xfrm>
            <a:off x="2773671" y="5804033"/>
            <a:ext cx="506927" cy="477054"/>
          </a:xfrm>
          <a:prstGeom prst="rect">
            <a:avLst/>
          </a:prstGeom>
          <a:noFill/>
        </p:spPr>
        <p:txBody>
          <a:bodyPr wrap="square" rtlCol="0">
            <a:spAutoFit/>
          </a:bodyPr>
          <a:lstStyle/>
          <a:p>
            <a:r>
              <a:rPr lang="zh-CN" altLang="en-US" sz="2500" dirty="0" smtClean="0">
                <a:solidFill>
                  <a:schemeClr val="accent2"/>
                </a:solidFill>
              </a:rPr>
              <a:t>例</a:t>
            </a:r>
            <a:endParaRPr lang="zh-CN" altLang="en-US" sz="2500" dirty="0">
              <a:solidFill>
                <a:schemeClr val="accent2"/>
              </a:solidFill>
            </a:endParaRPr>
          </a:p>
        </p:txBody>
      </p:sp>
      <p:sp>
        <p:nvSpPr>
          <p:cNvPr id="18" name="TextBox 17"/>
          <p:cNvSpPr txBox="1"/>
          <p:nvPr/>
        </p:nvSpPr>
        <p:spPr>
          <a:xfrm>
            <a:off x="2693469" y="1035641"/>
            <a:ext cx="6987943" cy="630942"/>
          </a:xfrm>
          <a:prstGeom prst="rect">
            <a:avLst/>
          </a:prstGeom>
          <a:noFill/>
        </p:spPr>
        <p:txBody>
          <a:bodyPr wrap="square" rtlCol="0">
            <a:spAutoFit/>
          </a:bodyPr>
          <a:lstStyle/>
          <a:p>
            <a:r>
              <a:rPr lang="zh-CN" altLang="en-US" sz="3500" dirty="0" smtClean="0">
                <a:solidFill>
                  <a:prstClr val="white"/>
                </a:solidFill>
              </a:rPr>
              <a:t>任何游戏都要思考和解决：</a:t>
            </a:r>
            <a:endParaRPr lang="en-US" altLang="zh-CN" sz="3500" dirty="0" smtClean="0">
              <a:solidFill>
                <a:prstClr val="white"/>
              </a:solidFill>
            </a:endParaRPr>
          </a:p>
        </p:txBody>
      </p:sp>
    </p:spTree>
    <p:extLst>
      <p:ext uri="{BB962C8B-B14F-4D97-AF65-F5344CB8AC3E}">
        <p14:creationId xmlns:p14="http://schemas.microsoft.com/office/powerpoint/2010/main" val="31620262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928314"/>
            <a:ext cx="933650" cy="5632311"/>
          </a:xfrm>
          <a:prstGeom prst="rect">
            <a:avLst/>
          </a:prstGeom>
          <a:noFill/>
        </p:spPr>
        <p:txBody>
          <a:bodyPr wrap="square" rtlCol="0">
            <a:spAutoFit/>
          </a:bodyPr>
          <a:lstStyle/>
          <a:p>
            <a:pPr algn="ctr"/>
            <a:r>
              <a:rPr lang="zh-CN" altLang="en-US" sz="4000" dirty="0" smtClean="0">
                <a:solidFill>
                  <a:prstClr val="white"/>
                </a:solidFill>
              </a:rPr>
              <a:t>产生心流的其他因素</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prstClr val="black">
                      <a:lumMod val="65000"/>
                      <a:lumOff val="35000"/>
                    </a:prstClr>
                  </a:solidFill>
                </a:rPr>
                <a:t>7</a:t>
              </a:r>
              <a:endParaRPr lang="zh-CN" altLang="en-US" dirty="0">
                <a:solidFill>
                  <a:prstClr val="black">
                    <a:lumMod val="65000"/>
                    <a:lumOff val="35000"/>
                  </a:prstClr>
                </a:solidFill>
              </a:endParaRPr>
            </a:p>
          </p:txBody>
        </p:sp>
      </p:grpSp>
      <p:sp>
        <p:nvSpPr>
          <p:cNvPr id="8" name="Rounded Rectangle 7"/>
          <p:cNvSpPr/>
          <p:nvPr/>
        </p:nvSpPr>
        <p:spPr>
          <a:xfrm>
            <a:off x="4273617" y="2388600"/>
            <a:ext cx="2376000" cy="104040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t>目标明确</a:t>
            </a:r>
            <a:endParaRPr lang="zh-CN" altLang="en-US" sz="3000" dirty="0"/>
          </a:p>
        </p:txBody>
      </p:sp>
      <p:sp>
        <p:nvSpPr>
          <p:cNvPr id="9" name="Rounded Rectangle 8"/>
          <p:cNvSpPr/>
          <p:nvPr/>
        </p:nvSpPr>
        <p:spPr>
          <a:xfrm>
            <a:off x="7092216" y="2388600"/>
            <a:ext cx="2376000" cy="104040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t>反馈直接</a:t>
            </a:r>
            <a:endParaRPr lang="zh-CN" altLang="en-US" sz="3000" dirty="0"/>
          </a:p>
        </p:txBody>
      </p:sp>
      <p:sp>
        <p:nvSpPr>
          <p:cNvPr id="10" name="Rounded Rectangle 9"/>
          <p:cNvSpPr/>
          <p:nvPr/>
        </p:nvSpPr>
        <p:spPr>
          <a:xfrm>
            <a:off x="4273617" y="3852409"/>
            <a:ext cx="2376000" cy="104040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t>着眼当下</a:t>
            </a:r>
            <a:endParaRPr lang="zh-CN" altLang="en-US" sz="3000" dirty="0"/>
          </a:p>
        </p:txBody>
      </p:sp>
      <p:sp>
        <p:nvSpPr>
          <p:cNvPr id="12" name="Rounded Rectangle 11"/>
          <p:cNvSpPr/>
          <p:nvPr/>
        </p:nvSpPr>
        <p:spPr>
          <a:xfrm>
            <a:off x="7092216" y="3852409"/>
            <a:ext cx="2376000" cy="104040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t>尽在掌控</a:t>
            </a:r>
            <a:endParaRPr lang="zh-CN" altLang="en-US" sz="3000" dirty="0"/>
          </a:p>
        </p:txBody>
      </p:sp>
    </p:spTree>
    <p:extLst>
      <p:ext uri="{BB962C8B-B14F-4D97-AF65-F5344CB8AC3E}">
        <p14:creationId xmlns:p14="http://schemas.microsoft.com/office/powerpoint/2010/main" val="973097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481</TotalTime>
  <Words>1001</Words>
  <Application>Microsoft Office PowerPoint</Application>
  <PresentationFormat>Widescreen</PresentationFormat>
  <Paragraphs>154</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宋体</vt:lpstr>
      <vt:lpstr>微软雅黑</vt:lpstr>
      <vt:lpstr>Arial</vt:lpstr>
      <vt:lpstr>Calibri</vt:lpstr>
      <vt:lpstr>Verdana</vt:lpstr>
      <vt:lpstr>Wingdings</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59</cp:revision>
  <dcterms:created xsi:type="dcterms:W3CDTF">2015-05-05T08:02:00Z</dcterms:created>
  <dcterms:modified xsi:type="dcterms:W3CDTF">2018-03-15T09:54:07Z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2052-10.1.0.6554</vt:lpwstr>
  </property>
</Properties>
</file>