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256" r:id="rId2"/>
    <p:sldId id="297" r:id="rId3"/>
    <p:sldId id="298" r:id="rId4"/>
    <p:sldId id="299" r:id="rId5"/>
    <p:sldId id="300" r:id="rId6"/>
    <p:sldId id="301" r:id="rId7"/>
    <p:sldId id="302" r:id="rId8"/>
    <p:sldId id="303" r:id="rId9"/>
    <p:sldId id="304" r:id="rId10"/>
    <p:sldId id="305" r:id="rId11"/>
    <p:sldId id="306" r:id="rId12"/>
    <p:sldId id="267" r:id="rId13"/>
    <p:sldId id="258" r:id="rId14"/>
    <p:sldId id="259" r:id="rId15"/>
    <p:sldId id="260" r:id="rId16"/>
    <p:sldId id="261" r:id="rId17"/>
    <p:sldId id="262" r:id="rId18"/>
    <p:sldId id="263" r:id="rId19"/>
    <p:sldId id="264" r:id="rId20"/>
    <p:sldId id="265" r:id="rId21"/>
    <p:sldId id="268" r:id="rId22"/>
    <p:sldId id="269" r:id="rId23"/>
    <p:sldId id="270" r:id="rId24"/>
    <p:sldId id="272" r:id="rId25"/>
    <p:sldId id="273" r:id="rId26"/>
    <p:sldId id="274" r:id="rId27"/>
    <p:sldId id="275" r:id="rId28"/>
    <p:sldId id="276" r:id="rId29"/>
    <p:sldId id="277" r:id="rId30"/>
    <p:sldId id="280" r:id="rId31"/>
    <p:sldId id="282" r:id="rId32"/>
    <p:sldId id="281" r:id="rId33"/>
    <p:sldId id="284" r:id="rId34"/>
    <p:sldId id="285" r:id="rId35"/>
    <p:sldId id="283" r:id="rId36"/>
    <p:sldId id="286" r:id="rId37"/>
    <p:sldId id="287" r:id="rId38"/>
    <p:sldId id="288" r:id="rId39"/>
    <p:sldId id="289" r:id="rId40"/>
    <p:sldId id="290" r:id="rId41"/>
    <p:sldId id="292" r:id="rId42"/>
    <p:sldId id="293" r:id="rId43"/>
    <p:sldId id="294" r:id="rId44"/>
    <p:sldId id="295" r:id="rId45"/>
    <p:sldId id="296" r:id="rId46"/>
    <p:sldId id="307" r:id="rId47"/>
    <p:sldId id="308" r:id="rId48"/>
    <p:sldId id="309" r:id="rId49"/>
    <p:sldId id="310" r:id="rId50"/>
    <p:sldId id="311" r:id="rId51"/>
    <p:sldId id="312" r:id="rId52"/>
    <p:sldId id="313" r:id="rId53"/>
    <p:sldId id="314" r:id="rId54"/>
    <p:sldId id="315" r:id="rId55"/>
    <p:sldId id="319" r:id="rId56"/>
    <p:sldId id="320" r:id="rId57"/>
    <p:sldId id="321" r:id="rId58"/>
    <p:sldId id="322" r:id="rId59"/>
    <p:sldId id="323" r:id="rId60"/>
    <p:sldId id="324" r:id="rId61"/>
    <p:sldId id="316" r:id="rId62"/>
    <p:sldId id="317" r:id="rId63"/>
    <p:sldId id="318"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游戏设计理论" id="{4C1E73CA-8983-4CE9-A403-334A6E5623B3}">
          <p14:sldIdLst>
            <p14:sldId id="256"/>
          </p14:sldIdLst>
        </p14:section>
        <p14:section name="优雅的游戏机制" id="{6C4A4853-83BE-4DB4-AE25-85C3825B7229}">
          <p14:sldIdLst>
            <p14:sldId id="297"/>
            <p14:sldId id="298"/>
            <p14:sldId id="299"/>
            <p14:sldId id="300"/>
            <p14:sldId id="301"/>
            <p14:sldId id="302"/>
            <p14:sldId id="303"/>
            <p14:sldId id="304"/>
            <p14:sldId id="305"/>
            <p14:sldId id="306"/>
          </p14:sldIdLst>
        </p14:section>
        <p14:section name="心流" id="{4F6A11AC-D9D9-4D52-8730-3D142AA04C59}">
          <p14:sldIdLst>
            <p14:sldId id="267"/>
            <p14:sldId id="258"/>
            <p14:sldId id="259"/>
            <p14:sldId id="260"/>
            <p14:sldId id="261"/>
            <p14:sldId id="262"/>
            <p14:sldId id="263"/>
            <p14:sldId id="264"/>
            <p14:sldId id="265"/>
          </p14:sldIdLst>
        </p14:section>
        <p14:section name="决策" id="{A057E6B5-2556-40F0-869D-5F81DF094098}">
          <p14:sldIdLst>
            <p14:sldId id="268"/>
            <p14:sldId id="269"/>
            <p14:sldId id="270"/>
            <p14:sldId id="272"/>
            <p14:sldId id="273"/>
            <p14:sldId id="274"/>
            <p14:sldId id="275"/>
            <p14:sldId id="276"/>
            <p14:sldId id="277"/>
          </p14:sldIdLst>
        </p14:section>
        <p14:section name="节奏感" id="{3BC8169F-01AD-4F26-9B16-3044EF11FE78}">
          <p14:sldIdLst>
            <p14:sldId id="280"/>
            <p14:sldId id="282"/>
            <p14:sldId id="281"/>
            <p14:sldId id="284"/>
            <p14:sldId id="285"/>
            <p14:sldId id="283"/>
          </p14:sldIdLst>
        </p14:section>
        <p14:section name="沉浸" id="{FBDE84B6-71C2-4A57-9468-03117F0ACED3}">
          <p14:sldIdLst>
            <p14:sldId id="286"/>
            <p14:sldId id="287"/>
            <p14:sldId id="288"/>
            <p14:sldId id="289"/>
            <p14:sldId id="290"/>
          </p14:sldIdLst>
        </p14:section>
        <p14:section name="奖励与目标" id="{572E78C7-16F2-48BD-920E-E7E5364724C7}">
          <p14:sldIdLst>
            <p14:sldId id="292"/>
            <p14:sldId id="293"/>
            <p14:sldId id="294"/>
            <p14:sldId id="295"/>
            <p14:sldId id="296"/>
          </p14:sldIdLst>
        </p14:section>
        <p14:section name="信息传递" id="{2720F00C-A96F-464A-B291-AB6C018D1155}">
          <p14:sldIdLst>
            <p14:sldId id="307"/>
            <p14:sldId id="308"/>
            <p14:sldId id="309"/>
            <p14:sldId id="310"/>
            <p14:sldId id="311"/>
            <p14:sldId id="312"/>
            <p14:sldId id="313"/>
            <p14:sldId id="314"/>
            <p14:sldId id="315"/>
          </p14:sldIdLst>
        </p14:section>
        <p14:section name="平衡性" id="{F5ECC8DE-9241-4B34-BB99-38EBC5B4323E}">
          <p14:sldIdLst>
            <p14:sldId id="319"/>
            <p14:sldId id="320"/>
            <p14:sldId id="321"/>
            <p14:sldId id="322"/>
            <p14:sldId id="323"/>
            <p14:sldId id="324"/>
          </p14:sldIdLst>
        </p14:section>
        <p14:section name="故事" id="{E7EC3CD0-B361-4DDF-BB54-D9EE93E478D0}">
          <p14:sldIdLst>
            <p14:sldId id="316"/>
            <p14:sldId id="317"/>
            <p14:sldId id="3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0688"/>
    <a:srgbClr val="FF0000"/>
    <a:srgbClr val="8497B0"/>
    <a:srgbClr val="00A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38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2018/4/5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70970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2018/4/5</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2018/4/5</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2018/4/5</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2018/4/5</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2018/4/5</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2018/4/5</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2018/4/5</a:t>
            </a:fld>
            <a:endParaRPr lang="zh-CN" altLang="en-US"/>
          </a:p>
        </p:txBody>
      </p:sp>
      <p:sp>
        <p:nvSpPr>
          <p:cNvPr id="8" name="页脚占位符 7"/>
          <p:cNvSpPr>
            <a:spLocks noGrp="1"/>
          </p:cNvSpPr>
          <p:nvPr>
            <p:ph type="ftr" sz="quarter" idx="11"/>
          </p:nvPr>
        </p:nvSpPr>
        <p:spPr/>
        <p:txBody>
          <a:bodyPr/>
          <a:lstStyle/>
          <a:p>
            <a:r>
              <a:rPr lang="zh-CN" altLang="en-US"/>
              <a:t>三人开发小组</a:t>
            </a:r>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2018/4/5</a:t>
            </a:fld>
            <a:endParaRPr lang="zh-CN" altLang="en-US"/>
          </a:p>
        </p:txBody>
      </p:sp>
      <p:sp>
        <p:nvSpPr>
          <p:cNvPr id="4" name="页脚占位符 3"/>
          <p:cNvSpPr>
            <a:spLocks noGrp="1"/>
          </p:cNvSpPr>
          <p:nvPr>
            <p:ph type="ftr" sz="quarter" idx="11"/>
          </p:nvPr>
        </p:nvSpPr>
        <p:spPr/>
        <p:txBody>
          <a:bodyPr/>
          <a:lstStyle/>
          <a:p>
            <a:r>
              <a:rPr lang="zh-CN" altLang="en-US"/>
              <a:t>三人开发小组</a:t>
            </a: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2018/4/5</a:t>
            </a:fld>
            <a:endParaRPr lang="zh-CN" altLang="en-US"/>
          </a:p>
        </p:txBody>
      </p:sp>
      <p:sp>
        <p:nvSpPr>
          <p:cNvPr id="3" name="页脚占位符 2"/>
          <p:cNvSpPr>
            <a:spLocks noGrp="1"/>
          </p:cNvSpPr>
          <p:nvPr>
            <p:ph type="ftr" sz="quarter" idx="11"/>
          </p:nvPr>
        </p:nvSpPr>
        <p:spPr/>
        <p:txBody>
          <a:bodyPr/>
          <a:lstStyle/>
          <a:p>
            <a:r>
              <a:rPr lang="zh-CN" altLang="en-US"/>
              <a:t>三人开发小组</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2018/4/5</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2018/4/5</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2018/4/5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三人开发小组</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p:cNvSpPr/>
          <p:nvPr/>
        </p:nvSpPr>
        <p:spPr>
          <a:xfrm>
            <a:off x="-67377" y="2300438"/>
            <a:ext cx="12378089" cy="159298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smtClean="0"/>
              <a:t>游戏设计理论</a:t>
            </a:r>
            <a:endParaRPr lang="zh-CN" alt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8</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不对游戏内容施加限制的机制可能是优雅的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rPr>
              <a:t>8</a:t>
            </a:r>
            <a:endParaRPr lang="zh-CN" altLang="en-US" sz="2000" dirty="0">
              <a:solidFill>
                <a:prstClr val="white"/>
              </a:solidFill>
            </a:endParaRPr>
          </a:p>
        </p:txBody>
      </p:sp>
    </p:spTree>
    <p:extLst>
      <p:ext uri="{BB962C8B-B14F-4D97-AF65-F5344CB8AC3E}">
        <p14:creationId xmlns:p14="http://schemas.microsoft.com/office/powerpoint/2010/main" val="3287292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9</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能够充分利用已有界面表现</a:t>
            </a:r>
            <a:r>
              <a:rPr lang="zh-CN" altLang="en-US" sz="3500" dirty="0">
                <a:solidFill>
                  <a:prstClr val="white"/>
                </a:solidFill>
              </a:rPr>
              <a:t>能</a:t>
            </a:r>
            <a:r>
              <a:rPr lang="zh-CN" altLang="en-US" sz="3500" dirty="0" smtClean="0">
                <a:solidFill>
                  <a:prstClr val="white"/>
                </a:solidFill>
              </a:rPr>
              <a:t>力的机制可能是优雅的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rPr>
              <a:t>9</a:t>
            </a:r>
            <a:endParaRPr lang="zh-CN" altLang="en-US" sz="2000" dirty="0">
              <a:solidFill>
                <a:prstClr val="white"/>
              </a:solidFill>
            </a:endParaRPr>
          </a:p>
        </p:txBody>
      </p:sp>
    </p:spTree>
    <p:extLst>
      <p:ext uri="{BB962C8B-B14F-4D97-AF65-F5344CB8AC3E}">
        <p14:creationId xmlns:p14="http://schemas.microsoft.com/office/powerpoint/2010/main" val="2433063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schemeClr val="bg1"/>
                </a:solidFill>
              </a:rPr>
              <a:t>心流</a:t>
            </a:r>
            <a:endParaRPr lang="zh-CN" altLang="en-US" sz="5000" dirty="0">
              <a:solidFill>
                <a:schemeClr val="bg1"/>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二</a:t>
            </a:r>
          </a:p>
        </p:txBody>
      </p:sp>
    </p:spTree>
    <p:extLst>
      <p:ext uri="{BB962C8B-B14F-4D97-AF65-F5344CB8AC3E}">
        <p14:creationId xmlns:p14="http://schemas.microsoft.com/office/powerpoint/2010/main" val="605382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schemeClr val="bg1"/>
                </a:solidFill>
              </a:rPr>
              <a:t>游戏构成</a:t>
            </a:r>
            <a:endParaRPr lang="zh-CN" altLang="en-US" sz="4000" dirty="0">
              <a:solidFill>
                <a:schemeClr val="bg1"/>
              </a:solidFill>
            </a:endParaRPr>
          </a:p>
        </p:txBody>
      </p:sp>
      <p:sp>
        <p:nvSpPr>
          <p:cNvPr id="6" name="Rounded Rectangle 5"/>
          <p:cNvSpPr/>
          <p:nvPr/>
        </p:nvSpPr>
        <p:spPr>
          <a:xfrm>
            <a:off x="3710540" y="2965783"/>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故事性</a:t>
            </a:r>
            <a:endParaRPr lang="en-US" altLang="zh-CN" sz="3000" dirty="0" smtClean="0"/>
          </a:p>
          <a:p>
            <a:pPr algn="ctr"/>
            <a:r>
              <a:rPr lang="zh-CN" altLang="en-US" dirty="0" smtClean="0"/>
              <a:t>（</a:t>
            </a:r>
            <a:r>
              <a:rPr lang="en-US" altLang="zh-CN" dirty="0" smtClean="0"/>
              <a:t>0%-99%</a:t>
            </a:r>
            <a:r>
              <a:rPr lang="zh-CN" altLang="en-US" dirty="0" smtClean="0"/>
              <a:t>）</a:t>
            </a:r>
            <a:endParaRPr lang="zh-CN" altLang="en-US" dirty="0"/>
          </a:p>
        </p:txBody>
      </p:sp>
      <p:sp>
        <p:nvSpPr>
          <p:cNvPr id="12" name="Rounded Rectangle 11"/>
          <p:cNvSpPr/>
          <p:nvPr/>
        </p:nvSpPr>
        <p:spPr>
          <a:xfrm>
            <a:off x="8022658" y="2965783"/>
            <a:ext cx="2376000" cy="1040400"/>
          </a:xfrm>
          <a:prstGeom prst="roundRect">
            <a:avLst>
              <a:gd name="adj" fmla="val 12557"/>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游戏性</a:t>
            </a:r>
            <a:endParaRPr lang="en-US" altLang="zh-CN" sz="3000" dirty="0" smtClean="0"/>
          </a:p>
          <a:p>
            <a:pPr algn="ctr"/>
            <a:r>
              <a:rPr lang="zh-CN" altLang="en-US" dirty="0" smtClean="0"/>
              <a:t>（</a:t>
            </a:r>
            <a:r>
              <a:rPr lang="en-US" altLang="zh-CN" dirty="0" smtClean="0"/>
              <a:t>1%-100%</a:t>
            </a:r>
            <a:r>
              <a:rPr lang="zh-CN" altLang="en-US" dirty="0" smtClean="0"/>
              <a:t>）</a:t>
            </a:r>
            <a:endParaRPr lang="zh-CN" altLang="en-US" dirty="0"/>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schemeClr val="tx1">
                    <a:lumMod val="65000"/>
                    <a:lumOff val="35000"/>
                  </a:scheme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65000"/>
                      <a:lumOff val="35000"/>
                    </a:schemeClr>
                  </a:solidFill>
                </a:rPr>
                <a:t>1</a:t>
              </a:r>
              <a:endParaRPr lang="zh-CN" altLang="en-US" dirty="0">
                <a:solidFill>
                  <a:schemeClr val="tx1">
                    <a:lumMod val="65000"/>
                    <a:lumOff val="35000"/>
                  </a:schemeClr>
                </a:solidFill>
              </a:endParaRPr>
            </a:p>
          </p:txBody>
        </p:sp>
      </p:grpSp>
      <p:sp>
        <p:nvSpPr>
          <p:cNvPr id="16" name="Diamond 15"/>
          <p:cNvSpPr/>
          <p:nvPr/>
        </p:nvSpPr>
        <p:spPr>
          <a:xfrm>
            <a:off x="6154599" y="2585983"/>
            <a:ext cx="1800000" cy="18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bg1"/>
                </a:solidFill>
              </a:rPr>
              <a:t>游戏</a:t>
            </a:r>
            <a:r>
              <a:rPr lang="en-US" altLang="zh-CN" sz="3000" dirty="0" smtClean="0">
                <a:solidFill>
                  <a:schemeClr val="bg1"/>
                </a:solidFill>
              </a:rPr>
              <a:t> </a:t>
            </a:r>
            <a:endParaRPr lang="zh-CN" altLang="en-US" sz="3000" dirty="0">
              <a:solidFill>
                <a:schemeClr val="bg1"/>
              </a:solidFill>
            </a:endParaRPr>
          </a:p>
        </p:txBody>
      </p:sp>
    </p:spTree>
    <p:extLst>
      <p:ext uri="{BB962C8B-B14F-4D97-AF65-F5344CB8AC3E}">
        <p14:creationId xmlns:p14="http://schemas.microsoft.com/office/powerpoint/2010/main" val="548737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prstClr val="white"/>
                </a:solidFill>
              </a:rPr>
              <a:t>问题三连</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2</a:t>
              </a:r>
              <a:endParaRPr lang="zh-CN" altLang="en-US" dirty="0">
                <a:solidFill>
                  <a:prstClr val="black">
                    <a:lumMod val="65000"/>
                    <a:lumOff val="35000"/>
                  </a:prstClr>
                </a:solidFill>
              </a:endParaRPr>
            </a:p>
          </p:txBody>
        </p:sp>
      </p:grpSp>
      <p:sp>
        <p:nvSpPr>
          <p:cNvPr id="4" name="TextBox 3"/>
          <p:cNvSpPr txBox="1"/>
          <p:nvPr/>
        </p:nvSpPr>
        <p:spPr>
          <a:xfrm>
            <a:off x="4427619" y="2151727"/>
            <a:ext cx="6343050" cy="2785378"/>
          </a:xfrm>
          <a:prstGeom prst="rect">
            <a:avLst/>
          </a:prstGeom>
          <a:noFill/>
        </p:spPr>
        <p:txBody>
          <a:bodyPr wrap="square" rtlCol="0">
            <a:spAutoFit/>
          </a:bodyPr>
          <a:lstStyle/>
          <a:p>
            <a:r>
              <a:rPr lang="zh-CN" altLang="en-US" sz="3500" dirty="0" smtClean="0">
                <a:solidFill>
                  <a:schemeClr val="bg1"/>
                </a:solidFill>
              </a:rPr>
              <a:t>你玩过什么好玩的游戏？</a:t>
            </a:r>
            <a:endParaRPr lang="en-US" altLang="zh-CN" sz="3500" dirty="0" smtClean="0">
              <a:solidFill>
                <a:schemeClr val="bg1"/>
              </a:solidFill>
            </a:endParaRPr>
          </a:p>
          <a:p>
            <a:endParaRPr lang="en-US" altLang="zh-CN" sz="3500" dirty="0" smtClean="0">
              <a:solidFill>
                <a:schemeClr val="bg1"/>
              </a:solidFill>
            </a:endParaRPr>
          </a:p>
          <a:p>
            <a:r>
              <a:rPr lang="zh-CN" altLang="en-US" sz="3500" dirty="0">
                <a:solidFill>
                  <a:schemeClr val="bg1"/>
                </a:solidFill>
              </a:rPr>
              <a:t>这</a:t>
            </a:r>
            <a:r>
              <a:rPr lang="zh-CN" altLang="en-US" sz="3500" dirty="0" smtClean="0">
                <a:solidFill>
                  <a:schemeClr val="bg1"/>
                </a:solidFill>
              </a:rPr>
              <a:t>些游戏哪一点让你觉得好玩？</a:t>
            </a:r>
            <a:endParaRPr lang="en-US" altLang="zh-CN" sz="3500" dirty="0" smtClean="0">
              <a:solidFill>
                <a:schemeClr val="bg1"/>
              </a:solidFill>
            </a:endParaRPr>
          </a:p>
          <a:p>
            <a:endParaRPr lang="en-US" altLang="zh-CN" sz="3500" dirty="0" smtClean="0">
              <a:solidFill>
                <a:schemeClr val="bg1"/>
              </a:solidFill>
            </a:endParaRPr>
          </a:p>
          <a:p>
            <a:r>
              <a:rPr lang="zh-CN" altLang="en-US" sz="3500" dirty="0">
                <a:solidFill>
                  <a:schemeClr val="bg1"/>
                </a:solidFill>
              </a:rPr>
              <a:t>这</a:t>
            </a:r>
            <a:r>
              <a:rPr lang="zh-CN" altLang="en-US" sz="3500" dirty="0" smtClean="0">
                <a:solidFill>
                  <a:schemeClr val="bg1"/>
                </a:solidFill>
              </a:rPr>
              <a:t>些游戏有没有共性？</a:t>
            </a:r>
            <a:endParaRPr lang="zh-CN" altLang="en-US" sz="3500" dirty="0">
              <a:solidFill>
                <a:schemeClr val="bg1"/>
              </a:solidFill>
            </a:endParaRPr>
          </a:p>
        </p:txBody>
      </p:sp>
      <p:sp>
        <p:nvSpPr>
          <p:cNvPr id="14" name="Diamond 13"/>
          <p:cNvSpPr/>
          <p:nvPr/>
        </p:nvSpPr>
        <p:spPr>
          <a:xfrm>
            <a:off x="3770506" y="3274416"/>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sp>
        <p:nvSpPr>
          <p:cNvPr id="17" name="Diamond 16"/>
          <p:cNvSpPr/>
          <p:nvPr/>
        </p:nvSpPr>
        <p:spPr>
          <a:xfrm>
            <a:off x="3780127" y="2249272"/>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sp>
        <p:nvSpPr>
          <p:cNvPr id="18" name="Diamond 17"/>
          <p:cNvSpPr/>
          <p:nvPr/>
        </p:nvSpPr>
        <p:spPr>
          <a:xfrm>
            <a:off x="3770506" y="4299560"/>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spTree>
    <p:extLst>
      <p:ext uri="{BB962C8B-B14F-4D97-AF65-F5344CB8AC3E}">
        <p14:creationId xmlns:p14="http://schemas.microsoft.com/office/powerpoint/2010/main" val="420861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536174"/>
            <a:ext cx="933650" cy="3785652"/>
          </a:xfrm>
          <a:prstGeom prst="rect">
            <a:avLst/>
          </a:prstGeom>
          <a:noFill/>
        </p:spPr>
        <p:txBody>
          <a:bodyPr wrap="square" rtlCol="0">
            <a:spAutoFit/>
          </a:bodyPr>
          <a:lstStyle/>
          <a:p>
            <a:pPr algn="ctr"/>
            <a:r>
              <a:rPr lang="zh-CN" altLang="en-US" sz="4000" dirty="0">
                <a:solidFill>
                  <a:prstClr val="white"/>
                </a:solidFill>
              </a:rPr>
              <a:t>好</a:t>
            </a:r>
            <a:r>
              <a:rPr lang="zh-CN" altLang="en-US" sz="4000" dirty="0" smtClean="0">
                <a:solidFill>
                  <a:prstClr val="white"/>
                </a:solidFill>
              </a:rPr>
              <a:t>玩游戏共性</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3</a:t>
              </a:r>
              <a:endParaRPr lang="zh-CN" altLang="en-US" dirty="0">
                <a:solidFill>
                  <a:prstClr val="black">
                    <a:lumMod val="65000"/>
                    <a:lumOff val="35000"/>
                  </a:prstClr>
                </a:solidFill>
              </a:endParaRPr>
            </a:p>
          </p:txBody>
        </p:sp>
      </p:grpSp>
      <p:sp>
        <p:nvSpPr>
          <p:cNvPr id="4" name="TextBox 3"/>
          <p:cNvSpPr txBox="1"/>
          <p:nvPr/>
        </p:nvSpPr>
        <p:spPr>
          <a:xfrm>
            <a:off x="3508990" y="1836256"/>
            <a:ext cx="6987943" cy="630942"/>
          </a:xfrm>
          <a:prstGeom prst="rect">
            <a:avLst/>
          </a:prstGeom>
          <a:noFill/>
        </p:spPr>
        <p:txBody>
          <a:bodyPr wrap="square" rtlCol="0">
            <a:spAutoFit/>
          </a:bodyPr>
          <a:lstStyle/>
          <a:p>
            <a:r>
              <a:rPr lang="zh-CN" altLang="en-US" sz="3500" dirty="0" smtClean="0">
                <a:solidFill>
                  <a:prstClr val="white"/>
                </a:solidFill>
              </a:rPr>
              <a:t>好玩的游戏都会让人达到一种状态</a:t>
            </a:r>
            <a:endParaRPr lang="en-US" altLang="zh-CN" sz="3500" dirty="0" smtClean="0">
              <a:solidFill>
                <a:prstClr val="white"/>
              </a:solidFill>
            </a:endParaRPr>
          </a:p>
        </p:txBody>
      </p:sp>
      <p:sp>
        <p:nvSpPr>
          <p:cNvPr id="5" name="TextBox 4"/>
          <p:cNvSpPr txBox="1"/>
          <p:nvPr/>
        </p:nvSpPr>
        <p:spPr>
          <a:xfrm>
            <a:off x="5958038" y="3101740"/>
            <a:ext cx="1511167" cy="861774"/>
          </a:xfrm>
          <a:prstGeom prst="rect">
            <a:avLst/>
          </a:prstGeom>
          <a:noFill/>
        </p:spPr>
        <p:txBody>
          <a:bodyPr wrap="square" rtlCol="0">
            <a:spAutoFit/>
          </a:bodyPr>
          <a:lstStyle/>
          <a:p>
            <a:pPr algn="ctr"/>
            <a:r>
              <a:rPr lang="zh-CN" altLang="en-US" sz="5000" dirty="0" smtClean="0">
                <a:solidFill>
                  <a:schemeClr val="bg1"/>
                </a:solidFill>
              </a:rPr>
              <a:t>心流</a:t>
            </a:r>
            <a:endParaRPr lang="zh-CN" altLang="en-US" sz="5000" dirty="0">
              <a:solidFill>
                <a:schemeClr val="bg1"/>
              </a:solidFill>
            </a:endParaRPr>
          </a:p>
        </p:txBody>
      </p:sp>
    </p:spTree>
    <p:extLst>
      <p:ext uri="{BB962C8B-B14F-4D97-AF65-F5344CB8AC3E}">
        <p14:creationId xmlns:p14="http://schemas.microsoft.com/office/powerpoint/2010/main" val="2652062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prstClr val="white"/>
                </a:solidFill>
              </a:rPr>
              <a:t>心流解释</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4</a:t>
              </a:r>
              <a:endParaRPr lang="zh-CN" altLang="en-US" dirty="0">
                <a:solidFill>
                  <a:prstClr val="black">
                    <a:lumMod val="65000"/>
                    <a:lumOff val="35000"/>
                  </a:prstClr>
                </a:solidFill>
              </a:endParaRPr>
            </a:p>
          </p:txBody>
        </p:sp>
      </p:grpSp>
      <p:sp>
        <p:nvSpPr>
          <p:cNvPr id="4" name="TextBox 3"/>
          <p:cNvSpPr txBox="1"/>
          <p:nvPr/>
        </p:nvSpPr>
        <p:spPr>
          <a:xfrm>
            <a:off x="3445841" y="3113528"/>
            <a:ext cx="6987943" cy="630942"/>
          </a:xfrm>
          <a:prstGeom prst="rect">
            <a:avLst/>
          </a:prstGeom>
          <a:noFill/>
        </p:spPr>
        <p:txBody>
          <a:bodyPr wrap="square" rtlCol="0">
            <a:spAutoFit/>
          </a:bodyPr>
          <a:lstStyle/>
          <a:p>
            <a:pPr algn="ctr"/>
            <a:r>
              <a:rPr lang="zh-CN" altLang="en-US" sz="3500" dirty="0" smtClean="0">
                <a:solidFill>
                  <a:prstClr val="white"/>
                </a:solidFill>
              </a:rPr>
              <a:t>专注进行某种行为的心理状态</a:t>
            </a:r>
            <a:endParaRPr lang="en-US" altLang="zh-CN" sz="3500" dirty="0" smtClean="0">
              <a:solidFill>
                <a:prstClr val="white"/>
              </a:solidFill>
            </a:endParaRPr>
          </a:p>
        </p:txBody>
      </p:sp>
    </p:spTree>
    <p:extLst>
      <p:ext uri="{BB962C8B-B14F-4D97-AF65-F5344CB8AC3E}">
        <p14:creationId xmlns:p14="http://schemas.microsoft.com/office/powerpoint/2010/main" val="18340509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51644"/>
            <a:ext cx="933650" cy="3785652"/>
          </a:xfrm>
          <a:prstGeom prst="rect">
            <a:avLst/>
          </a:prstGeom>
          <a:noFill/>
        </p:spPr>
        <p:txBody>
          <a:bodyPr wrap="square" rtlCol="0">
            <a:spAutoFit/>
          </a:bodyPr>
          <a:lstStyle/>
          <a:p>
            <a:pPr algn="ctr"/>
            <a:r>
              <a:rPr lang="zh-CN" altLang="en-US" sz="4000" dirty="0" smtClean="0">
                <a:solidFill>
                  <a:prstClr val="white"/>
                </a:solidFill>
              </a:rPr>
              <a:t>快速产生心流</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5</a:t>
              </a:r>
              <a:endParaRPr lang="zh-CN" altLang="en-US" dirty="0">
                <a:solidFill>
                  <a:prstClr val="black">
                    <a:lumMod val="65000"/>
                    <a:lumOff val="35000"/>
                  </a:prstClr>
                </a:solidFill>
              </a:endParaRPr>
            </a:p>
          </p:txBody>
        </p:sp>
      </p:grpSp>
      <p:sp>
        <p:nvSpPr>
          <p:cNvPr id="4" name="TextBox 3"/>
          <p:cNvSpPr txBox="1"/>
          <p:nvPr/>
        </p:nvSpPr>
        <p:spPr>
          <a:xfrm>
            <a:off x="3378464" y="1323230"/>
            <a:ext cx="6987943" cy="630942"/>
          </a:xfrm>
          <a:prstGeom prst="rect">
            <a:avLst/>
          </a:prstGeom>
          <a:noFill/>
        </p:spPr>
        <p:txBody>
          <a:bodyPr wrap="square" rtlCol="0">
            <a:spAutoFit/>
          </a:bodyPr>
          <a:lstStyle/>
          <a:p>
            <a:pPr algn="ctr"/>
            <a:r>
              <a:rPr lang="zh-CN" altLang="en-US" sz="3500" dirty="0" smtClean="0">
                <a:solidFill>
                  <a:prstClr val="white"/>
                </a:solidFill>
              </a:rPr>
              <a:t>玩家的技巧水平与游戏难度相匹配</a:t>
            </a:r>
            <a:endParaRPr lang="en-US" altLang="zh-CN" sz="3500" dirty="0" smtClean="0">
              <a:solidFill>
                <a:prstClr val="white"/>
              </a:solidFill>
            </a:endParaRPr>
          </a:p>
        </p:txBody>
      </p:sp>
      <p:cxnSp>
        <p:nvCxnSpPr>
          <p:cNvPr id="10" name="Straight Arrow Connector 9"/>
          <p:cNvCxnSpPr/>
          <p:nvPr/>
        </p:nvCxnSpPr>
        <p:spPr>
          <a:xfrm>
            <a:off x="4427617" y="5996539"/>
            <a:ext cx="520727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427617" y="2473693"/>
            <a:ext cx="26896" cy="352284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912994" y="6131293"/>
            <a:ext cx="721894" cy="369332"/>
          </a:xfrm>
          <a:prstGeom prst="rect">
            <a:avLst/>
          </a:prstGeom>
          <a:noFill/>
        </p:spPr>
        <p:txBody>
          <a:bodyPr wrap="square" rtlCol="0">
            <a:spAutoFit/>
          </a:bodyPr>
          <a:lstStyle/>
          <a:p>
            <a:r>
              <a:rPr lang="zh-CN" altLang="en-US" dirty="0" smtClean="0">
                <a:solidFill>
                  <a:schemeClr val="bg1"/>
                </a:solidFill>
              </a:rPr>
              <a:t>技巧</a:t>
            </a:r>
            <a:endParaRPr lang="zh-CN" altLang="en-US" dirty="0">
              <a:solidFill>
                <a:schemeClr val="bg1"/>
              </a:solidFill>
            </a:endParaRPr>
          </a:p>
        </p:txBody>
      </p:sp>
      <p:sp>
        <p:nvSpPr>
          <p:cNvPr id="20" name="TextBox 19"/>
          <p:cNvSpPr txBox="1"/>
          <p:nvPr/>
        </p:nvSpPr>
        <p:spPr>
          <a:xfrm>
            <a:off x="3992503" y="2473693"/>
            <a:ext cx="435114" cy="646331"/>
          </a:xfrm>
          <a:prstGeom prst="rect">
            <a:avLst/>
          </a:prstGeom>
          <a:noFill/>
        </p:spPr>
        <p:txBody>
          <a:bodyPr wrap="square" rtlCol="0">
            <a:spAutoFit/>
          </a:bodyPr>
          <a:lstStyle/>
          <a:p>
            <a:r>
              <a:rPr lang="zh-CN" altLang="en-US" dirty="0" smtClean="0">
                <a:solidFill>
                  <a:schemeClr val="bg1"/>
                </a:solidFill>
              </a:rPr>
              <a:t>难</a:t>
            </a:r>
            <a:endParaRPr lang="en-US" altLang="zh-CN" dirty="0" smtClean="0">
              <a:solidFill>
                <a:schemeClr val="bg1"/>
              </a:solidFill>
            </a:endParaRPr>
          </a:p>
          <a:p>
            <a:r>
              <a:rPr lang="zh-CN" altLang="en-US" dirty="0" smtClean="0">
                <a:solidFill>
                  <a:schemeClr val="bg1"/>
                </a:solidFill>
              </a:rPr>
              <a:t>度</a:t>
            </a:r>
            <a:endParaRPr lang="zh-CN" altLang="en-US" dirty="0">
              <a:solidFill>
                <a:schemeClr val="bg1"/>
              </a:solidFill>
            </a:endParaRPr>
          </a:p>
        </p:txBody>
      </p:sp>
      <p:cxnSp>
        <p:nvCxnSpPr>
          <p:cNvPr id="22" name="Straight Connector 21"/>
          <p:cNvCxnSpPr/>
          <p:nvPr/>
        </p:nvCxnSpPr>
        <p:spPr>
          <a:xfrm flipV="1">
            <a:off x="4454513" y="3178741"/>
            <a:ext cx="3736586" cy="2800953"/>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a:xfrm rot="19377907">
            <a:off x="3986925" y="4128776"/>
            <a:ext cx="4691013" cy="896320"/>
          </a:xfrm>
          <a:prstGeom prst="flowChartPreparation">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ounded Rectangle 32"/>
          <p:cNvSpPr/>
          <p:nvPr/>
        </p:nvSpPr>
        <p:spPr>
          <a:xfrm>
            <a:off x="7767587" y="5053263"/>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无聊</a:t>
            </a:r>
          </a:p>
        </p:txBody>
      </p:sp>
      <p:sp>
        <p:nvSpPr>
          <p:cNvPr id="34" name="Rounded Rectangle 33"/>
          <p:cNvSpPr/>
          <p:nvPr/>
        </p:nvSpPr>
        <p:spPr>
          <a:xfrm>
            <a:off x="6254429" y="4023360"/>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心流</a:t>
            </a:r>
            <a:endParaRPr lang="zh-CN" altLang="en-US" dirty="0"/>
          </a:p>
        </p:txBody>
      </p:sp>
      <p:sp>
        <p:nvSpPr>
          <p:cNvPr id="35" name="Rounded Rectangle 34"/>
          <p:cNvSpPr/>
          <p:nvPr/>
        </p:nvSpPr>
        <p:spPr>
          <a:xfrm>
            <a:off x="4993922" y="3005488"/>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焦虑</a:t>
            </a:r>
          </a:p>
        </p:txBody>
      </p:sp>
    </p:spTree>
    <p:extLst>
      <p:ext uri="{BB962C8B-B14F-4D97-AF65-F5344CB8AC3E}">
        <p14:creationId xmlns:p14="http://schemas.microsoft.com/office/powerpoint/2010/main" val="2599482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3170099"/>
          </a:xfrm>
          <a:prstGeom prst="rect">
            <a:avLst/>
          </a:prstGeom>
          <a:noFill/>
        </p:spPr>
        <p:txBody>
          <a:bodyPr wrap="square" rtlCol="0">
            <a:spAutoFit/>
          </a:bodyPr>
          <a:lstStyle/>
          <a:p>
            <a:pPr algn="ctr"/>
            <a:r>
              <a:rPr lang="zh-CN" altLang="en-US" sz="4000" dirty="0" smtClean="0">
                <a:solidFill>
                  <a:prstClr val="white"/>
                </a:solidFill>
              </a:rPr>
              <a:t>引出的问题</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6</a:t>
              </a:r>
              <a:endParaRPr lang="zh-CN" altLang="en-US" dirty="0">
                <a:solidFill>
                  <a:prstClr val="black">
                    <a:lumMod val="65000"/>
                    <a:lumOff val="35000"/>
                  </a:prstClr>
                </a:solidFill>
              </a:endParaRPr>
            </a:p>
          </p:txBody>
        </p:sp>
      </p:grpSp>
      <p:sp>
        <p:nvSpPr>
          <p:cNvPr id="8" name="TextBox 7"/>
          <p:cNvSpPr txBox="1"/>
          <p:nvPr/>
        </p:nvSpPr>
        <p:spPr>
          <a:xfrm>
            <a:off x="3388090" y="2151727"/>
            <a:ext cx="8803910" cy="2785378"/>
          </a:xfrm>
          <a:prstGeom prst="rect">
            <a:avLst/>
          </a:prstGeom>
          <a:noFill/>
        </p:spPr>
        <p:txBody>
          <a:bodyPr wrap="square" rtlCol="0">
            <a:spAutoFit/>
          </a:bodyPr>
          <a:lstStyle/>
          <a:p>
            <a:r>
              <a:rPr lang="zh-CN" altLang="en-US" sz="3500" dirty="0" smtClean="0">
                <a:solidFill>
                  <a:schemeClr val="bg1"/>
                </a:solidFill>
              </a:rPr>
              <a:t>如何衡量玩家的技巧水平？</a:t>
            </a:r>
            <a:endParaRPr lang="en-US" altLang="zh-CN" sz="3500" dirty="0" smtClean="0">
              <a:solidFill>
                <a:schemeClr val="bg1"/>
              </a:solidFill>
            </a:endParaRPr>
          </a:p>
          <a:p>
            <a:endParaRPr lang="en-US" altLang="zh-CN" sz="3500" dirty="0" smtClean="0">
              <a:solidFill>
                <a:schemeClr val="bg1"/>
              </a:solidFill>
            </a:endParaRPr>
          </a:p>
          <a:p>
            <a:r>
              <a:rPr lang="zh-CN" altLang="en-US" sz="3500" dirty="0" smtClean="0">
                <a:solidFill>
                  <a:schemeClr val="bg1"/>
                </a:solidFill>
              </a:rPr>
              <a:t>不同玩家技巧水平不同难度如何控制？</a:t>
            </a:r>
            <a:endParaRPr lang="en-US" altLang="zh-CN" sz="3500" dirty="0" smtClean="0">
              <a:solidFill>
                <a:schemeClr val="bg1"/>
              </a:solidFill>
            </a:endParaRPr>
          </a:p>
          <a:p>
            <a:endParaRPr lang="en-US" altLang="zh-CN" sz="3500" dirty="0" smtClean="0">
              <a:solidFill>
                <a:schemeClr val="bg1"/>
              </a:solidFill>
            </a:endParaRPr>
          </a:p>
          <a:p>
            <a:r>
              <a:rPr lang="zh-CN" altLang="en-US" sz="3500" dirty="0" smtClean="0">
                <a:solidFill>
                  <a:schemeClr val="bg1"/>
                </a:solidFill>
              </a:rPr>
              <a:t>同一玩家技巧水平不断提升难度如何控制？</a:t>
            </a:r>
            <a:endParaRPr lang="en-US" altLang="zh-CN" sz="3500" dirty="0" smtClean="0">
              <a:solidFill>
                <a:schemeClr val="bg1"/>
              </a:solidFill>
            </a:endParaRPr>
          </a:p>
        </p:txBody>
      </p:sp>
      <p:sp>
        <p:nvSpPr>
          <p:cNvPr id="9" name="Diamond 8"/>
          <p:cNvSpPr/>
          <p:nvPr/>
        </p:nvSpPr>
        <p:spPr>
          <a:xfrm>
            <a:off x="2730977" y="3274416"/>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sp>
        <p:nvSpPr>
          <p:cNvPr id="10" name="Diamond 9"/>
          <p:cNvSpPr/>
          <p:nvPr/>
        </p:nvSpPr>
        <p:spPr>
          <a:xfrm>
            <a:off x="2740598" y="2249272"/>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sp>
        <p:nvSpPr>
          <p:cNvPr id="12" name="Diamond 11"/>
          <p:cNvSpPr/>
          <p:nvPr/>
        </p:nvSpPr>
        <p:spPr>
          <a:xfrm>
            <a:off x="2730977" y="4299560"/>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sp>
        <p:nvSpPr>
          <p:cNvPr id="5" name="TextBox 4"/>
          <p:cNvSpPr txBox="1"/>
          <p:nvPr/>
        </p:nvSpPr>
        <p:spPr>
          <a:xfrm>
            <a:off x="3670437" y="5804033"/>
            <a:ext cx="1982804"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smtClean="0">
                <a:solidFill>
                  <a:schemeClr val="accent2"/>
                </a:solidFill>
              </a:rPr>
              <a:t>部落冲突</a:t>
            </a:r>
            <a:r>
              <a:rPr lang="en-US" altLang="zh-CN" sz="2500" dirty="0" smtClean="0">
                <a:solidFill>
                  <a:schemeClr val="accent2"/>
                </a:solidFill>
              </a:rPr>
              <a:t>》</a:t>
            </a:r>
            <a:endParaRPr lang="zh-CN" altLang="en-US" sz="2500" dirty="0">
              <a:solidFill>
                <a:schemeClr val="accent2"/>
              </a:solidFill>
            </a:endParaRPr>
          </a:p>
        </p:txBody>
      </p:sp>
      <p:sp>
        <p:nvSpPr>
          <p:cNvPr id="14" name="TextBox 13"/>
          <p:cNvSpPr txBox="1"/>
          <p:nvPr/>
        </p:nvSpPr>
        <p:spPr>
          <a:xfrm>
            <a:off x="6187441" y="5804033"/>
            <a:ext cx="1982804"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a:solidFill>
                  <a:schemeClr val="accent2"/>
                </a:solidFill>
              </a:rPr>
              <a:t>皇</a:t>
            </a:r>
            <a:r>
              <a:rPr lang="zh-CN" altLang="en-US" sz="2500" dirty="0" smtClean="0">
                <a:solidFill>
                  <a:schemeClr val="accent2"/>
                </a:solidFill>
              </a:rPr>
              <a:t>室战争</a:t>
            </a:r>
            <a:r>
              <a:rPr lang="en-US" altLang="zh-CN" sz="2500" dirty="0" smtClean="0">
                <a:solidFill>
                  <a:schemeClr val="accent2"/>
                </a:solidFill>
              </a:rPr>
              <a:t>》</a:t>
            </a:r>
            <a:endParaRPr lang="zh-CN" altLang="en-US" sz="2500" dirty="0">
              <a:solidFill>
                <a:schemeClr val="accent2"/>
              </a:solidFill>
            </a:endParaRPr>
          </a:p>
        </p:txBody>
      </p:sp>
      <p:sp>
        <p:nvSpPr>
          <p:cNvPr id="16" name="TextBox 15"/>
          <p:cNvSpPr txBox="1"/>
          <p:nvPr/>
        </p:nvSpPr>
        <p:spPr>
          <a:xfrm>
            <a:off x="8704445" y="5804033"/>
            <a:ext cx="2720742"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smtClean="0">
                <a:solidFill>
                  <a:schemeClr val="accent2"/>
                </a:solidFill>
              </a:rPr>
              <a:t>极速变色龙</a:t>
            </a:r>
            <a:r>
              <a:rPr lang="en-US" altLang="zh-CN" sz="2500" dirty="0" smtClean="0">
                <a:solidFill>
                  <a:schemeClr val="accent2"/>
                </a:solidFill>
              </a:rPr>
              <a:t>》</a:t>
            </a:r>
            <a:endParaRPr lang="zh-CN" altLang="en-US" sz="2500" dirty="0">
              <a:solidFill>
                <a:schemeClr val="accent2"/>
              </a:solidFill>
            </a:endParaRPr>
          </a:p>
        </p:txBody>
      </p:sp>
      <p:sp>
        <p:nvSpPr>
          <p:cNvPr id="17" name="TextBox 16"/>
          <p:cNvSpPr txBox="1"/>
          <p:nvPr/>
        </p:nvSpPr>
        <p:spPr>
          <a:xfrm>
            <a:off x="2773671" y="5804033"/>
            <a:ext cx="506927" cy="477054"/>
          </a:xfrm>
          <a:prstGeom prst="rect">
            <a:avLst/>
          </a:prstGeom>
          <a:noFill/>
        </p:spPr>
        <p:txBody>
          <a:bodyPr wrap="square" rtlCol="0">
            <a:spAutoFit/>
          </a:bodyPr>
          <a:lstStyle/>
          <a:p>
            <a:r>
              <a:rPr lang="zh-CN" altLang="en-US" sz="2500" dirty="0" smtClean="0">
                <a:solidFill>
                  <a:schemeClr val="accent2"/>
                </a:solidFill>
              </a:rPr>
              <a:t>例</a:t>
            </a:r>
            <a:endParaRPr lang="zh-CN" altLang="en-US" sz="2500" dirty="0">
              <a:solidFill>
                <a:schemeClr val="accent2"/>
              </a:solidFill>
            </a:endParaRPr>
          </a:p>
        </p:txBody>
      </p:sp>
      <p:sp>
        <p:nvSpPr>
          <p:cNvPr id="18" name="TextBox 17"/>
          <p:cNvSpPr txBox="1"/>
          <p:nvPr/>
        </p:nvSpPr>
        <p:spPr>
          <a:xfrm>
            <a:off x="2693469" y="1035641"/>
            <a:ext cx="6987943" cy="630942"/>
          </a:xfrm>
          <a:prstGeom prst="rect">
            <a:avLst/>
          </a:prstGeom>
          <a:noFill/>
        </p:spPr>
        <p:txBody>
          <a:bodyPr wrap="square" rtlCol="0">
            <a:spAutoFit/>
          </a:bodyPr>
          <a:lstStyle/>
          <a:p>
            <a:r>
              <a:rPr lang="zh-CN" altLang="en-US" sz="3500" dirty="0" smtClean="0">
                <a:solidFill>
                  <a:prstClr val="white"/>
                </a:solidFill>
              </a:rPr>
              <a:t>任何游戏都要思考和解决：</a:t>
            </a:r>
            <a:endParaRPr lang="en-US" altLang="zh-CN" sz="3500" dirty="0" smtClean="0">
              <a:solidFill>
                <a:prstClr val="white"/>
              </a:solidFill>
            </a:endParaRPr>
          </a:p>
        </p:txBody>
      </p:sp>
    </p:spTree>
    <p:extLst>
      <p:ext uri="{BB962C8B-B14F-4D97-AF65-F5344CB8AC3E}">
        <p14:creationId xmlns:p14="http://schemas.microsoft.com/office/powerpoint/2010/main" val="3162026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928314"/>
            <a:ext cx="933650" cy="5632311"/>
          </a:xfrm>
          <a:prstGeom prst="rect">
            <a:avLst/>
          </a:prstGeom>
          <a:noFill/>
        </p:spPr>
        <p:txBody>
          <a:bodyPr wrap="square" rtlCol="0">
            <a:spAutoFit/>
          </a:bodyPr>
          <a:lstStyle/>
          <a:p>
            <a:pPr algn="ctr"/>
            <a:r>
              <a:rPr lang="zh-CN" altLang="en-US" sz="4000" dirty="0" smtClean="0">
                <a:solidFill>
                  <a:prstClr val="white"/>
                </a:solidFill>
              </a:rPr>
              <a:t>产生心流的其他因素</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7</a:t>
              </a:r>
              <a:endParaRPr lang="zh-CN" altLang="en-US" dirty="0">
                <a:solidFill>
                  <a:prstClr val="black">
                    <a:lumMod val="65000"/>
                    <a:lumOff val="35000"/>
                  </a:prstClr>
                </a:solidFill>
              </a:endParaRPr>
            </a:p>
          </p:txBody>
        </p:sp>
      </p:grpSp>
      <p:sp>
        <p:nvSpPr>
          <p:cNvPr id="8" name="Rounded Rectangle 7"/>
          <p:cNvSpPr/>
          <p:nvPr/>
        </p:nvSpPr>
        <p:spPr>
          <a:xfrm>
            <a:off x="4273617" y="238860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目标明确</a:t>
            </a:r>
            <a:endParaRPr lang="zh-CN" altLang="en-US" sz="3000" dirty="0"/>
          </a:p>
        </p:txBody>
      </p:sp>
      <p:sp>
        <p:nvSpPr>
          <p:cNvPr id="9" name="Rounded Rectangle 8"/>
          <p:cNvSpPr/>
          <p:nvPr/>
        </p:nvSpPr>
        <p:spPr>
          <a:xfrm>
            <a:off x="7092216" y="238860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反馈直接</a:t>
            </a:r>
            <a:endParaRPr lang="zh-CN" altLang="en-US" sz="3000" dirty="0"/>
          </a:p>
        </p:txBody>
      </p:sp>
      <p:sp>
        <p:nvSpPr>
          <p:cNvPr id="10" name="Rounded Rectangle 9"/>
          <p:cNvSpPr/>
          <p:nvPr/>
        </p:nvSpPr>
        <p:spPr>
          <a:xfrm>
            <a:off x="4273617" y="3852409"/>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着眼当下</a:t>
            </a:r>
            <a:endParaRPr lang="zh-CN" altLang="en-US" sz="3000" dirty="0"/>
          </a:p>
        </p:txBody>
      </p:sp>
      <p:sp>
        <p:nvSpPr>
          <p:cNvPr id="12" name="Rounded Rectangle 11"/>
          <p:cNvSpPr/>
          <p:nvPr/>
        </p:nvSpPr>
        <p:spPr>
          <a:xfrm>
            <a:off x="7092216" y="3852409"/>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尽在掌控</a:t>
            </a:r>
            <a:endParaRPr lang="zh-CN" altLang="en-US" sz="3000" dirty="0"/>
          </a:p>
        </p:txBody>
      </p:sp>
    </p:spTree>
    <p:extLst>
      <p:ext uri="{BB962C8B-B14F-4D97-AF65-F5344CB8AC3E}">
        <p14:creationId xmlns:p14="http://schemas.microsoft.com/office/powerpoint/2010/main" val="97309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3700328" y="2862841"/>
            <a:ext cx="517020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优雅</a:t>
            </a:r>
            <a:r>
              <a:rPr lang="zh-CN" altLang="en-US" sz="5000" dirty="0" smtClean="0">
                <a:solidFill>
                  <a:prstClr val="white"/>
                </a:solidFill>
              </a:rPr>
              <a:t>的游戏机制</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一</a:t>
            </a:r>
            <a:endParaRPr lang="zh-CN" altLang="en-US" dirty="0">
              <a:solidFill>
                <a:prstClr val="white"/>
              </a:solidFill>
            </a:endParaRPr>
          </a:p>
        </p:txBody>
      </p:sp>
    </p:spTree>
    <p:extLst>
      <p:ext uri="{BB962C8B-B14F-4D97-AF65-F5344CB8AC3E}">
        <p14:creationId xmlns:p14="http://schemas.microsoft.com/office/powerpoint/2010/main" val="3441980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30302"/>
            <a:ext cx="933650" cy="3170099"/>
          </a:xfrm>
          <a:prstGeom prst="rect">
            <a:avLst/>
          </a:prstGeom>
          <a:noFill/>
        </p:spPr>
        <p:txBody>
          <a:bodyPr wrap="square" rtlCol="0">
            <a:spAutoFit/>
          </a:bodyPr>
          <a:lstStyle/>
          <a:p>
            <a:pPr algn="ctr"/>
            <a:r>
              <a:rPr lang="zh-CN" altLang="en-US" sz="4000" dirty="0" smtClean="0">
                <a:solidFill>
                  <a:prstClr val="white"/>
                </a:solidFill>
              </a:rPr>
              <a:t>心流的持续</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8</a:t>
              </a:r>
              <a:endParaRPr lang="zh-CN" altLang="en-US" dirty="0">
                <a:solidFill>
                  <a:prstClr val="black">
                    <a:lumMod val="65000"/>
                    <a:lumOff val="35000"/>
                  </a:prstClr>
                </a:solidFill>
              </a:endParaRPr>
            </a:p>
          </p:txBody>
        </p:sp>
      </p:grpSp>
      <p:sp>
        <p:nvSpPr>
          <p:cNvPr id="14" name="TextBox 13"/>
          <p:cNvSpPr txBox="1"/>
          <p:nvPr/>
        </p:nvSpPr>
        <p:spPr>
          <a:xfrm>
            <a:off x="3272586" y="3113529"/>
            <a:ext cx="6987943" cy="630942"/>
          </a:xfrm>
          <a:prstGeom prst="rect">
            <a:avLst/>
          </a:prstGeom>
          <a:noFill/>
        </p:spPr>
        <p:txBody>
          <a:bodyPr wrap="square" rtlCol="0">
            <a:spAutoFit/>
          </a:bodyPr>
          <a:lstStyle/>
          <a:p>
            <a:pPr algn="ctr"/>
            <a:r>
              <a:rPr lang="zh-CN" altLang="en-US" sz="3500" dirty="0" smtClean="0">
                <a:solidFill>
                  <a:prstClr val="white"/>
                </a:solidFill>
              </a:rPr>
              <a:t>不间断的做</a:t>
            </a:r>
            <a:r>
              <a:rPr lang="zh-CN" altLang="en-US" sz="3500" dirty="0" smtClean="0">
                <a:solidFill>
                  <a:schemeClr val="accent2"/>
                </a:solidFill>
              </a:rPr>
              <a:t>决策</a:t>
            </a:r>
            <a:endParaRPr lang="en-US" altLang="zh-CN" sz="3500" dirty="0" smtClean="0">
              <a:solidFill>
                <a:schemeClr val="accent2"/>
              </a:solidFill>
            </a:endParaRPr>
          </a:p>
        </p:txBody>
      </p:sp>
    </p:spTree>
    <p:extLst>
      <p:ext uri="{BB962C8B-B14F-4D97-AF65-F5344CB8AC3E}">
        <p14:creationId xmlns:p14="http://schemas.microsoft.com/office/powerpoint/2010/main" val="1580519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决策</a:t>
            </a: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三</a:t>
            </a:r>
          </a:p>
        </p:txBody>
      </p:sp>
    </p:spTree>
    <p:extLst>
      <p:ext uri="{BB962C8B-B14F-4D97-AF65-F5344CB8AC3E}">
        <p14:creationId xmlns:p14="http://schemas.microsoft.com/office/powerpoint/2010/main" val="2135561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30302"/>
            <a:ext cx="933650" cy="3170099"/>
          </a:xfrm>
          <a:prstGeom prst="rect">
            <a:avLst/>
          </a:prstGeom>
          <a:noFill/>
        </p:spPr>
        <p:txBody>
          <a:bodyPr wrap="square" rtlCol="0">
            <a:spAutoFit/>
          </a:bodyPr>
          <a:lstStyle/>
          <a:p>
            <a:pPr algn="ctr"/>
            <a:r>
              <a:rPr lang="zh-CN" altLang="en-US" sz="4000" dirty="0" smtClean="0">
                <a:solidFill>
                  <a:prstClr val="white"/>
                </a:solidFill>
              </a:rPr>
              <a:t>游戏的本质</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1</a:t>
              </a:r>
              <a:endParaRPr lang="zh-CN" altLang="en-US" dirty="0">
                <a:solidFill>
                  <a:schemeClr val="accent1"/>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a:solidFill>
                  <a:prstClr val="white"/>
                </a:solidFill>
              </a:rPr>
              <a:t>游</a:t>
            </a:r>
            <a:r>
              <a:rPr lang="zh-CN" altLang="en-US" sz="3500" dirty="0" smtClean="0">
                <a:solidFill>
                  <a:prstClr val="white"/>
                </a:solidFill>
              </a:rPr>
              <a:t>戏最独特、最本质的特点？</a:t>
            </a:r>
            <a:endParaRPr lang="en-US" altLang="zh-CN" sz="3500" dirty="0" smtClean="0">
              <a:solidFill>
                <a:srgbClr val="ED7D31"/>
              </a:solidFill>
            </a:endParaRPr>
          </a:p>
        </p:txBody>
      </p:sp>
      <p:sp>
        <p:nvSpPr>
          <p:cNvPr id="5" name="TextBox 4"/>
          <p:cNvSpPr txBox="1"/>
          <p:nvPr/>
        </p:nvSpPr>
        <p:spPr>
          <a:xfrm>
            <a:off x="5708591" y="3284464"/>
            <a:ext cx="1469876" cy="861774"/>
          </a:xfrm>
          <a:prstGeom prst="rect">
            <a:avLst/>
          </a:prstGeom>
          <a:noFill/>
        </p:spPr>
        <p:txBody>
          <a:bodyPr wrap="square" rtlCol="0">
            <a:spAutoFit/>
          </a:bodyPr>
          <a:lstStyle/>
          <a:p>
            <a:r>
              <a:rPr lang="zh-CN" altLang="en-US" sz="5000" dirty="0" smtClean="0">
                <a:solidFill>
                  <a:schemeClr val="bg1"/>
                </a:solidFill>
              </a:rPr>
              <a:t>交互</a:t>
            </a:r>
            <a:endParaRPr lang="zh-CN" altLang="en-US" sz="5000" dirty="0">
              <a:solidFill>
                <a:schemeClr val="bg1"/>
              </a:solidFill>
            </a:endParaRPr>
          </a:p>
        </p:txBody>
      </p:sp>
    </p:spTree>
    <p:extLst>
      <p:ext uri="{BB962C8B-B14F-4D97-AF65-F5344CB8AC3E}">
        <p14:creationId xmlns:p14="http://schemas.microsoft.com/office/powerpoint/2010/main" val="281969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514748"/>
            <a:ext cx="933650" cy="4401205"/>
          </a:xfrm>
          <a:prstGeom prst="rect">
            <a:avLst/>
          </a:prstGeom>
          <a:noFill/>
        </p:spPr>
        <p:txBody>
          <a:bodyPr wrap="square" rtlCol="0">
            <a:spAutoFit/>
          </a:bodyPr>
          <a:lstStyle/>
          <a:p>
            <a:pPr algn="ctr"/>
            <a:r>
              <a:rPr lang="zh-CN" altLang="en-US" sz="4000" dirty="0" smtClean="0">
                <a:solidFill>
                  <a:prstClr val="white"/>
                </a:solidFill>
              </a:rPr>
              <a:t>交互的基本单位</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smtClean="0">
                <a:solidFill>
                  <a:prstClr val="white"/>
                </a:solidFill>
              </a:rPr>
              <a:t>交互是由什么构成的？</a:t>
            </a:r>
            <a:endParaRPr lang="en-US" altLang="zh-CN" sz="3500" dirty="0" smtClean="0">
              <a:solidFill>
                <a:srgbClr val="ED7D31"/>
              </a:solidFill>
            </a:endParaRPr>
          </a:p>
        </p:txBody>
      </p:sp>
      <p:sp>
        <p:nvSpPr>
          <p:cNvPr id="5" name="TextBox 4"/>
          <p:cNvSpPr txBox="1"/>
          <p:nvPr/>
        </p:nvSpPr>
        <p:spPr>
          <a:xfrm>
            <a:off x="5708591" y="3284464"/>
            <a:ext cx="1469876" cy="861774"/>
          </a:xfrm>
          <a:prstGeom prst="rect">
            <a:avLst/>
          </a:prstGeom>
          <a:noFill/>
        </p:spPr>
        <p:txBody>
          <a:bodyPr wrap="square" rtlCol="0">
            <a:spAutoFit/>
          </a:bodyPr>
          <a:lstStyle/>
          <a:p>
            <a:r>
              <a:rPr lang="zh-CN" altLang="en-US" sz="5000" dirty="0">
                <a:solidFill>
                  <a:prstClr val="white"/>
                </a:solidFill>
              </a:rPr>
              <a:t>决策</a:t>
            </a:r>
          </a:p>
        </p:txBody>
      </p:sp>
    </p:spTree>
    <p:extLst>
      <p:ext uri="{BB962C8B-B14F-4D97-AF65-F5344CB8AC3E}">
        <p14:creationId xmlns:p14="http://schemas.microsoft.com/office/powerpoint/2010/main" val="234908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22525"/>
            <a:ext cx="933650" cy="3785652"/>
          </a:xfrm>
          <a:prstGeom prst="rect">
            <a:avLst/>
          </a:prstGeom>
          <a:noFill/>
        </p:spPr>
        <p:txBody>
          <a:bodyPr wrap="square" rtlCol="0">
            <a:spAutoFit/>
          </a:bodyPr>
          <a:lstStyle/>
          <a:p>
            <a:pPr algn="ctr"/>
            <a:r>
              <a:rPr lang="zh-CN" altLang="en-US" sz="4000" dirty="0" smtClean="0">
                <a:solidFill>
                  <a:prstClr val="white"/>
                </a:solidFill>
              </a:rPr>
              <a:t>有意义的决策</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14" name="TextBox 13"/>
          <p:cNvSpPr txBox="1"/>
          <p:nvPr/>
        </p:nvSpPr>
        <p:spPr>
          <a:xfrm>
            <a:off x="3306767" y="1279026"/>
            <a:ext cx="6987943" cy="630942"/>
          </a:xfrm>
          <a:prstGeom prst="rect">
            <a:avLst/>
          </a:prstGeom>
          <a:noFill/>
        </p:spPr>
        <p:txBody>
          <a:bodyPr wrap="square" rtlCol="0">
            <a:spAutoFit/>
          </a:bodyPr>
          <a:lstStyle/>
          <a:p>
            <a:pPr algn="ctr"/>
            <a:r>
              <a:rPr lang="zh-CN" altLang="en-US" sz="3500" dirty="0" smtClean="0">
                <a:solidFill>
                  <a:prstClr val="white"/>
                </a:solidFill>
              </a:rPr>
              <a:t>感受未来：决策的结果部分可预测</a:t>
            </a:r>
            <a:endParaRPr lang="en-US" altLang="zh-CN" sz="3500" dirty="0" smtClean="0">
              <a:solidFill>
                <a:prstClr val="white"/>
              </a:solidFill>
            </a:endParaRPr>
          </a:p>
        </p:txBody>
      </p:sp>
      <p:sp>
        <p:nvSpPr>
          <p:cNvPr id="16" name="Rounded Rectangle 15"/>
          <p:cNvSpPr/>
          <p:nvPr/>
        </p:nvSpPr>
        <p:spPr>
          <a:xfrm>
            <a:off x="4546362" y="485931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易于理解</a:t>
            </a:r>
          </a:p>
        </p:txBody>
      </p:sp>
      <p:sp>
        <p:nvSpPr>
          <p:cNvPr id="17" name="Rounded Rectangle 16"/>
          <p:cNvSpPr/>
          <p:nvPr/>
        </p:nvSpPr>
        <p:spPr>
          <a:xfrm>
            <a:off x="6886485" y="485931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一致性</a:t>
            </a:r>
            <a:endParaRPr lang="zh-CN" altLang="en-US" sz="3000" dirty="0"/>
          </a:p>
        </p:txBody>
      </p:sp>
      <p:cxnSp>
        <p:nvCxnSpPr>
          <p:cNvPr id="18" name="Elbow Connector 17"/>
          <p:cNvCxnSpPr>
            <a:endCxn id="16" idx="0"/>
          </p:cNvCxnSpPr>
          <p:nvPr/>
        </p:nvCxnSpPr>
        <p:spPr>
          <a:xfrm rot="5400000">
            <a:off x="5219591" y="3508896"/>
            <a:ext cx="1565948" cy="1134880"/>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17" idx="0"/>
          </p:cNvCxnSpPr>
          <p:nvPr/>
        </p:nvCxnSpPr>
        <p:spPr>
          <a:xfrm rot="16200000" flipH="1">
            <a:off x="6389652" y="3473714"/>
            <a:ext cx="1565948" cy="1205243"/>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664149" y="2544493"/>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游戏系统</a:t>
            </a:r>
            <a:endParaRPr lang="zh-CN" altLang="en-US" sz="3000" dirty="0"/>
          </a:p>
        </p:txBody>
      </p:sp>
      <p:sp>
        <p:nvSpPr>
          <p:cNvPr id="23" name="Rectangle 22"/>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22" name="TextBox 21"/>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部落冲突</a:t>
            </a:r>
            <a:r>
              <a:rPr lang="en-US" altLang="zh-CN" sz="2500" dirty="0" smtClean="0">
                <a:solidFill>
                  <a:schemeClr val="accent2"/>
                </a:solidFill>
              </a:rPr>
              <a:t>》</a:t>
            </a:r>
            <a:r>
              <a:rPr lang="zh-CN" altLang="en-US" sz="2500" dirty="0" smtClean="0">
                <a:solidFill>
                  <a:schemeClr val="accent2"/>
                </a:solidFill>
              </a:rPr>
              <a:t>，</a:t>
            </a:r>
            <a:r>
              <a:rPr lang="en-US" altLang="zh-CN" sz="2500" dirty="0" smtClean="0">
                <a:solidFill>
                  <a:schemeClr val="accent2"/>
                </a:solidFill>
              </a:rPr>
              <a:t>《</a:t>
            </a:r>
            <a:r>
              <a:rPr lang="zh-CN" altLang="en-US" sz="2500" dirty="0" smtClean="0">
                <a:solidFill>
                  <a:schemeClr val="accent2"/>
                </a:solidFill>
              </a:rPr>
              <a:t>超级玛丽</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14453495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信息平衡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smtClean="0">
                <a:solidFill>
                  <a:schemeClr val="bg1"/>
                </a:solidFill>
              </a:rPr>
              <a:t>信息平衡影响决策的难度和复杂度</a:t>
            </a:r>
            <a:endParaRPr lang="en-US" altLang="zh-CN" sz="3500" dirty="0" smtClean="0">
              <a:solidFill>
                <a:schemeClr val="bg1"/>
              </a:solidFill>
            </a:endParaRPr>
          </a:p>
        </p:txBody>
      </p:sp>
      <p:sp>
        <p:nvSpPr>
          <p:cNvPr id="9" name="Rounded Rectangle 8"/>
          <p:cNvSpPr/>
          <p:nvPr/>
        </p:nvSpPr>
        <p:spPr>
          <a:xfrm>
            <a:off x="4204530" y="400409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屏蔽信息</a:t>
            </a:r>
            <a:endParaRPr lang="zh-CN" altLang="en-US" sz="3000" dirty="0"/>
          </a:p>
        </p:txBody>
      </p:sp>
      <p:sp>
        <p:nvSpPr>
          <p:cNvPr id="10" name="Rounded Rectangle 9"/>
          <p:cNvSpPr/>
          <p:nvPr/>
        </p:nvSpPr>
        <p:spPr>
          <a:xfrm>
            <a:off x="7450507" y="400409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提</a:t>
            </a:r>
            <a:r>
              <a:rPr lang="zh-CN" altLang="en-US" sz="3000" dirty="0" smtClean="0"/>
              <a:t>供信息</a:t>
            </a:r>
            <a:endParaRPr lang="zh-CN" altLang="en-US" sz="3000" dirty="0"/>
          </a:p>
        </p:txBody>
      </p:sp>
      <p:cxnSp>
        <p:nvCxnSpPr>
          <p:cNvPr id="6" name="Straight Arrow Connector 5"/>
          <p:cNvCxnSpPr>
            <a:stCxn id="9" idx="3"/>
            <a:endCxn id="10" idx="1"/>
          </p:cNvCxnSpPr>
          <p:nvPr/>
        </p:nvCxnSpPr>
        <p:spPr>
          <a:xfrm>
            <a:off x="5982055" y="4378524"/>
            <a:ext cx="1468452"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7" name="TextBox 16"/>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荒野行动</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3693671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3170099"/>
          </a:xfrm>
          <a:prstGeom prst="rect">
            <a:avLst/>
          </a:prstGeom>
          <a:noFill/>
        </p:spPr>
        <p:txBody>
          <a:bodyPr wrap="square" rtlCol="0">
            <a:spAutoFit/>
          </a:bodyPr>
          <a:lstStyle/>
          <a:p>
            <a:pPr algn="ctr"/>
            <a:r>
              <a:rPr lang="zh-CN" altLang="en-US" sz="4000" dirty="0" smtClean="0">
                <a:solidFill>
                  <a:prstClr val="white"/>
                </a:solidFill>
              </a:rPr>
              <a:t>决策与心流</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5</a:t>
              </a:r>
              <a:endParaRPr lang="zh-CN" altLang="en-US" dirty="0">
                <a:solidFill>
                  <a:srgbClr val="5B9BD5"/>
                </a:solidFill>
              </a:endParaRPr>
            </a:p>
          </p:txBody>
        </p:sp>
      </p:grpSp>
      <p:sp>
        <p:nvSpPr>
          <p:cNvPr id="14" name="TextBox 13"/>
          <p:cNvSpPr txBox="1"/>
          <p:nvPr/>
        </p:nvSpPr>
        <p:spPr>
          <a:xfrm>
            <a:off x="3503323" y="3207532"/>
            <a:ext cx="6987943" cy="630942"/>
          </a:xfrm>
          <a:prstGeom prst="rect">
            <a:avLst/>
          </a:prstGeom>
          <a:noFill/>
        </p:spPr>
        <p:txBody>
          <a:bodyPr wrap="square" rtlCol="0">
            <a:spAutoFit/>
          </a:bodyPr>
          <a:lstStyle/>
          <a:p>
            <a:pPr algn="ctr"/>
            <a:r>
              <a:rPr lang="zh-CN" altLang="en-US" sz="3500" dirty="0" smtClean="0">
                <a:solidFill>
                  <a:prstClr val="white"/>
                </a:solidFill>
              </a:rPr>
              <a:t>不间断地做决策才能持续心流状态</a:t>
            </a:r>
            <a:endParaRPr lang="en-US" altLang="zh-CN" sz="3500" dirty="0" smtClean="0">
              <a:solidFill>
                <a:prstClr val="white"/>
              </a:solidFill>
            </a:endParaRPr>
          </a:p>
        </p:txBody>
      </p:sp>
      <p:sp>
        <p:nvSpPr>
          <p:cNvPr id="12" name="Rectangle 11"/>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6" name="TextBox 15"/>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皇室战争</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280870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248632"/>
            <a:ext cx="933650" cy="2554545"/>
          </a:xfrm>
          <a:prstGeom prst="rect">
            <a:avLst/>
          </a:prstGeom>
          <a:noFill/>
        </p:spPr>
        <p:txBody>
          <a:bodyPr wrap="square" rtlCol="0">
            <a:spAutoFit/>
          </a:bodyPr>
          <a:lstStyle/>
          <a:p>
            <a:pPr algn="ctr"/>
            <a:r>
              <a:rPr lang="zh-CN" altLang="en-US" sz="4000" dirty="0" smtClean="0">
                <a:solidFill>
                  <a:prstClr val="white"/>
                </a:solidFill>
              </a:rPr>
              <a:t>决策范围</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6</a:t>
              </a:r>
              <a:endParaRPr lang="zh-CN" altLang="en-US" dirty="0">
                <a:solidFill>
                  <a:srgbClr val="5B9BD5"/>
                </a:solidFill>
              </a:endParaRPr>
            </a:p>
          </p:txBody>
        </p:sp>
      </p:grpSp>
      <p:sp>
        <p:nvSpPr>
          <p:cNvPr id="14" name="TextBox 13"/>
          <p:cNvSpPr txBox="1"/>
          <p:nvPr/>
        </p:nvSpPr>
        <p:spPr>
          <a:xfrm>
            <a:off x="4682642" y="1370185"/>
            <a:ext cx="6987943" cy="4311437"/>
          </a:xfrm>
          <a:prstGeom prst="rect">
            <a:avLst/>
          </a:prstGeom>
          <a:noFill/>
        </p:spPr>
        <p:txBody>
          <a:bodyPr wrap="square" rtlCol="0">
            <a:spAutoFit/>
          </a:bodyPr>
          <a:lstStyle/>
          <a:p>
            <a:pPr>
              <a:lnSpc>
                <a:spcPts val="4700"/>
              </a:lnSpc>
            </a:pPr>
            <a:r>
              <a:rPr lang="zh-CN" altLang="en-US" sz="3500" dirty="0" smtClean="0">
                <a:solidFill>
                  <a:prstClr val="white"/>
                </a:solidFill>
              </a:rPr>
              <a:t>大脑处理决策时间划分</a:t>
            </a:r>
            <a:endParaRPr lang="en-US" altLang="zh-CN" sz="3500" dirty="0" smtClean="0">
              <a:solidFill>
                <a:prstClr val="white"/>
              </a:solidFill>
            </a:endParaRPr>
          </a:p>
          <a:p>
            <a:pPr>
              <a:lnSpc>
                <a:spcPts val="4700"/>
              </a:lnSpc>
            </a:pP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smtClean="0">
                <a:solidFill>
                  <a:prstClr val="white"/>
                </a:solidFill>
              </a:rPr>
              <a:t>无须决策（</a:t>
            </a:r>
            <a:r>
              <a:rPr lang="en-US" altLang="zh-CN" sz="3500" dirty="0" smtClean="0">
                <a:solidFill>
                  <a:schemeClr val="accent2"/>
                </a:solidFill>
              </a:rPr>
              <a:t>X</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快</a:t>
            </a:r>
            <a:r>
              <a:rPr lang="zh-CN" altLang="en-US" sz="3500" dirty="0" smtClean="0">
                <a:solidFill>
                  <a:prstClr val="white"/>
                </a:solidFill>
              </a:rPr>
              <a:t>捷决策（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战</a:t>
            </a:r>
            <a:r>
              <a:rPr lang="zh-CN" altLang="en-US" sz="3500" dirty="0" smtClean="0">
                <a:solidFill>
                  <a:prstClr val="white"/>
                </a:solidFill>
              </a:rPr>
              <a:t>略决策（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深</a:t>
            </a:r>
            <a:r>
              <a:rPr lang="zh-CN" altLang="en-US" sz="3500" dirty="0" smtClean="0">
                <a:solidFill>
                  <a:prstClr val="white"/>
                </a:solidFill>
              </a:rPr>
              <a:t>奥决策（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无</a:t>
            </a:r>
            <a:r>
              <a:rPr lang="zh-CN" altLang="en-US" sz="3500" dirty="0" smtClean="0">
                <a:solidFill>
                  <a:prstClr val="white"/>
                </a:solidFill>
              </a:rPr>
              <a:t>解决策（</a:t>
            </a:r>
            <a:r>
              <a:rPr lang="en-US" altLang="zh-CN" sz="3500" dirty="0" smtClean="0">
                <a:solidFill>
                  <a:schemeClr val="accent2"/>
                </a:solidFill>
              </a:rPr>
              <a:t>X</a:t>
            </a:r>
            <a:r>
              <a:rPr lang="zh-CN" altLang="en-US" sz="3500" dirty="0" smtClean="0">
                <a:solidFill>
                  <a:prstClr val="white"/>
                </a:solidFill>
              </a:rPr>
              <a:t>）</a:t>
            </a:r>
            <a:endParaRPr lang="en-US" altLang="zh-CN" sz="3500" dirty="0" smtClean="0">
              <a:solidFill>
                <a:prstClr val="white"/>
              </a:solidFill>
            </a:endParaRPr>
          </a:p>
        </p:txBody>
      </p:sp>
      <p:sp>
        <p:nvSpPr>
          <p:cNvPr id="8" name="Rectangle 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zh-CN" altLang="en-US" sz="2500" dirty="0">
                <a:solidFill>
                  <a:schemeClr val="accent2"/>
                </a:solidFill>
              </a:rPr>
              <a:t>蒙选择题、动作游戏、</a:t>
            </a:r>
            <a:r>
              <a:rPr lang="en-US" altLang="zh-CN" sz="2500" dirty="0">
                <a:solidFill>
                  <a:schemeClr val="accent2"/>
                </a:solidFill>
              </a:rPr>
              <a:t>MOBA</a:t>
            </a:r>
            <a:r>
              <a:rPr lang="zh-CN" altLang="en-US" sz="2500" dirty="0">
                <a:solidFill>
                  <a:schemeClr val="accent2"/>
                </a:solidFill>
              </a:rPr>
              <a:t>游戏、棋类游戏、学渣解题</a:t>
            </a:r>
          </a:p>
        </p:txBody>
      </p:sp>
    </p:spTree>
    <p:extLst>
      <p:ext uri="{BB962C8B-B14F-4D97-AF65-F5344CB8AC3E}">
        <p14:creationId xmlns:p14="http://schemas.microsoft.com/office/powerpoint/2010/main" val="1857300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决策变化</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7</a:t>
              </a:r>
              <a:endParaRPr lang="zh-CN" altLang="en-US" dirty="0">
                <a:solidFill>
                  <a:srgbClr val="5B9BD5"/>
                </a:solidFill>
              </a:endParaRPr>
            </a:p>
          </p:txBody>
        </p:sp>
      </p:grpSp>
      <p:sp>
        <p:nvSpPr>
          <p:cNvPr id="14" name="TextBox 13"/>
          <p:cNvSpPr txBox="1"/>
          <p:nvPr/>
        </p:nvSpPr>
        <p:spPr>
          <a:xfrm>
            <a:off x="2794021" y="1903533"/>
            <a:ext cx="8426607" cy="2785378"/>
          </a:xfrm>
          <a:prstGeom prst="rect">
            <a:avLst/>
          </a:prstGeom>
          <a:noFill/>
        </p:spPr>
        <p:txBody>
          <a:bodyPr wrap="square" rtlCol="0">
            <a:spAutoFit/>
          </a:bodyPr>
          <a:lstStyle/>
          <a:p>
            <a:r>
              <a:rPr lang="zh-CN" altLang="en-US" sz="3500" dirty="0" smtClean="0">
                <a:solidFill>
                  <a:prstClr val="white"/>
                </a:solidFill>
              </a:rPr>
              <a:t>心流节奏需要变化，即不能让玩家长时间缓慢节奏，否则无聊；也不能让玩家长时间处于精神紧绷状态，否则疲惫。</a:t>
            </a:r>
            <a:endParaRPr lang="en-US" altLang="zh-CN" sz="3500" dirty="0" smtClean="0">
              <a:solidFill>
                <a:prstClr val="white"/>
              </a:solidFill>
            </a:endParaRPr>
          </a:p>
          <a:p>
            <a:endParaRPr lang="en-US" altLang="zh-CN" sz="3500" dirty="0">
              <a:solidFill>
                <a:prstClr val="white"/>
              </a:solidFill>
            </a:endParaRPr>
          </a:p>
          <a:p>
            <a:r>
              <a:rPr lang="zh-CN" altLang="en-US" sz="3500" dirty="0" smtClean="0">
                <a:solidFill>
                  <a:prstClr val="white"/>
                </a:solidFill>
              </a:rPr>
              <a:t>改变决策范围和频率控制节奏。</a:t>
            </a:r>
            <a:endParaRPr lang="en-US" altLang="zh-CN" sz="3500" dirty="0" smtClean="0">
              <a:solidFill>
                <a:prstClr val="white"/>
              </a:solidFill>
            </a:endParaRPr>
          </a:p>
        </p:txBody>
      </p:sp>
      <p:sp>
        <p:nvSpPr>
          <p:cNvPr id="8" name="Rectangle 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皇室战争</a:t>
            </a:r>
            <a:r>
              <a:rPr lang="en-US" altLang="zh-CN" sz="2500" dirty="0" smtClean="0">
                <a:solidFill>
                  <a:schemeClr val="accent2"/>
                </a:solidFill>
              </a:rPr>
              <a:t>》</a:t>
            </a:r>
            <a:r>
              <a:rPr lang="zh-CN" altLang="en-US" sz="2500" dirty="0" smtClean="0">
                <a:solidFill>
                  <a:schemeClr val="accent2"/>
                </a:solidFill>
              </a:rPr>
              <a:t>、</a:t>
            </a:r>
            <a:r>
              <a:rPr lang="en-US" altLang="zh-CN" sz="2500" dirty="0" smtClean="0">
                <a:solidFill>
                  <a:schemeClr val="accent2"/>
                </a:solidFill>
              </a:rPr>
              <a:t>《</a:t>
            </a:r>
            <a:r>
              <a:rPr lang="zh-CN" altLang="en-US" sz="2500" dirty="0">
                <a:solidFill>
                  <a:schemeClr val="accent2"/>
                </a:solidFill>
              </a:rPr>
              <a:t>王者</a:t>
            </a:r>
            <a:r>
              <a:rPr lang="zh-CN" altLang="en-US" sz="2500" dirty="0" smtClean="0">
                <a:solidFill>
                  <a:schemeClr val="accent2"/>
                </a:solidFill>
              </a:rPr>
              <a:t>荣耀</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33312708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3" y="2523152"/>
            <a:ext cx="933650" cy="1938992"/>
          </a:xfrm>
          <a:prstGeom prst="rect">
            <a:avLst/>
          </a:prstGeom>
          <a:noFill/>
        </p:spPr>
        <p:txBody>
          <a:bodyPr wrap="square" rtlCol="0">
            <a:spAutoFit/>
          </a:bodyPr>
          <a:lstStyle/>
          <a:p>
            <a:pPr algn="ctr"/>
            <a:r>
              <a:rPr lang="zh-CN" altLang="en-US" sz="4000" dirty="0" smtClean="0">
                <a:solidFill>
                  <a:prstClr val="white"/>
                </a:solidFill>
              </a:rPr>
              <a:t>节奏感</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8</a:t>
              </a:r>
              <a:endParaRPr lang="zh-CN" altLang="en-US" dirty="0">
                <a:solidFill>
                  <a:srgbClr val="5B9BD5"/>
                </a:solidFill>
              </a:endParaRPr>
            </a:p>
          </p:txBody>
        </p:sp>
      </p:grpSp>
      <p:sp>
        <p:nvSpPr>
          <p:cNvPr id="14" name="TextBox 13"/>
          <p:cNvSpPr txBox="1"/>
          <p:nvPr/>
        </p:nvSpPr>
        <p:spPr>
          <a:xfrm>
            <a:off x="2529101" y="2215375"/>
            <a:ext cx="8426607" cy="2246769"/>
          </a:xfrm>
          <a:prstGeom prst="rect">
            <a:avLst/>
          </a:prstGeom>
          <a:noFill/>
        </p:spPr>
        <p:txBody>
          <a:bodyPr wrap="square" rtlCol="0">
            <a:spAutoFit/>
          </a:bodyPr>
          <a:lstStyle/>
          <a:p>
            <a:pPr algn="ctr"/>
            <a:r>
              <a:rPr lang="zh-CN" altLang="en-US" sz="3500" dirty="0" smtClean="0">
                <a:solidFill>
                  <a:prstClr val="white"/>
                </a:solidFill>
              </a:rPr>
              <a:t>如何控制心流节奏是最佳的？</a:t>
            </a:r>
            <a:endParaRPr lang="en-US" altLang="zh-CN" sz="3500" dirty="0" smtClean="0">
              <a:solidFill>
                <a:prstClr val="white"/>
              </a:solidFill>
            </a:endParaRPr>
          </a:p>
          <a:p>
            <a:pPr algn="ctr"/>
            <a:endParaRPr lang="en-US" altLang="zh-CN" sz="3500" dirty="0">
              <a:solidFill>
                <a:prstClr val="white"/>
              </a:solidFill>
            </a:endParaRPr>
          </a:p>
          <a:p>
            <a:pPr algn="ctr"/>
            <a:endParaRPr lang="en-US" altLang="zh-CN" sz="3500" dirty="0" smtClean="0">
              <a:solidFill>
                <a:prstClr val="white"/>
              </a:solidFill>
            </a:endParaRPr>
          </a:p>
          <a:p>
            <a:pPr algn="ctr"/>
            <a:r>
              <a:rPr lang="zh-CN" altLang="en-US" sz="3500" dirty="0">
                <a:solidFill>
                  <a:prstClr val="white"/>
                </a:solidFill>
              </a:rPr>
              <a:t>下</a:t>
            </a:r>
            <a:r>
              <a:rPr lang="zh-CN" altLang="en-US" sz="3500" dirty="0" smtClean="0">
                <a:solidFill>
                  <a:prstClr val="white"/>
                </a:solidFill>
              </a:rPr>
              <a:t>次分享</a:t>
            </a:r>
            <a:r>
              <a:rPr lang="zh-CN" altLang="en-US" sz="3500" dirty="0" smtClean="0">
                <a:solidFill>
                  <a:schemeClr val="accent2"/>
                </a:solidFill>
              </a:rPr>
              <a:t>节奏感</a:t>
            </a:r>
            <a:endParaRPr lang="en-US" altLang="zh-CN" sz="3500" dirty="0" smtClean="0">
              <a:solidFill>
                <a:schemeClr val="accent2"/>
              </a:solidFill>
            </a:endParaRPr>
          </a:p>
        </p:txBody>
      </p:sp>
    </p:spTree>
    <p:extLst>
      <p:ext uri="{BB962C8B-B14F-4D97-AF65-F5344CB8AC3E}">
        <p14:creationId xmlns:p14="http://schemas.microsoft.com/office/powerpoint/2010/main" val="4079156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1</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和多数其他游戏机制交互的那些游戏机制</a:t>
            </a:r>
            <a:r>
              <a:rPr lang="zh-CN" altLang="en-US" sz="3500" dirty="0" smtClean="0">
                <a:solidFill>
                  <a:schemeClr val="accent2"/>
                </a:solidFill>
              </a:rPr>
              <a:t>可能</a:t>
            </a:r>
            <a:r>
              <a:rPr lang="zh-CN" altLang="en-US" sz="3500" dirty="0" smtClean="0">
                <a:solidFill>
                  <a:prstClr val="white"/>
                </a:solidFill>
              </a:rPr>
              <a:t>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游戏机制可以扩展为游戏规则、游戏系统；优雅可以理解为性价比高、好</a:t>
            </a:r>
            <a:endParaRPr lang="zh-CN" altLang="en-US" sz="2500" dirty="0">
              <a:solidFill>
                <a:schemeClr val="accent2"/>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1</a:t>
            </a:r>
            <a:endParaRPr lang="zh-CN" altLang="en-US" sz="2000" dirty="0"/>
          </a:p>
        </p:txBody>
      </p:sp>
    </p:spTree>
    <p:extLst>
      <p:ext uri="{BB962C8B-B14F-4D97-AF65-F5344CB8AC3E}">
        <p14:creationId xmlns:p14="http://schemas.microsoft.com/office/powerpoint/2010/main" val="21884201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节奏感</a:t>
            </a: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四</a:t>
            </a:r>
          </a:p>
        </p:txBody>
      </p:sp>
    </p:spTree>
    <p:extLst>
      <p:ext uri="{BB962C8B-B14F-4D97-AF65-F5344CB8AC3E}">
        <p14:creationId xmlns:p14="http://schemas.microsoft.com/office/powerpoint/2010/main" val="27162999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3170099"/>
          </a:xfrm>
          <a:prstGeom prst="rect">
            <a:avLst/>
          </a:prstGeom>
          <a:noFill/>
        </p:spPr>
        <p:txBody>
          <a:bodyPr wrap="square" rtlCol="0">
            <a:spAutoFit/>
          </a:bodyPr>
          <a:lstStyle/>
          <a:p>
            <a:pPr algn="ctr"/>
            <a:r>
              <a:rPr lang="zh-CN" altLang="en-US" sz="4000" dirty="0" smtClean="0">
                <a:solidFill>
                  <a:prstClr val="white"/>
                </a:solidFill>
              </a:rPr>
              <a:t>什么是</a:t>
            </a:r>
            <a:endParaRPr lang="en-US" altLang="zh-CN" sz="4000" dirty="0" smtClean="0">
              <a:solidFill>
                <a:prstClr val="white"/>
              </a:solidFill>
            </a:endParaRPr>
          </a:p>
          <a:p>
            <a:pPr algn="ctr"/>
            <a:r>
              <a:rPr lang="zh-CN" altLang="en-US" sz="4000" dirty="0" smtClean="0">
                <a:solidFill>
                  <a:prstClr val="white"/>
                </a:solidFill>
              </a:rPr>
              <a:t>节奏</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1</a:t>
              </a:r>
              <a:endParaRPr lang="zh-CN" altLang="en-US" dirty="0">
                <a:solidFill>
                  <a:srgbClr val="5B9BD5"/>
                </a:solidFill>
              </a:endParaRPr>
            </a:p>
          </p:txBody>
        </p:sp>
      </p:grpSp>
      <p:sp>
        <p:nvSpPr>
          <p:cNvPr id="4" name="Rectangle 3"/>
          <p:cNvSpPr/>
          <p:nvPr/>
        </p:nvSpPr>
        <p:spPr>
          <a:xfrm>
            <a:off x="2823754" y="2715975"/>
            <a:ext cx="8089225" cy="1209818"/>
          </a:xfrm>
          <a:prstGeom prst="rect">
            <a:avLst/>
          </a:prstGeom>
        </p:spPr>
        <p:txBody>
          <a:bodyPr wrap="square">
            <a:spAutoFit/>
          </a:bodyPr>
          <a:lstStyle/>
          <a:p>
            <a:pPr>
              <a:lnSpc>
                <a:spcPts val="3000"/>
              </a:lnSpc>
            </a:pPr>
            <a:r>
              <a:rPr lang="zh-CN" altLang="en-US" sz="2000" dirty="0" smtClean="0">
                <a:solidFill>
                  <a:schemeClr val="bg1"/>
                </a:solidFill>
              </a:rPr>
              <a:t>受</a:t>
            </a:r>
            <a:r>
              <a:rPr lang="zh-CN" altLang="en-US" sz="2000" dirty="0">
                <a:solidFill>
                  <a:schemeClr val="bg1"/>
                </a:solidFill>
              </a:rPr>
              <a:t>众在一定的时间点需要一个庇护来给他们安全感，让他们在再一次被推倒情绪巅峰之前给他们时间来喘息。这种在高点和低点之间的起伏就是“节奏</a:t>
            </a:r>
            <a:r>
              <a:rPr lang="zh-CN" altLang="en-US" sz="2000" dirty="0" smtClean="0">
                <a:solidFill>
                  <a:schemeClr val="bg1"/>
                </a:solidFill>
              </a:rPr>
              <a:t>”，它是</a:t>
            </a:r>
            <a:r>
              <a:rPr lang="zh-CN" altLang="en-US" sz="2000" dirty="0">
                <a:solidFill>
                  <a:schemeClr val="bg1"/>
                </a:solidFill>
              </a:rPr>
              <a:t>保持受众参与感的关键。</a:t>
            </a:r>
          </a:p>
        </p:txBody>
      </p:sp>
    </p:spTree>
    <p:extLst>
      <p:ext uri="{BB962C8B-B14F-4D97-AF65-F5344CB8AC3E}">
        <p14:creationId xmlns:p14="http://schemas.microsoft.com/office/powerpoint/2010/main" val="17180124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节奏曲线</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2</a:t>
              </a:r>
              <a:endParaRPr lang="zh-CN" altLang="en-US" dirty="0">
                <a:solidFill>
                  <a:srgbClr val="5B9BD5"/>
                </a:solidFill>
              </a:endParaRPr>
            </a:p>
          </p:txBody>
        </p:sp>
      </p:grpSp>
      <p:cxnSp>
        <p:nvCxnSpPr>
          <p:cNvPr id="7" name="Straight Arrow Connector 6"/>
          <p:cNvCxnSpPr/>
          <p:nvPr/>
        </p:nvCxnSpPr>
        <p:spPr>
          <a:xfrm>
            <a:off x="7084463" y="5388336"/>
            <a:ext cx="4546362"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101555" y="1813204"/>
            <a:ext cx="0" cy="357363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118648" y="4340835"/>
            <a:ext cx="1452783" cy="2326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571431" y="3513817"/>
            <a:ext cx="1350236" cy="82285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9895400" y="3127040"/>
            <a:ext cx="1316052" cy="3938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571431" y="2097359"/>
            <a:ext cx="0" cy="327089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895400" y="2115945"/>
            <a:ext cx="0" cy="327089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583336" y="3520895"/>
            <a:ext cx="506314" cy="369332"/>
          </a:xfrm>
          <a:prstGeom prst="rect">
            <a:avLst/>
          </a:prstGeom>
          <a:noFill/>
        </p:spPr>
        <p:txBody>
          <a:bodyPr wrap="square" rtlCol="0">
            <a:spAutoFit/>
          </a:bodyPr>
          <a:lstStyle/>
          <a:p>
            <a:r>
              <a:rPr lang="zh-CN" altLang="en-US" dirty="0" smtClean="0">
                <a:solidFill>
                  <a:schemeClr val="bg1"/>
                </a:solidFill>
              </a:rPr>
              <a:t>序</a:t>
            </a:r>
            <a:endParaRPr lang="zh-CN" altLang="en-US" dirty="0">
              <a:solidFill>
                <a:schemeClr val="bg1"/>
              </a:solidFill>
            </a:endParaRPr>
          </a:p>
        </p:txBody>
      </p:sp>
      <p:sp>
        <p:nvSpPr>
          <p:cNvPr id="36" name="TextBox 35"/>
          <p:cNvSpPr txBox="1"/>
          <p:nvPr/>
        </p:nvSpPr>
        <p:spPr>
          <a:xfrm>
            <a:off x="8993392" y="2842928"/>
            <a:ext cx="506314" cy="369332"/>
          </a:xfrm>
          <a:prstGeom prst="rect">
            <a:avLst/>
          </a:prstGeom>
          <a:noFill/>
        </p:spPr>
        <p:txBody>
          <a:bodyPr wrap="square" rtlCol="0">
            <a:spAutoFit/>
          </a:bodyPr>
          <a:lstStyle/>
          <a:p>
            <a:r>
              <a:rPr lang="zh-CN" altLang="en-US" dirty="0" smtClean="0">
                <a:solidFill>
                  <a:schemeClr val="bg1"/>
                </a:solidFill>
              </a:rPr>
              <a:t>破</a:t>
            </a:r>
            <a:endParaRPr lang="zh-CN" altLang="en-US" dirty="0">
              <a:solidFill>
                <a:schemeClr val="bg1"/>
              </a:solidFill>
            </a:endParaRPr>
          </a:p>
        </p:txBody>
      </p:sp>
      <p:sp>
        <p:nvSpPr>
          <p:cNvPr id="37" name="TextBox 36"/>
          <p:cNvSpPr txBox="1"/>
          <p:nvPr/>
        </p:nvSpPr>
        <p:spPr>
          <a:xfrm>
            <a:off x="10300269" y="2350288"/>
            <a:ext cx="506314" cy="369332"/>
          </a:xfrm>
          <a:prstGeom prst="rect">
            <a:avLst/>
          </a:prstGeom>
          <a:noFill/>
        </p:spPr>
        <p:txBody>
          <a:bodyPr wrap="square" rtlCol="0">
            <a:spAutoFit/>
          </a:bodyPr>
          <a:lstStyle/>
          <a:p>
            <a:r>
              <a:rPr lang="zh-CN" altLang="en-US" dirty="0" smtClean="0">
                <a:solidFill>
                  <a:schemeClr val="bg1"/>
                </a:solidFill>
              </a:rPr>
              <a:t>急</a:t>
            </a:r>
            <a:endParaRPr lang="zh-CN" altLang="en-US" dirty="0">
              <a:solidFill>
                <a:schemeClr val="bg1"/>
              </a:solidFill>
            </a:endParaRPr>
          </a:p>
        </p:txBody>
      </p:sp>
      <p:sp>
        <p:nvSpPr>
          <p:cNvPr id="38" name="TextBox 37"/>
          <p:cNvSpPr txBox="1"/>
          <p:nvPr/>
        </p:nvSpPr>
        <p:spPr>
          <a:xfrm>
            <a:off x="2091905" y="1647557"/>
            <a:ext cx="4510777" cy="3970318"/>
          </a:xfrm>
          <a:prstGeom prst="rect">
            <a:avLst/>
          </a:prstGeom>
          <a:noFill/>
        </p:spPr>
        <p:txBody>
          <a:bodyPr wrap="square" rtlCol="0">
            <a:spAutoFit/>
          </a:bodyPr>
          <a:lstStyle/>
          <a:p>
            <a:r>
              <a:rPr lang="zh-CN" altLang="en-US" dirty="0" smtClean="0">
                <a:solidFill>
                  <a:schemeClr val="accent2"/>
                </a:solidFill>
              </a:rPr>
              <a:t>序：</a:t>
            </a:r>
            <a:endParaRPr lang="en-US" altLang="zh-CN" dirty="0" smtClean="0">
              <a:solidFill>
                <a:schemeClr val="accent2"/>
              </a:solidFill>
            </a:endParaRPr>
          </a:p>
          <a:p>
            <a:r>
              <a:rPr lang="zh-CN" altLang="en-US" dirty="0">
                <a:solidFill>
                  <a:schemeClr val="bg1"/>
                </a:solidFill>
              </a:rPr>
              <a:t>这是整个过程的开始。这个时</a:t>
            </a:r>
            <a:r>
              <a:rPr lang="zh-CN" altLang="en-US" dirty="0" smtClean="0">
                <a:solidFill>
                  <a:schemeClr val="bg1"/>
                </a:solidFill>
              </a:rPr>
              <a:t>候的</a:t>
            </a:r>
            <a:r>
              <a:rPr lang="zh-CN" altLang="en-US" dirty="0">
                <a:solidFill>
                  <a:schemeClr val="bg1"/>
                </a:solidFill>
              </a:rPr>
              <a:t>能量处在一个非常平静和克制的状态，但是慢慢开始积</a:t>
            </a:r>
            <a:r>
              <a:rPr lang="zh-CN" altLang="en-US" dirty="0" smtClean="0">
                <a:solidFill>
                  <a:schemeClr val="bg1"/>
                </a:solidFill>
              </a:rPr>
              <a:t>蓄</a:t>
            </a:r>
            <a:endParaRPr lang="en-US" altLang="zh-CN" dirty="0" smtClean="0">
              <a:solidFill>
                <a:schemeClr val="bg1"/>
              </a:solidFill>
            </a:endParaRPr>
          </a:p>
          <a:p>
            <a:endParaRPr lang="en-US" altLang="zh-CN" dirty="0">
              <a:solidFill>
                <a:schemeClr val="bg1"/>
              </a:solidFill>
            </a:endParaRPr>
          </a:p>
          <a:p>
            <a:r>
              <a:rPr lang="zh-CN" altLang="en-US" dirty="0" smtClean="0">
                <a:solidFill>
                  <a:schemeClr val="accent2"/>
                </a:solidFill>
              </a:rPr>
              <a:t>破：</a:t>
            </a:r>
            <a:endParaRPr lang="en-US" altLang="zh-CN" dirty="0" smtClean="0">
              <a:solidFill>
                <a:schemeClr val="accent2"/>
              </a:solidFill>
            </a:endParaRPr>
          </a:p>
          <a:p>
            <a:r>
              <a:rPr lang="zh-CN" altLang="en-US" dirty="0">
                <a:solidFill>
                  <a:schemeClr val="bg1"/>
                </a:solidFill>
              </a:rPr>
              <a:t>也就是“序”时期开始积蓄的能量已经建立起一种紧张感，并且最终突然达到“破”的程度并迅速进入更激烈的行动时</a:t>
            </a:r>
            <a:r>
              <a:rPr lang="zh-CN" altLang="en-US" dirty="0" smtClean="0">
                <a:solidFill>
                  <a:schemeClr val="bg1"/>
                </a:solidFill>
              </a:rPr>
              <a:t>期</a:t>
            </a:r>
            <a:endParaRPr lang="en-US" altLang="zh-CN" dirty="0" smtClean="0">
              <a:solidFill>
                <a:schemeClr val="bg1"/>
              </a:solidFill>
            </a:endParaRPr>
          </a:p>
          <a:p>
            <a:endParaRPr lang="en-US" altLang="zh-CN" dirty="0">
              <a:solidFill>
                <a:schemeClr val="bg1"/>
              </a:solidFill>
            </a:endParaRPr>
          </a:p>
          <a:p>
            <a:r>
              <a:rPr lang="zh-CN" altLang="en-US" dirty="0" smtClean="0">
                <a:solidFill>
                  <a:schemeClr val="accent2"/>
                </a:solidFill>
              </a:rPr>
              <a:t>急：</a:t>
            </a:r>
            <a:endParaRPr lang="en-US" altLang="zh-CN" dirty="0" smtClean="0">
              <a:solidFill>
                <a:schemeClr val="accent2"/>
              </a:solidFill>
            </a:endParaRPr>
          </a:p>
          <a:p>
            <a:r>
              <a:rPr lang="zh-CN" altLang="en-US" dirty="0">
                <a:solidFill>
                  <a:schemeClr val="bg1"/>
                </a:solidFill>
              </a:rPr>
              <a:t>也就是“破”时期的能量持续爆发，直到有一个最终的动作释放了在这一点上聚集的所有能量和情绪张力。</a:t>
            </a:r>
            <a:endParaRPr lang="en-US" altLang="zh-CN" dirty="0" smtClean="0">
              <a:solidFill>
                <a:schemeClr val="bg1"/>
              </a:solidFill>
            </a:endParaRPr>
          </a:p>
        </p:txBody>
      </p:sp>
    </p:spTree>
    <p:extLst>
      <p:ext uri="{BB962C8B-B14F-4D97-AF65-F5344CB8AC3E}">
        <p14:creationId xmlns:p14="http://schemas.microsoft.com/office/powerpoint/2010/main" val="23125218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一些例子</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18" name="Rectangle 17"/>
          <p:cNvSpPr/>
          <p:nvPr/>
        </p:nvSpPr>
        <p:spPr>
          <a:xfrm>
            <a:off x="4738011" y="860810"/>
            <a:ext cx="4542721" cy="5478423"/>
          </a:xfrm>
          <a:prstGeom prst="rect">
            <a:avLst/>
          </a:prstGeom>
        </p:spPr>
        <p:txBody>
          <a:bodyPr wrap="square">
            <a:spAutoFit/>
          </a:bodyPr>
          <a:lstStyle/>
          <a:p>
            <a:pPr>
              <a:lnSpc>
                <a:spcPts val="3000"/>
              </a:lnSpc>
            </a:pPr>
            <a:r>
              <a:rPr lang="en-US" altLang="zh-CN" sz="2000" dirty="0" smtClean="0">
                <a:solidFill>
                  <a:schemeClr val="accent2"/>
                </a:solidFill>
              </a:rPr>
              <a:t>《</a:t>
            </a:r>
            <a:r>
              <a:rPr lang="zh-CN" altLang="en-US" sz="2000" dirty="0" smtClean="0">
                <a:solidFill>
                  <a:schemeClr val="accent2"/>
                </a:solidFill>
              </a:rPr>
              <a:t>皇室战争</a:t>
            </a:r>
            <a:r>
              <a:rPr lang="en-US" altLang="zh-CN" sz="2000" dirty="0" smtClean="0">
                <a:solidFill>
                  <a:schemeClr val="accent2"/>
                </a:solidFill>
              </a:rPr>
              <a:t>》</a:t>
            </a:r>
          </a:p>
          <a:p>
            <a:pPr marL="342900" indent="-342900">
              <a:lnSpc>
                <a:spcPts val="3000"/>
              </a:lnSpc>
              <a:buFont typeface="Wingdings" panose="05000000000000000000" pitchFamily="2" charset="2"/>
              <a:buChar char="Ø"/>
            </a:pPr>
            <a:r>
              <a:rPr lang="en-US" altLang="zh-CN" sz="2000" dirty="0" smtClean="0">
                <a:solidFill>
                  <a:schemeClr val="bg1"/>
                </a:solidFill>
              </a:rPr>
              <a:t>2min—</a:t>
            </a:r>
            <a:r>
              <a:rPr lang="zh-CN" altLang="en-US" sz="2000" dirty="0" smtClean="0">
                <a:solidFill>
                  <a:schemeClr val="bg1"/>
                </a:solidFill>
              </a:rPr>
              <a:t>正常速度，正常规则</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1min—</a:t>
            </a:r>
            <a:r>
              <a:rPr lang="zh-CN" altLang="en-US" sz="2000" dirty="0" smtClean="0">
                <a:solidFill>
                  <a:schemeClr val="bg1"/>
                </a:solidFill>
              </a:rPr>
              <a:t>双倍速度，正常规则</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1min—</a:t>
            </a:r>
            <a:r>
              <a:rPr lang="zh-CN" altLang="en-US" sz="2000" dirty="0" smtClean="0">
                <a:solidFill>
                  <a:schemeClr val="bg1"/>
                </a:solidFill>
              </a:rPr>
              <a:t>双倍速度，一塔制胜</a:t>
            </a:r>
            <a:endParaRPr lang="en-US" altLang="zh-CN" sz="2000" dirty="0" smtClean="0">
              <a:solidFill>
                <a:schemeClr val="bg1"/>
              </a:solidFill>
            </a:endParaRPr>
          </a:p>
          <a:p>
            <a:pPr>
              <a:lnSpc>
                <a:spcPts val="3000"/>
              </a:lnSpc>
            </a:pPr>
            <a:endParaRPr lang="en-US" altLang="zh-CN" sz="2000" dirty="0">
              <a:solidFill>
                <a:schemeClr val="bg1"/>
              </a:solidFill>
            </a:endParaRPr>
          </a:p>
          <a:p>
            <a:pPr>
              <a:lnSpc>
                <a:spcPts val="3000"/>
              </a:lnSpc>
            </a:pPr>
            <a:r>
              <a:rPr lang="en-US" altLang="zh-CN" sz="2000" dirty="0" smtClean="0">
                <a:solidFill>
                  <a:schemeClr val="accent2"/>
                </a:solidFill>
              </a:rPr>
              <a:t>《MOBA》</a:t>
            </a:r>
          </a:p>
          <a:p>
            <a:pPr marL="342900" indent="-342900">
              <a:lnSpc>
                <a:spcPts val="3000"/>
              </a:lnSpc>
              <a:buFont typeface="Wingdings" panose="05000000000000000000" pitchFamily="2" charset="2"/>
              <a:buChar char="Ø"/>
            </a:pPr>
            <a:r>
              <a:rPr lang="zh-CN" altLang="en-US" sz="2000" dirty="0">
                <a:solidFill>
                  <a:schemeClr val="bg1"/>
                </a:solidFill>
              </a:rPr>
              <a:t>金</a:t>
            </a:r>
            <a:r>
              <a:rPr lang="zh-CN" altLang="en-US" sz="2000" dirty="0" smtClean="0">
                <a:solidFill>
                  <a:schemeClr val="bg1"/>
                </a:solidFill>
              </a:rPr>
              <a:t>钱产出遵循三段式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zh-CN" altLang="en-US" sz="2000" dirty="0">
                <a:solidFill>
                  <a:schemeClr val="bg1"/>
                </a:solidFill>
              </a:rPr>
              <a:t>伤</a:t>
            </a:r>
            <a:r>
              <a:rPr lang="zh-CN" altLang="en-US" sz="2000" dirty="0" smtClean="0">
                <a:solidFill>
                  <a:schemeClr val="bg1"/>
                </a:solidFill>
              </a:rPr>
              <a:t>害成长遵循三段式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a:t>
            </a:r>
          </a:p>
          <a:p>
            <a:pPr>
              <a:lnSpc>
                <a:spcPts val="3000"/>
              </a:lnSpc>
            </a:pPr>
            <a:endParaRPr lang="en-US" altLang="zh-CN" sz="2000" dirty="0" smtClean="0">
              <a:solidFill>
                <a:schemeClr val="bg1"/>
              </a:solidFill>
            </a:endParaRPr>
          </a:p>
          <a:p>
            <a:pPr>
              <a:lnSpc>
                <a:spcPts val="3000"/>
              </a:lnSpc>
            </a:pPr>
            <a:r>
              <a:rPr lang="en-US" altLang="zh-CN" sz="2000" dirty="0" smtClean="0">
                <a:solidFill>
                  <a:schemeClr val="accent2"/>
                </a:solidFill>
              </a:rPr>
              <a:t>《</a:t>
            </a:r>
            <a:r>
              <a:rPr lang="zh-CN" altLang="en-US" sz="2000" dirty="0" smtClean="0">
                <a:solidFill>
                  <a:schemeClr val="accent2"/>
                </a:solidFill>
              </a:rPr>
              <a:t>吃鸡</a:t>
            </a:r>
            <a:r>
              <a:rPr lang="en-US" altLang="zh-CN" sz="2000" dirty="0" smtClean="0">
                <a:solidFill>
                  <a:schemeClr val="accent2"/>
                </a:solidFill>
              </a:rPr>
              <a:t>》</a:t>
            </a:r>
          </a:p>
          <a:p>
            <a:pPr marL="342900" indent="-342900">
              <a:lnSpc>
                <a:spcPts val="3000"/>
              </a:lnSpc>
              <a:buFont typeface="Wingdings" panose="05000000000000000000" pitchFamily="2" charset="2"/>
              <a:buChar char="Ø"/>
            </a:pPr>
            <a:r>
              <a:rPr lang="zh-CN" altLang="en-US" sz="2000" dirty="0" smtClean="0">
                <a:solidFill>
                  <a:schemeClr val="bg1"/>
                </a:solidFill>
              </a:rPr>
              <a:t>缩圈时间遵循三段式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zh-CN" altLang="en-US" sz="2000" dirty="0">
                <a:solidFill>
                  <a:schemeClr val="bg1"/>
                </a:solidFill>
              </a:rPr>
              <a:t>毒</a:t>
            </a:r>
            <a:r>
              <a:rPr lang="zh-CN" altLang="en-US" sz="2000" dirty="0" smtClean="0">
                <a:solidFill>
                  <a:schemeClr val="bg1"/>
                </a:solidFill>
              </a:rPr>
              <a:t>气伤害遵循三段式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a:solidFill>
                  <a:schemeClr val="bg1"/>
                </a:solidFill>
              </a:rPr>
              <a:t>……</a:t>
            </a:r>
            <a:endParaRPr lang="zh-CN" altLang="en-US" sz="2000" dirty="0">
              <a:solidFill>
                <a:schemeClr val="bg1"/>
              </a:solidFill>
            </a:endParaRPr>
          </a:p>
        </p:txBody>
      </p:sp>
    </p:spTree>
    <p:extLst>
      <p:ext uri="{BB962C8B-B14F-4D97-AF65-F5344CB8AC3E}">
        <p14:creationId xmlns:p14="http://schemas.microsoft.com/office/powerpoint/2010/main" val="5643716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节奏嵌套</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4" name="TextBox 3"/>
          <p:cNvSpPr txBox="1"/>
          <p:nvPr/>
        </p:nvSpPr>
        <p:spPr>
          <a:xfrm>
            <a:off x="3009380" y="3280125"/>
            <a:ext cx="8664175" cy="477054"/>
          </a:xfrm>
          <a:prstGeom prst="rect">
            <a:avLst/>
          </a:prstGeom>
          <a:noFill/>
        </p:spPr>
        <p:txBody>
          <a:bodyPr wrap="square" rtlCol="0">
            <a:spAutoFit/>
          </a:bodyPr>
          <a:lstStyle/>
          <a:p>
            <a:r>
              <a:rPr lang="zh-CN" altLang="en-US" sz="2500" dirty="0" smtClean="0">
                <a:solidFill>
                  <a:schemeClr val="bg1"/>
                </a:solidFill>
              </a:rPr>
              <a:t>时间较长游戏中大三段式的每一段，可由小三段组成</a:t>
            </a:r>
            <a:endParaRPr lang="zh-CN" altLang="en-US" sz="2500" dirty="0">
              <a:solidFill>
                <a:schemeClr val="bg1"/>
              </a:solidFill>
            </a:endParaRPr>
          </a:p>
        </p:txBody>
      </p:sp>
    </p:spTree>
    <p:extLst>
      <p:ext uri="{BB962C8B-B14F-4D97-AF65-F5344CB8AC3E}">
        <p14:creationId xmlns:p14="http://schemas.microsoft.com/office/powerpoint/2010/main" val="30535671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适用范围</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5</a:t>
              </a:r>
              <a:endParaRPr lang="zh-CN" altLang="en-US" dirty="0">
                <a:solidFill>
                  <a:srgbClr val="5B9BD5"/>
                </a:solidFill>
              </a:endParaRPr>
            </a:p>
          </p:txBody>
        </p:sp>
      </p:grpSp>
      <p:sp>
        <p:nvSpPr>
          <p:cNvPr id="16" name="Rounded Rectangle 15"/>
          <p:cNvSpPr/>
          <p:nvPr/>
        </p:nvSpPr>
        <p:spPr>
          <a:xfrm>
            <a:off x="3457116" y="2003062"/>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音乐领域</a:t>
            </a:r>
            <a:endParaRPr lang="zh-CN" altLang="en-US" sz="3000" dirty="0">
              <a:solidFill>
                <a:schemeClr val="accent2"/>
              </a:solidFill>
            </a:endParaRPr>
          </a:p>
        </p:txBody>
      </p:sp>
      <p:sp>
        <p:nvSpPr>
          <p:cNvPr id="17" name="Rounded Rectangle 16"/>
          <p:cNvSpPr/>
          <p:nvPr/>
        </p:nvSpPr>
        <p:spPr>
          <a:xfrm>
            <a:off x="7836816" y="201895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影视领域</a:t>
            </a:r>
            <a:endParaRPr lang="zh-CN" altLang="en-US" sz="3000" dirty="0">
              <a:solidFill>
                <a:schemeClr val="accent2"/>
              </a:solidFill>
            </a:endParaRPr>
          </a:p>
        </p:txBody>
      </p:sp>
      <p:sp>
        <p:nvSpPr>
          <p:cNvPr id="18" name="Rounded Rectangle 17"/>
          <p:cNvSpPr/>
          <p:nvPr/>
        </p:nvSpPr>
        <p:spPr>
          <a:xfrm>
            <a:off x="3457116" y="3580828"/>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小说领域</a:t>
            </a:r>
            <a:endParaRPr lang="zh-CN" altLang="en-US" sz="3000" dirty="0">
              <a:solidFill>
                <a:schemeClr val="accent2"/>
              </a:solidFill>
            </a:endParaRPr>
          </a:p>
        </p:txBody>
      </p:sp>
      <p:sp>
        <p:nvSpPr>
          <p:cNvPr id="20" name="Rounded Rectangle 19"/>
          <p:cNvSpPr/>
          <p:nvPr/>
        </p:nvSpPr>
        <p:spPr>
          <a:xfrm>
            <a:off x="7836816" y="3580828"/>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游戏领域 </a:t>
            </a:r>
            <a:endParaRPr lang="zh-CN" altLang="en-US" sz="3000" dirty="0">
              <a:solidFill>
                <a:schemeClr val="accent2"/>
              </a:solidFill>
            </a:endParaRPr>
          </a:p>
        </p:txBody>
      </p:sp>
      <p:sp>
        <p:nvSpPr>
          <p:cNvPr id="22" name="Rounded Rectangle 21"/>
          <p:cNvSpPr/>
          <p:nvPr/>
        </p:nvSpPr>
        <p:spPr>
          <a:xfrm>
            <a:off x="5652539" y="2791945"/>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其他领域</a:t>
            </a:r>
            <a:endParaRPr lang="zh-CN" altLang="en-US" sz="3000" dirty="0">
              <a:solidFill>
                <a:schemeClr val="accent2"/>
              </a:solidFill>
            </a:endParaRPr>
          </a:p>
        </p:txBody>
      </p:sp>
    </p:spTree>
    <p:extLst>
      <p:ext uri="{BB962C8B-B14F-4D97-AF65-F5344CB8AC3E}">
        <p14:creationId xmlns:p14="http://schemas.microsoft.com/office/powerpoint/2010/main" val="10469469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沉浸</a:t>
            </a: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五</a:t>
            </a:r>
          </a:p>
        </p:txBody>
      </p:sp>
      <p:sp>
        <p:nvSpPr>
          <p:cNvPr id="2" name="TextBox 1"/>
          <p:cNvSpPr txBox="1"/>
          <p:nvPr/>
        </p:nvSpPr>
        <p:spPr>
          <a:xfrm>
            <a:off x="5503491" y="4195986"/>
            <a:ext cx="1555335" cy="369332"/>
          </a:xfrm>
          <a:prstGeom prst="rect">
            <a:avLst/>
          </a:prstGeom>
          <a:noFill/>
        </p:spPr>
        <p:txBody>
          <a:bodyPr wrap="square" rtlCol="0">
            <a:spAutoFit/>
          </a:bodyPr>
          <a:lstStyle/>
          <a:p>
            <a:r>
              <a:rPr lang="zh-CN" altLang="en-US" dirty="0" smtClean="0">
                <a:solidFill>
                  <a:schemeClr val="bg1"/>
                </a:solidFill>
              </a:rPr>
              <a:t>（某些游戏）</a:t>
            </a:r>
            <a:endParaRPr lang="zh-CN" altLang="en-US" dirty="0">
              <a:solidFill>
                <a:schemeClr val="bg1"/>
              </a:solidFill>
            </a:endParaRPr>
          </a:p>
        </p:txBody>
      </p:sp>
    </p:spTree>
    <p:extLst>
      <p:ext uri="{BB962C8B-B14F-4D97-AF65-F5344CB8AC3E}">
        <p14:creationId xmlns:p14="http://schemas.microsoft.com/office/powerpoint/2010/main" val="8293397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933602"/>
            <a:ext cx="933650" cy="3170099"/>
          </a:xfrm>
          <a:prstGeom prst="rect">
            <a:avLst/>
          </a:prstGeom>
          <a:noFill/>
        </p:spPr>
        <p:txBody>
          <a:bodyPr wrap="square" rtlCol="0">
            <a:spAutoFit/>
          </a:bodyPr>
          <a:lstStyle/>
          <a:p>
            <a:pPr algn="ctr"/>
            <a:r>
              <a:rPr lang="zh-CN" altLang="en-US" sz="4000" dirty="0" smtClean="0">
                <a:solidFill>
                  <a:prstClr val="white"/>
                </a:solidFill>
              </a:rPr>
              <a:t>什么是沉浸</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1</a:t>
              </a:r>
              <a:endParaRPr lang="zh-CN" altLang="en-US" dirty="0">
                <a:solidFill>
                  <a:srgbClr val="5B9BD5"/>
                </a:solidFill>
              </a:endParaRPr>
            </a:p>
          </p:txBody>
        </p:sp>
      </p:grpSp>
      <p:sp>
        <p:nvSpPr>
          <p:cNvPr id="4" name="TextBox 3"/>
          <p:cNvSpPr txBox="1"/>
          <p:nvPr/>
        </p:nvSpPr>
        <p:spPr>
          <a:xfrm>
            <a:off x="2906831" y="2887019"/>
            <a:ext cx="8766724" cy="1246495"/>
          </a:xfrm>
          <a:prstGeom prst="rect">
            <a:avLst/>
          </a:prstGeom>
          <a:noFill/>
        </p:spPr>
        <p:txBody>
          <a:bodyPr wrap="square" rtlCol="0">
            <a:spAutoFit/>
          </a:bodyPr>
          <a:lstStyle/>
          <a:p>
            <a:r>
              <a:rPr lang="zh-CN" altLang="en-US" sz="2500" dirty="0" smtClean="0">
                <a:solidFill>
                  <a:prstClr val="white"/>
                </a:solidFill>
              </a:rPr>
              <a:t>玩家的思维和游戏中角色的思维融为一体，此时游戏中发生的事件就好像真是的发生在玩家自己身上一样。</a:t>
            </a:r>
            <a:endParaRPr lang="en-US" altLang="zh-CN" sz="2500" dirty="0" smtClean="0">
              <a:solidFill>
                <a:prstClr val="white"/>
              </a:solidFill>
            </a:endParaRPr>
          </a:p>
          <a:p>
            <a:endParaRPr lang="en-US" altLang="zh-CN" sz="2500" dirty="0" smtClean="0">
              <a:solidFill>
                <a:prstClr val="white"/>
              </a:solidFill>
            </a:endParaRPr>
          </a:p>
        </p:txBody>
      </p:sp>
      <p:sp>
        <p:nvSpPr>
          <p:cNvPr id="5" name="TextBox 4"/>
          <p:cNvSpPr txBox="1"/>
          <p:nvPr/>
        </p:nvSpPr>
        <p:spPr>
          <a:xfrm>
            <a:off x="5956419" y="1751888"/>
            <a:ext cx="4230168" cy="630942"/>
          </a:xfrm>
          <a:prstGeom prst="rect">
            <a:avLst/>
          </a:prstGeom>
          <a:noFill/>
        </p:spPr>
        <p:txBody>
          <a:bodyPr wrap="square" rtlCol="0">
            <a:spAutoFit/>
          </a:bodyPr>
          <a:lstStyle/>
          <a:p>
            <a:r>
              <a:rPr lang="zh-CN" altLang="en-US" sz="3500" dirty="0">
                <a:solidFill>
                  <a:schemeClr val="bg1"/>
                </a:solidFill>
              </a:rPr>
              <a:t>身临其境</a:t>
            </a:r>
          </a:p>
        </p:txBody>
      </p:sp>
    </p:spTree>
    <p:extLst>
      <p:ext uri="{BB962C8B-B14F-4D97-AF65-F5344CB8AC3E}">
        <p14:creationId xmlns:p14="http://schemas.microsoft.com/office/powerpoint/2010/main" val="32493692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933602"/>
            <a:ext cx="933650" cy="3785652"/>
          </a:xfrm>
          <a:prstGeom prst="rect">
            <a:avLst/>
          </a:prstGeom>
          <a:noFill/>
        </p:spPr>
        <p:txBody>
          <a:bodyPr wrap="square" rtlCol="0">
            <a:spAutoFit/>
          </a:bodyPr>
          <a:lstStyle/>
          <a:p>
            <a:pPr algn="ctr"/>
            <a:r>
              <a:rPr lang="zh-CN" altLang="en-US" sz="4000" dirty="0">
                <a:solidFill>
                  <a:prstClr val="white"/>
                </a:solidFill>
              </a:rPr>
              <a:t>沉</a:t>
            </a:r>
            <a:r>
              <a:rPr lang="zh-CN" altLang="en-US" sz="4000" dirty="0" smtClean="0">
                <a:solidFill>
                  <a:prstClr val="white"/>
                </a:solidFill>
              </a:rPr>
              <a:t>浸如何产生</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2</a:t>
              </a:r>
              <a:endParaRPr lang="zh-CN" altLang="en-US" dirty="0">
                <a:solidFill>
                  <a:srgbClr val="5B9BD5"/>
                </a:solidFill>
              </a:endParaRPr>
            </a:p>
          </p:txBody>
        </p:sp>
      </p:grpSp>
      <p:sp>
        <p:nvSpPr>
          <p:cNvPr id="4" name="TextBox 3"/>
          <p:cNvSpPr txBox="1"/>
          <p:nvPr/>
        </p:nvSpPr>
        <p:spPr>
          <a:xfrm>
            <a:off x="2678476" y="3190473"/>
            <a:ext cx="8766724" cy="477054"/>
          </a:xfrm>
          <a:prstGeom prst="rect">
            <a:avLst/>
          </a:prstGeom>
          <a:noFill/>
        </p:spPr>
        <p:txBody>
          <a:bodyPr wrap="square" rtlCol="0">
            <a:spAutoFit/>
          </a:bodyPr>
          <a:lstStyle/>
          <a:p>
            <a:r>
              <a:rPr lang="zh-CN" altLang="en-US" sz="2500" dirty="0">
                <a:solidFill>
                  <a:prstClr val="white"/>
                </a:solidFill>
              </a:rPr>
              <a:t>游</a:t>
            </a:r>
            <a:r>
              <a:rPr lang="zh-CN" altLang="en-US" sz="2500" dirty="0" smtClean="0">
                <a:solidFill>
                  <a:prstClr val="white"/>
                </a:solidFill>
              </a:rPr>
              <a:t>戏中角色的感受与玩家的感受一致，玩家就会产生沉浸体验</a:t>
            </a:r>
            <a:endParaRPr lang="zh-CN" altLang="en-US" sz="2500" dirty="0">
              <a:solidFill>
                <a:prstClr val="white"/>
              </a:solidFill>
            </a:endParaRPr>
          </a:p>
        </p:txBody>
      </p:sp>
    </p:spTree>
    <p:extLst>
      <p:ext uri="{BB962C8B-B14F-4D97-AF65-F5344CB8AC3E}">
        <p14:creationId xmlns:p14="http://schemas.microsoft.com/office/powerpoint/2010/main" val="14862268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309617"/>
            <a:ext cx="933650" cy="2554545"/>
          </a:xfrm>
          <a:prstGeom prst="rect">
            <a:avLst/>
          </a:prstGeom>
          <a:noFill/>
        </p:spPr>
        <p:txBody>
          <a:bodyPr wrap="square" rtlCol="0">
            <a:spAutoFit/>
          </a:bodyPr>
          <a:lstStyle/>
          <a:p>
            <a:pPr algn="ctr"/>
            <a:r>
              <a:rPr lang="zh-CN" altLang="en-US" sz="4000" dirty="0" smtClean="0">
                <a:solidFill>
                  <a:prstClr val="white"/>
                </a:solidFill>
              </a:rPr>
              <a:t>一个理论</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4" name="TextBox 3"/>
          <p:cNvSpPr txBox="1"/>
          <p:nvPr/>
        </p:nvSpPr>
        <p:spPr>
          <a:xfrm>
            <a:off x="2678476" y="2489718"/>
            <a:ext cx="8766724" cy="477054"/>
          </a:xfrm>
          <a:prstGeom prst="rect">
            <a:avLst/>
          </a:prstGeom>
          <a:noFill/>
        </p:spPr>
        <p:txBody>
          <a:bodyPr wrap="square" rtlCol="0">
            <a:spAutoFit/>
          </a:bodyPr>
          <a:lstStyle/>
          <a:p>
            <a:r>
              <a:rPr lang="zh-CN" altLang="en-US" sz="2500" dirty="0" smtClean="0">
                <a:solidFill>
                  <a:prstClr val="white"/>
                </a:solidFill>
              </a:rPr>
              <a:t>情绪是由生理唤醒和认知因素两部分组成的。</a:t>
            </a:r>
            <a:endParaRPr lang="zh-CN" altLang="en-US" sz="2500" dirty="0">
              <a:solidFill>
                <a:prstClr val="white"/>
              </a:solidFill>
            </a:endParaRPr>
          </a:p>
        </p:txBody>
      </p:sp>
      <p:sp>
        <p:nvSpPr>
          <p:cNvPr id="8" name="TextBox 7"/>
          <p:cNvSpPr txBox="1"/>
          <p:nvPr/>
        </p:nvSpPr>
        <p:spPr>
          <a:xfrm>
            <a:off x="2678476" y="1435693"/>
            <a:ext cx="4230168" cy="630942"/>
          </a:xfrm>
          <a:prstGeom prst="rect">
            <a:avLst/>
          </a:prstGeom>
          <a:noFill/>
        </p:spPr>
        <p:txBody>
          <a:bodyPr wrap="square" rtlCol="0">
            <a:spAutoFit/>
          </a:bodyPr>
          <a:lstStyle/>
          <a:p>
            <a:r>
              <a:rPr lang="zh-CN" altLang="en-US" sz="3500" dirty="0" smtClean="0">
                <a:solidFill>
                  <a:schemeClr val="bg1"/>
                </a:solidFill>
              </a:rPr>
              <a:t>情绪二因论</a:t>
            </a:r>
            <a:endParaRPr lang="zh-CN" altLang="en-US" sz="3500" dirty="0">
              <a:solidFill>
                <a:schemeClr val="bg1"/>
              </a:solidFill>
            </a:endParaRPr>
          </a:p>
        </p:txBody>
      </p:sp>
    </p:spTree>
    <p:extLst>
      <p:ext uri="{BB962C8B-B14F-4D97-AF65-F5344CB8AC3E}">
        <p14:creationId xmlns:p14="http://schemas.microsoft.com/office/powerpoint/2010/main" val="2556290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2</a:t>
              </a:r>
              <a:endParaRPr lang="zh-CN" altLang="en-US" dirty="0">
                <a:solidFill>
                  <a:prstClr val="black">
                    <a:lumMod val="65000"/>
                    <a:lumOff val="35000"/>
                  </a:prstClr>
                </a:solidFill>
              </a:endParaRPr>
            </a:p>
          </p:txBody>
        </p:sp>
      </p:grpSp>
      <p:sp>
        <p:nvSpPr>
          <p:cNvPr id="14" name="TextBox 13"/>
          <p:cNvSpPr txBox="1"/>
          <p:nvPr/>
        </p:nvSpPr>
        <p:spPr>
          <a:xfrm>
            <a:off x="4066507" y="2739216"/>
            <a:ext cx="6987943" cy="630942"/>
          </a:xfrm>
          <a:prstGeom prst="rect">
            <a:avLst/>
          </a:prstGeom>
          <a:noFill/>
        </p:spPr>
        <p:txBody>
          <a:bodyPr wrap="square" rtlCol="0">
            <a:spAutoFit/>
          </a:bodyPr>
          <a:lstStyle/>
          <a:p>
            <a:r>
              <a:rPr lang="zh-CN" altLang="en-US" sz="3500" dirty="0" smtClean="0">
                <a:solidFill>
                  <a:schemeClr val="bg1"/>
                </a:solidFill>
              </a:rPr>
              <a:t>简单的机制可能是优雅的</a:t>
            </a:r>
            <a:endParaRPr lang="en-US" altLang="zh-CN" sz="3500" dirty="0" smtClean="0">
              <a:solidFill>
                <a:schemeClr val="bg1"/>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CR</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2</a:t>
            </a:r>
            <a:endParaRPr lang="zh-CN" altLang="en-US" sz="2000" dirty="0">
              <a:solidFill>
                <a:prstClr val="white"/>
              </a:solidFill>
            </a:endParaRPr>
          </a:p>
        </p:txBody>
      </p:sp>
    </p:spTree>
    <p:extLst>
      <p:ext uri="{BB962C8B-B14F-4D97-AF65-F5344CB8AC3E}">
        <p14:creationId xmlns:p14="http://schemas.microsoft.com/office/powerpoint/2010/main" val="6453530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309617"/>
            <a:ext cx="933650" cy="2554545"/>
          </a:xfrm>
          <a:prstGeom prst="rect">
            <a:avLst/>
          </a:prstGeom>
          <a:noFill/>
        </p:spPr>
        <p:txBody>
          <a:bodyPr wrap="square" rtlCol="0">
            <a:spAutoFit/>
          </a:bodyPr>
          <a:lstStyle/>
          <a:p>
            <a:pPr algn="ctr"/>
            <a:r>
              <a:rPr lang="zh-CN" altLang="en-US" sz="4000" dirty="0" smtClean="0">
                <a:solidFill>
                  <a:prstClr val="white"/>
                </a:solidFill>
              </a:rPr>
              <a:t>构造沉浸</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4" name="TextBox 3"/>
          <p:cNvSpPr txBox="1"/>
          <p:nvPr/>
        </p:nvSpPr>
        <p:spPr>
          <a:xfrm>
            <a:off x="2815209" y="1651590"/>
            <a:ext cx="8766724" cy="3554819"/>
          </a:xfrm>
          <a:prstGeom prst="rect">
            <a:avLst/>
          </a:prstGeom>
          <a:noFill/>
        </p:spPr>
        <p:txBody>
          <a:bodyPr wrap="square" rtlCol="0">
            <a:spAutoFit/>
          </a:bodyPr>
          <a:lstStyle/>
          <a:p>
            <a:r>
              <a:rPr lang="zh-CN" altLang="en-US" sz="2500" dirty="0" smtClean="0">
                <a:solidFill>
                  <a:prstClr val="white"/>
                </a:solidFill>
              </a:rPr>
              <a:t>第一步：</a:t>
            </a:r>
            <a:endParaRPr lang="en-US" altLang="zh-CN" sz="2500" dirty="0" smtClean="0">
              <a:solidFill>
                <a:prstClr val="white"/>
              </a:solidFill>
            </a:endParaRPr>
          </a:p>
          <a:p>
            <a:r>
              <a:rPr lang="zh-CN" altLang="en-US" sz="2500" dirty="0" smtClean="0">
                <a:solidFill>
                  <a:prstClr val="white"/>
                </a:solidFill>
              </a:rPr>
              <a:t>制造心流，把真实世界从玩家脑海里剥离出去。</a:t>
            </a:r>
            <a:endParaRPr lang="en-US" altLang="zh-CN" sz="2500" dirty="0" smtClean="0">
              <a:solidFill>
                <a:prstClr val="white"/>
              </a:solidFill>
            </a:endParaRPr>
          </a:p>
          <a:p>
            <a:endParaRPr lang="en-US" altLang="zh-CN" sz="2500" dirty="0">
              <a:solidFill>
                <a:prstClr val="white"/>
              </a:solidFill>
            </a:endParaRPr>
          </a:p>
          <a:p>
            <a:r>
              <a:rPr lang="zh-CN" altLang="en-US" sz="2500" dirty="0" smtClean="0">
                <a:solidFill>
                  <a:prstClr val="white"/>
                </a:solidFill>
              </a:rPr>
              <a:t>第二步：</a:t>
            </a:r>
            <a:endParaRPr lang="en-US" altLang="zh-CN" sz="2500" dirty="0" smtClean="0">
              <a:solidFill>
                <a:prstClr val="white"/>
              </a:solidFill>
            </a:endParaRPr>
          </a:p>
          <a:p>
            <a:r>
              <a:rPr lang="zh-CN" altLang="en-US" sz="2500" dirty="0">
                <a:solidFill>
                  <a:prstClr val="white"/>
                </a:solidFill>
              </a:rPr>
              <a:t>通</a:t>
            </a:r>
            <a:r>
              <a:rPr lang="zh-CN" altLang="en-US" sz="2500" dirty="0" smtClean="0">
                <a:solidFill>
                  <a:prstClr val="white"/>
                </a:solidFill>
              </a:rPr>
              <a:t>过游戏</a:t>
            </a:r>
            <a:r>
              <a:rPr lang="zh-CN" altLang="en-US" sz="2500" dirty="0">
                <a:solidFill>
                  <a:prstClr val="white"/>
                </a:solidFill>
              </a:rPr>
              <a:t>机</a:t>
            </a:r>
            <a:r>
              <a:rPr lang="zh-CN" altLang="en-US" sz="2500" dirty="0" smtClean="0">
                <a:solidFill>
                  <a:prstClr val="white"/>
                </a:solidFill>
              </a:rPr>
              <a:t>制（威胁和挑战），激发唤醒状态。</a:t>
            </a:r>
            <a:endParaRPr lang="en-US" altLang="zh-CN" sz="2500" dirty="0" smtClean="0">
              <a:solidFill>
                <a:prstClr val="white"/>
              </a:solidFill>
            </a:endParaRPr>
          </a:p>
          <a:p>
            <a:endParaRPr lang="en-US" altLang="zh-CN" sz="2500" dirty="0">
              <a:solidFill>
                <a:prstClr val="white"/>
              </a:solidFill>
            </a:endParaRPr>
          </a:p>
          <a:p>
            <a:r>
              <a:rPr lang="zh-CN" altLang="en-US" sz="2500" dirty="0" smtClean="0">
                <a:solidFill>
                  <a:prstClr val="white"/>
                </a:solidFill>
              </a:rPr>
              <a:t>第三步：</a:t>
            </a:r>
            <a:endParaRPr lang="en-US" altLang="zh-CN" sz="2500" dirty="0" smtClean="0">
              <a:solidFill>
                <a:prstClr val="white"/>
              </a:solidFill>
            </a:endParaRPr>
          </a:p>
          <a:p>
            <a:r>
              <a:rPr lang="zh-CN" altLang="en-US" sz="2500" dirty="0">
                <a:solidFill>
                  <a:prstClr val="white"/>
                </a:solidFill>
              </a:rPr>
              <a:t>利</a:t>
            </a:r>
            <a:r>
              <a:rPr lang="zh-CN" altLang="en-US" sz="2500" dirty="0" smtClean="0">
                <a:solidFill>
                  <a:prstClr val="white"/>
                </a:solidFill>
              </a:rPr>
              <a:t>用表现层标识唤醒状态，从而使玩家感受和游戏角色感受完全匹配。</a:t>
            </a:r>
            <a:endParaRPr lang="en-US" altLang="zh-CN" sz="2500" dirty="0" smtClean="0">
              <a:solidFill>
                <a:prstClr val="white"/>
              </a:solidFill>
            </a:endParaRPr>
          </a:p>
        </p:txBody>
      </p:sp>
    </p:spTree>
    <p:extLst>
      <p:ext uri="{BB962C8B-B14F-4D97-AF65-F5344CB8AC3E}">
        <p14:creationId xmlns:p14="http://schemas.microsoft.com/office/powerpoint/2010/main" val="22895028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473723" y="2879933"/>
            <a:ext cx="362341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prstClr val="white"/>
                </a:solidFill>
              </a:rPr>
              <a:t>目标与奖励</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六</a:t>
            </a:r>
          </a:p>
        </p:txBody>
      </p:sp>
    </p:spTree>
    <p:extLst>
      <p:ext uri="{BB962C8B-B14F-4D97-AF65-F5344CB8AC3E}">
        <p14:creationId xmlns:p14="http://schemas.microsoft.com/office/powerpoint/2010/main" val="39224964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80482" y="1507711"/>
            <a:ext cx="933650" cy="3785652"/>
          </a:xfrm>
          <a:prstGeom prst="rect">
            <a:avLst/>
          </a:prstGeom>
          <a:noFill/>
        </p:spPr>
        <p:txBody>
          <a:bodyPr wrap="square" rtlCol="0">
            <a:spAutoFit/>
          </a:bodyPr>
          <a:lstStyle/>
          <a:p>
            <a:pPr algn="ctr"/>
            <a:r>
              <a:rPr lang="zh-CN" altLang="en-US" sz="4000" dirty="0" smtClean="0">
                <a:solidFill>
                  <a:prstClr val="white"/>
                </a:solidFill>
              </a:rPr>
              <a:t>如何设置目标</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8" name="TextBox 7"/>
          <p:cNvSpPr txBox="1"/>
          <p:nvPr/>
        </p:nvSpPr>
        <p:spPr>
          <a:xfrm>
            <a:off x="3213220" y="2883516"/>
            <a:ext cx="7135737" cy="1169551"/>
          </a:xfrm>
          <a:prstGeom prst="rect">
            <a:avLst/>
          </a:prstGeom>
          <a:noFill/>
        </p:spPr>
        <p:txBody>
          <a:bodyPr wrap="square" rtlCol="0">
            <a:spAutoFit/>
          </a:bodyPr>
          <a:lstStyle/>
          <a:p>
            <a:r>
              <a:rPr lang="zh-CN" altLang="en-US" sz="3500" dirty="0" smtClean="0">
                <a:solidFill>
                  <a:schemeClr val="bg1"/>
                </a:solidFill>
              </a:rPr>
              <a:t>让玩家同时有多个目标，使完成目标的时间间隔控制在较短时间内</a:t>
            </a:r>
            <a:endParaRPr lang="zh-CN" altLang="en-US" sz="3500" dirty="0">
              <a:solidFill>
                <a:schemeClr val="bg1"/>
              </a:solidFill>
            </a:endParaRPr>
          </a:p>
        </p:txBody>
      </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en-US" altLang="zh-CN" sz="2500" dirty="0" smtClean="0">
                <a:solidFill>
                  <a:schemeClr val="accent2"/>
                </a:solidFill>
              </a:rPr>
              <a:t>《</a:t>
            </a:r>
            <a:r>
              <a:rPr lang="zh-CN" altLang="en-US" sz="2500" dirty="0">
                <a:solidFill>
                  <a:schemeClr val="accent2"/>
                </a:solidFill>
              </a:rPr>
              <a:t>部落冲突</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8188738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238242"/>
            <a:ext cx="933650" cy="2554545"/>
          </a:xfrm>
          <a:prstGeom prst="rect">
            <a:avLst/>
          </a:prstGeom>
          <a:noFill/>
        </p:spPr>
        <p:txBody>
          <a:bodyPr wrap="square" rtlCol="0">
            <a:spAutoFit/>
          </a:bodyPr>
          <a:lstStyle/>
          <a:p>
            <a:pPr algn="ctr"/>
            <a:r>
              <a:rPr lang="zh-CN" altLang="en-US" sz="4000" dirty="0">
                <a:solidFill>
                  <a:prstClr val="white"/>
                </a:solidFill>
              </a:rPr>
              <a:t>关</a:t>
            </a:r>
            <a:r>
              <a:rPr lang="zh-CN" altLang="en-US" sz="4000" dirty="0" smtClean="0">
                <a:solidFill>
                  <a:prstClr val="white"/>
                </a:solidFill>
              </a:rPr>
              <a:t>于奖励</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8" name="TextBox 7"/>
          <p:cNvSpPr txBox="1"/>
          <p:nvPr/>
        </p:nvSpPr>
        <p:spPr>
          <a:xfrm>
            <a:off x="3968891" y="3003157"/>
            <a:ext cx="5696402" cy="1169551"/>
          </a:xfrm>
          <a:prstGeom prst="rect">
            <a:avLst/>
          </a:prstGeom>
          <a:noFill/>
        </p:spPr>
        <p:txBody>
          <a:bodyPr wrap="square" rtlCol="0">
            <a:spAutoFit/>
          </a:bodyPr>
          <a:lstStyle/>
          <a:p>
            <a:r>
              <a:rPr lang="zh-CN" altLang="en-US" sz="3500" dirty="0" smtClean="0">
                <a:solidFill>
                  <a:schemeClr val="bg1"/>
                </a:solidFill>
              </a:rPr>
              <a:t>奖励一定会让玩家更有动力去玩游戏？</a:t>
            </a:r>
            <a:endParaRPr lang="zh-CN" altLang="en-US" sz="3500" dirty="0">
              <a:solidFill>
                <a:schemeClr val="bg1"/>
              </a:solidFill>
            </a:endParaRPr>
          </a:p>
        </p:txBody>
      </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奖励可以是成就、荣誉、钱</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4885423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3" y="2160145"/>
            <a:ext cx="933650" cy="3170099"/>
          </a:xfrm>
          <a:prstGeom prst="rect">
            <a:avLst/>
          </a:prstGeom>
          <a:noFill/>
        </p:spPr>
        <p:txBody>
          <a:bodyPr wrap="square" rtlCol="0">
            <a:spAutoFit/>
          </a:bodyPr>
          <a:lstStyle/>
          <a:p>
            <a:pPr algn="ctr"/>
            <a:r>
              <a:rPr lang="zh-CN" altLang="en-US" sz="4000" dirty="0" smtClean="0">
                <a:solidFill>
                  <a:prstClr val="white"/>
                </a:solidFill>
              </a:rPr>
              <a:t>奖励与目标</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8" name="TextBox 7"/>
          <p:cNvSpPr txBox="1"/>
          <p:nvPr/>
        </p:nvSpPr>
        <p:spPr>
          <a:xfrm>
            <a:off x="3439053" y="1921586"/>
            <a:ext cx="3397583" cy="630942"/>
          </a:xfrm>
          <a:prstGeom prst="rect">
            <a:avLst/>
          </a:prstGeom>
          <a:noFill/>
        </p:spPr>
        <p:txBody>
          <a:bodyPr wrap="square" rtlCol="0">
            <a:spAutoFit/>
          </a:bodyPr>
          <a:lstStyle/>
          <a:p>
            <a:r>
              <a:rPr lang="zh-CN" altLang="en-US" sz="3500" dirty="0" smtClean="0">
                <a:solidFill>
                  <a:schemeClr val="bg1"/>
                </a:solidFill>
              </a:rPr>
              <a:t>奖励的一致性</a:t>
            </a:r>
            <a:endParaRPr lang="zh-CN" altLang="en-US" sz="3500" dirty="0">
              <a:solidFill>
                <a:schemeClr val="bg1"/>
              </a:solidFill>
            </a:endParaRPr>
          </a:p>
        </p:txBody>
      </p:sp>
      <p:sp>
        <p:nvSpPr>
          <p:cNvPr id="5" name="TextBox 4"/>
          <p:cNvSpPr txBox="1"/>
          <p:nvPr/>
        </p:nvSpPr>
        <p:spPr>
          <a:xfrm>
            <a:off x="3439053" y="2883420"/>
            <a:ext cx="6930639" cy="861774"/>
          </a:xfrm>
          <a:prstGeom prst="rect">
            <a:avLst/>
          </a:prstGeom>
          <a:noFill/>
        </p:spPr>
        <p:txBody>
          <a:bodyPr wrap="square" rtlCol="0">
            <a:spAutoFit/>
          </a:bodyPr>
          <a:lstStyle/>
          <a:p>
            <a:pPr>
              <a:lnSpc>
                <a:spcPts val="3000"/>
              </a:lnSpc>
            </a:pPr>
            <a:r>
              <a:rPr lang="zh-CN" altLang="en-US" sz="2500" dirty="0" smtClean="0">
                <a:solidFill>
                  <a:schemeClr val="bg1"/>
                </a:solidFill>
              </a:rPr>
              <a:t>奖励系统鼓励玩家做出的行为十分接近玩家在没有奖励的情况下（目标）所做出的行为。</a:t>
            </a:r>
            <a:endParaRPr lang="zh-CN" altLang="en-US" sz="2500" dirty="0">
              <a:solidFill>
                <a:schemeClr val="bg1"/>
              </a:solidFill>
            </a:endParaRPr>
          </a:p>
        </p:txBody>
      </p:sp>
      <p:sp>
        <p:nvSpPr>
          <p:cNvPr id="6" name="TextBox 5"/>
          <p:cNvSpPr txBox="1"/>
          <p:nvPr/>
        </p:nvSpPr>
        <p:spPr>
          <a:xfrm>
            <a:off x="3439053" y="5330244"/>
            <a:ext cx="7132095" cy="861774"/>
          </a:xfrm>
          <a:prstGeom prst="rect">
            <a:avLst/>
          </a:prstGeom>
          <a:noFill/>
        </p:spPr>
        <p:txBody>
          <a:bodyPr wrap="square" rtlCol="0">
            <a:spAutoFit/>
          </a:bodyPr>
          <a:lstStyle/>
          <a:p>
            <a:r>
              <a:rPr lang="zh-CN" altLang="en-US" sz="2500" dirty="0" smtClean="0">
                <a:solidFill>
                  <a:schemeClr val="bg1"/>
                </a:solidFill>
              </a:rPr>
              <a:t>如果没办法检测出玩家的目标行为，那么宁可不要设置奖励</a:t>
            </a:r>
            <a:endParaRPr lang="zh-CN" altLang="en-US" sz="2500" dirty="0">
              <a:solidFill>
                <a:schemeClr val="bg1"/>
              </a:solidFill>
            </a:endParaRPr>
          </a:p>
        </p:txBody>
      </p:sp>
      <p:cxnSp>
        <p:nvCxnSpPr>
          <p:cNvPr id="9" name="Straight Connector 8"/>
          <p:cNvCxnSpPr/>
          <p:nvPr/>
        </p:nvCxnSpPr>
        <p:spPr>
          <a:xfrm>
            <a:off x="2478281" y="4819828"/>
            <a:ext cx="8545794"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9763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22525"/>
            <a:ext cx="933650" cy="3785652"/>
          </a:xfrm>
          <a:prstGeom prst="rect">
            <a:avLst/>
          </a:prstGeom>
          <a:noFill/>
        </p:spPr>
        <p:txBody>
          <a:bodyPr wrap="square" rtlCol="0">
            <a:spAutoFit/>
          </a:bodyPr>
          <a:lstStyle/>
          <a:p>
            <a:pPr algn="ctr"/>
            <a:r>
              <a:rPr lang="zh-CN" altLang="en-US" sz="4000" dirty="0" smtClean="0">
                <a:solidFill>
                  <a:prstClr val="white"/>
                </a:solidFill>
              </a:rPr>
              <a:t>书上的一段话</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4</a:t>
              </a:r>
              <a:endParaRPr lang="zh-CN" altLang="en-US" dirty="0">
                <a:solidFill>
                  <a:srgbClr val="5B9BD5"/>
                </a:solidFill>
              </a:endParaRPr>
            </a:p>
          </p:txBody>
        </p:sp>
      </p:grpSp>
      <p:sp>
        <p:nvSpPr>
          <p:cNvPr id="8" name="TextBox 7"/>
          <p:cNvSpPr txBox="1"/>
          <p:nvPr/>
        </p:nvSpPr>
        <p:spPr>
          <a:xfrm>
            <a:off x="2646947" y="2975952"/>
            <a:ext cx="8565135" cy="1631216"/>
          </a:xfrm>
          <a:prstGeom prst="rect">
            <a:avLst/>
          </a:prstGeom>
          <a:noFill/>
        </p:spPr>
        <p:txBody>
          <a:bodyPr wrap="square" rtlCol="0">
            <a:spAutoFit/>
          </a:bodyPr>
          <a:lstStyle/>
          <a:p>
            <a:r>
              <a:rPr lang="zh-CN" altLang="en-US" sz="2500" dirty="0" smtClean="0">
                <a:solidFill>
                  <a:prstClr val="white"/>
                </a:solidFill>
              </a:rPr>
              <a:t>设计奖励的目的在于构建一种可以检测和正确地给予玩家奖励的系统，而这些奖励应该是玩家本身就</a:t>
            </a:r>
            <a:r>
              <a:rPr lang="zh-CN" altLang="en-US" sz="2500" dirty="0">
                <a:solidFill>
                  <a:prstClr val="white"/>
                </a:solidFill>
              </a:rPr>
              <a:t>想要</a:t>
            </a:r>
            <a:r>
              <a:rPr lang="zh-CN" altLang="en-US" sz="2500" dirty="0" smtClean="0">
                <a:solidFill>
                  <a:prstClr val="white"/>
                </a:solidFill>
              </a:rPr>
              <a:t>的东西。既然每个游戏的情况都有所不同，那么每一个游戏都要有一个独特的，并且精心制作的奖励系统</a:t>
            </a:r>
            <a:endParaRPr lang="zh-CN" altLang="en-US" sz="2500" dirty="0">
              <a:solidFill>
                <a:prstClr val="white"/>
              </a:solidFill>
            </a:endParaRPr>
          </a:p>
        </p:txBody>
      </p:sp>
    </p:spTree>
    <p:extLst>
      <p:ext uri="{BB962C8B-B14F-4D97-AF65-F5344CB8AC3E}">
        <p14:creationId xmlns:p14="http://schemas.microsoft.com/office/powerpoint/2010/main" val="34686893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473723" y="2879933"/>
            <a:ext cx="362341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prstClr val="white"/>
                </a:solidFill>
              </a:rPr>
              <a:t>信息传递</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七</a:t>
            </a:r>
            <a:endParaRPr lang="zh-CN" altLang="en-US" dirty="0">
              <a:solidFill>
                <a:prstClr val="white"/>
              </a:solidFill>
            </a:endParaRPr>
          </a:p>
        </p:txBody>
      </p:sp>
    </p:spTree>
    <p:extLst>
      <p:ext uri="{BB962C8B-B14F-4D97-AF65-F5344CB8AC3E}">
        <p14:creationId xmlns:p14="http://schemas.microsoft.com/office/powerpoint/2010/main" val="4492694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790849"/>
            <a:ext cx="933650" cy="1323439"/>
          </a:xfrm>
          <a:prstGeom prst="rect">
            <a:avLst/>
          </a:prstGeom>
          <a:noFill/>
        </p:spPr>
        <p:txBody>
          <a:bodyPr wrap="square" rtlCol="0">
            <a:spAutoFit/>
          </a:bodyPr>
          <a:lstStyle/>
          <a:p>
            <a:pPr algn="ctr"/>
            <a:r>
              <a:rPr lang="zh-CN" altLang="en-US" sz="4000" dirty="0" smtClean="0">
                <a:solidFill>
                  <a:prstClr val="white"/>
                </a:solidFill>
              </a:rPr>
              <a:t>象征</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饥荒</a:t>
            </a:r>
            <a:r>
              <a:rPr lang="en-US" altLang="zh-CN" sz="2500" dirty="0" smtClean="0">
                <a:solidFill>
                  <a:srgbClr val="ED7D31"/>
                </a:solidFill>
              </a:rPr>
              <a:t>》</a:t>
            </a:r>
            <a:endParaRPr lang="zh-CN" altLang="en-US" sz="2500" dirty="0">
              <a:solidFill>
                <a:srgbClr val="ED7D31"/>
              </a:solidFill>
            </a:endParaRPr>
          </a:p>
        </p:txBody>
      </p:sp>
      <p:pic>
        <p:nvPicPr>
          <p:cNvPr id="4" name="Picture 3"/>
          <p:cNvPicPr>
            <a:picLocks noChangeAspect="1"/>
          </p:cNvPicPr>
          <p:nvPr/>
        </p:nvPicPr>
        <p:blipFill>
          <a:blip r:embed="rId2"/>
          <a:stretch>
            <a:fillRect/>
          </a:stretch>
        </p:blipFill>
        <p:spPr>
          <a:xfrm>
            <a:off x="2913574" y="988052"/>
            <a:ext cx="7361558" cy="4557155"/>
          </a:xfrm>
          <a:prstGeom prst="rect">
            <a:avLst/>
          </a:prstGeom>
        </p:spPr>
      </p:pic>
    </p:spTree>
    <p:extLst>
      <p:ext uri="{BB962C8B-B14F-4D97-AF65-F5344CB8AC3E}">
        <p14:creationId xmlns:p14="http://schemas.microsoft.com/office/powerpoint/2010/main" val="25096865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620075"/>
            <a:ext cx="933650" cy="3785652"/>
          </a:xfrm>
          <a:prstGeom prst="rect">
            <a:avLst/>
          </a:prstGeom>
          <a:noFill/>
        </p:spPr>
        <p:txBody>
          <a:bodyPr wrap="square" rtlCol="0">
            <a:spAutoFit/>
          </a:bodyPr>
          <a:lstStyle/>
          <a:p>
            <a:pPr algn="ctr"/>
            <a:r>
              <a:rPr lang="zh-CN" altLang="en-US" sz="4000" dirty="0" smtClean="0">
                <a:solidFill>
                  <a:prstClr val="white"/>
                </a:solidFill>
              </a:rPr>
              <a:t>尽量避免噪声</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饥荒</a:t>
            </a:r>
            <a:r>
              <a:rPr lang="en-US" altLang="zh-CN" sz="2500" dirty="0" smtClean="0">
                <a:solidFill>
                  <a:srgbClr val="ED7D31"/>
                </a:solidFill>
              </a:rPr>
              <a:t>》</a:t>
            </a:r>
            <a:endParaRPr lang="zh-CN" altLang="en-US" sz="2500" dirty="0">
              <a:solidFill>
                <a:srgbClr val="ED7D31"/>
              </a:solidFill>
            </a:endParaRPr>
          </a:p>
        </p:txBody>
      </p:sp>
      <p:sp>
        <p:nvSpPr>
          <p:cNvPr id="5" name="TextBox 4"/>
          <p:cNvSpPr txBox="1"/>
          <p:nvPr/>
        </p:nvSpPr>
        <p:spPr>
          <a:xfrm>
            <a:off x="4170348" y="1965889"/>
            <a:ext cx="6067514" cy="2400657"/>
          </a:xfrm>
          <a:prstGeom prst="rect">
            <a:avLst/>
          </a:prstGeom>
          <a:noFill/>
        </p:spPr>
        <p:txBody>
          <a:bodyPr wrap="square" rtlCol="0">
            <a:spAutoFit/>
          </a:bodyPr>
          <a:lstStyle/>
          <a:p>
            <a:pPr>
              <a:lnSpc>
                <a:spcPts val="3000"/>
              </a:lnSpc>
            </a:pPr>
            <a:r>
              <a:rPr lang="zh-CN" altLang="en-US" sz="2000" dirty="0" smtClean="0">
                <a:solidFill>
                  <a:schemeClr val="bg1"/>
                </a:solidFill>
              </a:rPr>
              <a:t>什么是噪声？</a:t>
            </a:r>
            <a:endParaRPr lang="en-US" altLang="zh-CN" sz="2000" dirty="0" smtClean="0">
              <a:solidFill>
                <a:schemeClr val="bg1"/>
              </a:solidFill>
            </a:endParaRPr>
          </a:p>
          <a:p>
            <a:pPr>
              <a:lnSpc>
                <a:spcPts val="3000"/>
              </a:lnSpc>
            </a:pPr>
            <a:r>
              <a:rPr lang="zh-CN" altLang="en-US" sz="2000" dirty="0">
                <a:solidFill>
                  <a:schemeClr val="bg1"/>
                </a:solidFill>
              </a:rPr>
              <a:t>传</a:t>
            </a:r>
            <a:r>
              <a:rPr lang="zh-CN" altLang="en-US" sz="2000" dirty="0" smtClean="0">
                <a:solidFill>
                  <a:schemeClr val="bg1"/>
                </a:solidFill>
              </a:rPr>
              <a:t>递给玩家的无意义的信息就是噪声</a:t>
            </a:r>
            <a:endParaRPr lang="en-US" altLang="zh-CN" sz="2000" dirty="0" smtClean="0">
              <a:solidFill>
                <a:schemeClr val="bg1"/>
              </a:solidFill>
            </a:endParaRPr>
          </a:p>
          <a:p>
            <a:pPr>
              <a:lnSpc>
                <a:spcPts val="3000"/>
              </a:lnSpc>
            </a:pPr>
            <a:endParaRPr lang="en-US" altLang="zh-CN" sz="2000" dirty="0">
              <a:solidFill>
                <a:schemeClr val="bg1"/>
              </a:solidFill>
            </a:endParaRPr>
          </a:p>
          <a:p>
            <a:pPr>
              <a:lnSpc>
                <a:spcPts val="3000"/>
              </a:lnSpc>
            </a:pPr>
            <a:endParaRPr lang="en-US" altLang="zh-CN" sz="2000" dirty="0" smtClean="0">
              <a:solidFill>
                <a:schemeClr val="bg1"/>
              </a:solidFill>
            </a:endParaRPr>
          </a:p>
          <a:p>
            <a:pPr>
              <a:lnSpc>
                <a:spcPts val="3000"/>
              </a:lnSpc>
            </a:pPr>
            <a:r>
              <a:rPr lang="zh-CN" altLang="en-US" sz="2000" dirty="0">
                <a:solidFill>
                  <a:schemeClr val="bg1"/>
                </a:solidFill>
              </a:rPr>
              <a:t>噪</a:t>
            </a:r>
            <a:r>
              <a:rPr lang="zh-CN" altLang="en-US" sz="2000" dirty="0" smtClean="0">
                <a:solidFill>
                  <a:schemeClr val="bg1"/>
                </a:solidFill>
              </a:rPr>
              <a:t>声产生的原因？</a:t>
            </a:r>
            <a:endParaRPr lang="en-US" altLang="zh-CN" sz="2000" dirty="0" smtClean="0">
              <a:solidFill>
                <a:schemeClr val="bg1"/>
              </a:solidFill>
            </a:endParaRPr>
          </a:p>
          <a:p>
            <a:pPr>
              <a:lnSpc>
                <a:spcPts val="3000"/>
              </a:lnSpc>
            </a:pPr>
            <a:r>
              <a:rPr lang="zh-CN" altLang="en-US" sz="2000" dirty="0">
                <a:solidFill>
                  <a:schemeClr val="bg1"/>
                </a:solidFill>
              </a:rPr>
              <a:t>复</a:t>
            </a:r>
            <a:r>
              <a:rPr lang="zh-CN" altLang="en-US" sz="2000" dirty="0" smtClean="0">
                <a:solidFill>
                  <a:schemeClr val="bg1"/>
                </a:solidFill>
              </a:rPr>
              <a:t>杂的美术效果和过多的信息</a:t>
            </a:r>
            <a:endParaRPr lang="zh-CN" altLang="en-US" sz="2000" dirty="0">
              <a:solidFill>
                <a:schemeClr val="bg1"/>
              </a:solidFill>
            </a:endParaRPr>
          </a:p>
        </p:txBody>
      </p:sp>
    </p:spTree>
    <p:extLst>
      <p:ext uri="{BB962C8B-B14F-4D97-AF65-F5344CB8AC3E}">
        <p14:creationId xmlns:p14="http://schemas.microsoft.com/office/powerpoint/2010/main" val="11683689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620075"/>
            <a:ext cx="933650" cy="3170099"/>
          </a:xfrm>
          <a:prstGeom prst="rect">
            <a:avLst/>
          </a:prstGeom>
          <a:noFill/>
        </p:spPr>
        <p:txBody>
          <a:bodyPr wrap="square" rtlCol="0">
            <a:spAutoFit/>
          </a:bodyPr>
          <a:lstStyle/>
          <a:p>
            <a:pPr algn="ctr"/>
            <a:r>
              <a:rPr lang="zh-CN" altLang="en-US" sz="4000" dirty="0">
                <a:solidFill>
                  <a:prstClr val="white"/>
                </a:solidFill>
              </a:rPr>
              <a:t>噪</a:t>
            </a:r>
            <a:r>
              <a:rPr lang="zh-CN" altLang="en-US" sz="4000" dirty="0" smtClean="0">
                <a:solidFill>
                  <a:prstClr val="white"/>
                </a:solidFill>
              </a:rPr>
              <a:t>声的反例</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3</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传奇</a:t>
            </a:r>
            <a:r>
              <a:rPr lang="en-US" altLang="zh-CN" sz="2500" dirty="0" smtClean="0">
                <a:solidFill>
                  <a:srgbClr val="ED7D31"/>
                </a:solidFill>
              </a:rPr>
              <a:t>》</a:t>
            </a:r>
            <a:endParaRPr lang="zh-CN" altLang="en-US" sz="2500" dirty="0">
              <a:solidFill>
                <a:srgbClr val="ED7D31"/>
              </a:solidFill>
            </a:endParaRPr>
          </a:p>
        </p:txBody>
      </p:sp>
      <p:pic>
        <p:nvPicPr>
          <p:cNvPr id="4" name="Picture 3"/>
          <p:cNvPicPr>
            <a:picLocks noChangeAspect="1"/>
          </p:cNvPicPr>
          <p:nvPr/>
        </p:nvPicPr>
        <p:blipFill>
          <a:blip r:embed="rId2"/>
          <a:stretch>
            <a:fillRect/>
          </a:stretch>
        </p:blipFill>
        <p:spPr>
          <a:xfrm>
            <a:off x="1838099" y="283616"/>
            <a:ext cx="5212181" cy="3910763"/>
          </a:xfrm>
          <a:prstGeom prst="rect">
            <a:avLst/>
          </a:prstGeom>
        </p:spPr>
      </p:pic>
      <p:pic>
        <p:nvPicPr>
          <p:cNvPr id="6" name="Picture 5"/>
          <p:cNvPicPr>
            <a:picLocks noChangeAspect="1"/>
          </p:cNvPicPr>
          <p:nvPr/>
        </p:nvPicPr>
        <p:blipFill>
          <a:blip r:embed="rId3"/>
          <a:stretch>
            <a:fillRect/>
          </a:stretch>
        </p:blipFill>
        <p:spPr>
          <a:xfrm>
            <a:off x="6168303" y="2162087"/>
            <a:ext cx="5454959" cy="3636380"/>
          </a:xfrm>
          <a:prstGeom prst="rect">
            <a:avLst/>
          </a:prstGeom>
        </p:spPr>
      </p:pic>
    </p:spTree>
    <p:extLst>
      <p:ext uri="{BB962C8B-B14F-4D97-AF65-F5344CB8AC3E}">
        <p14:creationId xmlns:p14="http://schemas.microsoft.com/office/powerpoint/2010/main" val="3558413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3</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能以多种方式使用的机制可能是优雅的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超级马里奥的 跳</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3</a:t>
            </a:r>
            <a:endParaRPr lang="zh-CN" altLang="en-US" sz="2000" dirty="0">
              <a:solidFill>
                <a:prstClr val="white"/>
              </a:solidFill>
            </a:endParaRPr>
          </a:p>
        </p:txBody>
      </p:sp>
    </p:spTree>
    <p:extLst>
      <p:ext uri="{BB962C8B-B14F-4D97-AF65-F5344CB8AC3E}">
        <p14:creationId xmlns:p14="http://schemas.microsoft.com/office/powerpoint/2010/main" val="36090084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047365"/>
            <a:ext cx="933650" cy="2554545"/>
          </a:xfrm>
          <a:prstGeom prst="rect">
            <a:avLst/>
          </a:prstGeom>
          <a:noFill/>
        </p:spPr>
        <p:txBody>
          <a:bodyPr wrap="square" rtlCol="0">
            <a:spAutoFit/>
          </a:bodyPr>
          <a:lstStyle/>
          <a:p>
            <a:pPr algn="ctr"/>
            <a:r>
              <a:rPr lang="zh-CN" altLang="en-US" sz="4000" dirty="0">
                <a:solidFill>
                  <a:prstClr val="white"/>
                </a:solidFill>
              </a:rPr>
              <a:t>视</a:t>
            </a:r>
            <a:r>
              <a:rPr lang="zh-CN" altLang="en-US" sz="4000" dirty="0" smtClean="0">
                <a:solidFill>
                  <a:prstClr val="white"/>
                </a:solidFill>
              </a:rPr>
              <a:t>觉层次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5" name="TextBox 4"/>
          <p:cNvSpPr txBox="1"/>
          <p:nvPr/>
        </p:nvSpPr>
        <p:spPr>
          <a:xfrm>
            <a:off x="2908733" y="1376229"/>
            <a:ext cx="7827948" cy="861774"/>
          </a:xfrm>
          <a:prstGeom prst="rect">
            <a:avLst/>
          </a:prstGeom>
          <a:noFill/>
        </p:spPr>
        <p:txBody>
          <a:bodyPr wrap="square" rtlCol="0">
            <a:spAutoFit/>
          </a:bodyPr>
          <a:lstStyle/>
          <a:p>
            <a:pPr>
              <a:lnSpc>
                <a:spcPts val="3000"/>
              </a:lnSpc>
            </a:pPr>
            <a:r>
              <a:rPr lang="zh-CN" altLang="en-US" sz="2000" dirty="0" smtClean="0">
                <a:solidFill>
                  <a:prstClr val="white"/>
                </a:solidFill>
              </a:rPr>
              <a:t>玩家在同一时刻只能接受一定数量的信息。如果信息的数量超过玩家能接受的上限，这些信息就会被玩家遗漏，并最终成为噪声。</a:t>
            </a:r>
            <a:endParaRPr lang="zh-CN" altLang="en-US" sz="2000" dirty="0">
              <a:solidFill>
                <a:prstClr val="white"/>
              </a:solidFill>
            </a:endParaRPr>
          </a:p>
        </p:txBody>
      </p:sp>
      <p:sp>
        <p:nvSpPr>
          <p:cNvPr id="9" name="TextBox 8"/>
          <p:cNvSpPr txBox="1"/>
          <p:nvPr/>
        </p:nvSpPr>
        <p:spPr>
          <a:xfrm>
            <a:off x="2906831" y="2992557"/>
            <a:ext cx="7827948" cy="861774"/>
          </a:xfrm>
          <a:prstGeom prst="rect">
            <a:avLst/>
          </a:prstGeom>
          <a:noFill/>
        </p:spPr>
        <p:txBody>
          <a:bodyPr wrap="square" rtlCol="0">
            <a:spAutoFit/>
          </a:bodyPr>
          <a:lstStyle/>
          <a:p>
            <a:pPr>
              <a:lnSpc>
                <a:spcPts val="3000"/>
              </a:lnSpc>
            </a:pPr>
            <a:r>
              <a:rPr lang="zh-CN" altLang="en-US" sz="2000" dirty="0" smtClean="0">
                <a:solidFill>
                  <a:prstClr val="white"/>
                </a:solidFill>
              </a:rPr>
              <a:t>在视觉层次中，所有的东西都会立即出现，但是更重要的信息会更加显眼，以便玩家在第一时间就能够注意到它们。</a:t>
            </a:r>
            <a:endParaRPr lang="zh-CN" altLang="en-US" sz="2000" dirty="0">
              <a:solidFill>
                <a:prstClr val="white"/>
              </a:solidFill>
            </a:endParaRPr>
          </a:p>
        </p:txBody>
      </p:sp>
    </p:spTree>
    <p:extLst>
      <p:ext uri="{BB962C8B-B14F-4D97-AF65-F5344CB8AC3E}">
        <p14:creationId xmlns:p14="http://schemas.microsoft.com/office/powerpoint/2010/main" val="30531824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620075"/>
            <a:ext cx="933650" cy="3785652"/>
          </a:xfrm>
          <a:prstGeom prst="rect">
            <a:avLst/>
          </a:prstGeom>
          <a:noFill/>
        </p:spPr>
        <p:txBody>
          <a:bodyPr wrap="square" rtlCol="0">
            <a:spAutoFit/>
          </a:bodyPr>
          <a:lstStyle/>
          <a:p>
            <a:pPr algn="ctr"/>
            <a:r>
              <a:rPr lang="zh-CN" altLang="en-US" sz="4000" dirty="0" smtClean="0">
                <a:solidFill>
                  <a:prstClr val="white"/>
                </a:solidFill>
              </a:rPr>
              <a:t>视觉层次例子</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5</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《CR》</a:t>
            </a:r>
            <a:r>
              <a:rPr lang="zh-CN" altLang="en-US" sz="2500" dirty="0" smtClean="0">
                <a:solidFill>
                  <a:srgbClr val="ED7D31"/>
                </a:solidFill>
              </a:rPr>
              <a:t>、</a:t>
            </a:r>
            <a:r>
              <a:rPr lang="en-US" altLang="zh-CN" sz="2500" dirty="0" smtClean="0">
                <a:solidFill>
                  <a:srgbClr val="ED7D31"/>
                </a:solidFill>
              </a:rPr>
              <a:t>《dota2》</a:t>
            </a:r>
            <a:endParaRPr lang="zh-CN" altLang="en-US" sz="2500" dirty="0">
              <a:solidFill>
                <a:srgbClr val="ED7D31"/>
              </a:solidFill>
            </a:endParaRPr>
          </a:p>
        </p:txBody>
      </p:sp>
      <p:pic>
        <p:nvPicPr>
          <p:cNvPr id="5" name="Picture 4"/>
          <p:cNvPicPr>
            <a:picLocks noChangeAspect="1"/>
          </p:cNvPicPr>
          <p:nvPr/>
        </p:nvPicPr>
        <p:blipFill>
          <a:blip r:embed="rId2"/>
          <a:stretch>
            <a:fillRect/>
          </a:stretch>
        </p:blipFill>
        <p:spPr>
          <a:xfrm>
            <a:off x="1646868" y="190166"/>
            <a:ext cx="3402617" cy="5996989"/>
          </a:xfrm>
          <a:prstGeom prst="rect">
            <a:avLst/>
          </a:prstGeom>
        </p:spPr>
      </p:pic>
      <p:pic>
        <p:nvPicPr>
          <p:cNvPr id="7" name="Picture 6"/>
          <p:cNvPicPr>
            <a:picLocks noChangeAspect="1"/>
          </p:cNvPicPr>
          <p:nvPr/>
        </p:nvPicPr>
        <p:blipFill>
          <a:blip r:embed="rId3"/>
          <a:stretch>
            <a:fillRect/>
          </a:stretch>
        </p:blipFill>
        <p:spPr>
          <a:xfrm>
            <a:off x="5708590" y="2096766"/>
            <a:ext cx="5734209" cy="3218179"/>
          </a:xfrm>
          <a:prstGeom prst="rect">
            <a:avLst/>
          </a:prstGeom>
        </p:spPr>
      </p:pic>
    </p:spTree>
    <p:extLst>
      <p:ext uri="{BB962C8B-B14F-4D97-AF65-F5344CB8AC3E}">
        <p14:creationId xmlns:p14="http://schemas.microsoft.com/office/powerpoint/2010/main" val="39892411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978999"/>
            <a:ext cx="933650" cy="2554545"/>
          </a:xfrm>
          <a:prstGeom prst="rect">
            <a:avLst/>
          </a:prstGeom>
          <a:noFill/>
        </p:spPr>
        <p:txBody>
          <a:bodyPr wrap="square" rtlCol="0">
            <a:spAutoFit/>
          </a:bodyPr>
          <a:lstStyle/>
          <a:p>
            <a:pPr algn="ctr"/>
            <a:r>
              <a:rPr lang="zh-CN" altLang="en-US" sz="4000" dirty="0" smtClean="0">
                <a:solidFill>
                  <a:prstClr val="white"/>
                </a:solidFill>
              </a:rPr>
              <a:t>信息冗余</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6</a:t>
              </a:r>
              <a:endParaRPr lang="zh-CN" altLang="en-US" dirty="0">
                <a:solidFill>
                  <a:srgbClr val="5B9BD5"/>
                </a:solidFill>
              </a:endParaRPr>
            </a:p>
          </p:txBody>
        </p:sp>
      </p:grpSp>
      <p:sp>
        <p:nvSpPr>
          <p:cNvPr id="8" name="TextBox 7"/>
          <p:cNvSpPr txBox="1"/>
          <p:nvPr/>
        </p:nvSpPr>
        <p:spPr>
          <a:xfrm>
            <a:off x="2368446" y="1262663"/>
            <a:ext cx="6502089" cy="477054"/>
          </a:xfrm>
          <a:prstGeom prst="rect">
            <a:avLst/>
          </a:prstGeom>
          <a:noFill/>
        </p:spPr>
        <p:txBody>
          <a:bodyPr wrap="square" rtlCol="0">
            <a:spAutoFit/>
          </a:bodyPr>
          <a:lstStyle/>
          <a:p>
            <a:pPr>
              <a:lnSpc>
                <a:spcPts val="3000"/>
              </a:lnSpc>
            </a:pPr>
            <a:r>
              <a:rPr lang="zh-CN" altLang="en-US" sz="2000" dirty="0">
                <a:solidFill>
                  <a:prstClr val="white"/>
                </a:solidFill>
              </a:rPr>
              <a:t>为</a:t>
            </a:r>
            <a:r>
              <a:rPr lang="zh-CN" altLang="en-US" sz="2000" dirty="0" smtClean="0">
                <a:solidFill>
                  <a:prstClr val="white"/>
                </a:solidFill>
              </a:rPr>
              <a:t>了避免玩家错过重要信息，可采用信息冗余方法。</a:t>
            </a:r>
            <a:endParaRPr lang="zh-CN" altLang="en-US" sz="2000" dirty="0">
              <a:solidFill>
                <a:prstClr val="white"/>
              </a:solidFill>
            </a:endParaRPr>
          </a:p>
        </p:txBody>
      </p:sp>
      <p:sp>
        <p:nvSpPr>
          <p:cNvPr id="4" name="Rectangle 3"/>
          <p:cNvSpPr/>
          <p:nvPr/>
        </p:nvSpPr>
        <p:spPr>
          <a:xfrm>
            <a:off x="2479540" y="2412051"/>
            <a:ext cx="1367327"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同类冗余</a:t>
            </a:r>
            <a:endParaRPr lang="zh-CN" altLang="en-US" dirty="0"/>
          </a:p>
        </p:txBody>
      </p:sp>
      <p:sp>
        <p:nvSpPr>
          <p:cNvPr id="10" name="Rectangle 9"/>
          <p:cNvSpPr/>
          <p:nvPr/>
        </p:nvSpPr>
        <p:spPr>
          <a:xfrm>
            <a:off x="3846867" y="2412051"/>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同样的方式多次传递同样的信息</a:t>
            </a:r>
            <a:endParaRPr lang="zh-CN" altLang="en-US" dirty="0"/>
          </a:p>
        </p:txBody>
      </p:sp>
      <p:sp>
        <p:nvSpPr>
          <p:cNvPr id="14" name="Rectangle 13"/>
          <p:cNvSpPr/>
          <p:nvPr/>
        </p:nvSpPr>
        <p:spPr>
          <a:xfrm>
            <a:off x="7930497" y="2412051"/>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不同的地方放一样的提示，玩家只需看到其中一个，提示全部消失</a:t>
            </a:r>
            <a:endParaRPr lang="zh-CN" altLang="en-US" sz="1400" dirty="0"/>
          </a:p>
        </p:txBody>
      </p:sp>
      <p:sp>
        <p:nvSpPr>
          <p:cNvPr id="16" name="Rectangle 15"/>
          <p:cNvSpPr/>
          <p:nvPr/>
        </p:nvSpPr>
        <p:spPr>
          <a:xfrm>
            <a:off x="2479540" y="3504489"/>
            <a:ext cx="1367327"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可变冗余</a:t>
            </a:r>
            <a:endParaRPr lang="zh-CN" altLang="en-US" dirty="0"/>
          </a:p>
        </p:txBody>
      </p:sp>
      <p:sp>
        <p:nvSpPr>
          <p:cNvPr id="17" name="Rectangle 16"/>
          <p:cNvSpPr/>
          <p:nvPr/>
        </p:nvSpPr>
        <p:spPr>
          <a:xfrm>
            <a:off x="3846867" y="3504489"/>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不同</a:t>
            </a:r>
            <a:r>
              <a:rPr lang="zh-CN" altLang="en-US" dirty="0" smtClean="0"/>
              <a:t>的方式多次传递同样的信息</a:t>
            </a:r>
            <a:endParaRPr lang="zh-CN" altLang="en-US" dirty="0"/>
          </a:p>
        </p:txBody>
      </p:sp>
      <p:sp>
        <p:nvSpPr>
          <p:cNvPr id="18" name="Rectangle 17"/>
          <p:cNvSpPr/>
          <p:nvPr/>
        </p:nvSpPr>
        <p:spPr>
          <a:xfrm>
            <a:off x="7930497" y="3504489"/>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喊叫、挥手、</a:t>
            </a:r>
            <a:r>
              <a:rPr lang="en-US" altLang="zh-CN" sz="1400" dirty="0" smtClean="0"/>
              <a:t>UI</a:t>
            </a:r>
            <a:r>
              <a:rPr lang="zh-CN" altLang="en-US" sz="1400" dirty="0" smtClean="0"/>
              <a:t>提示等同时提示一个信息</a:t>
            </a:r>
            <a:endParaRPr lang="zh-CN" altLang="en-US" sz="1400" dirty="0"/>
          </a:p>
        </p:txBody>
      </p:sp>
      <p:sp>
        <p:nvSpPr>
          <p:cNvPr id="19" name="Rectangle 18"/>
          <p:cNvSpPr/>
          <p:nvPr/>
        </p:nvSpPr>
        <p:spPr>
          <a:xfrm>
            <a:off x="2479540" y="4533544"/>
            <a:ext cx="1367327"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被动</a:t>
            </a:r>
            <a:r>
              <a:rPr lang="zh-CN" altLang="en-US" dirty="0" smtClean="0"/>
              <a:t>冗余</a:t>
            </a:r>
            <a:endParaRPr lang="zh-CN" altLang="en-US" dirty="0"/>
          </a:p>
        </p:txBody>
      </p:sp>
      <p:sp>
        <p:nvSpPr>
          <p:cNvPr id="20" name="Rectangle 19"/>
          <p:cNvSpPr/>
          <p:nvPr/>
        </p:nvSpPr>
        <p:spPr>
          <a:xfrm>
            <a:off x="3846867" y="4533544"/>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玩</a:t>
            </a:r>
            <a:r>
              <a:rPr lang="zh-CN" altLang="en-US" dirty="0" smtClean="0"/>
              <a:t>家错过首要提示，则显示次要提示</a:t>
            </a:r>
            <a:endParaRPr lang="zh-CN" altLang="en-US" dirty="0"/>
          </a:p>
        </p:txBody>
      </p:sp>
      <p:sp>
        <p:nvSpPr>
          <p:cNvPr id="21" name="Rectangle 20"/>
          <p:cNvSpPr/>
          <p:nvPr/>
        </p:nvSpPr>
        <p:spPr>
          <a:xfrm>
            <a:off x="7930497" y="4533544"/>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错</a:t>
            </a:r>
            <a:r>
              <a:rPr lang="zh-CN" altLang="en-US" sz="1400" dirty="0" smtClean="0"/>
              <a:t>过喊叫，然后挥手，错过挥手然后</a:t>
            </a:r>
            <a:r>
              <a:rPr lang="en-US" altLang="zh-CN" sz="1400" dirty="0" smtClean="0"/>
              <a:t>UI……</a:t>
            </a:r>
            <a:endParaRPr lang="zh-CN" altLang="en-US" sz="1400" dirty="0"/>
          </a:p>
        </p:txBody>
      </p:sp>
    </p:spTree>
    <p:extLst>
      <p:ext uri="{BB962C8B-B14F-4D97-AF65-F5344CB8AC3E}">
        <p14:creationId xmlns:p14="http://schemas.microsoft.com/office/powerpoint/2010/main" val="15237213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978999"/>
            <a:ext cx="933650" cy="2554545"/>
          </a:xfrm>
          <a:prstGeom prst="rect">
            <a:avLst/>
          </a:prstGeom>
          <a:noFill/>
        </p:spPr>
        <p:txBody>
          <a:bodyPr wrap="square" rtlCol="0">
            <a:spAutoFit/>
          </a:bodyPr>
          <a:lstStyle/>
          <a:p>
            <a:pPr algn="ctr"/>
            <a:r>
              <a:rPr lang="zh-CN" altLang="en-US" sz="4000" dirty="0" smtClean="0">
                <a:solidFill>
                  <a:prstClr val="white"/>
                </a:solidFill>
              </a:rPr>
              <a:t>间接控制</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7</a:t>
              </a:r>
              <a:endParaRPr lang="zh-CN" altLang="en-US" dirty="0">
                <a:solidFill>
                  <a:srgbClr val="5B9BD5"/>
                </a:solidFill>
              </a:endParaRPr>
            </a:p>
          </p:txBody>
        </p:sp>
      </p:grpSp>
      <p:sp>
        <p:nvSpPr>
          <p:cNvPr id="8" name="TextBox 7"/>
          <p:cNvSpPr txBox="1"/>
          <p:nvPr/>
        </p:nvSpPr>
        <p:spPr>
          <a:xfrm>
            <a:off x="4034876" y="1180399"/>
            <a:ext cx="6502089" cy="477054"/>
          </a:xfrm>
          <a:prstGeom prst="rect">
            <a:avLst/>
          </a:prstGeom>
          <a:noFill/>
        </p:spPr>
        <p:txBody>
          <a:bodyPr wrap="square" rtlCol="0">
            <a:spAutoFit/>
          </a:bodyPr>
          <a:lstStyle/>
          <a:p>
            <a:pPr>
              <a:lnSpc>
                <a:spcPts val="3000"/>
              </a:lnSpc>
            </a:pPr>
            <a:r>
              <a:rPr lang="zh-CN" altLang="en-US" sz="2000" dirty="0" smtClean="0">
                <a:solidFill>
                  <a:prstClr val="white"/>
                </a:solidFill>
              </a:rPr>
              <a:t>在玩家不知情的情况下，对玩家进行引导。</a:t>
            </a:r>
            <a:endParaRPr lang="zh-CN" altLang="en-US" sz="2000" dirty="0">
              <a:solidFill>
                <a:prstClr val="white"/>
              </a:solidFill>
            </a:endParaRPr>
          </a:p>
        </p:txBody>
      </p:sp>
      <p:sp>
        <p:nvSpPr>
          <p:cNvPr id="22" name="Rectangle 21"/>
          <p:cNvSpPr/>
          <p:nvPr/>
        </p:nvSpPr>
        <p:spPr>
          <a:xfrm>
            <a:off x="3069200" y="2974260"/>
            <a:ext cx="2007002" cy="75170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微影响</a:t>
            </a:r>
            <a:endParaRPr lang="zh-CN" altLang="en-US" dirty="0"/>
          </a:p>
        </p:txBody>
      </p:sp>
      <p:sp>
        <p:nvSpPr>
          <p:cNvPr id="23" name="Rectangle 22"/>
          <p:cNvSpPr/>
          <p:nvPr/>
        </p:nvSpPr>
        <p:spPr>
          <a:xfrm>
            <a:off x="5786763" y="2974260"/>
            <a:ext cx="2007002" cy="75170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灌输</a:t>
            </a:r>
          </a:p>
        </p:txBody>
      </p:sp>
      <p:sp>
        <p:nvSpPr>
          <p:cNvPr id="24" name="Rectangle 23"/>
          <p:cNvSpPr/>
          <p:nvPr/>
        </p:nvSpPr>
        <p:spPr>
          <a:xfrm>
            <a:off x="8435959" y="2974260"/>
            <a:ext cx="2007002" cy="75170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社</a:t>
            </a:r>
            <a:r>
              <a:rPr lang="zh-CN" altLang="en-US" dirty="0" smtClean="0"/>
              <a:t>会模仿</a:t>
            </a:r>
            <a:endParaRPr lang="zh-CN" altLang="en-US" dirty="0"/>
          </a:p>
        </p:txBody>
      </p:sp>
      <p:sp>
        <p:nvSpPr>
          <p:cNvPr id="25" name="Rectangle 24"/>
          <p:cNvSpPr/>
          <p:nvPr/>
        </p:nvSpPr>
        <p:spPr>
          <a:xfrm>
            <a:off x="8435959" y="3729137"/>
            <a:ext cx="2007002" cy="152652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玩家很自然的会效仿其他人的行为。</a:t>
            </a:r>
            <a:endParaRPr lang="zh-CN" altLang="en-US" dirty="0"/>
          </a:p>
        </p:txBody>
      </p:sp>
      <p:sp>
        <p:nvSpPr>
          <p:cNvPr id="26" name="Rectangle 25"/>
          <p:cNvSpPr/>
          <p:nvPr/>
        </p:nvSpPr>
        <p:spPr>
          <a:xfrm>
            <a:off x="5786763" y="3725966"/>
            <a:ext cx="2007002" cy="152652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激</a:t>
            </a:r>
            <a:r>
              <a:rPr lang="zh-CN" altLang="en-US" dirty="0" smtClean="0"/>
              <a:t>活玩家脑海中的某个概念而影响到他们后来的行为。</a:t>
            </a:r>
            <a:endParaRPr lang="zh-CN" altLang="en-US" dirty="0"/>
          </a:p>
        </p:txBody>
      </p:sp>
      <p:sp>
        <p:nvSpPr>
          <p:cNvPr id="27" name="Rectangle 26"/>
          <p:cNvSpPr/>
          <p:nvPr/>
        </p:nvSpPr>
        <p:spPr>
          <a:xfrm>
            <a:off x="3069200" y="3725966"/>
            <a:ext cx="2007002" cy="152652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不改变现有的选项，通过改变选项的呈现方式影响玩家的行为。</a:t>
            </a:r>
            <a:endParaRPr lang="zh-CN" altLang="en-US" dirty="0"/>
          </a:p>
        </p:txBody>
      </p:sp>
    </p:spTree>
    <p:extLst>
      <p:ext uri="{BB962C8B-B14F-4D97-AF65-F5344CB8AC3E}">
        <p14:creationId xmlns:p14="http://schemas.microsoft.com/office/powerpoint/2010/main" val="19001433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978999"/>
            <a:ext cx="933650" cy="3785652"/>
          </a:xfrm>
          <a:prstGeom prst="rect">
            <a:avLst/>
          </a:prstGeom>
          <a:noFill/>
        </p:spPr>
        <p:txBody>
          <a:bodyPr wrap="square" rtlCol="0">
            <a:spAutoFit/>
          </a:bodyPr>
          <a:lstStyle/>
          <a:p>
            <a:pPr algn="ctr"/>
            <a:r>
              <a:rPr lang="zh-CN" altLang="en-US" sz="4000" dirty="0" smtClean="0">
                <a:solidFill>
                  <a:prstClr val="white"/>
                </a:solidFill>
              </a:rPr>
              <a:t>间接控制</a:t>
            </a:r>
            <a:endParaRPr lang="en-US" altLang="zh-CN" sz="4000" dirty="0">
              <a:solidFill>
                <a:prstClr val="white"/>
              </a:solidFill>
            </a:endParaRPr>
          </a:p>
          <a:p>
            <a:pPr algn="ctr"/>
            <a:r>
              <a:rPr lang="zh-CN" altLang="en-US" sz="4000" dirty="0">
                <a:solidFill>
                  <a:prstClr val="white"/>
                </a:solidFill>
              </a:rPr>
              <a:t>实例</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8</a:t>
              </a:r>
              <a:endParaRPr lang="zh-CN" altLang="en-US" dirty="0">
                <a:solidFill>
                  <a:srgbClr val="5B9BD5"/>
                </a:solidFill>
              </a:endParaRPr>
            </a:p>
          </p:txBody>
        </p:sp>
      </p:grpSp>
      <p:sp>
        <p:nvSpPr>
          <p:cNvPr id="8" name="TextBox 7"/>
          <p:cNvSpPr txBox="1"/>
          <p:nvPr/>
        </p:nvSpPr>
        <p:spPr>
          <a:xfrm>
            <a:off x="3590495" y="2286775"/>
            <a:ext cx="6502089" cy="3170099"/>
          </a:xfrm>
          <a:prstGeom prst="rect">
            <a:avLst/>
          </a:prstGeom>
          <a:noFill/>
        </p:spPr>
        <p:txBody>
          <a:bodyPr wrap="square" rtlCol="0">
            <a:spAutoFit/>
          </a:bodyPr>
          <a:lstStyle/>
          <a:p>
            <a:pPr>
              <a:lnSpc>
                <a:spcPts val="3000"/>
              </a:lnSpc>
            </a:pPr>
            <a:r>
              <a:rPr lang="zh-CN" altLang="en-US" sz="2000" b="1" dirty="0" smtClean="0">
                <a:solidFill>
                  <a:prstClr val="white"/>
                </a:solidFill>
              </a:rPr>
              <a:t>微影响</a:t>
            </a:r>
            <a:endParaRPr lang="en-US" altLang="zh-CN" sz="2000" b="1" dirty="0" smtClean="0">
              <a:solidFill>
                <a:prstClr val="white"/>
              </a:solidFill>
            </a:endParaRPr>
          </a:p>
          <a:p>
            <a:pPr>
              <a:lnSpc>
                <a:spcPts val="3000"/>
              </a:lnSpc>
            </a:pPr>
            <a:r>
              <a:rPr lang="zh-CN" altLang="en-US" sz="2000" dirty="0">
                <a:solidFill>
                  <a:prstClr val="white"/>
                </a:solidFill>
              </a:rPr>
              <a:t>改</a:t>
            </a:r>
            <a:r>
              <a:rPr lang="zh-CN" altLang="en-US" sz="2000" dirty="0" smtClean="0">
                <a:solidFill>
                  <a:prstClr val="white"/>
                </a:solidFill>
              </a:rPr>
              <a:t>变路的宽度，门的形状等（老葛所说）</a:t>
            </a:r>
            <a:endParaRPr lang="en-US" altLang="zh-CN" sz="2000" dirty="0" smtClean="0">
              <a:solidFill>
                <a:prstClr val="white"/>
              </a:solidFill>
            </a:endParaRPr>
          </a:p>
          <a:p>
            <a:pPr>
              <a:lnSpc>
                <a:spcPts val="3000"/>
              </a:lnSpc>
            </a:pPr>
            <a:endParaRPr lang="en-US" altLang="zh-CN" sz="2000" dirty="0">
              <a:solidFill>
                <a:prstClr val="white"/>
              </a:solidFill>
            </a:endParaRPr>
          </a:p>
          <a:p>
            <a:pPr>
              <a:lnSpc>
                <a:spcPts val="3000"/>
              </a:lnSpc>
            </a:pPr>
            <a:r>
              <a:rPr lang="zh-CN" altLang="en-US" sz="2000" b="1" dirty="0" smtClean="0">
                <a:solidFill>
                  <a:prstClr val="white"/>
                </a:solidFill>
              </a:rPr>
              <a:t>灌输</a:t>
            </a:r>
            <a:endParaRPr lang="en-US" altLang="zh-CN" sz="2000" b="1" dirty="0" smtClean="0">
              <a:solidFill>
                <a:prstClr val="white"/>
              </a:solidFill>
            </a:endParaRPr>
          </a:p>
          <a:p>
            <a:pPr>
              <a:lnSpc>
                <a:spcPts val="3000"/>
              </a:lnSpc>
            </a:pPr>
            <a:r>
              <a:rPr lang="zh-CN" altLang="en-US" sz="2000" dirty="0">
                <a:solidFill>
                  <a:prstClr val="white"/>
                </a:solidFill>
              </a:rPr>
              <a:t>游</a:t>
            </a:r>
            <a:r>
              <a:rPr lang="zh-CN" altLang="en-US" sz="2000" dirty="0" smtClean="0">
                <a:solidFill>
                  <a:prstClr val="white"/>
                </a:solidFill>
              </a:rPr>
              <a:t>戏名字、封面、</a:t>
            </a:r>
            <a:r>
              <a:rPr lang="en-US" altLang="zh-CN" sz="2000" dirty="0" smtClean="0">
                <a:solidFill>
                  <a:prstClr val="white"/>
                </a:solidFill>
              </a:rPr>
              <a:t>FPS</a:t>
            </a:r>
            <a:r>
              <a:rPr lang="zh-CN" altLang="en-US" sz="2000" dirty="0" smtClean="0">
                <a:solidFill>
                  <a:prstClr val="white"/>
                </a:solidFill>
              </a:rPr>
              <a:t>游戏中与线人见面压低枪</a:t>
            </a:r>
            <a:endParaRPr lang="en-US" altLang="zh-CN" sz="2000" dirty="0" smtClean="0">
              <a:solidFill>
                <a:prstClr val="white"/>
              </a:solidFill>
            </a:endParaRPr>
          </a:p>
          <a:p>
            <a:pPr>
              <a:lnSpc>
                <a:spcPts val="3000"/>
              </a:lnSpc>
            </a:pPr>
            <a:endParaRPr lang="en-US" altLang="zh-CN" sz="2000" dirty="0">
              <a:solidFill>
                <a:prstClr val="white"/>
              </a:solidFill>
            </a:endParaRPr>
          </a:p>
          <a:p>
            <a:pPr>
              <a:lnSpc>
                <a:spcPts val="3000"/>
              </a:lnSpc>
            </a:pPr>
            <a:r>
              <a:rPr lang="zh-CN" altLang="en-US" sz="2000" b="1" dirty="0" smtClean="0">
                <a:solidFill>
                  <a:prstClr val="white"/>
                </a:solidFill>
              </a:rPr>
              <a:t>社会模仿</a:t>
            </a:r>
            <a:endParaRPr lang="en-US" altLang="zh-CN" sz="2000" b="1" dirty="0" smtClean="0">
              <a:solidFill>
                <a:prstClr val="white"/>
              </a:solidFill>
            </a:endParaRPr>
          </a:p>
          <a:p>
            <a:pPr>
              <a:lnSpc>
                <a:spcPts val="3000"/>
              </a:lnSpc>
            </a:pPr>
            <a:r>
              <a:rPr lang="zh-CN" altLang="en-US" sz="2000" dirty="0" smtClean="0">
                <a:solidFill>
                  <a:prstClr val="white"/>
                </a:solidFill>
              </a:rPr>
              <a:t>让</a:t>
            </a:r>
            <a:r>
              <a:rPr lang="en-US" altLang="zh-CN" sz="2000" dirty="0" smtClean="0">
                <a:solidFill>
                  <a:prstClr val="white"/>
                </a:solidFill>
              </a:rPr>
              <a:t>NPC</a:t>
            </a:r>
            <a:r>
              <a:rPr lang="zh-CN" altLang="en-US" sz="2000" dirty="0" smtClean="0">
                <a:solidFill>
                  <a:prstClr val="white"/>
                </a:solidFill>
              </a:rPr>
              <a:t>展示高超技巧，使玩家留意，玩家会自主学习</a:t>
            </a:r>
            <a:endParaRPr lang="en-US" altLang="zh-CN" sz="2000" dirty="0" smtClean="0">
              <a:solidFill>
                <a:prstClr val="white"/>
              </a:solidFill>
            </a:endParaRPr>
          </a:p>
        </p:txBody>
      </p:sp>
    </p:spTree>
    <p:extLst>
      <p:ext uri="{BB962C8B-B14F-4D97-AF65-F5344CB8AC3E}">
        <p14:creationId xmlns:p14="http://schemas.microsoft.com/office/powerpoint/2010/main" val="26736745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473723" y="2879933"/>
            <a:ext cx="362341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prstClr val="white"/>
                </a:solidFill>
              </a:rPr>
              <a:t>平衡性</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八</a:t>
            </a:r>
          </a:p>
        </p:txBody>
      </p:sp>
    </p:spTree>
    <p:extLst>
      <p:ext uri="{BB962C8B-B14F-4D97-AF65-F5344CB8AC3E}">
        <p14:creationId xmlns:p14="http://schemas.microsoft.com/office/powerpoint/2010/main" val="15660313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785652"/>
          </a:xfrm>
          <a:prstGeom prst="rect">
            <a:avLst/>
          </a:prstGeom>
          <a:noFill/>
        </p:spPr>
        <p:txBody>
          <a:bodyPr wrap="square" rtlCol="0">
            <a:spAutoFit/>
          </a:bodyPr>
          <a:lstStyle/>
          <a:p>
            <a:pPr algn="ctr"/>
            <a:r>
              <a:rPr lang="zh-CN" altLang="en-US" sz="4000" dirty="0" smtClean="0">
                <a:solidFill>
                  <a:prstClr val="white"/>
                </a:solidFill>
              </a:rPr>
              <a:t>平衡性的目的</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9" name="Rounded Rectangle 8"/>
          <p:cNvSpPr/>
          <p:nvPr/>
        </p:nvSpPr>
        <p:spPr>
          <a:xfrm>
            <a:off x="3719086" y="2893941"/>
            <a:ext cx="4373780" cy="1040400"/>
          </a:xfrm>
          <a:prstGeom prst="roundRect">
            <a:avLst>
              <a:gd name="adj" fmla="val 12557"/>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使游戏具有深度</a:t>
            </a:r>
            <a:endParaRPr lang="zh-CN" altLang="en-US" sz="3000" dirty="0">
              <a:solidFill>
                <a:prstClr val="white"/>
              </a:solidFill>
            </a:endParaRPr>
          </a:p>
        </p:txBody>
      </p:sp>
      <p:sp>
        <p:nvSpPr>
          <p:cNvPr id="12" name="Rounded Rectangle 11"/>
          <p:cNvSpPr/>
          <p:nvPr/>
        </p:nvSpPr>
        <p:spPr>
          <a:xfrm>
            <a:off x="3719085" y="1359173"/>
            <a:ext cx="4373781"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使游戏公平</a:t>
            </a:r>
            <a:endParaRPr lang="zh-CN" altLang="en-US" sz="3000" dirty="0">
              <a:solidFill>
                <a:prstClr val="white"/>
              </a:solidFill>
            </a:endParaRPr>
          </a:p>
        </p:txBody>
      </p:sp>
      <p:sp>
        <p:nvSpPr>
          <p:cNvPr id="10" name="Rounded Rectangle 9"/>
          <p:cNvSpPr/>
          <p:nvPr/>
        </p:nvSpPr>
        <p:spPr>
          <a:xfrm>
            <a:off x="3719084" y="4428709"/>
            <a:ext cx="4373781"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其他</a:t>
            </a:r>
            <a:endParaRPr lang="zh-CN" altLang="en-US" sz="3000" dirty="0">
              <a:solidFill>
                <a:prstClr val="white"/>
              </a:solidFill>
            </a:endParaRPr>
          </a:p>
        </p:txBody>
      </p:sp>
    </p:spTree>
    <p:extLst>
      <p:ext uri="{BB962C8B-B14F-4D97-AF65-F5344CB8AC3E}">
        <p14:creationId xmlns:p14="http://schemas.microsoft.com/office/powerpoint/2010/main" val="40166156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170099"/>
          </a:xfrm>
          <a:prstGeom prst="rect">
            <a:avLst/>
          </a:prstGeom>
          <a:noFill/>
        </p:spPr>
        <p:txBody>
          <a:bodyPr wrap="square" rtlCol="0">
            <a:spAutoFit/>
          </a:bodyPr>
          <a:lstStyle/>
          <a:p>
            <a:pPr algn="ctr"/>
            <a:r>
              <a:rPr lang="zh-CN" altLang="en-US" sz="4000" dirty="0" smtClean="0">
                <a:solidFill>
                  <a:prstClr val="white"/>
                </a:solidFill>
              </a:rPr>
              <a:t>深度的平衡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4" name="TextBox 3"/>
          <p:cNvSpPr txBox="1"/>
          <p:nvPr/>
        </p:nvSpPr>
        <p:spPr>
          <a:xfrm>
            <a:off x="3264493" y="2036362"/>
            <a:ext cx="5725683" cy="400110"/>
          </a:xfrm>
          <a:prstGeom prst="rect">
            <a:avLst/>
          </a:prstGeom>
          <a:noFill/>
        </p:spPr>
        <p:txBody>
          <a:bodyPr wrap="square" rtlCol="0">
            <a:spAutoFit/>
          </a:bodyPr>
          <a:lstStyle/>
          <a:p>
            <a:r>
              <a:rPr lang="zh-CN" altLang="en-US" sz="2000" dirty="0" smtClean="0">
                <a:solidFill>
                  <a:schemeClr val="bg1"/>
                </a:solidFill>
              </a:rPr>
              <a:t>深度：平衡处于各种状态下的玩家所选择的策略</a:t>
            </a:r>
            <a:endParaRPr lang="zh-CN" altLang="en-US" sz="2000" dirty="0">
              <a:solidFill>
                <a:schemeClr val="bg1"/>
              </a:solidFill>
            </a:endParaRPr>
          </a:p>
        </p:txBody>
      </p:sp>
      <p:sp>
        <p:nvSpPr>
          <p:cNvPr id="14" name="TextBox 13"/>
          <p:cNvSpPr txBox="1"/>
          <p:nvPr/>
        </p:nvSpPr>
        <p:spPr>
          <a:xfrm>
            <a:off x="3264493" y="3051887"/>
            <a:ext cx="5725683" cy="1015663"/>
          </a:xfrm>
          <a:prstGeom prst="rect">
            <a:avLst/>
          </a:prstGeom>
          <a:noFill/>
        </p:spPr>
        <p:txBody>
          <a:bodyPr wrap="square" rtlCol="0">
            <a:spAutoFit/>
          </a:bodyPr>
          <a:lstStyle/>
          <a:p>
            <a:r>
              <a:rPr lang="zh-CN" altLang="en-US" sz="2000" dirty="0" smtClean="0">
                <a:solidFill>
                  <a:schemeClr val="bg1"/>
                </a:solidFill>
              </a:rPr>
              <a:t>策略：玩家为了追求某种目标所采用的具体行为的组合。如果寻找最佳策略的思维过程更加细致入微，游戏的决策也会更加丰富</a:t>
            </a:r>
            <a:endParaRPr lang="zh-CN" altLang="en-US" sz="2000" dirty="0">
              <a:solidFill>
                <a:schemeClr val="bg1"/>
              </a:solidFill>
            </a:endParaRPr>
          </a:p>
        </p:txBody>
      </p: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《CR》</a:t>
            </a:r>
            <a:endParaRPr lang="zh-CN" altLang="en-US" sz="2500" dirty="0">
              <a:solidFill>
                <a:srgbClr val="ED7D31"/>
              </a:solidFill>
            </a:endParaRPr>
          </a:p>
        </p:txBody>
      </p:sp>
    </p:spTree>
    <p:extLst>
      <p:ext uri="{BB962C8B-B14F-4D97-AF65-F5344CB8AC3E}">
        <p14:creationId xmlns:p14="http://schemas.microsoft.com/office/powerpoint/2010/main" val="34248175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785652"/>
          </a:xfrm>
          <a:prstGeom prst="rect">
            <a:avLst/>
          </a:prstGeom>
          <a:noFill/>
        </p:spPr>
        <p:txBody>
          <a:bodyPr wrap="square" rtlCol="0">
            <a:spAutoFit/>
          </a:bodyPr>
          <a:lstStyle/>
          <a:p>
            <a:pPr algn="ctr"/>
            <a:r>
              <a:rPr lang="zh-CN" altLang="en-US" sz="4000" dirty="0">
                <a:solidFill>
                  <a:prstClr val="white"/>
                </a:solidFill>
              </a:rPr>
              <a:t>防</a:t>
            </a:r>
            <a:r>
              <a:rPr lang="zh-CN" altLang="en-US" sz="4000" dirty="0" smtClean="0">
                <a:solidFill>
                  <a:prstClr val="white"/>
                </a:solidFill>
              </a:rPr>
              <a:t>止两种情况</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3</a:t>
              </a:r>
              <a:endParaRPr lang="zh-CN" altLang="en-US" dirty="0">
                <a:solidFill>
                  <a:srgbClr val="5B9BD5"/>
                </a:solidFill>
              </a:endParaRPr>
            </a:p>
          </p:txBody>
        </p:sp>
      </p:grpSp>
      <p:sp>
        <p:nvSpPr>
          <p:cNvPr id="4" name="TextBox 3"/>
          <p:cNvSpPr txBox="1"/>
          <p:nvPr/>
        </p:nvSpPr>
        <p:spPr>
          <a:xfrm>
            <a:off x="3833343" y="2457499"/>
            <a:ext cx="5725683" cy="1631216"/>
          </a:xfrm>
          <a:prstGeom prst="rect">
            <a:avLst/>
          </a:prstGeom>
          <a:noFill/>
        </p:spPr>
        <p:txBody>
          <a:bodyPr wrap="square" rtlCol="0">
            <a:spAutoFit/>
          </a:bodyPr>
          <a:lstStyle/>
          <a:p>
            <a:r>
              <a:rPr lang="zh-CN" altLang="en-US" sz="2000" dirty="0" smtClean="0">
                <a:solidFill>
                  <a:prstClr val="white"/>
                </a:solidFill>
              </a:rPr>
              <a:t>策略退化：</a:t>
            </a:r>
            <a:endParaRPr lang="en-US" altLang="zh-CN" sz="2000" dirty="0" smtClean="0">
              <a:solidFill>
                <a:prstClr val="white"/>
              </a:solidFill>
            </a:endParaRPr>
          </a:p>
          <a:p>
            <a:r>
              <a:rPr lang="zh-CN" altLang="en-US" sz="2000" dirty="0">
                <a:solidFill>
                  <a:prstClr val="white"/>
                </a:solidFill>
              </a:rPr>
              <a:t>一</a:t>
            </a:r>
            <a:r>
              <a:rPr lang="zh-CN" altLang="en-US" sz="2000" dirty="0" smtClean="0">
                <a:solidFill>
                  <a:prstClr val="white"/>
                </a:solidFill>
              </a:rPr>
              <a:t>个策略很明显的成为了当前最好的选择</a:t>
            </a:r>
            <a:endParaRPr lang="en-US" altLang="zh-CN" sz="2000" dirty="0" smtClean="0">
              <a:solidFill>
                <a:prstClr val="white"/>
              </a:solidFill>
            </a:endParaRPr>
          </a:p>
          <a:p>
            <a:endParaRPr lang="en-US" altLang="zh-CN" sz="2000" dirty="0">
              <a:solidFill>
                <a:prstClr val="white"/>
              </a:solidFill>
            </a:endParaRPr>
          </a:p>
          <a:p>
            <a:r>
              <a:rPr lang="zh-CN" altLang="en-US" sz="2000" dirty="0" smtClean="0">
                <a:solidFill>
                  <a:prstClr val="white"/>
                </a:solidFill>
              </a:rPr>
              <a:t>可选策略数量误区：</a:t>
            </a:r>
            <a:endParaRPr lang="en-US" altLang="zh-CN" sz="2000" dirty="0" smtClean="0">
              <a:solidFill>
                <a:prstClr val="white"/>
              </a:solidFill>
            </a:endParaRPr>
          </a:p>
          <a:p>
            <a:r>
              <a:rPr lang="zh-CN" altLang="en-US" sz="2000" dirty="0">
                <a:solidFill>
                  <a:prstClr val="white"/>
                </a:solidFill>
              </a:rPr>
              <a:t>并</a:t>
            </a:r>
            <a:r>
              <a:rPr lang="zh-CN" altLang="en-US" sz="2000" dirty="0" smtClean="0">
                <a:solidFill>
                  <a:prstClr val="white"/>
                </a:solidFill>
              </a:rPr>
              <a:t>非可选策略越多越好，</a:t>
            </a:r>
            <a:r>
              <a:rPr lang="en-US" altLang="zh-CN" sz="2000" dirty="0" smtClean="0">
                <a:solidFill>
                  <a:prstClr val="white"/>
                </a:solidFill>
              </a:rPr>
              <a:t>3-4</a:t>
            </a:r>
            <a:r>
              <a:rPr lang="zh-CN" altLang="en-US" sz="2000" dirty="0" smtClean="0">
                <a:solidFill>
                  <a:prstClr val="white"/>
                </a:solidFill>
              </a:rPr>
              <a:t>种最佳</a:t>
            </a:r>
            <a:endParaRPr lang="zh-CN" altLang="en-US" sz="2000" dirty="0">
              <a:solidFill>
                <a:prstClr val="white"/>
              </a:solidFill>
            </a:endParaRPr>
          </a:p>
        </p:txBody>
      </p: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《CR》</a:t>
            </a:r>
            <a:endParaRPr lang="zh-CN" altLang="en-US" sz="2500" dirty="0">
              <a:solidFill>
                <a:srgbClr val="ED7D31"/>
              </a:solidFill>
            </a:endParaRPr>
          </a:p>
        </p:txBody>
      </p:sp>
    </p:spTree>
    <p:extLst>
      <p:ext uri="{BB962C8B-B14F-4D97-AF65-F5344CB8AC3E}">
        <p14:creationId xmlns:p14="http://schemas.microsoft.com/office/powerpoint/2010/main" val="18336009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3" y="1251966"/>
            <a:ext cx="933650" cy="4401205"/>
          </a:xfrm>
          <a:prstGeom prst="rect">
            <a:avLst/>
          </a:prstGeom>
          <a:noFill/>
        </p:spPr>
        <p:txBody>
          <a:bodyPr wrap="square" rtlCol="0">
            <a:spAutoFit/>
          </a:bodyPr>
          <a:lstStyle/>
          <a:p>
            <a:pPr algn="ctr"/>
            <a:r>
              <a:rPr lang="zh-CN" altLang="en-US" sz="4000" dirty="0" smtClean="0">
                <a:solidFill>
                  <a:prstClr val="white"/>
                </a:solidFill>
              </a:rPr>
              <a:t>如何调整平衡性</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4</a:t>
              </a:r>
              <a:endParaRPr lang="zh-CN" altLang="en-US" dirty="0">
                <a:solidFill>
                  <a:srgbClr val="5B9BD5"/>
                </a:solidFill>
              </a:endParaRPr>
            </a:p>
          </p:txBody>
        </p:sp>
      </p:grpSp>
      <p:sp>
        <p:nvSpPr>
          <p:cNvPr id="4" name="TextBox 3"/>
          <p:cNvSpPr txBox="1"/>
          <p:nvPr/>
        </p:nvSpPr>
        <p:spPr>
          <a:xfrm>
            <a:off x="3628244" y="1872884"/>
            <a:ext cx="6917266" cy="3477875"/>
          </a:xfrm>
          <a:prstGeom prst="rect">
            <a:avLst/>
          </a:prstGeom>
          <a:noFill/>
        </p:spPr>
        <p:txBody>
          <a:bodyPr wrap="square" rtlCol="0">
            <a:spAutoFit/>
          </a:bodyPr>
          <a:lstStyle/>
          <a:p>
            <a:r>
              <a:rPr lang="zh-CN" altLang="en-US" sz="2000" dirty="0" smtClean="0">
                <a:solidFill>
                  <a:schemeClr val="accent2"/>
                </a:solidFill>
              </a:rPr>
              <a:t>找出一个道具的基础作用和特性。尽可能地最大化这些特性，并且把他们固定在最大化的位置。然后通过调整其他特征来解决平衡性问题</a:t>
            </a:r>
            <a:r>
              <a:rPr lang="zh-CN" altLang="en-US" sz="2000" dirty="0" smtClean="0">
                <a:solidFill>
                  <a:schemeClr val="accent2"/>
                </a:solidFill>
              </a:rPr>
              <a:t>。</a:t>
            </a:r>
            <a:endParaRPr lang="en-US" altLang="zh-CN" sz="2000" dirty="0" smtClean="0">
              <a:solidFill>
                <a:schemeClr val="accent2"/>
              </a:solidFill>
            </a:endParaRPr>
          </a:p>
          <a:p>
            <a:endParaRPr lang="en-US" altLang="zh-CN" sz="2000" dirty="0">
              <a:solidFill>
                <a:schemeClr val="accent2"/>
              </a:solidFill>
            </a:endParaRPr>
          </a:p>
          <a:p>
            <a:r>
              <a:rPr lang="en-US" altLang="zh-CN" sz="2000" dirty="0" smtClean="0">
                <a:solidFill>
                  <a:schemeClr val="accent2"/>
                </a:solidFill>
              </a:rPr>
              <a:t>5</a:t>
            </a:r>
            <a:r>
              <a:rPr lang="zh-CN" altLang="en-US" sz="2000" dirty="0" smtClean="0">
                <a:solidFill>
                  <a:schemeClr val="accent2"/>
                </a:solidFill>
              </a:rPr>
              <a:t>个  总分</a:t>
            </a:r>
            <a:r>
              <a:rPr lang="en-US" altLang="zh-CN" sz="2000" dirty="0" smtClean="0">
                <a:solidFill>
                  <a:schemeClr val="accent2"/>
                </a:solidFill>
              </a:rPr>
              <a:t>100</a:t>
            </a:r>
          </a:p>
          <a:p>
            <a:endParaRPr lang="en-US" altLang="zh-CN" sz="2000" dirty="0">
              <a:solidFill>
                <a:schemeClr val="accent2"/>
              </a:solidFill>
            </a:endParaRPr>
          </a:p>
          <a:p>
            <a:r>
              <a:rPr lang="en-US" altLang="zh-CN" sz="2000" dirty="0" smtClean="0">
                <a:solidFill>
                  <a:schemeClr val="accent2"/>
                </a:solidFill>
              </a:rPr>
              <a:t>1</a:t>
            </a:r>
            <a:r>
              <a:rPr lang="en-US" altLang="zh-CN" sz="2000" dirty="0" smtClean="0">
                <a:solidFill>
                  <a:schemeClr val="accent2"/>
                </a:solidFill>
              </a:rPr>
              <a:t>-1</a:t>
            </a:r>
          </a:p>
          <a:p>
            <a:r>
              <a:rPr lang="en-US" altLang="zh-CN" sz="2000" dirty="0" smtClean="0">
                <a:solidFill>
                  <a:schemeClr val="accent2"/>
                </a:solidFill>
              </a:rPr>
              <a:t>2-4,</a:t>
            </a:r>
          </a:p>
          <a:p>
            <a:r>
              <a:rPr lang="en-US" altLang="zh-CN" sz="2000" dirty="0" smtClean="0">
                <a:solidFill>
                  <a:schemeClr val="accent2"/>
                </a:solidFill>
              </a:rPr>
              <a:t>3-3,</a:t>
            </a:r>
          </a:p>
          <a:p>
            <a:r>
              <a:rPr lang="en-US" altLang="zh-CN" sz="2000" dirty="0" smtClean="0">
                <a:solidFill>
                  <a:schemeClr val="accent2"/>
                </a:solidFill>
              </a:rPr>
              <a:t>4-2,</a:t>
            </a:r>
          </a:p>
          <a:p>
            <a:r>
              <a:rPr lang="en-US" altLang="zh-CN" sz="2000" dirty="0" smtClean="0">
                <a:solidFill>
                  <a:schemeClr val="accent2"/>
                </a:solidFill>
              </a:rPr>
              <a:t>5-90</a:t>
            </a:r>
            <a:r>
              <a:rPr lang="zh-CN" altLang="en-US" sz="2000" dirty="0" smtClean="0">
                <a:solidFill>
                  <a:schemeClr val="accent2"/>
                </a:solidFill>
              </a:rPr>
              <a:t>，</a:t>
            </a:r>
            <a:endParaRPr lang="zh-CN" altLang="en-US" sz="2000" dirty="0">
              <a:solidFill>
                <a:schemeClr val="accent2"/>
              </a:solidFill>
            </a:endParaRPr>
          </a:p>
        </p:txBody>
      </p: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《CR》</a:t>
            </a:r>
            <a:r>
              <a:rPr lang="zh-CN" altLang="en-US" sz="2500" dirty="0" smtClean="0">
                <a:solidFill>
                  <a:srgbClr val="ED7D31"/>
                </a:solidFill>
              </a:rPr>
              <a:t>、</a:t>
            </a:r>
            <a:r>
              <a:rPr lang="en-US" altLang="zh-CN" sz="2500" dirty="0" smtClean="0">
                <a:solidFill>
                  <a:srgbClr val="ED7D31"/>
                </a:solidFill>
              </a:rPr>
              <a:t>《</a:t>
            </a:r>
            <a:r>
              <a:rPr lang="zh-CN" altLang="en-US" sz="2500" dirty="0" smtClean="0">
                <a:solidFill>
                  <a:srgbClr val="ED7D31"/>
                </a:solidFill>
              </a:rPr>
              <a:t>王者荣耀</a:t>
            </a:r>
            <a:r>
              <a:rPr lang="en-US" altLang="zh-CN" sz="2500" dirty="0" smtClean="0">
                <a:solidFill>
                  <a:srgbClr val="ED7D31"/>
                </a:solidFill>
              </a:rPr>
              <a:t>》</a:t>
            </a:r>
            <a:endParaRPr lang="zh-CN" altLang="en-US" sz="2500" dirty="0">
              <a:solidFill>
                <a:srgbClr val="ED7D31"/>
              </a:solidFill>
            </a:endParaRPr>
          </a:p>
        </p:txBody>
      </p:sp>
    </p:spTree>
    <p:extLst>
      <p:ext uri="{BB962C8B-B14F-4D97-AF65-F5344CB8AC3E}">
        <p14:creationId xmlns:p14="http://schemas.microsoft.com/office/powerpoint/2010/main" val="3657051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4</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与其他机制作用不重复的机制可能是优雅的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rPr>
              <a:t>4</a:t>
            </a:r>
            <a:endParaRPr lang="zh-CN" altLang="en-US" sz="2000" dirty="0">
              <a:solidFill>
                <a:prstClr val="white"/>
              </a:solidFill>
            </a:endParaRPr>
          </a:p>
        </p:txBody>
      </p:sp>
    </p:spTree>
    <p:extLst>
      <p:ext uri="{BB962C8B-B14F-4D97-AF65-F5344CB8AC3E}">
        <p14:creationId xmlns:p14="http://schemas.microsoft.com/office/powerpoint/2010/main" val="11570878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08007" y="1687801"/>
            <a:ext cx="933650" cy="3785652"/>
          </a:xfrm>
          <a:prstGeom prst="rect">
            <a:avLst/>
          </a:prstGeom>
          <a:noFill/>
        </p:spPr>
        <p:txBody>
          <a:bodyPr wrap="square" rtlCol="0">
            <a:spAutoFit/>
          </a:bodyPr>
          <a:lstStyle/>
          <a:p>
            <a:pPr algn="ctr"/>
            <a:r>
              <a:rPr lang="zh-CN" altLang="en-US" sz="4000" dirty="0" smtClean="0">
                <a:solidFill>
                  <a:prstClr val="white"/>
                </a:solidFill>
              </a:rPr>
              <a:t>是否需要平衡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5</a:t>
              </a:r>
              <a:endParaRPr lang="zh-CN" altLang="en-US" dirty="0">
                <a:solidFill>
                  <a:srgbClr val="5B9BD5"/>
                </a:solidFill>
              </a:endParaRPr>
            </a:p>
          </p:txBody>
        </p:sp>
      </p:grpSp>
      <p:sp>
        <p:nvSpPr>
          <p:cNvPr id="4" name="TextBox 3"/>
          <p:cNvSpPr txBox="1"/>
          <p:nvPr/>
        </p:nvSpPr>
        <p:spPr>
          <a:xfrm>
            <a:off x="3529413" y="2812274"/>
            <a:ext cx="7093008" cy="707886"/>
          </a:xfrm>
          <a:prstGeom prst="rect">
            <a:avLst/>
          </a:prstGeom>
          <a:noFill/>
        </p:spPr>
        <p:txBody>
          <a:bodyPr wrap="square" rtlCol="0">
            <a:spAutoFit/>
          </a:bodyPr>
          <a:lstStyle/>
          <a:p>
            <a:r>
              <a:rPr lang="zh-CN" altLang="en-US" sz="2000" dirty="0" smtClean="0">
                <a:solidFill>
                  <a:srgbClr val="ED7D31"/>
                </a:solidFill>
              </a:rPr>
              <a:t>不是所有的游戏都是平衡的，首先要判断你的游戏是否需要平衡</a:t>
            </a:r>
            <a:endParaRPr lang="zh-CN" altLang="en-US" sz="2000" dirty="0">
              <a:solidFill>
                <a:srgbClr val="ED7D31"/>
              </a:solidFill>
            </a:endParaRPr>
          </a:p>
        </p:txBody>
      </p: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黎</a:t>
            </a:r>
            <a:r>
              <a:rPr lang="zh-CN" altLang="en-US" sz="2500" dirty="0" smtClean="0">
                <a:solidFill>
                  <a:srgbClr val="ED7D31"/>
                </a:solidFill>
              </a:rPr>
              <a:t>明</a:t>
            </a:r>
            <a:r>
              <a:rPr lang="zh-CN" altLang="en-US" sz="2500" dirty="0">
                <a:solidFill>
                  <a:srgbClr val="ED7D31"/>
                </a:solidFill>
              </a:rPr>
              <a:t>杀机</a:t>
            </a:r>
            <a:r>
              <a:rPr lang="en-US" altLang="zh-CN" sz="2500" dirty="0" smtClean="0">
                <a:solidFill>
                  <a:srgbClr val="ED7D31"/>
                </a:solidFill>
              </a:rPr>
              <a:t>》……</a:t>
            </a:r>
            <a:endParaRPr lang="zh-CN" altLang="en-US" sz="2500" dirty="0">
              <a:solidFill>
                <a:srgbClr val="ED7D31"/>
              </a:solidFill>
            </a:endParaRPr>
          </a:p>
        </p:txBody>
      </p:sp>
    </p:spTree>
    <p:extLst>
      <p:ext uri="{BB962C8B-B14F-4D97-AF65-F5344CB8AC3E}">
        <p14:creationId xmlns:p14="http://schemas.microsoft.com/office/powerpoint/2010/main" val="18041659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473723" y="2879933"/>
            <a:ext cx="362341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prstClr val="white"/>
                </a:solidFill>
              </a:rPr>
              <a:t>故事</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九</a:t>
            </a:r>
            <a:endParaRPr lang="zh-CN" altLang="en-US" dirty="0">
              <a:solidFill>
                <a:prstClr val="white"/>
              </a:solidFill>
            </a:endParaRPr>
          </a:p>
        </p:txBody>
      </p:sp>
    </p:spTree>
    <p:extLst>
      <p:ext uri="{BB962C8B-B14F-4D97-AF65-F5344CB8AC3E}">
        <p14:creationId xmlns:p14="http://schemas.microsoft.com/office/powerpoint/2010/main" val="20584963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785652"/>
          </a:xfrm>
          <a:prstGeom prst="rect">
            <a:avLst/>
          </a:prstGeom>
          <a:noFill/>
        </p:spPr>
        <p:txBody>
          <a:bodyPr wrap="square" rtlCol="0">
            <a:spAutoFit/>
          </a:bodyPr>
          <a:lstStyle/>
          <a:p>
            <a:pPr algn="ctr"/>
            <a:r>
              <a:rPr lang="zh-CN" altLang="en-US" sz="4000" dirty="0">
                <a:solidFill>
                  <a:prstClr val="white"/>
                </a:solidFill>
              </a:rPr>
              <a:t>游</a:t>
            </a:r>
            <a:r>
              <a:rPr lang="zh-CN" altLang="en-US" sz="4000" dirty="0" smtClean="0">
                <a:solidFill>
                  <a:prstClr val="white"/>
                </a:solidFill>
              </a:rPr>
              <a:t>戏的故事性</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9" name="Rounded Rectangle 8"/>
          <p:cNvSpPr/>
          <p:nvPr/>
        </p:nvSpPr>
        <p:spPr>
          <a:xfrm>
            <a:off x="3710540" y="2965783"/>
            <a:ext cx="2376000" cy="1040400"/>
          </a:xfrm>
          <a:prstGeom prst="roundRect">
            <a:avLst>
              <a:gd name="adj" fmla="val 12557"/>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故事性</a:t>
            </a:r>
            <a:endParaRPr lang="en-US" altLang="zh-CN" sz="3000" dirty="0" smtClean="0"/>
          </a:p>
          <a:p>
            <a:pPr algn="ctr"/>
            <a:r>
              <a:rPr lang="zh-CN" altLang="en-US" dirty="0" smtClean="0"/>
              <a:t>（</a:t>
            </a:r>
            <a:r>
              <a:rPr lang="en-US" altLang="zh-CN" dirty="0" smtClean="0"/>
              <a:t>0%-99%</a:t>
            </a:r>
            <a:r>
              <a:rPr lang="zh-CN" altLang="en-US" dirty="0" smtClean="0"/>
              <a:t>）</a:t>
            </a:r>
            <a:endParaRPr lang="zh-CN" altLang="en-US" dirty="0"/>
          </a:p>
        </p:txBody>
      </p:sp>
      <p:sp>
        <p:nvSpPr>
          <p:cNvPr id="12" name="Rounded Rectangle 11"/>
          <p:cNvSpPr/>
          <p:nvPr/>
        </p:nvSpPr>
        <p:spPr>
          <a:xfrm>
            <a:off x="8022658" y="2965783"/>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游戏性</a:t>
            </a:r>
            <a:endParaRPr lang="en-US" altLang="zh-CN" sz="3000" dirty="0" smtClean="0"/>
          </a:p>
          <a:p>
            <a:pPr algn="ctr"/>
            <a:r>
              <a:rPr lang="zh-CN" altLang="en-US" dirty="0" smtClean="0"/>
              <a:t>（</a:t>
            </a:r>
            <a:r>
              <a:rPr lang="en-US" altLang="zh-CN" dirty="0" smtClean="0"/>
              <a:t>1%-100%</a:t>
            </a:r>
            <a:r>
              <a:rPr lang="zh-CN" altLang="en-US" dirty="0" smtClean="0"/>
              <a:t>）</a:t>
            </a:r>
            <a:endParaRPr lang="zh-CN" altLang="en-US" dirty="0"/>
          </a:p>
        </p:txBody>
      </p:sp>
      <p:sp>
        <p:nvSpPr>
          <p:cNvPr id="14" name="Diamond 13"/>
          <p:cNvSpPr/>
          <p:nvPr/>
        </p:nvSpPr>
        <p:spPr>
          <a:xfrm>
            <a:off x="6154599" y="2585983"/>
            <a:ext cx="1800000" cy="18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bg1"/>
                </a:solidFill>
              </a:rPr>
              <a:t>游戏</a:t>
            </a:r>
            <a:r>
              <a:rPr lang="en-US" altLang="zh-CN" sz="3000" dirty="0" smtClean="0">
                <a:solidFill>
                  <a:schemeClr val="bg1"/>
                </a:solidFill>
              </a:rPr>
              <a:t> </a:t>
            </a:r>
            <a:endParaRPr lang="zh-CN" altLang="en-US" sz="3000" dirty="0">
              <a:solidFill>
                <a:schemeClr val="bg1"/>
              </a:solidFill>
            </a:endParaRPr>
          </a:p>
        </p:txBody>
      </p:sp>
    </p:spTree>
    <p:extLst>
      <p:ext uri="{BB962C8B-B14F-4D97-AF65-F5344CB8AC3E}">
        <p14:creationId xmlns:p14="http://schemas.microsoft.com/office/powerpoint/2010/main" val="24988314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785652"/>
          </a:xfrm>
          <a:prstGeom prst="rect">
            <a:avLst/>
          </a:prstGeom>
          <a:noFill/>
        </p:spPr>
        <p:txBody>
          <a:bodyPr wrap="square" rtlCol="0">
            <a:spAutoFit/>
          </a:bodyPr>
          <a:lstStyle/>
          <a:p>
            <a:pPr algn="ctr"/>
            <a:r>
              <a:rPr lang="zh-CN" altLang="en-US" sz="4000" dirty="0">
                <a:solidFill>
                  <a:prstClr val="white"/>
                </a:solidFill>
              </a:rPr>
              <a:t>游</a:t>
            </a:r>
            <a:r>
              <a:rPr lang="zh-CN" altLang="en-US" sz="4000" dirty="0" smtClean="0">
                <a:solidFill>
                  <a:prstClr val="white"/>
                </a:solidFill>
              </a:rPr>
              <a:t>戏的故事性</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饥荒</a:t>
            </a:r>
            <a:r>
              <a:rPr lang="en-US" altLang="zh-CN" sz="2500" dirty="0" smtClean="0">
                <a:solidFill>
                  <a:srgbClr val="ED7D31"/>
                </a:solidFill>
              </a:rPr>
              <a:t>》</a:t>
            </a:r>
            <a:endParaRPr lang="zh-CN" altLang="en-US" sz="2500" dirty="0">
              <a:solidFill>
                <a:srgbClr val="ED7D31"/>
              </a:solidFill>
            </a:endParaRPr>
          </a:p>
        </p:txBody>
      </p:sp>
    </p:spTree>
    <p:extLst>
      <p:ext uri="{BB962C8B-B14F-4D97-AF65-F5344CB8AC3E}">
        <p14:creationId xmlns:p14="http://schemas.microsoft.com/office/powerpoint/2010/main" val="905277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5</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708160"/>
          </a:xfrm>
          <a:prstGeom prst="rect">
            <a:avLst/>
          </a:prstGeom>
          <a:noFill/>
        </p:spPr>
        <p:txBody>
          <a:bodyPr wrap="square" rtlCol="0">
            <a:spAutoFit/>
          </a:bodyPr>
          <a:lstStyle/>
          <a:p>
            <a:r>
              <a:rPr lang="zh-CN" altLang="en-US" sz="3500" dirty="0" smtClean="0">
                <a:solidFill>
                  <a:prstClr val="white"/>
                </a:solidFill>
              </a:rPr>
              <a:t>对已建立的用户习惯和界面重复利用的机制可能是优雅的，因为他们利用了玩家已经掌握的知识</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5</a:t>
            </a:r>
            <a:endParaRPr lang="zh-CN" altLang="en-US" sz="2000" dirty="0">
              <a:solidFill>
                <a:prstClr val="white"/>
              </a:solidFill>
            </a:endParaRPr>
          </a:p>
        </p:txBody>
      </p:sp>
    </p:spTree>
    <p:extLst>
      <p:ext uri="{BB962C8B-B14F-4D97-AF65-F5344CB8AC3E}">
        <p14:creationId xmlns:p14="http://schemas.microsoft.com/office/powerpoint/2010/main" val="2150303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6</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和已存在的机制规模类似的机制可能是优雅的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a:solidFill>
                  <a:srgbClr val="ED7D31"/>
                </a:solidFill>
              </a:rPr>
              <a:t>反</a:t>
            </a:r>
            <a:r>
              <a:rPr lang="zh-CN" altLang="en-US" sz="2500" dirty="0" smtClean="0">
                <a:solidFill>
                  <a:srgbClr val="ED7D31"/>
                </a:solidFill>
              </a:rPr>
              <a:t>例：类似于外挂的机制</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6</a:t>
            </a:r>
            <a:endParaRPr lang="zh-CN" altLang="en-US" sz="2000" dirty="0">
              <a:solidFill>
                <a:prstClr val="white"/>
              </a:solidFill>
            </a:endParaRPr>
          </a:p>
        </p:txBody>
      </p:sp>
    </p:spTree>
    <p:extLst>
      <p:ext uri="{BB962C8B-B14F-4D97-AF65-F5344CB8AC3E}">
        <p14:creationId xmlns:p14="http://schemas.microsoft.com/office/powerpoint/2010/main" val="256040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7</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频繁的重复的使用的机制可能是优雅的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7</a:t>
            </a:r>
            <a:endParaRPr lang="zh-CN" altLang="en-US" sz="2000" dirty="0">
              <a:solidFill>
                <a:prstClr val="white"/>
              </a:solidFill>
            </a:endParaRPr>
          </a:p>
        </p:txBody>
      </p:sp>
    </p:spTree>
    <p:extLst>
      <p:ext uri="{BB962C8B-B14F-4D97-AF65-F5344CB8AC3E}">
        <p14:creationId xmlns:p14="http://schemas.microsoft.com/office/powerpoint/2010/main" val="239625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TotalTime>
  <Words>2725</Words>
  <Application>Microsoft Office PowerPoint</Application>
  <PresentationFormat>Widescreen</PresentationFormat>
  <Paragraphs>347</Paragraphs>
  <Slides>63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宋体</vt:lpstr>
      <vt:lpstr>微软雅黑</vt:lpstr>
      <vt:lpstr>Arial</vt:lpstr>
      <vt:lpstr>Calibri</vt:lpstr>
      <vt:lpstr>Verdana</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134</cp:revision>
  <dcterms:created xsi:type="dcterms:W3CDTF">2015-05-05T08:02:00Z</dcterms:created>
  <dcterms:modified xsi:type="dcterms:W3CDTF">2018-04-05T08:31:12Z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