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52D"/>
    <a:srgbClr val="1B1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0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5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07AA-9307-4066-AA2B-61C9C6678A41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4A7-A5FC-43AD-80B5-5AE658BA0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6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44" y="0"/>
            <a:ext cx="483532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4846" y="4966636"/>
            <a:ext cx="981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rgbClr val="BE352D"/>
                </a:solidFill>
              </a:rPr>
              <a:t>香烟</a:t>
            </a:r>
            <a:endParaRPr lang="zh-CN" altLang="en-US" sz="5000" dirty="0">
              <a:solidFill>
                <a:srgbClr val="BE35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BE352D"/>
                </a:solidFill>
              </a:rPr>
              <a:t>联想</a:t>
            </a:r>
            <a:endParaRPr lang="zh-CN" altLang="en-US" sz="4000" dirty="0">
              <a:solidFill>
                <a:srgbClr val="BE352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154" y="2628556"/>
            <a:ext cx="2988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烟雾，迷雾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毒</a:t>
            </a:r>
            <a:r>
              <a:rPr lang="zh-CN" altLang="en-US" dirty="0" smtClean="0">
                <a:solidFill>
                  <a:schemeClr val="accent2"/>
                </a:solidFill>
              </a:rPr>
              <a:t>气，毒死人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二手烟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3586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4000" dirty="0" smtClean="0">
                <a:solidFill>
                  <a:srgbClr val="C00000"/>
                </a:solidFill>
              </a:rPr>
              <a:t>为什么毒死人？</a:t>
            </a:r>
            <a:endParaRPr lang="en-US" altLang="zh-CN" sz="4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0715" y="2184935"/>
            <a:ext cx="42208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对</a:t>
            </a:r>
            <a:r>
              <a:rPr lang="zh-CN" altLang="en-US" dirty="0" smtClean="0">
                <a:solidFill>
                  <a:prstClr val="white"/>
                </a:solidFill>
              </a:rPr>
              <a:t>立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不</a:t>
            </a:r>
            <a:r>
              <a:rPr lang="zh-CN" altLang="en-US" dirty="0" smtClean="0">
                <a:solidFill>
                  <a:prstClr val="white"/>
                </a:solidFill>
              </a:rPr>
              <a:t>同阶级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地</a:t>
            </a:r>
            <a:r>
              <a:rPr lang="zh-CN" altLang="en-US" dirty="0" smtClean="0">
                <a:solidFill>
                  <a:prstClr val="white"/>
                </a:solidFill>
              </a:rPr>
              <a:t>表人与地底人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地表人</a:t>
            </a:r>
            <a:r>
              <a:rPr lang="zh-CN" altLang="en-US" dirty="0" smtClean="0">
                <a:solidFill>
                  <a:prstClr val="white"/>
                </a:solidFill>
              </a:rPr>
              <a:t>的奢靡和地底人的艰辛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3586587" cy="49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4000" dirty="0" smtClean="0">
                <a:solidFill>
                  <a:srgbClr val="C00000"/>
                </a:solidFill>
              </a:rPr>
              <a:t>故事</a:t>
            </a:r>
            <a:endParaRPr lang="en-US" altLang="zh-CN" sz="4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0715" y="2184935"/>
            <a:ext cx="51714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prstClr val="white"/>
                </a:solidFill>
              </a:rPr>
              <a:t>随着社会的发展，人类贫富差距越来越大，有钱人越来越奢靡，穷人只能住在了地下，玩家扮演一个穷人，需要在活下去的前提下，杀死地表人，逃出地底</a:t>
            </a:r>
            <a:r>
              <a:rPr lang="en-US" altLang="zh-CN" dirty="0" smtClean="0">
                <a:solidFill>
                  <a:prstClr val="white"/>
                </a:solidFill>
              </a:rPr>
              <a:t>……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BE352D"/>
                </a:solidFill>
              </a:rPr>
              <a:t>核心玩法</a:t>
            </a:r>
            <a:endParaRPr lang="zh-CN" altLang="en-US" sz="4000" dirty="0">
              <a:solidFill>
                <a:srgbClr val="BE352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7754" y="2275469"/>
            <a:ext cx="79819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玩家扮演一个地底</a:t>
            </a:r>
            <a:r>
              <a:rPr lang="zh-CN" altLang="en-US" dirty="0" smtClean="0">
                <a:solidFill>
                  <a:prstClr val="white"/>
                </a:solidFill>
              </a:rPr>
              <a:t>人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prstClr val="white"/>
                </a:solidFill>
              </a:rPr>
              <a:t>在活下去的前提下毒死地表人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生</a:t>
            </a:r>
            <a:r>
              <a:rPr lang="zh-CN" altLang="en-US" dirty="0" smtClean="0">
                <a:solidFill>
                  <a:prstClr val="white"/>
                </a:solidFill>
              </a:rPr>
              <a:t>存</a:t>
            </a:r>
            <a:r>
              <a:rPr lang="en-US" altLang="zh-CN" dirty="0" smtClean="0">
                <a:solidFill>
                  <a:prstClr val="white"/>
                </a:solidFill>
              </a:rPr>
              <a:t>+</a:t>
            </a:r>
            <a:r>
              <a:rPr lang="zh-CN" altLang="en-US" dirty="0" smtClean="0">
                <a:solidFill>
                  <a:prstClr val="white"/>
                </a:solidFill>
              </a:rPr>
              <a:t>解谜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地表</a:t>
            </a:r>
            <a:r>
              <a:rPr lang="zh-CN" altLang="en-US" dirty="0" smtClean="0">
                <a:solidFill>
                  <a:prstClr val="white"/>
                </a:solidFill>
              </a:rPr>
              <a:t>人的所作所为会给地底人带来灾难，地底人需要通过各种手段杀死地表人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关</a:t>
            </a:r>
            <a:r>
              <a:rPr lang="zh-CN" altLang="en-US" dirty="0" smtClean="0">
                <a:solidFill>
                  <a:prstClr val="white"/>
                </a:solidFill>
              </a:rPr>
              <a:t>卡向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3369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BE352D"/>
                </a:solidFill>
              </a:rPr>
              <a:t>机制与系统</a:t>
            </a:r>
            <a:endParaRPr lang="zh-CN" altLang="en-US" sz="4000" dirty="0">
              <a:solidFill>
                <a:srgbClr val="BE352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0715" y="1131398"/>
            <a:ext cx="751628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连通系统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-</a:t>
            </a:r>
            <a:r>
              <a:rPr lang="zh-CN" altLang="en-US" dirty="0">
                <a:solidFill>
                  <a:prstClr val="white"/>
                </a:solidFill>
              </a:rPr>
              <a:t>连</a:t>
            </a:r>
            <a:r>
              <a:rPr lang="zh-CN" altLang="en-US" dirty="0" smtClean="0">
                <a:solidFill>
                  <a:prstClr val="white"/>
                </a:solidFill>
              </a:rPr>
              <a:t>通地底与地表，如管道、路灯、下水道</a:t>
            </a:r>
            <a:r>
              <a:rPr lang="en-US" altLang="zh-CN" dirty="0" smtClean="0">
                <a:solidFill>
                  <a:prstClr val="white"/>
                </a:solidFill>
              </a:rPr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道</a:t>
            </a:r>
            <a:r>
              <a:rPr lang="zh-CN" altLang="en-US" b="1" dirty="0" smtClean="0">
                <a:solidFill>
                  <a:srgbClr val="C00000"/>
                </a:solidFill>
              </a:rPr>
              <a:t>具系统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-</a:t>
            </a:r>
            <a:r>
              <a:rPr lang="zh-CN" altLang="en-US" dirty="0">
                <a:solidFill>
                  <a:prstClr val="white"/>
                </a:solidFill>
              </a:rPr>
              <a:t>收</a:t>
            </a:r>
            <a:r>
              <a:rPr lang="zh-CN" altLang="en-US" dirty="0" smtClean="0">
                <a:solidFill>
                  <a:prstClr val="white"/>
                </a:solidFill>
              </a:rPr>
              <a:t>集道具，生存与解谜都需要，如铲子、拔粪宝</a:t>
            </a:r>
            <a:r>
              <a:rPr lang="en-US" altLang="zh-CN" dirty="0" smtClean="0">
                <a:solidFill>
                  <a:prstClr val="white"/>
                </a:solidFill>
              </a:rPr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指挥系统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-</a:t>
            </a:r>
            <a:r>
              <a:rPr lang="zh-CN" altLang="en-US" dirty="0" smtClean="0">
                <a:solidFill>
                  <a:prstClr val="white"/>
                </a:solidFill>
              </a:rPr>
              <a:t>在地底的还有其他人，玩家需要带着这些人一起逃出（可选）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任</a:t>
            </a:r>
            <a:r>
              <a:rPr lang="zh-CN" altLang="en-US" b="1" dirty="0" smtClean="0">
                <a:solidFill>
                  <a:srgbClr val="C00000"/>
                </a:solidFill>
              </a:rPr>
              <a:t>务系统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-</a:t>
            </a:r>
            <a:r>
              <a:rPr lang="zh-CN" altLang="en-US" dirty="0" smtClean="0">
                <a:solidFill>
                  <a:prstClr val="white"/>
                </a:solidFill>
              </a:rPr>
              <a:t>玩家需要在特定关卡里完成指定任务，如某人不能死亡、</a:t>
            </a:r>
            <a:r>
              <a:rPr lang="zh-CN" altLang="en-US" dirty="0">
                <a:solidFill>
                  <a:prstClr val="white"/>
                </a:solidFill>
              </a:rPr>
              <a:t>小孩</a:t>
            </a:r>
            <a:r>
              <a:rPr lang="en-US" altLang="zh-CN" dirty="0">
                <a:solidFill>
                  <a:prstClr val="white"/>
                </a:solidFill>
              </a:rPr>
              <a:t>NPC</a:t>
            </a:r>
            <a:r>
              <a:rPr lang="zh-CN" altLang="en-US" dirty="0">
                <a:solidFill>
                  <a:prstClr val="white"/>
                </a:solidFill>
              </a:rPr>
              <a:t>临死之前</a:t>
            </a:r>
            <a:r>
              <a:rPr lang="zh-CN" altLang="en-US" dirty="0" smtClean="0">
                <a:solidFill>
                  <a:prstClr val="white"/>
                </a:solidFill>
              </a:rPr>
              <a:t>的愿望是吃一口苹果</a:t>
            </a:r>
            <a:r>
              <a:rPr lang="en-US" altLang="zh-CN" dirty="0" smtClean="0">
                <a:solidFill>
                  <a:prstClr val="white"/>
                </a:solidFill>
              </a:rPr>
              <a:t>……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事件系统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-</a:t>
            </a:r>
            <a:r>
              <a:rPr lang="zh-CN" altLang="en-US" dirty="0" smtClean="0">
                <a:solidFill>
                  <a:prstClr val="white"/>
                </a:solidFill>
              </a:rPr>
              <a:t>在特定条件下会触发一些事件，如为了活下去需要指定某人牺牲、女</a:t>
            </a:r>
            <a:r>
              <a:rPr lang="en-US" altLang="zh-CN" dirty="0" smtClean="0">
                <a:solidFill>
                  <a:prstClr val="white"/>
                </a:solidFill>
              </a:rPr>
              <a:t>NPC</a:t>
            </a:r>
            <a:r>
              <a:rPr lang="zh-CN" altLang="en-US" dirty="0" smtClean="0">
                <a:solidFill>
                  <a:prstClr val="white"/>
                </a:solidFill>
              </a:rPr>
              <a:t>与玩家产生了爱情</a:t>
            </a:r>
            <a:r>
              <a:rPr lang="en-US" altLang="zh-CN" dirty="0" smtClean="0">
                <a:solidFill>
                  <a:prstClr val="white"/>
                </a:solidFill>
              </a:rPr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一</a:t>
            </a:r>
            <a:r>
              <a:rPr lang="zh-CN" altLang="en-US" b="1" dirty="0" smtClean="0">
                <a:solidFill>
                  <a:srgbClr val="C00000"/>
                </a:solidFill>
              </a:rPr>
              <a:t>些机制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-</a:t>
            </a:r>
            <a:r>
              <a:rPr lang="zh-CN" altLang="en-US" dirty="0" smtClean="0">
                <a:solidFill>
                  <a:prstClr val="white"/>
                </a:solidFill>
              </a:rPr>
              <a:t>生命值、对话、倒计时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BE352D"/>
                </a:solidFill>
              </a:rPr>
              <a:t>调整</a:t>
            </a:r>
            <a:endParaRPr lang="zh-CN" altLang="en-US" sz="4000" dirty="0">
              <a:solidFill>
                <a:srgbClr val="BE352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0715" y="2184935"/>
            <a:ext cx="68191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关</a:t>
            </a:r>
            <a:r>
              <a:rPr lang="zh-CN" altLang="en-US" dirty="0" smtClean="0">
                <a:solidFill>
                  <a:prstClr val="white"/>
                </a:solidFill>
              </a:rPr>
              <a:t>卡之间有关联，是讲同一个故事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</a:rPr>
              <a:t>主</a:t>
            </a:r>
            <a:r>
              <a:rPr lang="zh-CN" altLang="en-US" dirty="0" smtClean="0">
                <a:solidFill>
                  <a:prstClr val="white"/>
                </a:solidFill>
              </a:rPr>
              <a:t>要目标：杀死地表人</a:t>
            </a:r>
            <a:r>
              <a:rPr lang="en-US" altLang="zh-CN" dirty="0" smtClean="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拿到过关钥匙（起到钥匙作用的物品）</a:t>
            </a:r>
            <a:endParaRPr lang="en-US" altLang="zh-CN" dirty="0" smtClean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  <a:sym typeface="Wingdings" panose="05000000000000000000" pitchFamily="2" charset="2"/>
              </a:rPr>
              <a:t>加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强玩家与</a:t>
            </a:r>
            <a:r>
              <a:rPr lang="en-US" altLang="zh-CN" dirty="0" smtClean="0">
                <a:solidFill>
                  <a:prstClr val="white"/>
                </a:solidFill>
                <a:sym typeface="Wingdings" panose="05000000000000000000" pitchFamily="2" charset="2"/>
              </a:rPr>
              <a:t>NPC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之间的情感联系，让玩家做出更艰难的选择</a:t>
            </a:r>
            <a:endParaRPr lang="en-US" altLang="zh-CN" dirty="0" smtClean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  <a:sym typeface="Wingdings" panose="05000000000000000000" pitchFamily="2" charset="2"/>
              </a:rPr>
              <a:t>减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少初始</a:t>
            </a:r>
            <a:r>
              <a:rPr lang="en-US" altLang="zh-CN" dirty="0" smtClean="0">
                <a:solidFill>
                  <a:prstClr val="white"/>
                </a:solidFill>
                <a:sym typeface="Wingdings" panose="05000000000000000000" pitchFamily="2" charset="2"/>
              </a:rPr>
              <a:t>NPC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数量，玩家可以在不同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的关卡遇到各种</a:t>
            </a:r>
            <a:r>
              <a:rPr lang="en-US" altLang="zh-CN" dirty="0" smtClean="0">
                <a:solidFill>
                  <a:prstClr val="white"/>
                </a:solidFill>
                <a:sym typeface="Wingdings" panose="05000000000000000000" pitchFamily="2" charset="2"/>
              </a:rPr>
              <a:t>NPC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/>
                </a:solidFill>
                <a:sym typeface="Wingdings" panose="05000000000000000000" pitchFamily="2" charset="2"/>
              </a:rPr>
              <a:t>每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个</a:t>
            </a:r>
            <a:r>
              <a:rPr lang="zh-CN" altLang="en-US" dirty="0">
                <a:solidFill>
                  <a:prstClr val="white"/>
                </a:solidFill>
                <a:sym typeface="Wingdings" panose="05000000000000000000" pitchFamily="2" charset="2"/>
              </a:rPr>
              <a:t>关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卡的</a:t>
            </a:r>
            <a:r>
              <a:rPr lang="en-US" altLang="zh-CN" dirty="0" smtClean="0">
                <a:solidFill>
                  <a:prstClr val="white"/>
                </a:solidFill>
                <a:sym typeface="Wingdings" panose="05000000000000000000" pitchFamily="2" charset="2"/>
              </a:rPr>
              <a:t>NPC</a:t>
            </a:r>
            <a:r>
              <a:rPr lang="zh-CN" altLang="en-US" dirty="0" smtClean="0">
                <a:solidFill>
                  <a:prstClr val="white"/>
                </a:solidFill>
                <a:sym typeface="Wingdings" panose="05000000000000000000" pitchFamily="2" charset="2"/>
              </a:rPr>
              <a:t>都有一个背景故事（凄惨）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575303" y="1298365"/>
            <a:ext cx="9705315" cy="22596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303" cy="12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680" y="423512"/>
            <a:ext cx="23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BE352D"/>
                </a:solidFill>
              </a:rPr>
              <a:t>界面</a:t>
            </a:r>
            <a:endParaRPr lang="zh-CN" altLang="en-US" sz="4000" dirty="0">
              <a:solidFill>
                <a:srgbClr val="BE352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5303" y="1298365"/>
            <a:ext cx="9705315" cy="51205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575303" y="3558012"/>
            <a:ext cx="9705315" cy="5251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17275" y="2541162"/>
            <a:ext cx="543208" cy="849883"/>
            <a:chOff x="6056768" y="-72428"/>
            <a:chExt cx="543208" cy="849883"/>
          </a:xfrm>
        </p:grpSpPr>
        <p:sp>
          <p:nvSpPr>
            <p:cNvPr id="10" name="Down Arrow 9"/>
            <p:cNvSpPr/>
            <p:nvPr/>
          </p:nvSpPr>
          <p:spPr>
            <a:xfrm rot="10800000">
              <a:off x="6115615" y="351942"/>
              <a:ext cx="425513" cy="425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6768" y="-72428"/>
              <a:ext cx="543208" cy="4959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7343" y="2541162"/>
            <a:ext cx="543208" cy="849883"/>
            <a:chOff x="6056768" y="-72428"/>
            <a:chExt cx="543208" cy="849883"/>
          </a:xfrm>
        </p:grpSpPr>
        <p:sp>
          <p:nvSpPr>
            <p:cNvPr id="13" name="Down Arrow 12"/>
            <p:cNvSpPr/>
            <p:nvPr/>
          </p:nvSpPr>
          <p:spPr>
            <a:xfrm rot="10800000">
              <a:off x="6115615" y="351942"/>
              <a:ext cx="425513" cy="425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56768" y="-72428"/>
              <a:ext cx="543208" cy="4959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41482" y="2541162"/>
            <a:ext cx="543208" cy="849883"/>
            <a:chOff x="6056768" y="-72428"/>
            <a:chExt cx="543208" cy="849883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15615" y="351942"/>
              <a:ext cx="425513" cy="425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56768" y="-72428"/>
              <a:ext cx="543208" cy="4959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91805" y="5273308"/>
            <a:ext cx="700732" cy="1110601"/>
            <a:chOff x="5395864" y="423512"/>
            <a:chExt cx="488888" cy="1110601"/>
          </a:xfrm>
        </p:grpSpPr>
        <p:sp>
          <p:nvSpPr>
            <p:cNvPr id="22" name="Oval 21"/>
            <p:cNvSpPr/>
            <p:nvPr/>
          </p:nvSpPr>
          <p:spPr>
            <a:xfrm>
              <a:off x="5395865" y="423512"/>
              <a:ext cx="488887" cy="472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5395864" y="895650"/>
              <a:ext cx="488887" cy="6384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26228" y="5273308"/>
            <a:ext cx="488888" cy="1110601"/>
            <a:chOff x="5395864" y="423512"/>
            <a:chExt cx="488888" cy="1110601"/>
          </a:xfrm>
        </p:grpSpPr>
        <p:sp>
          <p:nvSpPr>
            <p:cNvPr id="25" name="Oval 24"/>
            <p:cNvSpPr/>
            <p:nvPr/>
          </p:nvSpPr>
          <p:spPr>
            <a:xfrm>
              <a:off x="5395865" y="423512"/>
              <a:ext cx="488887" cy="472781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5395864" y="895650"/>
              <a:ext cx="488887" cy="638463"/>
            </a:xfrm>
            <a:prstGeom prst="triangl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42275" y="5576935"/>
            <a:ext cx="488888" cy="806974"/>
            <a:chOff x="5395864" y="423512"/>
            <a:chExt cx="488888" cy="1110601"/>
          </a:xfrm>
        </p:grpSpPr>
        <p:sp>
          <p:nvSpPr>
            <p:cNvPr id="28" name="Oval 27"/>
            <p:cNvSpPr/>
            <p:nvPr/>
          </p:nvSpPr>
          <p:spPr>
            <a:xfrm>
              <a:off x="5395865" y="423512"/>
              <a:ext cx="488887" cy="472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5395864" y="895650"/>
              <a:ext cx="488887" cy="6384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19136" y="5273308"/>
            <a:ext cx="488888" cy="1110601"/>
            <a:chOff x="5395864" y="423512"/>
            <a:chExt cx="488888" cy="1110601"/>
          </a:xfrm>
          <a:solidFill>
            <a:schemeClr val="accent6"/>
          </a:solidFill>
        </p:grpSpPr>
        <p:sp>
          <p:nvSpPr>
            <p:cNvPr id="31" name="Oval 30"/>
            <p:cNvSpPr/>
            <p:nvPr/>
          </p:nvSpPr>
          <p:spPr>
            <a:xfrm>
              <a:off x="5395865" y="423512"/>
              <a:ext cx="488887" cy="47278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395864" y="895650"/>
              <a:ext cx="488887" cy="6384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8293307" y="2342181"/>
            <a:ext cx="639556" cy="1720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3415110" y="2342181"/>
            <a:ext cx="639556" cy="1720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2369100" y="2342181"/>
            <a:ext cx="639556" cy="1720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022186" y="1444999"/>
            <a:ext cx="660903" cy="2909718"/>
            <a:chOff x="10022186" y="1444999"/>
            <a:chExt cx="660903" cy="290971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10248523" y="1901228"/>
              <a:ext cx="208229" cy="24534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022186" y="1444999"/>
              <a:ext cx="660903" cy="552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1108602" y="5126927"/>
            <a:ext cx="172016" cy="1256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6472584" y="5040919"/>
            <a:ext cx="639556" cy="1720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/>
          <p:cNvSpPr/>
          <p:nvPr/>
        </p:nvSpPr>
        <p:spPr>
          <a:xfrm>
            <a:off x="1577496" y="4619199"/>
            <a:ext cx="669956" cy="6699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77496" y="5450686"/>
            <a:ext cx="669956" cy="6699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091350" y="3322622"/>
            <a:ext cx="2037030" cy="235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4128379" y="3322621"/>
            <a:ext cx="264157" cy="968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lowchart: Predefined Process 45"/>
          <p:cNvSpPr/>
          <p:nvPr/>
        </p:nvSpPr>
        <p:spPr>
          <a:xfrm>
            <a:off x="5368380" y="1343133"/>
            <a:ext cx="1556877" cy="8473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Arial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</cp:revision>
  <dcterms:created xsi:type="dcterms:W3CDTF">2018-08-30T14:08:25Z</dcterms:created>
  <dcterms:modified xsi:type="dcterms:W3CDTF">2018-09-02T06:22:49Z</dcterms:modified>
</cp:coreProperties>
</file>