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67" r:id="rId3"/>
    <p:sldId id="258" r:id="rId4"/>
    <p:sldId id="259" r:id="rId5"/>
    <p:sldId id="260" r:id="rId6"/>
    <p:sldId id="261" r:id="rId7"/>
    <p:sldId id="262" r:id="rId8"/>
    <p:sldId id="263" r:id="rId9"/>
    <p:sldId id="264" r:id="rId10"/>
    <p:sldId id="265" r:id="rId11"/>
    <p:sldId id="268" r:id="rId12"/>
    <p:sldId id="269" r:id="rId13"/>
    <p:sldId id="270" r:id="rId14"/>
    <p:sldId id="272" r:id="rId15"/>
    <p:sldId id="273" r:id="rId16"/>
    <p:sldId id="274" r:id="rId17"/>
    <p:sldId id="275" r:id="rId18"/>
    <p:sldId id="276" r:id="rId19"/>
    <p:sldId id="277" r:id="rId20"/>
    <p:sldId id="280" r:id="rId21"/>
    <p:sldId id="282" r:id="rId22"/>
    <p:sldId id="281" r:id="rId23"/>
    <p:sldId id="284" r:id="rId24"/>
    <p:sldId id="285" r:id="rId25"/>
    <p:sldId id="283" r:id="rId26"/>
    <p:sldId id="286" r:id="rId27"/>
    <p:sldId id="287" r:id="rId28"/>
    <p:sldId id="288" r:id="rId29"/>
    <p:sldId id="289" r:id="rId30"/>
    <p:sldId id="290"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页" id="{4C1E73CA-8983-4CE9-A403-334A6E5623B3}">
          <p14:sldIdLst>
            <p14:sldId id="256"/>
          </p14:sldIdLst>
        </p14:section>
        <p14:section name="心流" id="{4F6A11AC-D9D9-4D52-8730-3D142AA04C59}">
          <p14:sldIdLst>
            <p14:sldId id="267"/>
            <p14:sldId id="258"/>
            <p14:sldId id="259"/>
            <p14:sldId id="260"/>
            <p14:sldId id="261"/>
            <p14:sldId id="262"/>
            <p14:sldId id="263"/>
            <p14:sldId id="264"/>
            <p14:sldId id="265"/>
          </p14:sldIdLst>
        </p14:section>
        <p14:section name="决策" id="{A057E6B5-2556-40F0-869D-5F81DF094098}">
          <p14:sldIdLst>
            <p14:sldId id="268"/>
            <p14:sldId id="269"/>
            <p14:sldId id="270"/>
            <p14:sldId id="272"/>
            <p14:sldId id="273"/>
            <p14:sldId id="274"/>
            <p14:sldId id="275"/>
            <p14:sldId id="276"/>
            <p14:sldId id="277"/>
          </p14:sldIdLst>
        </p14:section>
        <p14:section name="节奏感" id="{3BC8169F-01AD-4F26-9B16-3044EF11FE78}">
          <p14:sldIdLst>
            <p14:sldId id="280"/>
            <p14:sldId id="282"/>
            <p14:sldId id="281"/>
            <p14:sldId id="284"/>
            <p14:sldId id="285"/>
            <p14:sldId id="283"/>
          </p14:sldIdLst>
        </p14:section>
        <p14:section name="沉浸" id="{FBDE84B6-71C2-4A57-9468-03117F0ACED3}">
          <p14:sldIdLst>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7097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游戏设计理论</a:t>
            </a: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心流的持续</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272586" y="3113529"/>
            <a:ext cx="6987943" cy="630942"/>
          </a:xfrm>
          <a:prstGeom prst="rect">
            <a:avLst/>
          </a:prstGeom>
          <a:noFill/>
        </p:spPr>
        <p:txBody>
          <a:bodyPr wrap="square" rtlCol="0">
            <a:spAutoFit/>
          </a:bodyPr>
          <a:lstStyle/>
          <a:p>
            <a:pPr algn="ctr"/>
            <a:r>
              <a:rPr lang="zh-CN" altLang="en-US" sz="3500" dirty="0" smtClean="0">
                <a:solidFill>
                  <a:prstClr val="white"/>
                </a:solidFill>
              </a:rPr>
              <a:t>不间断的做</a:t>
            </a:r>
            <a:r>
              <a:rPr lang="zh-CN" altLang="en-US" sz="3500" dirty="0" smtClean="0">
                <a:solidFill>
                  <a:schemeClr val="accent2"/>
                </a:solidFill>
              </a:rPr>
              <a:t>决策</a:t>
            </a:r>
            <a:endParaRPr lang="en-US" altLang="zh-CN" sz="3500" dirty="0" smtClean="0">
              <a:solidFill>
                <a:schemeClr val="accent2"/>
              </a:solidFill>
            </a:endParaRPr>
          </a:p>
        </p:txBody>
      </p:sp>
    </p:spTree>
    <p:extLst>
      <p:ext uri="{BB962C8B-B14F-4D97-AF65-F5344CB8AC3E}">
        <p14:creationId xmlns:p14="http://schemas.microsoft.com/office/powerpoint/2010/main" val="1580519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决策</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二</a:t>
            </a:r>
          </a:p>
        </p:txBody>
      </p:sp>
    </p:spTree>
    <p:extLst>
      <p:ext uri="{BB962C8B-B14F-4D97-AF65-F5344CB8AC3E}">
        <p14:creationId xmlns:p14="http://schemas.microsoft.com/office/powerpoint/2010/main" val="2135561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游戏的本质</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1</a:t>
              </a:r>
              <a:endParaRPr lang="zh-CN" altLang="en-US" dirty="0">
                <a:solidFill>
                  <a:schemeClr val="accent1"/>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a:solidFill>
                  <a:prstClr val="white"/>
                </a:solidFill>
              </a:rPr>
              <a:t>游</a:t>
            </a:r>
            <a:r>
              <a:rPr lang="zh-CN" altLang="en-US" sz="3500" dirty="0" smtClean="0">
                <a:solidFill>
                  <a:prstClr val="white"/>
                </a:solidFill>
              </a:rPr>
              <a:t>戏最独特、最本质的特点？</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smtClean="0">
                <a:solidFill>
                  <a:schemeClr val="bg1"/>
                </a:solidFill>
              </a:rPr>
              <a:t>交互</a:t>
            </a:r>
            <a:endParaRPr lang="zh-CN" altLang="en-US" sz="5000" dirty="0">
              <a:solidFill>
                <a:schemeClr val="bg1"/>
              </a:solidFill>
            </a:endParaRPr>
          </a:p>
        </p:txBody>
      </p:sp>
    </p:spTree>
    <p:extLst>
      <p:ext uri="{BB962C8B-B14F-4D97-AF65-F5344CB8AC3E}">
        <p14:creationId xmlns:p14="http://schemas.microsoft.com/office/powerpoint/2010/main" val="28196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14748"/>
            <a:ext cx="933650" cy="4401205"/>
          </a:xfrm>
          <a:prstGeom prst="rect">
            <a:avLst/>
          </a:prstGeom>
          <a:noFill/>
        </p:spPr>
        <p:txBody>
          <a:bodyPr wrap="square" rtlCol="0">
            <a:spAutoFit/>
          </a:bodyPr>
          <a:lstStyle/>
          <a:p>
            <a:pPr algn="ctr"/>
            <a:r>
              <a:rPr lang="zh-CN" altLang="en-US" sz="4000" dirty="0" smtClean="0">
                <a:solidFill>
                  <a:prstClr val="white"/>
                </a:solidFill>
              </a:rPr>
              <a:t>交互的基本单位</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prstClr val="white"/>
                </a:solidFill>
              </a:rPr>
              <a:t>交互是由什么构成的？</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a:solidFill>
                  <a:prstClr val="white"/>
                </a:solidFill>
              </a:rPr>
              <a:t>决策</a:t>
            </a:r>
          </a:p>
        </p:txBody>
      </p:sp>
    </p:spTree>
    <p:extLst>
      <p:ext uri="{BB962C8B-B14F-4D97-AF65-F5344CB8AC3E}">
        <p14:creationId xmlns:p14="http://schemas.microsoft.com/office/powerpoint/2010/main" val="23490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有意义的决策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4" name="TextBox 13"/>
          <p:cNvSpPr txBox="1"/>
          <p:nvPr/>
        </p:nvSpPr>
        <p:spPr>
          <a:xfrm>
            <a:off x="3306767" y="1279026"/>
            <a:ext cx="6987943" cy="630942"/>
          </a:xfrm>
          <a:prstGeom prst="rect">
            <a:avLst/>
          </a:prstGeom>
          <a:noFill/>
        </p:spPr>
        <p:txBody>
          <a:bodyPr wrap="square" rtlCol="0">
            <a:spAutoFit/>
          </a:bodyPr>
          <a:lstStyle/>
          <a:p>
            <a:pPr algn="ctr"/>
            <a:r>
              <a:rPr lang="zh-CN" altLang="en-US" sz="3500" dirty="0" smtClean="0">
                <a:solidFill>
                  <a:prstClr val="white"/>
                </a:solidFill>
              </a:rPr>
              <a:t>感受未来：决策的结果部分可预测</a:t>
            </a:r>
            <a:endParaRPr lang="en-US" altLang="zh-CN" sz="3500" dirty="0" smtClean="0">
              <a:solidFill>
                <a:prstClr val="white"/>
              </a:solidFill>
            </a:endParaRPr>
          </a:p>
        </p:txBody>
      </p:sp>
      <p:sp>
        <p:nvSpPr>
          <p:cNvPr id="16" name="Rounded Rectangle 15"/>
          <p:cNvSpPr/>
          <p:nvPr/>
        </p:nvSpPr>
        <p:spPr>
          <a:xfrm>
            <a:off x="4546362"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易于理解</a:t>
            </a:r>
          </a:p>
        </p:txBody>
      </p:sp>
      <p:sp>
        <p:nvSpPr>
          <p:cNvPr id="17" name="Rounded Rectangle 16"/>
          <p:cNvSpPr/>
          <p:nvPr/>
        </p:nvSpPr>
        <p:spPr>
          <a:xfrm>
            <a:off x="6886485"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一致性</a:t>
            </a:r>
            <a:endParaRPr lang="zh-CN" altLang="en-US" sz="3000" dirty="0"/>
          </a:p>
        </p:txBody>
      </p:sp>
      <p:cxnSp>
        <p:nvCxnSpPr>
          <p:cNvPr id="18" name="Elbow Connector 17"/>
          <p:cNvCxnSpPr>
            <a:endCxn id="16" idx="0"/>
          </p:cNvCxnSpPr>
          <p:nvPr/>
        </p:nvCxnSpPr>
        <p:spPr>
          <a:xfrm rot="5400000">
            <a:off x="5219591" y="3508896"/>
            <a:ext cx="1565948" cy="113488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7" idx="0"/>
          </p:cNvCxnSpPr>
          <p:nvPr/>
        </p:nvCxnSpPr>
        <p:spPr>
          <a:xfrm rot="16200000" flipH="1">
            <a:off x="6389652" y="3473714"/>
            <a:ext cx="1565948" cy="120524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4149" y="2544493"/>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游戏系统</a:t>
            </a:r>
            <a:endParaRPr lang="zh-CN" altLang="en-US" sz="3000" dirty="0"/>
          </a:p>
        </p:txBody>
      </p:sp>
      <p:sp>
        <p:nvSpPr>
          <p:cNvPr id="23" name="Rectangle 22"/>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22" name="TextBox 21"/>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smtClean="0">
                <a:solidFill>
                  <a:schemeClr val="accent2"/>
                </a:solidFill>
              </a:rPr>
              <a:t>超级玛丽</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1445349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信息平衡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schemeClr val="bg1"/>
                </a:solidFill>
              </a:rPr>
              <a:t>信息平衡影响决策的难度和复杂度</a:t>
            </a:r>
            <a:endParaRPr lang="en-US" altLang="zh-CN" sz="3500" dirty="0" smtClean="0">
              <a:solidFill>
                <a:schemeClr val="bg1"/>
              </a:solidFill>
            </a:endParaRPr>
          </a:p>
        </p:txBody>
      </p:sp>
      <p:sp>
        <p:nvSpPr>
          <p:cNvPr id="9" name="Rounded Rectangle 8"/>
          <p:cNvSpPr/>
          <p:nvPr/>
        </p:nvSpPr>
        <p:spPr>
          <a:xfrm>
            <a:off x="4204530"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屏蔽信息</a:t>
            </a:r>
            <a:endParaRPr lang="zh-CN" altLang="en-US" sz="3000" dirty="0"/>
          </a:p>
        </p:txBody>
      </p:sp>
      <p:sp>
        <p:nvSpPr>
          <p:cNvPr id="10" name="Rounded Rectangle 9"/>
          <p:cNvSpPr/>
          <p:nvPr/>
        </p:nvSpPr>
        <p:spPr>
          <a:xfrm>
            <a:off x="7450507"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提</a:t>
            </a:r>
            <a:r>
              <a:rPr lang="zh-CN" altLang="en-US" sz="3000" dirty="0" smtClean="0"/>
              <a:t>供信息</a:t>
            </a:r>
            <a:endParaRPr lang="zh-CN" altLang="en-US" sz="3000" dirty="0"/>
          </a:p>
        </p:txBody>
      </p:sp>
      <p:cxnSp>
        <p:nvCxnSpPr>
          <p:cNvPr id="6" name="Straight Arrow Connector 5"/>
          <p:cNvCxnSpPr>
            <a:stCxn id="9" idx="3"/>
            <a:endCxn id="10" idx="1"/>
          </p:cNvCxnSpPr>
          <p:nvPr/>
        </p:nvCxnSpPr>
        <p:spPr>
          <a:xfrm>
            <a:off x="5982055" y="4378524"/>
            <a:ext cx="14684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7" name="TextBox 16"/>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荒野行动</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693671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决策与心流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14" name="TextBox 13"/>
          <p:cNvSpPr txBox="1"/>
          <p:nvPr/>
        </p:nvSpPr>
        <p:spPr>
          <a:xfrm>
            <a:off x="3503323" y="3207532"/>
            <a:ext cx="6987943" cy="630942"/>
          </a:xfrm>
          <a:prstGeom prst="rect">
            <a:avLst/>
          </a:prstGeom>
          <a:noFill/>
        </p:spPr>
        <p:txBody>
          <a:bodyPr wrap="square" rtlCol="0">
            <a:spAutoFit/>
          </a:bodyPr>
          <a:lstStyle/>
          <a:p>
            <a:pPr algn="ctr"/>
            <a:r>
              <a:rPr lang="zh-CN" altLang="en-US" sz="3500" dirty="0" smtClean="0">
                <a:solidFill>
                  <a:prstClr val="white"/>
                </a:solidFill>
              </a:rPr>
              <a:t>不间断地做决策才能持续心流状态</a:t>
            </a:r>
            <a:endParaRPr lang="en-US" altLang="zh-CN" sz="3500" dirty="0" smtClean="0">
              <a:solidFill>
                <a:prstClr val="white"/>
              </a:solidFill>
            </a:endParaRPr>
          </a:p>
        </p:txBody>
      </p:sp>
      <p:sp>
        <p:nvSpPr>
          <p:cNvPr id="12" name="Rectangle 11"/>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6" name="TextBox 15"/>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280870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48632"/>
            <a:ext cx="933650" cy="2554545"/>
          </a:xfrm>
          <a:prstGeom prst="rect">
            <a:avLst/>
          </a:prstGeom>
          <a:noFill/>
        </p:spPr>
        <p:txBody>
          <a:bodyPr wrap="square" rtlCol="0">
            <a:spAutoFit/>
          </a:bodyPr>
          <a:lstStyle/>
          <a:p>
            <a:pPr algn="ctr"/>
            <a:r>
              <a:rPr lang="zh-CN" altLang="en-US" sz="4000" dirty="0" smtClean="0">
                <a:solidFill>
                  <a:prstClr val="white"/>
                </a:solidFill>
              </a:rPr>
              <a:t>决策范围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14" name="TextBox 13"/>
          <p:cNvSpPr txBox="1"/>
          <p:nvPr/>
        </p:nvSpPr>
        <p:spPr>
          <a:xfrm>
            <a:off x="4682642" y="1370185"/>
            <a:ext cx="6987943" cy="4311437"/>
          </a:xfrm>
          <a:prstGeom prst="rect">
            <a:avLst/>
          </a:prstGeom>
          <a:noFill/>
        </p:spPr>
        <p:txBody>
          <a:bodyPr wrap="square" rtlCol="0">
            <a:spAutoFit/>
          </a:bodyPr>
          <a:lstStyle/>
          <a:p>
            <a:pPr>
              <a:lnSpc>
                <a:spcPts val="4700"/>
              </a:lnSpc>
            </a:pPr>
            <a:r>
              <a:rPr lang="zh-CN" altLang="en-US" sz="3500" dirty="0" smtClean="0">
                <a:solidFill>
                  <a:prstClr val="white"/>
                </a:solidFill>
              </a:rPr>
              <a:t>大脑处理决策时间划分</a:t>
            </a:r>
            <a:endParaRPr lang="en-US" altLang="zh-CN" sz="3500" dirty="0" smtClean="0">
              <a:solidFill>
                <a:prstClr val="white"/>
              </a:solidFill>
            </a:endParaRPr>
          </a:p>
          <a:p>
            <a:pPr>
              <a:lnSpc>
                <a:spcPts val="4700"/>
              </a:lnSpc>
            </a:pP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smtClean="0">
                <a:solidFill>
                  <a:prstClr val="white"/>
                </a:solidFill>
              </a:rPr>
              <a:t>无须决策（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快</a:t>
            </a:r>
            <a:r>
              <a:rPr lang="zh-CN" altLang="en-US" sz="3500" dirty="0" smtClean="0">
                <a:solidFill>
                  <a:prstClr val="white"/>
                </a:solidFill>
              </a:rPr>
              <a:t>捷决策（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战</a:t>
            </a:r>
            <a:r>
              <a:rPr lang="zh-CN" altLang="en-US" sz="3500" dirty="0" smtClean="0">
                <a:solidFill>
                  <a:prstClr val="white"/>
                </a:solidFill>
              </a:rPr>
              <a:t>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深</a:t>
            </a:r>
            <a:r>
              <a:rPr lang="zh-CN" altLang="en-US" sz="3500" dirty="0" smtClean="0">
                <a:solidFill>
                  <a:prstClr val="white"/>
                </a:solidFill>
              </a:rPr>
              <a:t>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无</a:t>
            </a:r>
            <a:r>
              <a:rPr lang="zh-CN" altLang="en-US" sz="3500" dirty="0" smtClean="0">
                <a:solidFill>
                  <a:prstClr val="white"/>
                </a:solidFill>
              </a:rPr>
              <a:t>解决策（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zh-CN" altLang="en-US" sz="2500" dirty="0">
                <a:solidFill>
                  <a:schemeClr val="accent2"/>
                </a:solidFill>
              </a:rPr>
              <a:t>蒙选择题、动作游戏、</a:t>
            </a:r>
            <a:r>
              <a:rPr lang="en-US" altLang="zh-CN" sz="2500" dirty="0">
                <a:solidFill>
                  <a:schemeClr val="accent2"/>
                </a:solidFill>
              </a:rPr>
              <a:t>MOBA</a:t>
            </a:r>
            <a:r>
              <a:rPr lang="zh-CN" altLang="en-US" sz="2500" dirty="0">
                <a:solidFill>
                  <a:schemeClr val="accent2"/>
                </a:solidFill>
              </a:rPr>
              <a:t>游戏、棋类游戏、学渣解题</a:t>
            </a:r>
          </a:p>
        </p:txBody>
      </p:sp>
    </p:spTree>
    <p:extLst>
      <p:ext uri="{BB962C8B-B14F-4D97-AF65-F5344CB8AC3E}">
        <p14:creationId xmlns:p14="http://schemas.microsoft.com/office/powerpoint/2010/main" val="1857300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决策变化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7</a:t>
              </a:r>
              <a:endParaRPr lang="zh-CN" altLang="en-US" dirty="0">
                <a:solidFill>
                  <a:srgbClr val="5B9BD5"/>
                </a:solidFill>
              </a:endParaRPr>
            </a:p>
          </p:txBody>
        </p:sp>
      </p:grpSp>
      <p:sp>
        <p:nvSpPr>
          <p:cNvPr id="14" name="TextBox 13"/>
          <p:cNvSpPr txBox="1"/>
          <p:nvPr/>
        </p:nvSpPr>
        <p:spPr>
          <a:xfrm>
            <a:off x="2794021" y="1903533"/>
            <a:ext cx="8426607" cy="2785378"/>
          </a:xfrm>
          <a:prstGeom prst="rect">
            <a:avLst/>
          </a:prstGeom>
          <a:noFill/>
        </p:spPr>
        <p:txBody>
          <a:bodyPr wrap="square" rtlCol="0">
            <a:spAutoFit/>
          </a:bodyPr>
          <a:lstStyle/>
          <a:p>
            <a:r>
              <a:rPr lang="zh-CN" altLang="en-US" sz="3500" dirty="0" smtClean="0">
                <a:solidFill>
                  <a:prstClr val="white"/>
                </a:solidFill>
              </a:rPr>
              <a:t>心流节奏需要变化，即不能让玩家长时间缓慢节奏，否则无聊；也不能让玩家长时间处于精神紧绷状态，否则疲惫。</a:t>
            </a:r>
            <a:endParaRPr lang="en-US" altLang="zh-CN" sz="3500" dirty="0" smtClean="0">
              <a:solidFill>
                <a:prstClr val="white"/>
              </a:solidFill>
            </a:endParaRPr>
          </a:p>
          <a:p>
            <a:endParaRPr lang="en-US" altLang="zh-CN" sz="3500" dirty="0">
              <a:solidFill>
                <a:prstClr val="white"/>
              </a:solidFill>
            </a:endParaRPr>
          </a:p>
          <a:p>
            <a:r>
              <a:rPr lang="zh-CN" altLang="en-US" sz="3500" dirty="0" smtClean="0">
                <a:solidFill>
                  <a:prstClr val="white"/>
                </a:solidFill>
              </a:rPr>
              <a:t>改变决策范围和频率控制节奏。</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a:solidFill>
                  <a:schemeClr val="accent2"/>
                </a:solidFill>
              </a:rPr>
              <a:t>王者</a:t>
            </a:r>
            <a:r>
              <a:rPr lang="zh-CN" altLang="en-US" sz="2500" dirty="0" smtClean="0">
                <a:solidFill>
                  <a:schemeClr val="accent2"/>
                </a:solidFill>
              </a:rPr>
              <a:t>荣耀</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331270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523152"/>
            <a:ext cx="933650" cy="1938992"/>
          </a:xfrm>
          <a:prstGeom prst="rect">
            <a:avLst/>
          </a:prstGeom>
          <a:noFill/>
        </p:spPr>
        <p:txBody>
          <a:bodyPr wrap="square" rtlCol="0">
            <a:spAutoFit/>
          </a:bodyPr>
          <a:lstStyle/>
          <a:p>
            <a:pPr algn="ctr"/>
            <a:r>
              <a:rPr lang="zh-CN" altLang="en-US" sz="4000" dirty="0" smtClean="0">
                <a:solidFill>
                  <a:prstClr val="white"/>
                </a:solidFill>
              </a:rPr>
              <a:t>节奏感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8</a:t>
              </a:r>
              <a:endParaRPr lang="zh-CN" altLang="en-US" dirty="0">
                <a:solidFill>
                  <a:srgbClr val="5B9BD5"/>
                </a:solidFill>
              </a:endParaRPr>
            </a:p>
          </p:txBody>
        </p:sp>
      </p:grpSp>
      <p:sp>
        <p:nvSpPr>
          <p:cNvPr id="14" name="TextBox 13"/>
          <p:cNvSpPr txBox="1"/>
          <p:nvPr/>
        </p:nvSpPr>
        <p:spPr>
          <a:xfrm>
            <a:off x="2529101" y="2215375"/>
            <a:ext cx="8426607" cy="2246769"/>
          </a:xfrm>
          <a:prstGeom prst="rect">
            <a:avLst/>
          </a:prstGeom>
          <a:noFill/>
        </p:spPr>
        <p:txBody>
          <a:bodyPr wrap="square" rtlCol="0">
            <a:spAutoFit/>
          </a:bodyPr>
          <a:lstStyle/>
          <a:p>
            <a:pPr algn="ctr"/>
            <a:r>
              <a:rPr lang="zh-CN" altLang="en-US" sz="3500" dirty="0" smtClean="0">
                <a:solidFill>
                  <a:prstClr val="white"/>
                </a:solidFill>
              </a:rPr>
              <a:t>如何控制心流节奏是最佳的？</a:t>
            </a:r>
            <a:endParaRPr lang="en-US" altLang="zh-CN" sz="3500" dirty="0" smtClean="0">
              <a:solidFill>
                <a:prstClr val="white"/>
              </a:solidFill>
            </a:endParaRPr>
          </a:p>
          <a:p>
            <a:pPr algn="ctr"/>
            <a:endParaRPr lang="en-US" altLang="zh-CN" sz="3500" dirty="0">
              <a:solidFill>
                <a:prstClr val="white"/>
              </a:solidFill>
            </a:endParaRPr>
          </a:p>
          <a:p>
            <a:pPr algn="ctr"/>
            <a:endParaRPr lang="en-US" altLang="zh-CN" sz="3500" dirty="0" smtClean="0">
              <a:solidFill>
                <a:prstClr val="white"/>
              </a:solidFill>
            </a:endParaRPr>
          </a:p>
          <a:p>
            <a:pPr algn="ctr"/>
            <a:r>
              <a:rPr lang="zh-CN" altLang="en-US" sz="3500" dirty="0">
                <a:solidFill>
                  <a:prstClr val="white"/>
                </a:solidFill>
              </a:rPr>
              <a:t>下</a:t>
            </a:r>
            <a:r>
              <a:rPr lang="zh-CN" altLang="en-US" sz="3500" dirty="0" smtClean="0">
                <a:solidFill>
                  <a:prstClr val="white"/>
                </a:solidFill>
              </a:rPr>
              <a:t>次分享</a:t>
            </a:r>
            <a:r>
              <a:rPr lang="zh-CN" altLang="en-US" sz="3500" dirty="0" smtClean="0">
                <a:solidFill>
                  <a:schemeClr val="accent2"/>
                </a:solidFill>
              </a:rPr>
              <a:t>节奏感</a:t>
            </a:r>
            <a:endParaRPr lang="en-US" altLang="zh-CN" sz="3500" dirty="0" smtClean="0">
              <a:solidFill>
                <a:schemeClr val="accent2"/>
              </a:solidFill>
            </a:endParaRPr>
          </a:p>
        </p:txBody>
      </p:sp>
    </p:spTree>
    <p:extLst>
      <p:ext uri="{BB962C8B-B14F-4D97-AF65-F5344CB8AC3E}">
        <p14:creationId xmlns:p14="http://schemas.microsoft.com/office/powerpoint/2010/main" val="4079156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schemeClr val="bg1"/>
                </a:solidFill>
              </a:rPr>
              <a:t>心流</a:t>
            </a:r>
            <a:endParaRPr lang="zh-CN" altLang="en-US" sz="5000" dirty="0">
              <a:solidFill>
                <a:schemeClr val="bg1"/>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一</a:t>
            </a:r>
            <a:endParaRPr lang="zh-CN" altLang="en-US" dirty="0">
              <a:solidFill>
                <a:schemeClr val="bg1"/>
              </a:solidFill>
            </a:endParaRPr>
          </a:p>
        </p:txBody>
      </p:sp>
    </p:spTree>
    <p:extLst>
      <p:ext uri="{BB962C8B-B14F-4D97-AF65-F5344CB8AC3E}">
        <p14:creationId xmlns:p14="http://schemas.microsoft.com/office/powerpoint/2010/main" val="605382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节奏感</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三</a:t>
            </a:r>
            <a:endParaRPr lang="zh-CN" altLang="en-US" dirty="0">
              <a:solidFill>
                <a:prstClr val="white"/>
              </a:solidFill>
            </a:endParaRPr>
          </a:p>
        </p:txBody>
      </p:sp>
    </p:spTree>
    <p:extLst>
      <p:ext uri="{BB962C8B-B14F-4D97-AF65-F5344CB8AC3E}">
        <p14:creationId xmlns:p14="http://schemas.microsoft.com/office/powerpoint/2010/main" val="2716299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什么是</a:t>
            </a:r>
            <a:endParaRPr lang="en-US" altLang="zh-CN" sz="4000" dirty="0" smtClean="0">
              <a:solidFill>
                <a:prstClr val="white"/>
              </a:solidFill>
            </a:endParaRPr>
          </a:p>
          <a:p>
            <a:pPr algn="ctr"/>
            <a:r>
              <a:rPr lang="zh-CN" altLang="en-US" sz="4000" dirty="0" smtClean="0">
                <a:solidFill>
                  <a:prstClr val="white"/>
                </a:solidFill>
              </a:rPr>
              <a:t>节奏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Rectangle 3"/>
          <p:cNvSpPr/>
          <p:nvPr/>
        </p:nvSpPr>
        <p:spPr>
          <a:xfrm>
            <a:off x="2823754" y="2715975"/>
            <a:ext cx="8089225" cy="1209818"/>
          </a:xfrm>
          <a:prstGeom prst="rect">
            <a:avLst/>
          </a:prstGeom>
        </p:spPr>
        <p:txBody>
          <a:bodyPr wrap="square">
            <a:spAutoFit/>
          </a:bodyPr>
          <a:lstStyle/>
          <a:p>
            <a:pPr>
              <a:lnSpc>
                <a:spcPts val="3000"/>
              </a:lnSpc>
            </a:pPr>
            <a:r>
              <a:rPr lang="zh-CN" altLang="en-US" sz="2000" dirty="0" smtClean="0">
                <a:solidFill>
                  <a:schemeClr val="bg1"/>
                </a:solidFill>
              </a:rPr>
              <a:t>受</a:t>
            </a:r>
            <a:r>
              <a:rPr lang="zh-CN" altLang="en-US" sz="2000" dirty="0">
                <a:solidFill>
                  <a:schemeClr val="bg1"/>
                </a:solidFill>
              </a:rPr>
              <a:t>众在一定的时间点需要一个庇护来给他们安全感，让他们在再一次被推倒情绪巅峰之前给他们时间来喘息。这种在高点和低点之间的起伏就是“节奏</a:t>
            </a:r>
            <a:r>
              <a:rPr lang="zh-CN" altLang="en-US" sz="2000" dirty="0" smtClean="0">
                <a:solidFill>
                  <a:schemeClr val="bg1"/>
                </a:solidFill>
              </a:rPr>
              <a:t>”，它是</a:t>
            </a:r>
            <a:r>
              <a:rPr lang="zh-CN" altLang="en-US" sz="2000" dirty="0">
                <a:solidFill>
                  <a:schemeClr val="bg1"/>
                </a:solidFill>
              </a:rPr>
              <a:t>保持受众参与感的关键。</a:t>
            </a:r>
          </a:p>
        </p:txBody>
      </p:sp>
    </p:spTree>
    <p:extLst>
      <p:ext uri="{BB962C8B-B14F-4D97-AF65-F5344CB8AC3E}">
        <p14:creationId xmlns:p14="http://schemas.microsoft.com/office/powerpoint/2010/main" val="1718012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节奏曲线</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cxnSp>
        <p:nvCxnSpPr>
          <p:cNvPr id="7" name="Straight Arrow Connector 6"/>
          <p:cNvCxnSpPr/>
          <p:nvPr/>
        </p:nvCxnSpPr>
        <p:spPr>
          <a:xfrm>
            <a:off x="7084463" y="5388336"/>
            <a:ext cx="454636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01555" y="1813204"/>
            <a:ext cx="0" cy="357363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18648" y="4340835"/>
            <a:ext cx="1452783" cy="2326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71431" y="3513817"/>
            <a:ext cx="1350236" cy="8228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95400" y="3127040"/>
            <a:ext cx="1316052" cy="3938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571431" y="2097359"/>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895400" y="2115945"/>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336" y="3520895"/>
            <a:ext cx="506314" cy="369332"/>
          </a:xfrm>
          <a:prstGeom prst="rect">
            <a:avLst/>
          </a:prstGeom>
          <a:noFill/>
        </p:spPr>
        <p:txBody>
          <a:bodyPr wrap="square" rtlCol="0">
            <a:spAutoFit/>
          </a:bodyPr>
          <a:lstStyle/>
          <a:p>
            <a:r>
              <a:rPr lang="zh-CN" altLang="en-US" dirty="0" smtClean="0">
                <a:solidFill>
                  <a:schemeClr val="bg1"/>
                </a:solidFill>
              </a:rPr>
              <a:t>序</a:t>
            </a:r>
            <a:endParaRPr lang="zh-CN" altLang="en-US" dirty="0">
              <a:solidFill>
                <a:schemeClr val="bg1"/>
              </a:solidFill>
            </a:endParaRPr>
          </a:p>
        </p:txBody>
      </p:sp>
      <p:sp>
        <p:nvSpPr>
          <p:cNvPr id="36" name="TextBox 35"/>
          <p:cNvSpPr txBox="1"/>
          <p:nvPr/>
        </p:nvSpPr>
        <p:spPr>
          <a:xfrm>
            <a:off x="8993392" y="2842928"/>
            <a:ext cx="506314" cy="369332"/>
          </a:xfrm>
          <a:prstGeom prst="rect">
            <a:avLst/>
          </a:prstGeom>
          <a:noFill/>
        </p:spPr>
        <p:txBody>
          <a:bodyPr wrap="square" rtlCol="0">
            <a:spAutoFit/>
          </a:bodyPr>
          <a:lstStyle/>
          <a:p>
            <a:r>
              <a:rPr lang="zh-CN" altLang="en-US" dirty="0" smtClean="0">
                <a:solidFill>
                  <a:schemeClr val="bg1"/>
                </a:solidFill>
              </a:rPr>
              <a:t>破</a:t>
            </a:r>
            <a:endParaRPr lang="zh-CN" altLang="en-US" dirty="0">
              <a:solidFill>
                <a:schemeClr val="bg1"/>
              </a:solidFill>
            </a:endParaRPr>
          </a:p>
        </p:txBody>
      </p:sp>
      <p:sp>
        <p:nvSpPr>
          <p:cNvPr id="37" name="TextBox 36"/>
          <p:cNvSpPr txBox="1"/>
          <p:nvPr/>
        </p:nvSpPr>
        <p:spPr>
          <a:xfrm>
            <a:off x="10300269" y="2350288"/>
            <a:ext cx="506314" cy="369332"/>
          </a:xfrm>
          <a:prstGeom prst="rect">
            <a:avLst/>
          </a:prstGeom>
          <a:noFill/>
        </p:spPr>
        <p:txBody>
          <a:bodyPr wrap="square" rtlCol="0">
            <a:spAutoFit/>
          </a:bodyPr>
          <a:lstStyle/>
          <a:p>
            <a:r>
              <a:rPr lang="zh-CN" altLang="en-US" dirty="0" smtClean="0">
                <a:solidFill>
                  <a:schemeClr val="bg1"/>
                </a:solidFill>
              </a:rPr>
              <a:t>急</a:t>
            </a:r>
            <a:endParaRPr lang="zh-CN" altLang="en-US" dirty="0">
              <a:solidFill>
                <a:schemeClr val="bg1"/>
              </a:solidFill>
            </a:endParaRPr>
          </a:p>
        </p:txBody>
      </p:sp>
      <p:sp>
        <p:nvSpPr>
          <p:cNvPr id="38" name="TextBox 37"/>
          <p:cNvSpPr txBox="1"/>
          <p:nvPr/>
        </p:nvSpPr>
        <p:spPr>
          <a:xfrm>
            <a:off x="2091905" y="1647557"/>
            <a:ext cx="4510777" cy="3970318"/>
          </a:xfrm>
          <a:prstGeom prst="rect">
            <a:avLst/>
          </a:prstGeom>
          <a:noFill/>
        </p:spPr>
        <p:txBody>
          <a:bodyPr wrap="square" rtlCol="0">
            <a:spAutoFit/>
          </a:bodyPr>
          <a:lstStyle/>
          <a:p>
            <a:r>
              <a:rPr lang="zh-CN" altLang="en-US" dirty="0" smtClean="0">
                <a:solidFill>
                  <a:schemeClr val="accent2"/>
                </a:solidFill>
              </a:rPr>
              <a:t>序：</a:t>
            </a:r>
            <a:endParaRPr lang="en-US" altLang="zh-CN" dirty="0" smtClean="0">
              <a:solidFill>
                <a:schemeClr val="accent2"/>
              </a:solidFill>
            </a:endParaRPr>
          </a:p>
          <a:p>
            <a:r>
              <a:rPr lang="zh-CN" altLang="en-US" dirty="0">
                <a:solidFill>
                  <a:schemeClr val="bg1"/>
                </a:solidFill>
              </a:rPr>
              <a:t>这是整个过程的开始。这个时</a:t>
            </a:r>
            <a:r>
              <a:rPr lang="zh-CN" altLang="en-US" dirty="0" smtClean="0">
                <a:solidFill>
                  <a:schemeClr val="bg1"/>
                </a:solidFill>
              </a:rPr>
              <a:t>候的</a:t>
            </a:r>
            <a:r>
              <a:rPr lang="zh-CN" altLang="en-US" dirty="0">
                <a:solidFill>
                  <a:schemeClr val="bg1"/>
                </a:solidFill>
              </a:rPr>
              <a:t>能量处在一个非常平静和克制的状态，但是慢慢开始积</a:t>
            </a:r>
            <a:r>
              <a:rPr lang="zh-CN" altLang="en-US" dirty="0" smtClean="0">
                <a:solidFill>
                  <a:schemeClr val="bg1"/>
                </a:solidFill>
              </a:rPr>
              <a:t>蓄</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破：</a:t>
            </a:r>
            <a:endParaRPr lang="en-US" altLang="zh-CN" dirty="0" smtClean="0">
              <a:solidFill>
                <a:schemeClr val="accent2"/>
              </a:solidFill>
            </a:endParaRPr>
          </a:p>
          <a:p>
            <a:r>
              <a:rPr lang="zh-CN" altLang="en-US" dirty="0">
                <a:solidFill>
                  <a:schemeClr val="bg1"/>
                </a:solidFill>
              </a:rPr>
              <a:t>也就是“序”时期开始积蓄的能量已经建立起一种紧张感，并且最终突然达到“破”的程度并迅速进入更激烈的行动时</a:t>
            </a:r>
            <a:r>
              <a:rPr lang="zh-CN" altLang="en-US" dirty="0" smtClean="0">
                <a:solidFill>
                  <a:schemeClr val="bg1"/>
                </a:solidFill>
              </a:rPr>
              <a:t>期</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急：</a:t>
            </a:r>
            <a:endParaRPr lang="en-US" altLang="zh-CN" dirty="0" smtClean="0">
              <a:solidFill>
                <a:schemeClr val="accent2"/>
              </a:solidFill>
            </a:endParaRPr>
          </a:p>
          <a:p>
            <a:r>
              <a:rPr lang="zh-CN" altLang="en-US" dirty="0">
                <a:solidFill>
                  <a:schemeClr val="bg1"/>
                </a:solidFill>
              </a:rPr>
              <a:t>也就是“破”时期的能量持续爆发，直到有一个最终的动作释放了在这一点上聚集的所有能量和情绪张力。</a:t>
            </a:r>
            <a:endParaRPr lang="en-US" altLang="zh-CN" dirty="0" smtClean="0">
              <a:solidFill>
                <a:schemeClr val="bg1"/>
              </a:solidFill>
            </a:endParaRPr>
          </a:p>
        </p:txBody>
      </p:sp>
    </p:spTree>
    <p:extLst>
      <p:ext uri="{BB962C8B-B14F-4D97-AF65-F5344CB8AC3E}">
        <p14:creationId xmlns:p14="http://schemas.microsoft.com/office/powerpoint/2010/main" val="2312521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一些例子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8" name="Rectangle 17"/>
          <p:cNvSpPr/>
          <p:nvPr/>
        </p:nvSpPr>
        <p:spPr>
          <a:xfrm>
            <a:off x="4738011" y="860810"/>
            <a:ext cx="4542721" cy="5478423"/>
          </a:xfrm>
          <a:prstGeom prst="rect">
            <a:avLst/>
          </a:prstGeom>
        </p:spPr>
        <p:txBody>
          <a:bodyPr wrap="square">
            <a:spAutoFit/>
          </a:bodyPr>
          <a:lstStyle/>
          <a:p>
            <a:pPr>
              <a:lnSpc>
                <a:spcPts val="3000"/>
              </a:lnSpc>
            </a:pPr>
            <a:r>
              <a:rPr lang="en-US" altLang="zh-CN" sz="2000" dirty="0" smtClean="0">
                <a:solidFill>
                  <a:schemeClr val="accent2"/>
                </a:solidFill>
              </a:rPr>
              <a:t>《</a:t>
            </a:r>
            <a:r>
              <a:rPr lang="zh-CN" altLang="en-US" sz="2000" dirty="0" smtClean="0">
                <a:solidFill>
                  <a:schemeClr val="accent2"/>
                </a:solidFill>
              </a:rPr>
              <a:t>皇室战争</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en-US" altLang="zh-CN" sz="2000" dirty="0" smtClean="0">
                <a:solidFill>
                  <a:schemeClr val="bg1"/>
                </a:solidFill>
              </a:rPr>
              <a:t>2min—</a:t>
            </a:r>
            <a:r>
              <a:rPr lang="zh-CN" altLang="en-US" sz="2000" dirty="0" smtClean="0">
                <a:solidFill>
                  <a:schemeClr val="bg1"/>
                </a:solidFill>
              </a:rPr>
              <a:t>正常速度，正常规则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双倍速度，一塔制胜</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r>
              <a:rPr lang="en-US" altLang="zh-CN" sz="2000" dirty="0" smtClean="0">
                <a:solidFill>
                  <a:schemeClr val="accent2"/>
                </a:solidFill>
              </a:rPr>
              <a:t>《MOBA》</a:t>
            </a:r>
          </a:p>
          <a:p>
            <a:pPr marL="342900" indent="-342900">
              <a:lnSpc>
                <a:spcPts val="3000"/>
              </a:lnSpc>
              <a:buFont typeface="Wingdings" panose="05000000000000000000" pitchFamily="2" charset="2"/>
              <a:buChar char="Ø"/>
            </a:pPr>
            <a:r>
              <a:rPr lang="zh-CN" altLang="en-US" sz="2000" dirty="0">
                <a:solidFill>
                  <a:schemeClr val="bg1"/>
                </a:solidFill>
              </a:rPr>
              <a:t>金</a:t>
            </a:r>
            <a:r>
              <a:rPr lang="zh-CN" altLang="en-US" sz="2000" dirty="0" smtClean="0">
                <a:solidFill>
                  <a:schemeClr val="bg1"/>
                </a:solidFill>
              </a:rPr>
              <a:t>钱产出遵循三段式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伤</a:t>
            </a:r>
            <a:r>
              <a:rPr lang="zh-CN" altLang="en-US" sz="2000" dirty="0" smtClean="0">
                <a:solidFill>
                  <a:schemeClr val="bg1"/>
                </a:solidFill>
              </a:rPr>
              <a:t>害成长遵循三段式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a:t>
            </a:r>
          </a:p>
          <a:p>
            <a:pPr>
              <a:lnSpc>
                <a:spcPts val="3000"/>
              </a:lnSpc>
            </a:pPr>
            <a:endParaRPr lang="en-US" altLang="zh-CN" sz="2000" dirty="0" smtClean="0">
              <a:solidFill>
                <a:schemeClr val="bg1"/>
              </a:solidFill>
            </a:endParaRPr>
          </a:p>
          <a:p>
            <a:pPr>
              <a:lnSpc>
                <a:spcPts val="3000"/>
              </a:lnSpc>
            </a:pPr>
            <a:r>
              <a:rPr lang="en-US" altLang="zh-CN" sz="2000" dirty="0" smtClean="0">
                <a:solidFill>
                  <a:schemeClr val="accent2"/>
                </a:solidFill>
              </a:rPr>
              <a:t>《</a:t>
            </a:r>
            <a:r>
              <a:rPr lang="zh-CN" altLang="en-US" sz="2000" dirty="0" smtClean="0">
                <a:solidFill>
                  <a:schemeClr val="accent2"/>
                </a:solidFill>
              </a:rPr>
              <a:t>吃鸡</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zh-CN" altLang="en-US" sz="2000" dirty="0" smtClean="0">
                <a:solidFill>
                  <a:schemeClr val="bg1"/>
                </a:solidFill>
              </a:rPr>
              <a:t>缩圈时间遵循三段式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毒</a:t>
            </a:r>
            <a:r>
              <a:rPr lang="zh-CN" altLang="en-US" sz="2000" dirty="0" smtClean="0">
                <a:solidFill>
                  <a:schemeClr val="bg1"/>
                </a:solidFill>
              </a:rPr>
              <a:t>气伤害遵循三段式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564371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节奏嵌套</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3009380" y="3280125"/>
            <a:ext cx="8664175" cy="477054"/>
          </a:xfrm>
          <a:prstGeom prst="rect">
            <a:avLst/>
          </a:prstGeom>
          <a:noFill/>
        </p:spPr>
        <p:txBody>
          <a:bodyPr wrap="square" rtlCol="0">
            <a:spAutoFit/>
          </a:bodyPr>
          <a:lstStyle/>
          <a:p>
            <a:r>
              <a:rPr lang="zh-CN" altLang="en-US" sz="2500" dirty="0" smtClean="0">
                <a:solidFill>
                  <a:schemeClr val="bg1"/>
                </a:solidFill>
              </a:rPr>
              <a:t>时间较长游戏中大三段式的每一段，可由小三段组成</a:t>
            </a:r>
            <a:endParaRPr lang="zh-CN" altLang="en-US" sz="2500" dirty="0">
              <a:solidFill>
                <a:schemeClr val="bg1"/>
              </a:solidFill>
            </a:endParaRPr>
          </a:p>
        </p:txBody>
      </p:sp>
    </p:spTree>
    <p:extLst>
      <p:ext uri="{BB962C8B-B14F-4D97-AF65-F5344CB8AC3E}">
        <p14:creationId xmlns:p14="http://schemas.microsoft.com/office/powerpoint/2010/main" val="3053567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适用范围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6" name="Rounded Rectangle 15"/>
          <p:cNvSpPr/>
          <p:nvPr/>
        </p:nvSpPr>
        <p:spPr>
          <a:xfrm>
            <a:off x="3457116" y="2003062"/>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音乐领域</a:t>
            </a:r>
            <a:endParaRPr lang="zh-CN" altLang="en-US" sz="3000" dirty="0">
              <a:solidFill>
                <a:schemeClr val="accent2"/>
              </a:solidFill>
            </a:endParaRPr>
          </a:p>
        </p:txBody>
      </p:sp>
      <p:sp>
        <p:nvSpPr>
          <p:cNvPr id="17" name="Rounded Rectangle 16"/>
          <p:cNvSpPr/>
          <p:nvPr/>
        </p:nvSpPr>
        <p:spPr>
          <a:xfrm>
            <a:off x="7836816" y="201895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影视领域</a:t>
            </a:r>
            <a:endParaRPr lang="zh-CN" altLang="en-US" sz="3000" dirty="0">
              <a:solidFill>
                <a:schemeClr val="accent2"/>
              </a:solidFill>
            </a:endParaRPr>
          </a:p>
        </p:txBody>
      </p:sp>
      <p:sp>
        <p:nvSpPr>
          <p:cNvPr id="18" name="Rounded Rectangle 17"/>
          <p:cNvSpPr/>
          <p:nvPr/>
        </p:nvSpPr>
        <p:spPr>
          <a:xfrm>
            <a:off x="34571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小说领域</a:t>
            </a:r>
            <a:endParaRPr lang="zh-CN" altLang="en-US" sz="3000" dirty="0">
              <a:solidFill>
                <a:schemeClr val="accent2"/>
              </a:solidFill>
            </a:endParaRPr>
          </a:p>
        </p:txBody>
      </p:sp>
      <p:sp>
        <p:nvSpPr>
          <p:cNvPr id="20" name="Rounded Rectangle 19"/>
          <p:cNvSpPr/>
          <p:nvPr/>
        </p:nvSpPr>
        <p:spPr>
          <a:xfrm>
            <a:off x="78368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游戏领域 </a:t>
            </a:r>
            <a:endParaRPr lang="zh-CN" altLang="en-US" sz="3000" dirty="0">
              <a:solidFill>
                <a:schemeClr val="accent2"/>
              </a:solidFill>
            </a:endParaRPr>
          </a:p>
        </p:txBody>
      </p:sp>
      <p:sp>
        <p:nvSpPr>
          <p:cNvPr id="22" name="Rounded Rectangle 21"/>
          <p:cNvSpPr/>
          <p:nvPr/>
        </p:nvSpPr>
        <p:spPr>
          <a:xfrm>
            <a:off x="5652539" y="2791945"/>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其他领域</a:t>
            </a:r>
            <a:endParaRPr lang="zh-CN" altLang="en-US" sz="3000" dirty="0">
              <a:solidFill>
                <a:schemeClr val="accent2"/>
              </a:solidFill>
            </a:endParaRPr>
          </a:p>
        </p:txBody>
      </p:sp>
    </p:spTree>
    <p:extLst>
      <p:ext uri="{BB962C8B-B14F-4D97-AF65-F5344CB8AC3E}">
        <p14:creationId xmlns:p14="http://schemas.microsoft.com/office/powerpoint/2010/main" val="1046946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沉浸</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四</a:t>
            </a:r>
            <a:endParaRPr lang="zh-CN" altLang="en-US" dirty="0">
              <a:solidFill>
                <a:prstClr val="white"/>
              </a:solidFill>
            </a:endParaRPr>
          </a:p>
        </p:txBody>
      </p:sp>
      <p:sp>
        <p:nvSpPr>
          <p:cNvPr id="2" name="TextBox 1"/>
          <p:cNvSpPr txBox="1"/>
          <p:nvPr/>
        </p:nvSpPr>
        <p:spPr>
          <a:xfrm>
            <a:off x="5503491" y="4195986"/>
            <a:ext cx="1555335" cy="369332"/>
          </a:xfrm>
          <a:prstGeom prst="rect">
            <a:avLst/>
          </a:prstGeom>
          <a:noFill/>
        </p:spPr>
        <p:txBody>
          <a:bodyPr wrap="square" rtlCol="0">
            <a:spAutoFit/>
          </a:bodyPr>
          <a:lstStyle/>
          <a:p>
            <a:r>
              <a:rPr lang="zh-CN" altLang="en-US" dirty="0" smtClean="0">
                <a:solidFill>
                  <a:schemeClr val="bg1"/>
                </a:solidFill>
              </a:rPr>
              <a:t>（某些游戏）</a:t>
            </a:r>
            <a:endParaRPr lang="zh-CN" altLang="en-US" dirty="0">
              <a:solidFill>
                <a:schemeClr val="bg1"/>
              </a:solidFill>
            </a:endParaRPr>
          </a:p>
        </p:txBody>
      </p:sp>
    </p:spTree>
    <p:extLst>
      <p:ext uri="{BB962C8B-B14F-4D97-AF65-F5344CB8AC3E}">
        <p14:creationId xmlns:p14="http://schemas.microsoft.com/office/powerpoint/2010/main" val="8293397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170099"/>
          </a:xfrm>
          <a:prstGeom prst="rect">
            <a:avLst/>
          </a:prstGeom>
          <a:noFill/>
        </p:spPr>
        <p:txBody>
          <a:bodyPr wrap="square" rtlCol="0">
            <a:spAutoFit/>
          </a:bodyPr>
          <a:lstStyle/>
          <a:p>
            <a:pPr algn="ctr"/>
            <a:r>
              <a:rPr lang="zh-CN" altLang="en-US" sz="4000" dirty="0" smtClean="0">
                <a:solidFill>
                  <a:prstClr val="white"/>
                </a:solidFill>
              </a:rPr>
              <a:t>什么是沉浸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TextBox 3"/>
          <p:cNvSpPr txBox="1"/>
          <p:nvPr/>
        </p:nvSpPr>
        <p:spPr>
          <a:xfrm>
            <a:off x="2906831" y="2887019"/>
            <a:ext cx="8766724" cy="1246495"/>
          </a:xfrm>
          <a:prstGeom prst="rect">
            <a:avLst/>
          </a:prstGeom>
          <a:noFill/>
        </p:spPr>
        <p:txBody>
          <a:bodyPr wrap="square" rtlCol="0">
            <a:spAutoFit/>
          </a:bodyPr>
          <a:lstStyle/>
          <a:p>
            <a:r>
              <a:rPr lang="zh-CN" altLang="en-US" sz="2500" dirty="0" smtClean="0">
                <a:solidFill>
                  <a:prstClr val="white"/>
                </a:solidFill>
              </a:rPr>
              <a:t>玩家的思维和游戏中角色的思维融为一体，此时游戏中发生的事件就好像真是的发生在玩家自己身上一样。</a:t>
            </a:r>
            <a:endParaRPr lang="en-US" altLang="zh-CN" sz="2500" dirty="0" smtClean="0">
              <a:solidFill>
                <a:prstClr val="white"/>
              </a:solidFill>
            </a:endParaRPr>
          </a:p>
          <a:p>
            <a:endParaRPr lang="en-US" altLang="zh-CN" sz="2500" dirty="0" smtClean="0">
              <a:solidFill>
                <a:prstClr val="white"/>
              </a:solidFill>
            </a:endParaRPr>
          </a:p>
        </p:txBody>
      </p:sp>
      <p:sp>
        <p:nvSpPr>
          <p:cNvPr id="5" name="TextBox 4"/>
          <p:cNvSpPr txBox="1"/>
          <p:nvPr/>
        </p:nvSpPr>
        <p:spPr>
          <a:xfrm>
            <a:off x="5956419" y="1751888"/>
            <a:ext cx="4230168" cy="630942"/>
          </a:xfrm>
          <a:prstGeom prst="rect">
            <a:avLst/>
          </a:prstGeom>
          <a:noFill/>
        </p:spPr>
        <p:txBody>
          <a:bodyPr wrap="square" rtlCol="0">
            <a:spAutoFit/>
          </a:bodyPr>
          <a:lstStyle/>
          <a:p>
            <a:r>
              <a:rPr lang="zh-CN" altLang="en-US" sz="3500" dirty="0">
                <a:solidFill>
                  <a:schemeClr val="bg1"/>
                </a:solidFill>
              </a:rPr>
              <a:t>身临其境</a:t>
            </a:r>
          </a:p>
        </p:txBody>
      </p:sp>
    </p:spTree>
    <p:extLst>
      <p:ext uri="{BB962C8B-B14F-4D97-AF65-F5344CB8AC3E}">
        <p14:creationId xmlns:p14="http://schemas.microsoft.com/office/powerpoint/2010/main" val="3249369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785652"/>
          </a:xfrm>
          <a:prstGeom prst="rect">
            <a:avLst/>
          </a:prstGeom>
          <a:noFill/>
        </p:spPr>
        <p:txBody>
          <a:bodyPr wrap="square" rtlCol="0">
            <a:spAutoFit/>
          </a:bodyPr>
          <a:lstStyle/>
          <a:p>
            <a:pPr algn="ctr"/>
            <a:r>
              <a:rPr lang="zh-CN" altLang="en-US" sz="4000" dirty="0">
                <a:solidFill>
                  <a:prstClr val="white"/>
                </a:solidFill>
              </a:rPr>
              <a:t>沉</a:t>
            </a:r>
            <a:r>
              <a:rPr lang="zh-CN" altLang="en-US" sz="4000" dirty="0" smtClean="0">
                <a:solidFill>
                  <a:prstClr val="white"/>
                </a:solidFill>
              </a:rPr>
              <a:t>浸如何产生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sp>
        <p:nvSpPr>
          <p:cNvPr id="4" name="TextBox 3"/>
          <p:cNvSpPr txBox="1"/>
          <p:nvPr/>
        </p:nvSpPr>
        <p:spPr>
          <a:xfrm>
            <a:off x="2678476" y="3190473"/>
            <a:ext cx="8766724" cy="477054"/>
          </a:xfrm>
          <a:prstGeom prst="rect">
            <a:avLst/>
          </a:prstGeom>
          <a:noFill/>
        </p:spPr>
        <p:txBody>
          <a:bodyPr wrap="square" rtlCol="0">
            <a:spAutoFit/>
          </a:bodyPr>
          <a:lstStyle/>
          <a:p>
            <a:r>
              <a:rPr lang="zh-CN" altLang="en-US" sz="2500" dirty="0">
                <a:solidFill>
                  <a:prstClr val="white"/>
                </a:solidFill>
              </a:rPr>
              <a:t>游</a:t>
            </a:r>
            <a:r>
              <a:rPr lang="zh-CN" altLang="en-US" sz="2500" dirty="0" smtClean="0">
                <a:solidFill>
                  <a:prstClr val="white"/>
                </a:solidFill>
              </a:rPr>
              <a:t>戏中角色的感受与玩家的感受一致，玩家就会产生沉浸体验</a:t>
            </a:r>
            <a:endParaRPr lang="zh-CN" altLang="en-US" sz="2500" dirty="0">
              <a:solidFill>
                <a:prstClr val="white"/>
              </a:solidFill>
            </a:endParaRPr>
          </a:p>
        </p:txBody>
      </p:sp>
    </p:spTree>
    <p:extLst>
      <p:ext uri="{BB962C8B-B14F-4D97-AF65-F5344CB8AC3E}">
        <p14:creationId xmlns:p14="http://schemas.microsoft.com/office/powerpoint/2010/main" val="14862268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一个理论</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4" name="TextBox 3"/>
          <p:cNvSpPr txBox="1"/>
          <p:nvPr/>
        </p:nvSpPr>
        <p:spPr>
          <a:xfrm>
            <a:off x="2678476" y="2489718"/>
            <a:ext cx="8766724" cy="477054"/>
          </a:xfrm>
          <a:prstGeom prst="rect">
            <a:avLst/>
          </a:prstGeom>
          <a:noFill/>
        </p:spPr>
        <p:txBody>
          <a:bodyPr wrap="square" rtlCol="0">
            <a:spAutoFit/>
          </a:bodyPr>
          <a:lstStyle/>
          <a:p>
            <a:r>
              <a:rPr lang="zh-CN" altLang="en-US" sz="2500" dirty="0" smtClean="0">
                <a:solidFill>
                  <a:prstClr val="white"/>
                </a:solidFill>
              </a:rPr>
              <a:t>情绪是由生理唤醒和认知因素两部分组成的。</a:t>
            </a:r>
            <a:endParaRPr lang="zh-CN" altLang="en-US" sz="2500" dirty="0">
              <a:solidFill>
                <a:prstClr val="white"/>
              </a:solidFill>
            </a:endParaRPr>
          </a:p>
        </p:txBody>
      </p:sp>
      <p:sp>
        <p:nvSpPr>
          <p:cNvPr id="8" name="TextBox 7"/>
          <p:cNvSpPr txBox="1"/>
          <p:nvPr/>
        </p:nvSpPr>
        <p:spPr>
          <a:xfrm>
            <a:off x="2678476" y="1435693"/>
            <a:ext cx="4230168" cy="630942"/>
          </a:xfrm>
          <a:prstGeom prst="rect">
            <a:avLst/>
          </a:prstGeom>
          <a:noFill/>
        </p:spPr>
        <p:txBody>
          <a:bodyPr wrap="square" rtlCol="0">
            <a:spAutoFit/>
          </a:bodyPr>
          <a:lstStyle/>
          <a:p>
            <a:r>
              <a:rPr lang="zh-CN" altLang="en-US" sz="3500" dirty="0" smtClean="0">
                <a:solidFill>
                  <a:schemeClr val="bg1"/>
                </a:solidFill>
              </a:rPr>
              <a:t>情绪二因论</a:t>
            </a:r>
            <a:endParaRPr lang="zh-CN" altLang="en-US" sz="3500" dirty="0">
              <a:solidFill>
                <a:schemeClr val="bg1"/>
              </a:solidFill>
            </a:endParaRPr>
          </a:p>
        </p:txBody>
      </p:sp>
    </p:spTree>
    <p:extLst>
      <p:ext uri="{BB962C8B-B14F-4D97-AF65-F5344CB8AC3E}">
        <p14:creationId xmlns:p14="http://schemas.microsoft.com/office/powerpoint/2010/main" val="255629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schemeClr val="bg1"/>
                </a:solidFill>
              </a:rPr>
              <a:t>游戏构成</a:t>
            </a:r>
            <a:endParaRPr lang="zh-CN" altLang="en-US" sz="4000" dirty="0">
              <a:solidFill>
                <a:schemeClr val="bg1"/>
              </a:solidFill>
            </a:endParaRPr>
          </a:p>
        </p:txBody>
      </p:sp>
      <p:sp>
        <p:nvSpPr>
          <p:cNvPr id="6" name="Rounded Rectangle 5"/>
          <p:cNvSpPr/>
          <p:nvPr/>
        </p:nvSpPr>
        <p:spPr>
          <a:xfrm>
            <a:off x="3710540"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schemeClr val="tx1">
                    <a:lumMod val="65000"/>
                    <a:lumOff val="35000"/>
                  </a:scheme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1</a:t>
              </a:r>
              <a:endParaRPr lang="zh-CN" altLang="en-US" dirty="0">
                <a:solidFill>
                  <a:schemeClr val="tx1">
                    <a:lumMod val="65000"/>
                    <a:lumOff val="35000"/>
                  </a:schemeClr>
                </a:solidFill>
              </a:endParaRPr>
            </a:p>
          </p:txBody>
        </p:sp>
      </p:grpSp>
      <p:sp>
        <p:nvSpPr>
          <p:cNvPr id="16" name="Diamond 15"/>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5487377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构造沉浸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2815209" y="1651590"/>
            <a:ext cx="8766724" cy="3554819"/>
          </a:xfrm>
          <a:prstGeom prst="rect">
            <a:avLst/>
          </a:prstGeom>
          <a:noFill/>
        </p:spPr>
        <p:txBody>
          <a:bodyPr wrap="square" rtlCol="0">
            <a:spAutoFit/>
          </a:bodyPr>
          <a:lstStyle/>
          <a:p>
            <a:r>
              <a:rPr lang="zh-CN" altLang="en-US" sz="2500" dirty="0" smtClean="0">
                <a:solidFill>
                  <a:prstClr val="white"/>
                </a:solidFill>
              </a:rPr>
              <a:t>第一步：</a:t>
            </a:r>
            <a:endParaRPr lang="en-US" altLang="zh-CN" sz="2500" dirty="0" smtClean="0">
              <a:solidFill>
                <a:prstClr val="white"/>
              </a:solidFill>
            </a:endParaRPr>
          </a:p>
          <a:p>
            <a:r>
              <a:rPr lang="zh-CN" altLang="en-US" sz="2500" dirty="0" smtClean="0">
                <a:solidFill>
                  <a:prstClr val="white"/>
                </a:solidFill>
              </a:rPr>
              <a:t>制造心流，把真实世界从玩家脑海里剥离出去。</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第二步：</a:t>
            </a:r>
            <a:endParaRPr lang="en-US" altLang="zh-CN" sz="2500" dirty="0" smtClean="0">
              <a:solidFill>
                <a:prstClr val="white"/>
              </a:solidFill>
            </a:endParaRPr>
          </a:p>
          <a:p>
            <a:r>
              <a:rPr lang="zh-CN" altLang="en-US" sz="2500" dirty="0">
                <a:solidFill>
                  <a:prstClr val="white"/>
                </a:solidFill>
              </a:rPr>
              <a:t>通</a:t>
            </a:r>
            <a:r>
              <a:rPr lang="zh-CN" altLang="en-US" sz="2500" dirty="0" smtClean="0">
                <a:solidFill>
                  <a:prstClr val="white"/>
                </a:solidFill>
              </a:rPr>
              <a:t>过游戏</a:t>
            </a:r>
            <a:r>
              <a:rPr lang="zh-CN" altLang="en-US" sz="2500" dirty="0">
                <a:solidFill>
                  <a:prstClr val="white"/>
                </a:solidFill>
              </a:rPr>
              <a:t>机</a:t>
            </a:r>
            <a:r>
              <a:rPr lang="zh-CN" altLang="en-US" sz="2500" dirty="0" smtClean="0">
                <a:solidFill>
                  <a:prstClr val="white"/>
                </a:solidFill>
              </a:rPr>
              <a:t>制（威胁和挑战），激发唤醒状态。</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第三步：</a:t>
            </a:r>
            <a:endParaRPr lang="en-US" altLang="zh-CN" sz="2500" dirty="0" smtClean="0">
              <a:solidFill>
                <a:prstClr val="white"/>
              </a:solidFill>
            </a:endParaRPr>
          </a:p>
          <a:p>
            <a:r>
              <a:rPr lang="zh-CN" altLang="en-US" sz="2500" dirty="0">
                <a:solidFill>
                  <a:prstClr val="white"/>
                </a:solidFill>
              </a:rPr>
              <a:t>利</a:t>
            </a:r>
            <a:r>
              <a:rPr lang="zh-CN" altLang="en-US" sz="2500" dirty="0" smtClean="0">
                <a:solidFill>
                  <a:prstClr val="white"/>
                </a:solidFill>
              </a:rPr>
              <a:t>用表现层标识唤醒状态，从而使玩家感受和游戏角色感受完全匹配。</a:t>
            </a:r>
            <a:endParaRPr lang="en-US" altLang="zh-CN" sz="2500" dirty="0" smtClean="0">
              <a:solidFill>
                <a:prstClr val="white"/>
              </a:solidFill>
            </a:endParaRPr>
          </a:p>
        </p:txBody>
      </p:sp>
    </p:spTree>
    <p:extLst>
      <p:ext uri="{BB962C8B-B14F-4D97-AF65-F5344CB8AC3E}">
        <p14:creationId xmlns:p14="http://schemas.microsoft.com/office/powerpoint/2010/main" val="2289502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下期分享</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4" name="TextBox 3"/>
          <p:cNvSpPr txBox="1"/>
          <p:nvPr/>
        </p:nvSpPr>
        <p:spPr>
          <a:xfrm>
            <a:off x="2678476" y="2899916"/>
            <a:ext cx="4423079" cy="477054"/>
          </a:xfrm>
          <a:prstGeom prst="rect">
            <a:avLst/>
          </a:prstGeom>
          <a:noFill/>
        </p:spPr>
        <p:txBody>
          <a:bodyPr wrap="square" rtlCol="0">
            <a:spAutoFit/>
          </a:bodyPr>
          <a:lstStyle/>
          <a:p>
            <a:r>
              <a:rPr lang="zh-CN" altLang="en-US" sz="2500" dirty="0" smtClean="0">
                <a:solidFill>
                  <a:prstClr val="white"/>
                </a:solidFill>
              </a:rPr>
              <a:t>奖励和目标的设计和提炼方法</a:t>
            </a:r>
            <a:endParaRPr lang="zh-CN" altLang="en-US" sz="2500" dirty="0">
              <a:solidFill>
                <a:prstClr val="white"/>
              </a:solidFill>
            </a:endParaRPr>
          </a:p>
        </p:txBody>
      </p:sp>
      <p:sp>
        <p:nvSpPr>
          <p:cNvPr id="8" name="TextBox 7"/>
          <p:cNvSpPr txBox="1"/>
          <p:nvPr/>
        </p:nvSpPr>
        <p:spPr>
          <a:xfrm>
            <a:off x="2678476" y="1845891"/>
            <a:ext cx="7627752" cy="630942"/>
          </a:xfrm>
          <a:prstGeom prst="rect">
            <a:avLst/>
          </a:prstGeom>
          <a:noFill/>
        </p:spPr>
        <p:txBody>
          <a:bodyPr wrap="square" rtlCol="0">
            <a:spAutoFit/>
          </a:bodyPr>
          <a:lstStyle/>
          <a:p>
            <a:r>
              <a:rPr lang="zh-CN" altLang="en-US" sz="3500" dirty="0" smtClean="0">
                <a:solidFill>
                  <a:prstClr val="white"/>
                </a:solidFill>
              </a:rPr>
              <a:t>游戏中的  </a:t>
            </a:r>
            <a:r>
              <a:rPr lang="zh-CN" altLang="en-US" sz="3500" dirty="0" smtClean="0">
                <a:solidFill>
                  <a:schemeClr val="accent2"/>
                </a:solidFill>
              </a:rPr>
              <a:t>奖励和目标</a:t>
            </a:r>
            <a:endParaRPr lang="zh-CN" altLang="en-US" sz="3500" dirty="0">
              <a:solidFill>
                <a:schemeClr val="accent2"/>
              </a:solidFill>
            </a:endParaRPr>
          </a:p>
        </p:txBody>
      </p:sp>
    </p:spTree>
    <p:extLst>
      <p:ext uri="{BB962C8B-B14F-4D97-AF65-F5344CB8AC3E}">
        <p14:creationId xmlns:p14="http://schemas.microsoft.com/office/powerpoint/2010/main" val="677774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问题三连</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4" name="TextBox 3"/>
          <p:cNvSpPr txBox="1"/>
          <p:nvPr/>
        </p:nvSpPr>
        <p:spPr>
          <a:xfrm>
            <a:off x="4427619" y="2151727"/>
            <a:ext cx="6343050" cy="2785378"/>
          </a:xfrm>
          <a:prstGeom prst="rect">
            <a:avLst/>
          </a:prstGeom>
          <a:noFill/>
        </p:spPr>
        <p:txBody>
          <a:bodyPr wrap="square" rtlCol="0">
            <a:spAutoFit/>
          </a:bodyPr>
          <a:lstStyle/>
          <a:p>
            <a:r>
              <a:rPr lang="zh-CN" altLang="en-US" sz="3500" dirty="0" smtClean="0">
                <a:solidFill>
                  <a:schemeClr val="bg1"/>
                </a:solidFill>
              </a:rPr>
              <a:t>你玩过什么好玩的游戏？</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些游戏哪一点让你觉得好玩？</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些游戏有没有共性？</a:t>
            </a:r>
            <a:endParaRPr lang="zh-CN" altLang="en-US" sz="3500" dirty="0">
              <a:solidFill>
                <a:schemeClr val="bg1"/>
              </a:solidFill>
            </a:endParaRPr>
          </a:p>
        </p:txBody>
      </p:sp>
      <p:sp>
        <p:nvSpPr>
          <p:cNvPr id="14" name="Diamond 13"/>
          <p:cNvSpPr/>
          <p:nvPr/>
        </p:nvSpPr>
        <p:spPr>
          <a:xfrm>
            <a:off x="3770506"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7" name="Diamond 16"/>
          <p:cNvSpPr/>
          <p:nvPr/>
        </p:nvSpPr>
        <p:spPr>
          <a:xfrm>
            <a:off x="3780127"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8" name="Diamond 17"/>
          <p:cNvSpPr/>
          <p:nvPr/>
        </p:nvSpPr>
        <p:spPr>
          <a:xfrm>
            <a:off x="3770506"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420861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36174"/>
            <a:ext cx="933650" cy="3785652"/>
          </a:xfrm>
          <a:prstGeom prst="rect">
            <a:avLst/>
          </a:prstGeom>
          <a:noFill/>
        </p:spPr>
        <p:txBody>
          <a:bodyPr wrap="square" rtlCol="0">
            <a:spAutoFit/>
          </a:bodyPr>
          <a:lstStyle/>
          <a:p>
            <a:pPr algn="ctr"/>
            <a:r>
              <a:rPr lang="zh-CN" altLang="en-US" sz="4000" dirty="0">
                <a:solidFill>
                  <a:prstClr val="white"/>
                </a:solidFill>
              </a:rPr>
              <a:t>好</a:t>
            </a:r>
            <a:r>
              <a:rPr lang="zh-CN" altLang="en-US" sz="4000" dirty="0" smtClean="0">
                <a:solidFill>
                  <a:prstClr val="white"/>
                </a:solidFill>
              </a:rPr>
              <a:t>玩游戏共性</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3</a:t>
              </a:r>
              <a:endParaRPr lang="zh-CN" altLang="en-US" dirty="0">
                <a:solidFill>
                  <a:prstClr val="black">
                    <a:lumMod val="65000"/>
                    <a:lumOff val="35000"/>
                  </a:prstClr>
                </a:solidFill>
              </a:endParaRPr>
            </a:p>
          </p:txBody>
        </p:sp>
      </p:grpSp>
      <p:sp>
        <p:nvSpPr>
          <p:cNvPr id="4" name="TextBox 3"/>
          <p:cNvSpPr txBox="1"/>
          <p:nvPr/>
        </p:nvSpPr>
        <p:spPr>
          <a:xfrm>
            <a:off x="3508990" y="1836256"/>
            <a:ext cx="6987943" cy="630942"/>
          </a:xfrm>
          <a:prstGeom prst="rect">
            <a:avLst/>
          </a:prstGeom>
          <a:noFill/>
        </p:spPr>
        <p:txBody>
          <a:bodyPr wrap="square" rtlCol="0">
            <a:spAutoFit/>
          </a:bodyPr>
          <a:lstStyle/>
          <a:p>
            <a:r>
              <a:rPr lang="zh-CN" altLang="en-US" sz="3500" dirty="0" smtClean="0">
                <a:solidFill>
                  <a:prstClr val="white"/>
                </a:solidFill>
              </a:rPr>
              <a:t>好玩的游戏都会让人达到一种状态</a:t>
            </a:r>
            <a:endParaRPr lang="en-US" altLang="zh-CN" sz="3500" dirty="0" smtClean="0">
              <a:solidFill>
                <a:prstClr val="white"/>
              </a:solidFill>
            </a:endParaRPr>
          </a:p>
        </p:txBody>
      </p:sp>
      <p:sp>
        <p:nvSpPr>
          <p:cNvPr id="5" name="TextBox 4"/>
          <p:cNvSpPr txBox="1"/>
          <p:nvPr/>
        </p:nvSpPr>
        <p:spPr>
          <a:xfrm>
            <a:off x="5958038" y="3101740"/>
            <a:ext cx="1511167" cy="861774"/>
          </a:xfrm>
          <a:prstGeom prst="rect">
            <a:avLst/>
          </a:prstGeom>
          <a:noFill/>
        </p:spPr>
        <p:txBody>
          <a:bodyPr wrap="square" rtlCol="0">
            <a:spAutoFit/>
          </a:bodyPr>
          <a:lstStyle/>
          <a:p>
            <a:pPr algn="ctr"/>
            <a:r>
              <a:rPr lang="zh-CN" altLang="en-US" sz="5000" dirty="0" smtClean="0">
                <a:solidFill>
                  <a:schemeClr val="bg1"/>
                </a:solidFill>
              </a:rPr>
              <a:t>心流</a:t>
            </a:r>
            <a:endParaRPr lang="zh-CN" altLang="en-US" sz="5000" dirty="0">
              <a:solidFill>
                <a:schemeClr val="bg1"/>
              </a:solidFill>
            </a:endParaRPr>
          </a:p>
        </p:txBody>
      </p:sp>
    </p:spTree>
    <p:extLst>
      <p:ext uri="{BB962C8B-B14F-4D97-AF65-F5344CB8AC3E}">
        <p14:creationId xmlns:p14="http://schemas.microsoft.com/office/powerpoint/2010/main" val="2652062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心流解释</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4" name="TextBox 3"/>
          <p:cNvSpPr txBox="1"/>
          <p:nvPr/>
        </p:nvSpPr>
        <p:spPr>
          <a:xfrm>
            <a:off x="3445841" y="3113528"/>
            <a:ext cx="6987943" cy="630942"/>
          </a:xfrm>
          <a:prstGeom prst="rect">
            <a:avLst/>
          </a:prstGeom>
          <a:noFill/>
        </p:spPr>
        <p:txBody>
          <a:bodyPr wrap="square" rtlCol="0">
            <a:spAutoFit/>
          </a:bodyPr>
          <a:lstStyle/>
          <a:p>
            <a:pPr algn="ctr"/>
            <a:r>
              <a:rPr lang="zh-CN" altLang="en-US" sz="3500" dirty="0" smtClean="0">
                <a:solidFill>
                  <a:prstClr val="white"/>
                </a:solidFill>
              </a:rPr>
              <a:t>专注进行某种行为的心理状态</a:t>
            </a:r>
            <a:endParaRPr lang="en-US" altLang="zh-CN" sz="3500" dirty="0" smtClean="0">
              <a:solidFill>
                <a:prstClr val="white"/>
              </a:solidFill>
            </a:endParaRPr>
          </a:p>
        </p:txBody>
      </p:sp>
    </p:spTree>
    <p:extLst>
      <p:ext uri="{BB962C8B-B14F-4D97-AF65-F5344CB8AC3E}">
        <p14:creationId xmlns:p14="http://schemas.microsoft.com/office/powerpoint/2010/main" val="1834050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51644"/>
            <a:ext cx="933650" cy="3785652"/>
          </a:xfrm>
          <a:prstGeom prst="rect">
            <a:avLst/>
          </a:prstGeom>
          <a:noFill/>
        </p:spPr>
        <p:txBody>
          <a:bodyPr wrap="square" rtlCol="0">
            <a:spAutoFit/>
          </a:bodyPr>
          <a:lstStyle/>
          <a:p>
            <a:pPr algn="ctr"/>
            <a:r>
              <a:rPr lang="zh-CN" altLang="en-US" sz="4000" dirty="0" smtClean="0">
                <a:solidFill>
                  <a:prstClr val="white"/>
                </a:solidFill>
              </a:rPr>
              <a:t>快速产生心流</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5</a:t>
              </a:r>
              <a:endParaRPr lang="zh-CN" altLang="en-US" dirty="0">
                <a:solidFill>
                  <a:prstClr val="black">
                    <a:lumMod val="65000"/>
                    <a:lumOff val="35000"/>
                  </a:prstClr>
                </a:solidFill>
              </a:endParaRPr>
            </a:p>
          </p:txBody>
        </p:sp>
      </p:grpSp>
      <p:sp>
        <p:nvSpPr>
          <p:cNvPr id="4" name="TextBox 3"/>
          <p:cNvSpPr txBox="1"/>
          <p:nvPr/>
        </p:nvSpPr>
        <p:spPr>
          <a:xfrm>
            <a:off x="3378464" y="1323230"/>
            <a:ext cx="6987943" cy="630942"/>
          </a:xfrm>
          <a:prstGeom prst="rect">
            <a:avLst/>
          </a:prstGeom>
          <a:noFill/>
        </p:spPr>
        <p:txBody>
          <a:bodyPr wrap="square" rtlCol="0">
            <a:spAutoFit/>
          </a:bodyPr>
          <a:lstStyle/>
          <a:p>
            <a:pPr algn="ctr"/>
            <a:r>
              <a:rPr lang="zh-CN" altLang="en-US" sz="3500" dirty="0" smtClean="0">
                <a:solidFill>
                  <a:prstClr val="white"/>
                </a:solidFill>
              </a:rPr>
              <a:t>玩家的技巧水平与游戏难度相匹配</a:t>
            </a:r>
            <a:endParaRPr lang="en-US" altLang="zh-CN" sz="3500" dirty="0" smtClean="0">
              <a:solidFill>
                <a:prstClr val="white"/>
              </a:solidFill>
            </a:endParaRPr>
          </a:p>
        </p:txBody>
      </p:sp>
      <p:cxnSp>
        <p:nvCxnSpPr>
          <p:cNvPr id="10" name="Straight Arrow Connector 9"/>
          <p:cNvCxnSpPr/>
          <p:nvPr/>
        </p:nvCxnSpPr>
        <p:spPr>
          <a:xfrm>
            <a:off x="4427617" y="5996539"/>
            <a:ext cx="520727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27617" y="2473693"/>
            <a:ext cx="26896" cy="3522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2994" y="6131293"/>
            <a:ext cx="721894" cy="369332"/>
          </a:xfrm>
          <a:prstGeom prst="rect">
            <a:avLst/>
          </a:prstGeom>
          <a:noFill/>
        </p:spPr>
        <p:txBody>
          <a:bodyPr wrap="square" rtlCol="0">
            <a:spAutoFit/>
          </a:bodyPr>
          <a:lstStyle/>
          <a:p>
            <a:r>
              <a:rPr lang="zh-CN" altLang="en-US" dirty="0" smtClean="0">
                <a:solidFill>
                  <a:schemeClr val="bg1"/>
                </a:solidFill>
              </a:rPr>
              <a:t>技巧</a:t>
            </a:r>
            <a:endParaRPr lang="zh-CN" altLang="en-US" dirty="0">
              <a:solidFill>
                <a:schemeClr val="bg1"/>
              </a:solidFill>
            </a:endParaRPr>
          </a:p>
        </p:txBody>
      </p:sp>
      <p:sp>
        <p:nvSpPr>
          <p:cNvPr id="20" name="TextBox 19"/>
          <p:cNvSpPr txBox="1"/>
          <p:nvPr/>
        </p:nvSpPr>
        <p:spPr>
          <a:xfrm>
            <a:off x="3992503" y="2473693"/>
            <a:ext cx="435114" cy="646331"/>
          </a:xfrm>
          <a:prstGeom prst="rect">
            <a:avLst/>
          </a:prstGeom>
          <a:noFill/>
        </p:spPr>
        <p:txBody>
          <a:bodyPr wrap="square" rtlCol="0">
            <a:spAutoFit/>
          </a:bodyPr>
          <a:lstStyle/>
          <a:p>
            <a:r>
              <a:rPr lang="zh-CN" altLang="en-US" dirty="0" smtClean="0">
                <a:solidFill>
                  <a:schemeClr val="bg1"/>
                </a:solidFill>
              </a:rPr>
              <a:t>难</a:t>
            </a:r>
            <a:endParaRPr lang="en-US" altLang="zh-CN" dirty="0" smtClean="0">
              <a:solidFill>
                <a:schemeClr val="bg1"/>
              </a:solidFill>
            </a:endParaRPr>
          </a:p>
          <a:p>
            <a:r>
              <a:rPr lang="zh-CN" altLang="en-US" dirty="0" smtClean="0">
                <a:solidFill>
                  <a:schemeClr val="bg1"/>
                </a:solidFill>
              </a:rPr>
              <a:t>度</a:t>
            </a:r>
            <a:endParaRPr lang="zh-CN" altLang="en-US" dirty="0">
              <a:solidFill>
                <a:schemeClr val="bg1"/>
              </a:solidFill>
            </a:endParaRPr>
          </a:p>
        </p:txBody>
      </p:sp>
      <p:cxnSp>
        <p:nvCxnSpPr>
          <p:cNvPr id="22" name="Straight Connector 21"/>
          <p:cNvCxnSpPr/>
          <p:nvPr/>
        </p:nvCxnSpPr>
        <p:spPr>
          <a:xfrm flipV="1">
            <a:off x="4454513" y="3178741"/>
            <a:ext cx="3736586" cy="280095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a:xfrm rot="19377907">
            <a:off x="3986925" y="4128776"/>
            <a:ext cx="4691013" cy="896320"/>
          </a:xfrm>
          <a:prstGeom prst="flowChartPreparat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ed Rectangle 32"/>
          <p:cNvSpPr/>
          <p:nvPr/>
        </p:nvSpPr>
        <p:spPr>
          <a:xfrm>
            <a:off x="7767587" y="5053263"/>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无聊</a:t>
            </a:r>
          </a:p>
        </p:txBody>
      </p:sp>
      <p:sp>
        <p:nvSpPr>
          <p:cNvPr id="34" name="Rounded Rectangle 33"/>
          <p:cNvSpPr/>
          <p:nvPr/>
        </p:nvSpPr>
        <p:spPr>
          <a:xfrm>
            <a:off x="6254429" y="4023360"/>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心流</a:t>
            </a:r>
            <a:endParaRPr lang="zh-CN" altLang="en-US" dirty="0"/>
          </a:p>
        </p:txBody>
      </p:sp>
      <p:sp>
        <p:nvSpPr>
          <p:cNvPr id="35" name="Rounded Rectangle 34"/>
          <p:cNvSpPr/>
          <p:nvPr/>
        </p:nvSpPr>
        <p:spPr>
          <a:xfrm>
            <a:off x="4993922" y="3005488"/>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焦虑</a:t>
            </a:r>
          </a:p>
        </p:txBody>
      </p:sp>
    </p:spTree>
    <p:extLst>
      <p:ext uri="{BB962C8B-B14F-4D97-AF65-F5344CB8AC3E}">
        <p14:creationId xmlns:p14="http://schemas.microsoft.com/office/powerpoint/2010/main" val="2599482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3170099"/>
          </a:xfrm>
          <a:prstGeom prst="rect">
            <a:avLst/>
          </a:prstGeom>
          <a:noFill/>
        </p:spPr>
        <p:txBody>
          <a:bodyPr wrap="square" rtlCol="0">
            <a:spAutoFit/>
          </a:bodyPr>
          <a:lstStyle/>
          <a:p>
            <a:pPr algn="ctr"/>
            <a:r>
              <a:rPr lang="zh-CN" altLang="en-US" sz="4000" dirty="0" smtClean="0">
                <a:solidFill>
                  <a:prstClr val="white"/>
                </a:solidFill>
              </a:rPr>
              <a:t>引出的问题</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6</a:t>
              </a:r>
              <a:endParaRPr lang="zh-CN" altLang="en-US" dirty="0">
                <a:solidFill>
                  <a:prstClr val="black">
                    <a:lumMod val="65000"/>
                    <a:lumOff val="35000"/>
                  </a:prstClr>
                </a:solidFill>
              </a:endParaRPr>
            </a:p>
          </p:txBody>
        </p:sp>
      </p:grpSp>
      <p:sp>
        <p:nvSpPr>
          <p:cNvPr id="8" name="TextBox 7"/>
          <p:cNvSpPr txBox="1"/>
          <p:nvPr/>
        </p:nvSpPr>
        <p:spPr>
          <a:xfrm>
            <a:off x="3388090" y="2151727"/>
            <a:ext cx="8803910" cy="2785378"/>
          </a:xfrm>
          <a:prstGeom prst="rect">
            <a:avLst/>
          </a:prstGeom>
          <a:noFill/>
        </p:spPr>
        <p:txBody>
          <a:bodyPr wrap="square" rtlCol="0">
            <a:spAutoFit/>
          </a:bodyPr>
          <a:lstStyle/>
          <a:p>
            <a:r>
              <a:rPr lang="zh-CN" altLang="en-US" sz="3500" dirty="0" smtClean="0">
                <a:solidFill>
                  <a:schemeClr val="bg1"/>
                </a:solidFill>
              </a:rPr>
              <a:t>如何衡量玩家的技巧水平？</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不同玩家技巧水平不同难度如何控制？</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同一玩家技巧水平不断提升难度如何控制？</a:t>
            </a:r>
            <a:endParaRPr lang="en-US" altLang="zh-CN" sz="3500" dirty="0" smtClean="0">
              <a:solidFill>
                <a:schemeClr val="bg1"/>
              </a:solidFill>
            </a:endParaRPr>
          </a:p>
        </p:txBody>
      </p:sp>
      <p:sp>
        <p:nvSpPr>
          <p:cNvPr id="9" name="Diamond 8"/>
          <p:cNvSpPr/>
          <p:nvPr/>
        </p:nvSpPr>
        <p:spPr>
          <a:xfrm>
            <a:off x="2730977"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0" name="Diamond 9"/>
          <p:cNvSpPr/>
          <p:nvPr/>
        </p:nvSpPr>
        <p:spPr>
          <a:xfrm>
            <a:off x="2740598"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2" name="Diamond 11"/>
          <p:cNvSpPr/>
          <p:nvPr/>
        </p:nvSpPr>
        <p:spPr>
          <a:xfrm>
            <a:off x="2730977"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 name="TextBox 4"/>
          <p:cNvSpPr txBox="1"/>
          <p:nvPr/>
        </p:nvSpPr>
        <p:spPr>
          <a:xfrm>
            <a:off x="3670437"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
        <p:nvSpPr>
          <p:cNvPr id="14" name="TextBox 13"/>
          <p:cNvSpPr txBox="1"/>
          <p:nvPr/>
        </p:nvSpPr>
        <p:spPr>
          <a:xfrm>
            <a:off x="6187441"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a:solidFill>
                  <a:schemeClr val="accent2"/>
                </a:solidFill>
              </a:rPr>
              <a:t>皇</a:t>
            </a:r>
            <a:r>
              <a:rPr lang="zh-CN" altLang="en-US" sz="2500" dirty="0" smtClean="0">
                <a:solidFill>
                  <a:schemeClr val="accent2"/>
                </a:solidFill>
              </a:rPr>
              <a:t>室战争</a:t>
            </a:r>
            <a:r>
              <a:rPr lang="en-US" altLang="zh-CN" sz="2500" dirty="0" smtClean="0">
                <a:solidFill>
                  <a:schemeClr val="accent2"/>
                </a:solidFill>
              </a:rPr>
              <a:t>》</a:t>
            </a:r>
            <a:endParaRPr lang="zh-CN" altLang="en-US" sz="2500" dirty="0">
              <a:solidFill>
                <a:schemeClr val="accent2"/>
              </a:solidFill>
            </a:endParaRPr>
          </a:p>
        </p:txBody>
      </p:sp>
      <p:sp>
        <p:nvSpPr>
          <p:cNvPr id="16" name="TextBox 15"/>
          <p:cNvSpPr txBox="1"/>
          <p:nvPr/>
        </p:nvSpPr>
        <p:spPr>
          <a:xfrm>
            <a:off x="8704445" y="5804033"/>
            <a:ext cx="2720742"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极速变色龙</a:t>
            </a:r>
            <a:r>
              <a:rPr lang="en-US" altLang="zh-CN" sz="2500" dirty="0" smtClean="0">
                <a:solidFill>
                  <a:schemeClr val="accent2"/>
                </a:solidFill>
              </a:rPr>
              <a:t>》</a:t>
            </a:r>
            <a:endParaRPr lang="zh-CN" altLang="en-US" sz="2500" dirty="0">
              <a:solidFill>
                <a:schemeClr val="accent2"/>
              </a:solidFill>
            </a:endParaRPr>
          </a:p>
        </p:txBody>
      </p:sp>
      <p:sp>
        <p:nvSpPr>
          <p:cNvPr id="17" name="TextBox 16"/>
          <p:cNvSpPr txBox="1"/>
          <p:nvPr/>
        </p:nvSpPr>
        <p:spPr>
          <a:xfrm>
            <a:off x="2773671" y="5804033"/>
            <a:ext cx="506927" cy="477054"/>
          </a:xfrm>
          <a:prstGeom prst="rect">
            <a:avLst/>
          </a:prstGeom>
          <a:noFill/>
        </p:spPr>
        <p:txBody>
          <a:bodyPr wrap="square" rtlCol="0">
            <a:spAutoFit/>
          </a:bodyPr>
          <a:lstStyle/>
          <a:p>
            <a:r>
              <a:rPr lang="zh-CN" altLang="en-US" sz="2500" dirty="0" smtClean="0">
                <a:solidFill>
                  <a:schemeClr val="accent2"/>
                </a:solidFill>
              </a:rPr>
              <a:t>例</a:t>
            </a:r>
            <a:endParaRPr lang="zh-CN" altLang="en-US" sz="2500" dirty="0">
              <a:solidFill>
                <a:schemeClr val="accent2"/>
              </a:solidFill>
            </a:endParaRPr>
          </a:p>
        </p:txBody>
      </p:sp>
      <p:sp>
        <p:nvSpPr>
          <p:cNvPr id="18" name="TextBox 17"/>
          <p:cNvSpPr txBox="1"/>
          <p:nvPr/>
        </p:nvSpPr>
        <p:spPr>
          <a:xfrm>
            <a:off x="2693469" y="1035641"/>
            <a:ext cx="6987943" cy="630942"/>
          </a:xfrm>
          <a:prstGeom prst="rect">
            <a:avLst/>
          </a:prstGeom>
          <a:noFill/>
        </p:spPr>
        <p:txBody>
          <a:bodyPr wrap="square" rtlCol="0">
            <a:spAutoFit/>
          </a:bodyPr>
          <a:lstStyle/>
          <a:p>
            <a:r>
              <a:rPr lang="zh-CN" altLang="en-US" sz="3500" dirty="0" smtClean="0">
                <a:solidFill>
                  <a:prstClr val="white"/>
                </a:solidFill>
              </a:rPr>
              <a:t>任何游戏都要思考和解决：</a:t>
            </a:r>
            <a:endParaRPr lang="en-US" altLang="zh-CN" sz="3500" dirty="0" smtClean="0">
              <a:solidFill>
                <a:prstClr val="white"/>
              </a:solidFill>
            </a:endParaRPr>
          </a:p>
        </p:txBody>
      </p:sp>
    </p:spTree>
    <p:extLst>
      <p:ext uri="{BB962C8B-B14F-4D97-AF65-F5344CB8AC3E}">
        <p14:creationId xmlns:p14="http://schemas.microsoft.com/office/powerpoint/2010/main" val="3162026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928314"/>
            <a:ext cx="933650" cy="5632311"/>
          </a:xfrm>
          <a:prstGeom prst="rect">
            <a:avLst/>
          </a:prstGeom>
          <a:noFill/>
        </p:spPr>
        <p:txBody>
          <a:bodyPr wrap="square" rtlCol="0">
            <a:spAutoFit/>
          </a:bodyPr>
          <a:lstStyle/>
          <a:p>
            <a:pPr algn="ctr"/>
            <a:r>
              <a:rPr lang="zh-CN" altLang="en-US" sz="4000" dirty="0" smtClean="0">
                <a:solidFill>
                  <a:prstClr val="white"/>
                </a:solidFill>
              </a:rPr>
              <a:t>产生心流的其他因素</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7</a:t>
              </a:r>
              <a:endParaRPr lang="zh-CN" altLang="en-US" dirty="0">
                <a:solidFill>
                  <a:prstClr val="black">
                    <a:lumMod val="65000"/>
                    <a:lumOff val="35000"/>
                  </a:prstClr>
                </a:solidFill>
              </a:endParaRPr>
            </a:p>
          </p:txBody>
        </p:sp>
      </p:grpSp>
      <p:sp>
        <p:nvSpPr>
          <p:cNvPr id="8" name="Rounded Rectangle 7"/>
          <p:cNvSpPr/>
          <p:nvPr/>
        </p:nvSpPr>
        <p:spPr>
          <a:xfrm>
            <a:off x="4273617"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目标明确</a:t>
            </a:r>
            <a:endParaRPr lang="zh-CN" altLang="en-US" sz="3000" dirty="0"/>
          </a:p>
        </p:txBody>
      </p:sp>
      <p:sp>
        <p:nvSpPr>
          <p:cNvPr id="9" name="Rounded Rectangle 8"/>
          <p:cNvSpPr/>
          <p:nvPr/>
        </p:nvSpPr>
        <p:spPr>
          <a:xfrm>
            <a:off x="7092216"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反馈直接</a:t>
            </a:r>
            <a:endParaRPr lang="zh-CN" altLang="en-US" sz="3000" dirty="0"/>
          </a:p>
        </p:txBody>
      </p:sp>
      <p:sp>
        <p:nvSpPr>
          <p:cNvPr id="10" name="Rounded Rectangle 9"/>
          <p:cNvSpPr/>
          <p:nvPr/>
        </p:nvSpPr>
        <p:spPr>
          <a:xfrm>
            <a:off x="4273617"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着眼当下</a:t>
            </a:r>
            <a:endParaRPr lang="zh-CN" altLang="en-US" sz="3000" dirty="0"/>
          </a:p>
        </p:txBody>
      </p:sp>
      <p:sp>
        <p:nvSpPr>
          <p:cNvPr id="12" name="Rounded Rectangle 11"/>
          <p:cNvSpPr/>
          <p:nvPr/>
        </p:nvSpPr>
        <p:spPr>
          <a:xfrm>
            <a:off x="7092216"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尽在掌控</a:t>
            </a:r>
            <a:endParaRPr lang="zh-CN" altLang="en-US" sz="3000" dirty="0"/>
          </a:p>
        </p:txBody>
      </p:sp>
    </p:spTree>
    <p:extLst>
      <p:ext uri="{BB962C8B-B14F-4D97-AF65-F5344CB8AC3E}">
        <p14:creationId xmlns:p14="http://schemas.microsoft.com/office/powerpoint/2010/main" val="97309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1247</Words>
  <Application>Microsoft Office PowerPoint</Application>
  <PresentationFormat>Widescreen</PresentationFormat>
  <Paragraphs>182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宋体</vt:lpstr>
      <vt:lpstr>微软雅黑</vt:lpstr>
      <vt:lpstr>Arial</vt:lpstr>
      <vt:lpstr>Calibri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70</cp:revision>
  <dcterms:created xsi:type="dcterms:W3CDTF">2015-05-05T08:02:00Z</dcterms:created>
  <dcterms:modified xsi:type="dcterms:W3CDTF">2018-03-19T13:41:27Z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