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7" y="502508"/>
            <a:ext cx="3061620" cy="2320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02" y="0"/>
            <a:ext cx="5389544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7" y="3698592"/>
            <a:ext cx="3049095" cy="22050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31" y="502508"/>
            <a:ext cx="3050369" cy="23386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494" y="3698592"/>
            <a:ext cx="3078506" cy="23724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游戏剧情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72105" y="1724660"/>
            <a:ext cx="83350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起：城寨发展壮大、抵御猿猴袭击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承：发现人类其他城寨，交涉失败，人类内斗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转：人类被圈禁在半岛，一切的发展、斗争都是猿猴世界有意为之，猿猴的科技水平早已达到</a:t>
            </a:r>
            <a:r>
              <a:rPr lang="en-US" altLang="zh-CN"/>
              <a:t>3XXX</a:t>
            </a:r>
            <a:r>
              <a:rPr lang="zh-CN" altLang="en-US"/>
              <a:t>年该有的水平。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结：人类不堪其辱，团结一致，决心突破地狱边界，人类灭亡。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游戏地图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5981700" y="528320"/>
            <a:ext cx="3498215" cy="6054725"/>
          </a:xfrm>
          <a:custGeom>
            <a:avLst/>
            <a:gdLst>
              <a:gd name="connisteX0" fmla="*/ 0 w 3498215"/>
              <a:gd name="connsiteY0" fmla="*/ 2393315 h 6054725"/>
              <a:gd name="connisteX1" fmla="*/ 0 w 3498215"/>
              <a:gd name="connsiteY1" fmla="*/ 2730500 h 6054725"/>
              <a:gd name="connisteX2" fmla="*/ 194310 w 3498215"/>
              <a:gd name="connsiteY2" fmla="*/ 2750820 h 6054725"/>
              <a:gd name="connisteX3" fmla="*/ 112395 w 3498215"/>
              <a:gd name="connsiteY3" fmla="*/ 2934970 h 6054725"/>
              <a:gd name="connisteX4" fmla="*/ 276225 w 3498215"/>
              <a:gd name="connsiteY4" fmla="*/ 3150235 h 6054725"/>
              <a:gd name="connisteX5" fmla="*/ 266065 w 3498215"/>
              <a:gd name="connsiteY5" fmla="*/ 3569335 h 6054725"/>
              <a:gd name="connisteX6" fmla="*/ 92075 w 3498215"/>
              <a:gd name="connsiteY6" fmla="*/ 3855720 h 6054725"/>
              <a:gd name="connisteX7" fmla="*/ 388620 w 3498215"/>
              <a:gd name="connsiteY7" fmla="*/ 4970780 h 6054725"/>
              <a:gd name="connisteX8" fmla="*/ 613410 w 3498215"/>
              <a:gd name="connsiteY8" fmla="*/ 5635625 h 6054725"/>
              <a:gd name="connisteX9" fmla="*/ 1493520 w 3498215"/>
              <a:gd name="connsiteY9" fmla="*/ 6054725 h 6054725"/>
              <a:gd name="connisteX10" fmla="*/ 1493520 w 3498215"/>
              <a:gd name="connsiteY10" fmla="*/ 5737860 h 6054725"/>
              <a:gd name="connisteX11" fmla="*/ 2045970 w 3498215"/>
              <a:gd name="connsiteY11" fmla="*/ 6044565 h 6054725"/>
              <a:gd name="connisteX12" fmla="*/ 2557145 w 3498215"/>
              <a:gd name="connsiteY12" fmla="*/ 6054725 h 6054725"/>
              <a:gd name="connisteX13" fmla="*/ 2874010 w 3498215"/>
              <a:gd name="connsiteY13" fmla="*/ 5676265 h 6054725"/>
              <a:gd name="connisteX14" fmla="*/ 3498215 w 3498215"/>
              <a:gd name="connsiteY14" fmla="*/ 5154930 h 6054725"/>
              <a:gd name="connisteX15" fmla="*/ 3456940 w 3498215"/>
              <a:gd name="connsiteY15" fmla="*/ 4398010 h 6054725"/>
              <a:gd name="connisteX16" fmla="*/ 3375025 w 3498215"/>
              <a:gd name="connsiteY16" fmla="*/ 3487420 h 6054725"/>
              <a:gd name="connisteX17" fmla="*/ 2731135 w 3498215"/>
              <a:gd name="connsiteY17" fmla="*/ 2495550 h 6054725"/>
              <a:gd name="connisteX18" fmla="*/ 3068320 w 3498215"/>
              <a:gd name="connsiteY18" fmla="*/ 1943100 h 6054725"/>
              <a:gd name="connisteX19" fmla="*/ 2495550 w 3498215"/>
              <a:gd name="connsiteY19" fmla="*/ 1114425 h 6054725"/>
              <a:gd name="connisteX20" fmla="*/ 1943100 w 3498215"/>
              <a:gd name="connsiteY20" fmla="*/ 521335 h 6054725"/>
              <a:gd name="connisteX21" fmla="*/ 1257935 w 3498215"/>
              <a:gd name="connsiteY21" fmla="*/ 184150 h 6054725"/>
              <a:gd name="connisteX22" fmla="*/ 634365 w 3498215"/>
              <a:gd name="connsiteY22" fmla="*/ 296545 h 6054725"/>
              <a:gd name="connisteX23" fmla="*/ 490855 w 3498215"/>
              <a:gd name="connsiteY23" fmla="*/ 0 h 6054725"/>
              <a:gd name="connisteX24" fmla="*/ 163830 w 3498215"/>
              <a:gd name="connsiteY24" fmla="*/ 306705 h 6054725"/>
              <a:gd name="connisteX25" fmla="*/ 112395 w 3498215"/>
              <a:gd name="connsiteY25" fmla="*/ 234950 h 6054725"/>
              <a:gd name="connisteX26" fmla="*/ 112395 w 3498215"/>
              <a:gd name="connsiteY26" fmla="*/ 306705 h 6054725"/>
              <a:gd name="connisteX27" fmla="*/ 40640 w 3498215"/>
              <a:gd name="connsiteY27" fmla="*/ 316865 h 6054725"/>
              <a:gd name="connisteX28" fmla="*/ 40640 w 3498215"/>
              <a:gd name="connsiteY28" fmla="*/ 327025 h 60547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3498215" h="6054725">
                <a:moveTo>
                  <a:pt x="0" y="2393315"/>
                </a:moveTo>
                <a:lnTo>
                  <a:pt x="0" y="2730500"/>
                </a:lnTo>
                <a:lnTo>
                  <a:pt x="194310" y="2750820"/>
                </a:lnTo>
                <a:lnTo>
                  <a:pt x="112395" y="2934970"/>
                </a:lnTo>
                <a:lnTo>
                  <a:pt x="276225" y="3150235"/>
                </a:lnTo>
                <a:lnTo>
                  <a:pt x="266065" y="3569335"/>
                </a:lnTo>
                <a:lnTo>
                  <a:pt x="92075" y="3855720"/>
                </a:lnTo>
                <a:lnTo>
                  <a:pt x="388620" y="4970780"/>
                </a:lnTo>
                <a:lnTo>
                  <a:pt x="613410" y="5635625"/>
                </a:lnTo>
                <a:lnTo>
                  <a:pt x="1493520" y="6054725"/>
                </a:lnTo>
                <a:lnTo>
                  <a:pt x="1493520" y="5737860"/>
                </a:lnTo>
                <a:lnTo>
                  <a:pt x="2045970" y="6044565"/>
                </a:lnTo>
                <a:lnTo>
                  <a:pt x="2557145" y="6054725"/>
                </a:lnTo>
                <a:lnTo>
                  <a:pt x="2874010" y="5676265"/>
                </a:lnTo>
                <a:lnTo>
                  <a:pt x="3498215" y="5154930"/>
                </a:lnTo>
                <a:lnTo>
                  <a:pt x="3456940" y="4398010"/>
                </a:lnTo>
                <a:lnTo>
                  <a:pt x="3375025" y="3487420"/>
                </a:lnTo>
                <a:lnTo>
                  <a:pt x="2731135" y="2495550"/>
                </a:lnTo>
                <a:lnTo>
                  <a:pt x="3068320" y="1943100"/>
                </a:lnTo>
                <a:lnTo>
                  <a:pt x="2495550" y="1114425"/>
                </a:lnTo>
                <a:lnTo>
                  <a:pt x="1943100" y="521335"/>
                </a:lnTo>
                <a:lnTo>
                  <a:pt x="1257935" y="184150"/>
                </a:lnTo>
                <a:lnTo>
                  <a:pt x="634365" y="296545"/>
                </a:lnTo>
                <a:lnTo>
                  <a:pt x="490855" y="0"/>
                </a:lnTo>
                <a:lnTo>
                  <a:pt x="163830" y="306705"/>
                </a:lnTo>
                <a:lnTo>
                  <a:pt x="112395" y="234950"/>
                </a:lnTo>
                <a:lnTo>
                  <a:pt x="112395" y="306705"/>
                </a:lnTo>
                <a:lnTo>
                  <a:pt x="40640" y="316865"/>
                </a:lnTo>
                <a:lnTo>
                  <a:pt x="40640" y="3270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449570" y="845185"/>
            <a:ext cx="838835" cy="2086610"/>
          </a:xfrm>
          <a:custGeom>
            <a:avLst/>
            <a:gdLst>
              <a:gd name="connisteX0" fmla="*/ 583565 w 838835"/>
              <a:gd name="connsiteY0" fmla="*/ 0 h 2086610"/>
              <a:gd name="connisteX1" fmla="*/ 532130 w 838835"/>
              <a:gd name="connsiteY1" fmla="*/ 102235 h 2086610"/>
              <a:gd name="connisteX2" fmla="*/ 501650 w 838835"/>
              <a:gd name="connsiteY2" fmla="*/ 286385 h 2086610"/>
              <a:gd name="connisteX3" fmla="*/ 511810 w 838835"/>
              <a:gd name="connsiteY3" fmla="*/ 746760 h 2086610"/>
              <a:gd name="connisteX4" fmla="*/ 838835 w 838835"/>
              <a:gd name="connsiteY4" fmla="*/ 746760 h 2086610"/>
              <a:gd name="connisteX5" fmla="*/ 562610 w 838835"/>
              <a:gd name="connsiteY5" fmla="*/ 828675 h 2086610"/>
              <a:gd name="connisteX6" fmla="*/ 419735 w 838835"/>
              <a:gd name="connsiteY6" fmla="*/ 1073785 h 2086610"/>
              <a:gd name="connisteX7" fmla="*/ 10795 w 838835"/>
              <a:gd name="connsiteY7" fmla="*/ 1380490 h 2086610"/>
              <a:gd name="connisteX8" fmla="*/ 133350 w 838835"/>
              <a:gd name="connsiteY8" fmla="*/ 1820545 h 2086610"/>
              <a:gd name="connisteX9" fmla="*/ 368300 w 838835"/>
              <a:gd name="connsiteY9" fmla="*/ 2086610 h 2086610"/>
              <a:gd name="connisteX10" fmla="*/ 542290 w 838835"/>
              <a:gd name="connsiteY10" fmla="*/ 2086610 h 2086610"/>
              <a:gd name="connisteX11" fmla="*/ 327660 w 838835"/>
              <a:gd name="connsiteY11" fmla="*/ 2086610 h 2086610"/>
              <a:gd name="connisteX12" fmla="*/ 521970 w 838835"/>
              <a:gd name="connsiteY12" fmla="*/ 2035175 h 2086610"/>
              <a:gd name="connisteX13" fmla="*/ 347980 w 838835"/>
              <a:gd name="connsiteY13" fmla="*/ 2035175 h 2086610"/>
              <a:gd name="connisteX14" fmla="*/ 143510 w 838835"/>
              <a:gd name="connsiteY14" fmla="*/ 1840865 h 2086610"/>
              <a:gd name="connisteX15" fmla="*/ 31115 w 838835"/>
              <a:gd name="connsiteY15" fmla="*/ 1493520 h 2086610"/>
              <a:gd name="connisteX16" fmla="*/ 0 w 838835"/>
              <a:gd name="connsiteY16" fmla="*/ 1319530 h 2086610"/>
              <a:gd name="connisteX17" fmla="*/ 399415 w 838835"/>
              <a:gd name="connsiteY17" fmla="*/ 1115060 h 2086610"/>
              <a:gd name="connisteX18" fmla="*/ 552450 w 838835"/>
              <a:gd name="connsiteY18" fmla="*/ 777240 h 2086610"/>
              <a:gd name="connisteX19" fmla="*/ 511810 w 838835"/>
              <a:gd name="connsiteY19" fmla="*/ 654685 h 2086610"/>
              <a:gd name="connisteX20" fmla="*/ 532130 w 838835"/>
              <a:gd name="connsiteY20" fmla="*/ 715645 h 20866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</a:cxnLst>
            <a:rect l="l" t="t" r="r" b="b"/>
            <a:pathLst>
              <a:path w="838835" h="2086610">
                <a:moveTo>
                  <a:pt x="583565" y="0"/>
                </a:moveTo>
                <a:lnTo>
                  <a:pt x="532130" y="102235"/>
                </a:lnTo>
                <a:lnTo>
                  <a:pt x="501650" y="286385"/>
                </a:lnTo>
                <a:lnTo>
                  <a:pt x="511810" y="746760"/>
                </a:lnTo>
                <a:lnTo>
                  <a:pt x="838835" y="746760"/>
                </a:lnTo>
                <a:lnTo>
                  <a:pt x="562610" y="828675"/>
                </a:lnTo>
                <a:lnTo>
                  <a:pt x="419735" y="1073785"/>
                </a:lnTo>
                <a:lnTo>
                  <a:pt x="10795" y="1380490"/>
                </a:lnTo>
                <a:lnTo>
                  <a:pt x="133350" y="1820545"/>
                </a:lnTo>
                <a:lnTo>
                  <a:pt x="368300" y="2086610"/>
                </a:lnTo>
                <a:lnTo>
                  <a:pt x="542290" y="2086610"/>
                </a:lnTo>
                <a:lnTo>
                  <a:pt x="327660" y="2086610"/>
                </a:lnTo>
                <a:lnTo>
                  <a:pt x="521970" y="2035175"/>
                </a:lnTo>
                <a:lnTo>
                  <a:pt x="347980" y="2035175"/>
                </a:lnTo>
                <a:lnTo>
                  <a:pt x="143510" y="1840865"/>
                </a:lnTo>
                <a:lnTo>
                  <a:pt x="31115" y="1493520"/>
                </a:lnTo>
                <a:lnTo>
                  <a:pt x="0" y="1319530"/>
                </a:lnTo>
                <a:lnTo>
                  <a:pt x="399415" y="1115060"/>
                </a:lnTo>
                <a:lnTo>
                  <a:pt x="552450" y="777240"/>
                </a:lnTo>
                <a:lnTo>
                  <a:pt x="511810" y="654685"/>
                </a:lnTo>
                <a:lnTo>
                  <a:pt x="532130" y="71564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666865" y="5233035"/>
            <a:ext cx="1400175" cy="6546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初始之地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08160" y="2563495"/>
            <a:ext cx="171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危地半岛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05680" y="231140"/>
            <a:ext cx="2884170" cy="22199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344535" y="30289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地狱边界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地球人口爆炸，资源严重不足，污染严重，极端主义者通过制造病毒策划了一场空前绝后的人类清洗行动，导致人类伤亡惨重，而在病毒的刺激下，一部分非人生物发生了变异，进化出了高级智慧，这部分生物开始驱逐和捕捉人类，导致人类越来越少，只剩很少一部分人类生活在原始丛林中，而丛林中也是危机四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某一天一大批智慧猩猩找到了这批人类，开始实施逮捕，以供观赏和饲养，不服从的人类直接使用武器捕杀，现场一片惨烈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玩家（星）被父母藏在草堆里躲过一劫，但却目睹了这一系列惨案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亲人朋友被捕，父亲被杀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星决定穿过森林找到猿猴，拯救亲人朋友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故事背景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游戏类型：策略类动作冒险游戏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游戏体验：物竞天择，适者生存  ；生存的残酷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游戏概况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智慧程度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变异蚂蚁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群体攻击人类，啃咬；怕火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变异鱼群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会攻击人类弱点，擅长飞扑；离不开水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变异猿猴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智慧很高，略差于人类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敌人种类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操作方式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2627789" y="2133600"/>
          <a:ext cx="8876824" cy="247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412"/>
                <a:gridCol w="4438412"/>
              </a:tblGrid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对应按键</a:t>
                      </a:r>
                      <a:endParaRPr lang="zh-CN" altLang="en-US" dirty="0"/>
                    </a:p>
                  </a:txBody>
                  <a:tcPr/>
                </a:tc>
              </a:tr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 A S D</a:t>
                      </a:r>
                      <a:endParaRPr lang="zh-CN" altLang="en-US" dirty="0"/>
                    </a:p>
                  </a:txBody>
                  <a:tcPr/>
                </a:tc>
              </a:tr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Space</a:t>
                      </a:r>
                      <a:endParaRPr lang="zh-CN" altLang="en-US" dirty="0"/>
                    </a:p>
                  </a:txBody>
                  <a:tcPr/>
                </a:tc>
              </a:tr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交互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闪避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方向键</a:t>
                      </a:r>
                      <a:r>
                        <a:rPr lang="en-US" altLang="zh-CN" dirty="0"/>
                        <a:t>+shift</a:t>
                      </a:r>
                      <a:endParaRPr lang="zh-CN" altLang="en-US" dirty="0"/>
                    </a:p>
                  </a:txBody>
                  <a:tcPr/>
                </a:tc>
              </a:tr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射击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鼠标左键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全卡设计</a:t>
            </a:r>
            <a:endParaRPr lang="zh-CN" altLang="en-US" dirty="0"/>
          </a:p>
        </p:txBody>
      </p:sp>
      <p:sp>
        <p:nvSpPr>
          <p:cNvPr id="2" name="矩形: 圆角 1"/>
          <p:cNvSpPr/>
          <p:nvPr/>
        </p:nvSpPr>
        <p:spPr>
          <a:xfrm>
            <a:off x="6462944" y="2361460"/>
            <a:ext cx="1216240" cy="47051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初始地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2" idx="2"/>
          </p:cNvCxnSpPr>
          <p:nvPr/>
        </p:nvCxnSpPr>
        <p:spPr>
          <a:xfrm>
            <a:off x="7071064" y="2831977"/>
            <a:ext cx="0" cy="26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6462944" y="3151573"/>
            <a:ext cx="1216240" cy="47051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沼泽之地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5388746" y="3950563"/>
            <a:ext cx="1216240" cy="47051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迷雾森林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7679183" y="3950564"/>
            <a:ext cx="1216240" cy="39949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插针之地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6096000" y="3661625"/>
            <a:ext cx="366944" cy="288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679183" y="3622090"/>
            <a:ext cx="275209" cy="32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6507333" y="4930892"/>
            <a:ext cx="1216240" cy="47051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6356412" y="4421079"/>
            <a:ext cx="648071" cy="460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352930" y="4421080"/>
            <a:ext cx="743505" cy="47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6738151" y="5628443"/>
            <a:ext cx="1402672" cy="35380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Boss(</a:t>
            </a:r>
            <a:r>
              <a:rPr lang="zh-CN" altLang="en-US" dirty="0"/>
              <a:t>猿猴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977847" y="5291380"/>
            <a:ext cx="1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428085" y="3861786"/>
            <a:ext cx="1890944" cy="142959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遇到好朋友宇，陪伴自己，但在后面的关卡中被其他生物杀害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7767961" y="4611028"/>
            <a:ext cx="1660124" cy="43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游戏类型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1465" y="1898650"/>
            <a:ext cx="70167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类型：第三人称剧情生存类游戏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目标：搜救存活人类，建立据点，逐步包围猿猴，直至消灭它们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游戏背景：地球几乎毁灭，科技水平近乎原始人类水平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初始场景：玩家在猿猴的追捕下死里逃生，开始了野外生存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初始道具：打火石、斧头、背包</a:t>
            </a:r>
            <a:r>
              <a:rPr lang="en-US" altLang="zh-CN"/>
              <a:t>......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游戏系统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1465" y="1898650"/>
            <a:ext cx="83350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物资</a:t>
            </a:r>
            <a:r>
              <a:rPr lang="zh-CN" altLang="en-US"/>
              <a:t>采集系统：</a:t>
            </a:r>
            <a:endParaRPr lang="zh-CN" altLang="en-US"/>
          </a:p>
          <a:p>
            <a:r>
              <a:rPr lang="zh-CN" altLang="en-US"/>
              <a:t>                    自然类</a:t>
            </a:r>
            <a:r>
              <a:rPr lang="en-US" altLang="zh-CN"/>
              <a:t>-</a:t>
            </a:r>
            <a:r>
              <a:rPr lang="zh-CN" altLang="en-US"/>
              <a:t>树木、树枝、毛皮、水、草药、肉</a:t>
            </a:r>
            <a:r>
              <a:rPr lang="en-US" altLang="zh-CN"/>
              <a:t>......</a:t>
            </a:r>
            <a:endParaRPr lang="en-US" altLang="zh-CN"/>
          </a:p>
          <a:p>
            <a:r>
              <a:rPr lang="en-US" altLang="zh-CN"/>
              <a:t>                    </a:t>
            </a:r>
            <a:r>
              <a:rPr lang="zh-CN" altLang="en-US"/>
              <a:t>古科技类：铁棍、铜片、螺丝、橡胶</a:t>
            </a:r>
            <a:r>
              <a:rPr lang="en-US" altLang="zh-CN"/>
              <a:t>.....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建筑系统：木屋、石屋、诊所、医院、铁匠屋、兵工厂、鸽笼、通讯室</a:t>
            </a:r>
            <a:r>
              <a:rPr lang="en-US" altLang="zh-CN"/>
              <a:t>......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装备系统：弓、弩、长矛、匕首、铁剑、火枪</a:t>
            </a:r>
            <a:r>
              <a:rPr lang="en-US" altLang="zh-CN"/>
              <a:t>......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健康系统：生命值、饥饿值、体温值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指令系统：安排获救人类从事作业（通讯员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职业系统：战士、工程师、通讯员、医生、考古队、伐木工、铁匠</a:t>
            </a:r>
            <a:r>
              <a:rPr lang="en-US" altLang="zh-CN"/>
              <a:t>......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游戏设定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72105" y="1724660"/>
            <a:ext cx="83350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玩家收集物资，解救人类，壮大队伍，建造城寨，发展科技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抵御猿猴、其他人类的袭击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通过通讯员传达消息，管理城寨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玩家可选择坐办公室管理、亲上前线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1056</Words>
  <Application>WPS 演示</Application>
  <PresentationFormat>宽屏</PresentationFormat>
  <Paragraphs>147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方正书宋_GBK</vt:lpstr>
      <vt:lpstr>Wingdings</vt:lpstr>
      <vt:lpstr>Wingdings 3</vt:lpstr>
      <vt:lpstr>Arial</vt:lpstr>
      <vt:lpstr>微软雅黑</vt:lpstr>
      <vt:lpstr>Century Gothic</vt:lpstr>
      <vt:lpstr>苹方-简</vt:lpstr>
      <vt:lpstr>幼圆</vt:lpstr>
      <vt:lpstr>黑体-简</vt:lpstr>
      <vt:lpstr>宋体</vt:lpstr>
      <vt:lpstr>Arial Unicode MS</vt:lpstr>
      <vt:lpstr>Calibri</vt:lpstr>
      <vt:lpstr>Helvetica Neue</vt:lpstr>
      <vt:lpstr>宋体-简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crisgehelly@outlook.com</dc:creator>
  <cp:lastModifiedBy>nbamboo</cp:lastModifiedBy>
  <cp:revision>129</cp:revision>
  <dcterms:created xsi:type="dcterms:W3CDTF">2018-12-22T09:01:06Z</dcterms:created>
  <dcterms:modified xsi:type="dcterms:W3CDTF">2018-12-22T09:01:06Z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