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7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4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9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1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5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F82D-EA2C-4B55-8859-A7E911C3E54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2542" y="2670773"/>
            <a:ext cx="7351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/>
              <a:t>粒子系统</a:t>
            </a:r>
            <a:r>
              <a:rPr lang="en-US" altLang="zh-CN" sz="5000" dirty="0" smtClean="0"/>
              <a:t>-</a:t>
            </a:r>
            <a:r>
              <a:rPr lang="zh-CN" altLang="en-US" sz="5000" dirty="0" smtClean="0"/>
              <a:t>模块介绍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688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存活时间的旋转模块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00" y="1349173"/>
            <a:ext cx="7603691" cy="130349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40833"/>
              </p:ext>
            </p:extLst>
          </p:nvPr>
        </p:nvGraphicFramePr>
        <p:xfrm>
          <a:off x="468600" y="3587551"/>
          <a:ext cx="10515600" cy="1280160"/>
        </p:xfrm>
        <a:graphic>
          <a:graphicData uri="http://schemas.openxmlformats.org/drawingml/2006/table">
            <a:tbl>
              <a:tblPr/>
              <a:tblGrid>
                <a:gridCol w="3136271"/>
                <a:gridCol w="7379329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参数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角速度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Angular Velocity)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控制每个粒子在其存活期间的旋转速度。采用固定旋转速度，使用曲线将旋转速度动画化或使用两条曲线指定随机旋转速度。请参阅 </a:t>
                      </a:r>
                      <a:r>
                        <a:rPr lang="en-US" altLang="zh-CN" dirty="0" err="1"/>
                        <a:t>MinMaxCurve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旋转速度模块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443550"/>
            <a:ext cx="7081853" cy="15984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15367"/>
              </p:ext>
            </p:extLst>
          </p:nvPr>
        </p:nvGraphicFramePr>
        <p:xfrm>
          <a:off x="361264" y="3712488"/>
          <a:ext cx="10515600" cy="1645920"/>
        </p:xfrm>
        <a:graphic>
          <a:graphicData uri="http://schemas.openxmlformats.org/drawingml/2006/table">
            <a:tbl>
              <a:tblPr/>
              <a:tblGrid>
                <a:gridCol w="3435036"/>
                <a:gridCol w="708056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参数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角速度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Angular Velocity)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用于重新映射粒子速度的旋转速度。使用曲线来改变旋转速度。请参阅 </a:t>
                      </a:r>
                      <a:r>
                        <a:rPr lang="en-US" altLang="zh-CN"/>
                        <a:t>MinMaxCurve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速度范围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Speed Range)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界定速度范围的最小值和最大值，该范围用于将速度重新映射到旋转速度上。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3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外力模块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409194"/>
            <a:ext cx="7140187" cy="98091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70007"/>
              </p:ext>
            </p:extLst>
          </p:nvPr>
        </p:nvGraphicFramePr>
        <p:xfrm>
          <a:off x="838200" y="3498374"/>
          <a:ext cx="10515600" cy="1118893"/>
        </p:xfrm>
        <a:graphic>
          <a:graphicData uri="http://schemas.openxmlformats.org/drawingml/2006/table">
            <a:tbl>
              <a:tblPr/>
              <a:tblGrid>
                <a:gridCol w="2411994"/>
                <a:gridCol w="810360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参数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3133">
                <a:tc>
                  <a:txBody>
                    <a:bodyPr/>
                    <a:lstStyle/>
                    <a:p>
                      <a:r>
                        <a:rPr lang="zh-CN" altLang="en-US"/>
                        <a:t>乘数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Multiplier)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确定粒子受风带影响程度的缩放比例（即风力向量乘以该值）。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碰撞模块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76529"/>
            <a:ext cx="3687800" cy="293374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88241"/>
              </p:ext>
            </p:extLst>
          </p:nvPr>
        </p:nvGraphicFramePr>
        <p:xfrm>
          <a:off x="4291343" y="875011"/>
          <a:ext cx="7278986" cy="4573581"/>
        </p:xfrm>
        <a:graphic>
          <a:graphicData uri="http://schemas.openxmlformats.org/drawingml/2006/table">
            <a:tbl>
              <a:tblPr/>
              <a:tblGrid>
                <a:gridCol w="3141552"/>
                <a:gridCol w="4137434"/>
              </a:tblGrid>
              <a:tr h="334718">
                <a:tc>
                  <a:txBody>
                    <a:bodyPr/>
                    <a:lstStyle/>
                    <a:p>
                      <a:r>
                        <a:rPr lang="zh-CN" altLang="en-US" sz="1600"/>
                        <a:t>参数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作用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57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平面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世界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Planes/World)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指定碰撞类型：平面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Planes) </a:t>
                      </a:r>
                      <a:r>
                        <a:rPr lang="zh-CN" altLang="en-US" sz="1600"/>
                        <a:t>指平面碰撞，世界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World) </a:t>
                      </a:r>
                      <a:r>
                        <a:rPr lang="zh-CN" altLang="en-US" sz="1600"/>
                        <a:t>指世界碰撞。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57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阻尼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Dampen)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(0-1) </a:t>
                      </a:r>
                      <a:r>
                        <a:rPr lang="zh-CN" altLang="en-US" sz="1600"/>
                        <a:t>粒子碰撞时，其将保持这一速度比例。除非设置为 </a:t>
                      </a:r>
                      <a:r>
                        <a:rPr lang="en-US" altLang="zh-CN" sz="1600"/>
                        <a:t>1.0</a:t>
                      </a:r>
                      <a:r>
                        <a:rPr lang="zh-CN" altLang="en-US" sz="1600"/>
                        <a:t>，否则粒子在碰撞后变慢。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57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反弹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Bounce)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(0-1) </a:t>
                      </a:r>
                      <a:r>
                        <a:rPr lang="zh-CN" altLang="en-US" sz="1600"/>
                        <a:t>粒子碰撞时，其会保持这一速度分量比例，该分量与碰撞平面垂直。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8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生命减弱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Lifetime Loss)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(0-1) </a:t>
                      </a:r>
                      <a:r>
                        <a:rPr lang="zh-CN" altLang="en-US" sz="1600"/>
                        <a:t>每次碰撞后初始生命周期 </a:t>
                      </a:r>
                      <a:r>
                        <a:rPr lang="en-US" altLang="zh-CN" sz="1600"/>
                        <a:t>(Start Lifetime) </a:t>
                      </a:r>
                      <a:r>
                        <a:rPr lang="zh-CN" altLang="en-US" sz="1600"/>
                        <a:t>减弱比例。生命周期达到 </a:t>
                      </a:r>
                      <a:r>
                        <a:rPr lang="en-US" altLang="zh-CN" sz="1600"/>
                        <a:t>0 </a:t>
                      </a:r>
                      <a:r>
                        <a:rPr lang="zh-CN" altLang="en-US" sz="1600"/>
                        <a:t>后，粒子死亡。例如，如果粒子应该在第一次碰撞时死亡，则将该属性设为 </a:t>
                      </a:r>
                      <a:r>
                        <a:rPr lang="en-US" altLang="zh-CN" sz="1600"/>
                        <a:t>1.0</a:t>
                      </a:r>
                      <a:r>
                        <a:rPr lang="zh-CN" altLang="en-US" sz="1600"/>
                        <a:t>。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最小杀死速度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Min Kill Speed)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粒子在被杀死前的最小速度。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679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发送碰撞信息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Send Collision Messages)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确定是否要发送碰撞信息，从而确定是否触发游戏对象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 err="1"/>
                        <a:t>GameObjects</a:t>
                      </a:r>
                      <a:r>
                        <a:rPr lang="en-US" sz="1600" dirty="0"/>
                        <a:t>)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US" sz="1600" dirty="0" err="1"/>
                        <a:t>ParticleSystems</a:t>
                      </a:r>
                      <a:r>
                        <a:rPr lang="en-US" sz="1600" dirty="0"/>
                        <a:t> </a:t>
                      </a:r>
                      <a:r>
                        <a:rPr lang="zh-CN" altLang="en-US" sz="1600" dirty="0"/>
                        <a:t>上的 </a:t>
                      </a:r>
                      <a:r>
                        <a:rPr lang="en-US" sz="1600" dirty="0" err="1"/>
                        <a:t>OnParticleCollision</a:t>
                      </a:r>
                      <a:r>
                        <a:rPr lang="en-US" sz="1600" dirty="0"/>
                        <a:t> </a:t>
                      </a:r>
                      <a:r>
                        <a:rPr lang="zh-CN" altLang="en-US" sz="1600" dirty="0"/>
                        <a:t>回调。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4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纹理层动画模块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67317"/>
            <a:ext cx="4249687" cy="209090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25366"/>
              </p:ext>
            </p:extLst>
          </p:nvPr>
        </p:nvGraphicFramePr>
        <p:xfrm>
          <a:off x="4952246" y="164550"/>
          <a:ext cx="7007382" cy="6604228"/>
        </p:xfrm>
        <a:graphic>
          <a:graphicData uri="http://schemas.openxmlformats.org/drawingml/2006/table">
            <a:tbl>
              <a:tblPr/>
              <a:tblGrid>
                <a:gridCol w="2344847"/>
                <a:gridCol w="4662535"/>
              </a:tblGrid>
              <a:tr h="36650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参数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作用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平铺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Tiles)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定义纹理的平铺。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74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动画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Animation)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指定动画类型：整层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Whole Sheet) </a:t>
                      </a:r>
                      <a:r>
                        <a:rPr lang="zh-CN" altLang="en-US" sz="1600"/>
                        <a:t>或单行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Single Row)。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整层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Whole Sheet)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将整层用于 </a:t>
                      </a:r>
                      <a:r>
                        <a:rPr lang="en-US" altLang="zh-CN" sz="1600"/>
                        <a:t>uv </a:t>
                      </a:r>
                      <a:r>
                        <a:rPr lang="zh-CN" altLang="en-US" sz="1600"/>
                        <a:t>动画。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83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 </a:t>
                      </a:r>
                      <a:r>
                        <a:rPr lang="zh-CN" altLang="en-US" sz="1600" dirty="0"/>
                        <a:t>时间帧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Frame over Time)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在每个粒子存活期间，在整层上控制其 </a:t>
                      </a:r>
                      <a:r>
                        <a:rPr lang="en-US" altLang="zh-CN" sz="1600"/>
                        <a:t>uv </a:t>
                      </a:r>
                      <a:r>
                        <a:rPr lang="zh-CN" altLang="en-US" sz="1600"/>
                        <a:t>动画帧。采用常量，使用曲线将帧动画化或使用两条曲线指定随机帧。请参阅 </a:t>
                      </a:r>
                      <a:r>
                        <a:rPr lang="en-US" altLang="zh-CN" sz="1600"/>
                        <a:t>MinMaxCurve</a:t>
                      </a:r>
                      <a:r>
                        <a:rPr lang="zh-CN" altLang="en-US" sz="1600"/>
                        <a:t>。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单行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Single Row)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将一行纹理层用于 </a:t>
                      </a:r>
                      <a:r>
                        <a:rPr lang="en-US" altLang="zh-CN" sz="1600"/>
                        <a:t>uv </a:t>
                      </a:r>
                      <a:r>
                        <a:rPr lang="zh-CN" altLang="en-US" sz="1600"/>
                        <a:t>动画。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74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 </a:t>
                      </a:r>
                      <a:r>
                        <a:rPr lang="zh-CN" altLang="en-US" sz="1600" dirty="0"/>
                        <a:t>随机行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Random Row)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如果选中此项，起始行随机，如果取消选中，则可以指定行指数（第一行为 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）。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83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 </a:t>
                      </a:r>
                      <a:r>
                        <a:rPr lang="zh-CN" altLang="en-US" sz="1600" dirty="0"/>
                        <a:t>时间帧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Frame over Time)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在每个粒子存活期间，在指定行内控制其 </a:t>
                      </a:r>
                      <a:r>
                        <a:rPr lang="en-US" altLang="zh-CN" sz="1600" dirty="0" err="1"/>
                        <a:t>uv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动画帧。采用常量，使用曲线将帧动画化或使用两条曲线指定随机帧。请参阅 </a:t>
                      </a:r>
                      <a:r>
                        <a:rPr lang="en-US" altLang="zh-CN" sz="1600" dirty="0" err="1"/>
                        <a:t>MinMaxCurve</a:t>
                      </a:r>
                      <a:r>
                        <a:rPr lang="zh-CN" altLang="en-US" sz="1600" dirty="0"/>
                        <a:t>。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50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 </a:t>
                      </a:r>
                      <a:r>
                        <a:rPr lang="zh-CN" altLang="en-US" sz="1600" dirty="0"/>
                        <a:t>周期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Cycles)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指定动画速度。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70" y="980407"/>
            <a:ext cx="4196168" cy="49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406" y="380244"/>
            <a:ext cx="343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存活时间的速度模块</a:t>
            </a:r>
            <a:endParaRPr lang="zh-CN" alt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5" y="1417336"/>
            <a:ext cx="5100431" cy="108142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29527"/>
              </p:ext>
            </p:extLst>
          </p:nvPr>
        </p:nvGraphicFramePr>
        <p:xfrm>
          <a:off x="407406" y="3114960"/>
          <a:ext cx="10515600" cy="1097280"/>
        </p:xfrm>
        <a:graphic>
          <a:graphicData uri="http://schemas.openxmlformats.org/drawingml/2006/table">
            <a:tbl>
              <a:tblPr/>
              <a:tblGrid>
                <a:gridCol w="2435382"/>
                <a:gridCol w="808021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XYZ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使用曲线常量值或曲线间的随机值来控制粒子的运动。请参阅 </a:t>
                      </a:r>
                      <a:r>
                        <a:rPr lang="en-US" altLang="zh-CN"/>
                        <a:t>MinMaxCurve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空间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Space)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本地 </a:t>
                      </a:r>
                      <a:r>
                        <a:rPr lang="en-US" altLang="zh-CN" dirty="0"/>
                        <a:t>(</a:t>
                      </a:r>
                      <a:r>
                        <a:rPr lang="en-US" dirty="0"/>
                        <a:t>Local)/ </a:t>
                      </a:r>
                      <a:r>
                        <a:rPr lang="zh-CN" altLang="en-US" dirty="0"/>
                        <a:t>世界 </a:t>
                      </a:r>
                      <a:r>
                        <a:rPr lang="en-US" altLang="zh-CN" dirty="0"/>
                        <a:t>(</a:t>
                      </a:r>
                      <a:r>
                        <a:rPr lang="en-US" dirty="0"/>
                        <a:t>World)：</a:t>
                      </a:r>
                      <a:r>
                        <a:rPr lang="zh-CN" altLang="en-US" dirty="0"/>
                        <a:t>速度值是本地坐标系还是世界坐标系中的值？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4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存活时间的限制速度模块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7" y="1324030"/>
            <a:ext cx="4353086" cy="1663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8894"/>
              </p:ext>
            </p:extLst>
          </p:nvPr>
        </p:nvGraphicFramePr>
        <p:xfrm>
          <a:off x="361264" y="3439073"/>
          <a:ext cx="10515600" cy="2011680"/>
        </p:xfrm>
        <a:graphic>
          <a:graphicData uri="http://schemas.openxmlformats.org/drawingml/2006/table">
            <a:tbl>
              <a:tblPr/>
              <a:tblGrid>
                <a:gridCol w="2991416"/>
                <a:gridCol w="752418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参数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分离轴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Separate Axis)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用于设置每个轴控制。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速度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Speed)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指定量级为常数或由限制所有轴速率的曲线指定量级。请参阅 </a:t>
                      </a:r>
                      <a:r>
                        <a:rPr lang="en-US" altLang="zh-CN"/>
                        <a:t>MinMaxCurve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阻尼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Dampen)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(0-1) </a:t>
                      </a:r>
                      <a:r>
                        <a:rPr lang="zh-CN" altLang="en-US" dirty="0"/>
                        <a:t>值，控制应减慢的超过速率的幅度。例如，值为 </a:t>
                      </a:r>
                      <a:r>
                        <a:rPr lang="en-US" altLang="zh-CN" dirty="0"/>
                        <a:t>0.5</a:t>
                      </a:r>
                      <a:r>
                        <a:rPr lang="zh-CN" altLang="en-US" dirty="0"/>
                        <a:t>，则将超过的速率减慢 </a:t>
                      </a:r>
                      <a:r>
                        <a:rPr lang="en-US" altLang="zh-CN" dirty="0"/>
                        <a:t>50%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存活时间的受力模块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306314"/>
            <a:ext cx="6179043" cy="136445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14998"/>
              </p:ext>
            </p:extLst>
          </p:nvPr>
        </p:nvGraphicFramePr>
        <p:xfrm>
          <a:off x="294992" y="3298695"/>
          <a:ext cx="10515600" cy="1737360"/>
        </p:xfrm>
        <a:graphic>
          <a:graphicData uri="http://schemas.openxmlformats.org/drawingml/2006/table">
            <a:tbl>
              <a:tblPr/>
              <a:tblGrid>
                <a:gridCol w="2593063"/>
                <a:gridCol w="7922537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参数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XYZ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使用曲线常量值或曲线间的随机值来控制作用于粒子上的力。请参阅 </a:t>
                      </a:r>
                      <a:r>
                        <a:rPr lang="en-US" altLang="zh-CN"/>
                        <a:t>MinMaxCurve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空间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Space)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本地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Local)/</a:t>
                      </a:r>
                      <a:r>
                        <a:rPr lang="zh-CN" altLang="en-US"/>
                        <a:t>世界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World)：</a:t>
                      </a:r>
                      <a:r>
                        <a:rPr lang="zh-CN" altLang="en-US"/>
                        <a:t>速度值是本地坐标系还是世界坐标系中的值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随机化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Randomize)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随机化每帧作用于粒子上的力。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7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存活时间的颜色模块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72" y="1344389"/>
            <a:ext cx="7810346" cy="9914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31051"/>
              </p:ext>
            </p:extLst>
          </p:nvPr>
        </p:nvGraphicFramePr>
        <p:xfrm>
          <a:off x="447172" y="3011750"/>
          <a:ext cx="10515600" cy="1828800"/>
        </p:xfrm>
        <a:graphic>
          <a:graphicData uri="http://schemas.openxmlformats.org/drawingml/2006/table">
            <a:tbl>
              <a:tblPr/>
              <a:tblGrid>
                <a:gridCol w="2303352"/>
                <a:gridCol w="821224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参数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颜色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Color)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每个粒子在其存活期间的颜色。如果有些粒子的存活时间短于其他粒子，它们将运动得更快。采用常量颜色、两色随机，使用渐变动画化颜色或使用两个渐变指定一个随机颜色（请参阅渐变）。请注意，该颜色将乘以初始颜色 </a:t>
                      </a:r>
                      <a:r>
                        <a:rPr lang="en-US" altLang="zh-CN" dirty="0"/>
                        <a:t>(Start Color)</a:t>
                      </a:r>
                      <a:r>
                        <a:rPr lang="zh-CN" altLang="en-US" dirty="0"/>
                        <a:t>属性中的值 </a:t>
                      </a:r>
                      <a:r>
                        <a:rPr lang="en-US" altLang="zh-CN" dirty="0"/>
                        <a:t>? </a:t>
                      </a:r>
                      <a:r>
                        <a:rPr lang="zh-CN" altLang="en-US" dirty="0"/>
                        <a:t>如果初始颜色为黑色，那么存活时间的颜色 </a:t>
                      </a:r>
                      <a:r>
                        <a:rPr lang="en-US" altLang="zh-CN" dirty="0"/>
                        <a:t>(Color Over Lifetime) </a:t>
                      </a:r>
                      <a:r>
                        <a:rPr lang="zh-CN" altLang="en-US" dirty="0"/>
                        <a:t>不会影响粒子。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颜色速度模块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318691"/>
            <a:ext cx="6664228" cy="1315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30087"/>
              </p:ext>
            </p:extLst>
          </p:nvPr>
        </p:nvGraphicFramePr>
        <p:xfrm>
          <a:off x="361264" y="3313568"/>
          <a:ext cx="10515600" cy="1645920"/>
        </p:xfrm>
        <a:graphic>
          <a:graphicData uri="http://schemas.openxmlformats.org/drawingml/2006/table">
            <a:tbl>
              <a:tblPr/>
              <a:tblGrid>
                <a:gridCol w="3398822"/>
                <a:gridCol w="7116778"/>
              </a:tblGrid>
              <a:tr h="312007">
                <a:tc>
                  <a:txBody>
                    <a:bodyPr/>
                    <a:lstStyle/>
                    <a:p>
                      <a:r>
                        <a:rPr lang="zh-CN" altLang="en-US"/>
                        <a:t>参数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颜色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Color)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用于重新映射速度的颜色。使用渐变来改变颜色。请参阅 </a:t>
                      </a:r>
                      <a:r>
                        <a:rPr lang="en-US" altLang="zh-CN"/>
                        <a:t>MinMaxGradient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速度范围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Speed Range)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界定速度范围的最小值和最大值，该范围用于将速度重新映射到颜色上。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4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存活时间的大小模块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45" y="1623643"/>
            <a:ext cx="7150468" cy="126441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7451"/>
              </p:ext>
            </p:extLst>
          </p:nvPr>
        </p:nvGraphicFramePr>
        <p:xfrm>
          <a:off x="424638" y="3587551"/>
          <a:ext cx="10515600" cy="1005840"/>
        </p:xfrm>
        <a:graphic>
          <a:graphicData uri="http://schemas.openxmlformats.org/drawingml/2006/table">
            <a:tbl>
              <a:tblPr/>
              <a:tblGrid>
                <a:gridCol w="1651503"/>
                <a:gridCol w="8864097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大小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Size)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控制每个粒子在其存活期间的大小。采用固定大小，使用曲线将大小动画化或使用两条曲线指定随机大小。请参阅 </a:t>
                      </a:r>
                      <a:r>
                        <a:rPr lang="en-US" altLang="zh-CN" dirty="0" err="1"/>
                        <a:t>MinMaxCurve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5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64" y="52829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大小速度模块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298695"/>
            <a:ext cx="7059656" cy="15984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14262"/>
              </p:ext>
            </p:extLst>
          </p:nvPr>
        </p:nvGraphicFramePr>
        <p:xfrm>
          <a:off x="361264" y="3576687"/>
          <a:ext cx="10515600" cy="1645920"/>
        </p:xfrm>
        <a:graphic>
          <a:graphicData uri="http://schemas.openxmlformats.org/drawingml/2006/table">
            <a:tbl>
              <a:tblPr/>
              <a:tblGrid>
                <a:gridCol w="3281127"/>
                <a:gridCol w="723447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参数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作用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大小 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Size)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用于重新映射速度的大小。将曲线用于不同大小。请参阅 </a:t>
                      </a:r>
                      <a:r>
                        <a:rPr lang="en-US" altLang="zh-CN">
                          <a:effectLst/>
                        </a:rPr>
                        <a:t>MinMaxCurve.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速度范围 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Speed Range)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界定速度范围的最小值和最大值，该范围用于将速度重新映射到大小上。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1418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华文楷体</vt:lpstr>
      <vt:lpstr>微软雅黑</vt:lpstr>
      <vt:lpstr>Arial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</cp:revision>
  <dcterms:created xsi:type="dcterms:W3CDTF">2018-08-19T06:33:15Z</dcterms:created>
  <dcterms:modified xsi:type="dcterms:W3CDTF">2018-08-20T14:37:03Z</dcterms:modified>
</cp:coreProperties>
</file>