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页" id="{4C1E73CA-8983-4CE9-A403-334A6E5623B3}">
          <p14:sldIdLst>
            <p14:sldId id="256"/>
          </p14:sldIdLst>
        </p14:section>
        <p14:section name="心流" id="{4F6A11AC-D9D9-4D52-8730-3D142AA04C59}">
          <p14:sldIdLst>
            <p14:sldId id="26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决策" id="{A057E6B5-2556-40F0-869D-5F81DF094098}">
          <p14:sldIdLst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497B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7377" y="2300438"/>
            <a:ext cx="12378089" cy="15929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游戏设计理论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30302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心流的持续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8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2586" y="3113529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不间断的做</a:t>
            </a:r>
            <a:r>
              <a:rPr lang="zh-CN" altLang="en-US" sz="3500" dirty="0" smtClean="0">
                <a:solidFill>
                  <a:schemeClr val="accent2"/>
                </a:solidFill>
              </a:rPr>
              <a:t>决策</a:t>
            </a:r>
            <a:endParaRPr lang="en-US" altLang="zh-CN" sz="35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65107" y="2879933"/>
            <a:ext cx="2640649" cy="10853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0" dirty="0">
                <a:solidFill>
                  <a:prstClr val="white"/>
                </a:solidFill>
              </a:rPr>
              <a:t>决策</a:t>
            </a:r>
          </a:p>
        </p:txBody>
      </p:sp>
      <p:sp>
        <p:nvSpPr>
          <p:cNvPr id="10" name="Diamond 9"/>
          <p:cNvSpPr/>
          <p:nvPr/>
        </p:nvSpPr>
        <p:spPr>
          <a:xfrm>
            <a:off x="5835431" y="61978"/>
            <a:ext cx="900000" cy="90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二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30302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游戏的本质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1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9857" y="2130302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>
                <a:solidFill>
                  <a:prstClr val="white"/>
                </a:solidFill>
              </a:rPr>
              <a:t>游</a:t>
            </a:r>
            <a:r>
              <a:rPr lang="zh-CN" altLang="en-US" sz="3500" dirty="0" smtClean="0">
                <a:solidFill>
                  <a:prstClr val="white"/>
                </a:solidFill>
              </a:rPr>
              <a:t>戏最独特、最本质的特点？</a:t>
            </a:r>
            <a:endParaRPr lang="en-US" altLang="zh-CN" sz="3500" dirty="0" smtClean="0">
              <a:solidFill>
                <a:srgbClr val="ED7D3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8591" y="3284464"/>
            <a:ext cx="1469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schemeClr val="bg1"/>
                </a:solidFill>
              </a:rPr>
              <a:t>交互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1514748"/>
            <a:ext cx="933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交互的基本单位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B9BD5"/>
                  </a:solidFill>
                </a:rPr>
                <a:t>2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9857" y="2130302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交互是由什么构成的？</a:t>
            </a:r>
            <a:endParaRPr lang="en-US" altLang="zh-CN" sz="3500" dirty="0" smtClean="0">
              <a:solidFill>
                <a:srgbClr val="ED7D3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8591" y="3284464"/>
            <a:ext cx="1469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prstClr val="white"/>
                </a:solidFill>
              </a:rPr>
              <a:t>决策</a:t>
            </a:r>
          </a:p>
        </p:txBody>
      </p:sp>
    </p:spTree>
    <p:extLst>
      <p:ext uri="{BB962C8B-B14F-4D97-AF65-F5344CB8AC3E}">
        <p14:creationId xmlns:p14="http://schemas.microsoft.com/office/powerpoint/2010/main" val="23490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1822525"/>
            <a:ext cx="933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有意义的决策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B9BD5"/>
                  </a:solidFill>
                </a:rPr>
                <a:t>3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06767" y="1279026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感受未来：决策的结果部分可预测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46362" y="4859310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易于理解</a:t>
            </a:r>
            <a:endParaRPr lang="zh-CN" altLang="en-US" sz="3000" dirty="0"/>
          </a:p>
        </p:txBody>
      </p:sp>
      <p:sp>
        <p:nvSpPr>
          <p:cNvPr id="17" name="Rounded Rectangle 16"/>
          <p:cNvSpPr/>
          <p:nvPr/>
        </p:nvSpPr>
        <p:spPr>
          <a:xfrm>
            <a:off x="6886485" y="4859310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一致性</a:t>
            </a:r>
            <a:endParaRPr lang="zh-CN" altLang="en-US" sz="3000" dirty="0"/>
          </a:p>
        </p:txBody>
      </p:sp>
      <p:cxnSp>
        <p:nvCxnSpPr>
          <p:cNvPr id="18" name="Elbow Connector 17"/>
          <p:cNvCxnSpPr>
            <a:endCxn id="16" idx="0"/>
          </p:cNvCxnSpPr>
          <p:nvPr/>
        </p:nvCxnSpPr>
        <p:spPr>
          <a:xfrm rot="5400000">
            <a:off x="5219591" y="3508896"/>
            <a:ext cx="1565948" cy="1134880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7" idx="0"/>
          </p:cNvCxnSpPr>
          <p:nvPr/>
        </p:nvCxnSpPr>
        <p:spPr>
          <a:xfrm rot="16200000" flipH="1">
            <a:off x="6389652" y="3473714"/>
            <a:ext cx="1565948" cy="1205243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664149" y="2544493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游戏系统</a:t>
            </a:r>
            <a:endParaRPr lang="zh-CN" altLang="en-US" sz="3000" dirty="0"/>
          </a:p>
        </p:txBody>
      </p:sp>
      <p:sp>
        <p:nvSpPr>
          <p:cNvPr id="23" name="Rectangle 22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0640" y="6380946"/>
            <a:ext cx="5211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accent2"/>
                </a:solidFill>
              </a:rPr>
              <a:t>例 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部落冲突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r>
              <a:rPr lang="zh-CN" altLang="en-US" sz="2500" dirty="0" smtClean="0">
                <a:solidFill>
                  <a:schemeClr val="accent2"/>
                </a:solidFill>
              </a:rPr>
              <a:t>，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超级玛丽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2018950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信息平衡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B9BD5"/>
                  </a:solidFill>
                </a:rPr>
                <a:t>4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29857" y="2130302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schemeClr val="bg1"/>
                </a:solidFill>
              </a:rPr>
              <a:t>信息平衡影响决策的难度和复杂度</a:t>
            </a:r>
            <a:endParaRPr lang="en-US" altLang="zh-CN" sz="3500" dirty="0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04530" y="4004090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屏蔽信息</a:t>
            </a:r>
            <a:endParaRPr lang="zh-CN" alt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7450507" y="4004090"/>
            <a:ext cx="1777525" cy="748867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提</a:t>
            </a:r>
            <a:r>
              <a:rPr lang="zh-CN" altLang="en-US" sz="3000" dirty="0" smtClean="0"/>
              <a:t>供信息</a:t>
            </a:r>
            <a:endParaRPr lang="zh-CN" altLang="en-US" sz="3000" dirty="0"/>
          </a:p>
        </p:txBody>
      </p:sp>
      <p:cxnSp>
        <p:nvCxnSpPr>
          <p:cNvPr id="6" name="Straight Arrow Connector 5"/>
          <p:cNvCxnSpPr>
            <a:stCxn id="9" idx="3"/>
            <a:endCxn id="10" idx="1"/>
          </p:cNvCxnSpPr>
          <p:nvPr/>
        </p:nvCxnSpPr>
        <p:spPr>
          <a:xfrm>
            <a:off x="5982055" y="4378524"/>
            <a:ext cx="1468452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640" y="6380946"/>
            <a:ext cx="5211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accent2"/>
                </a:solidFill>
              </a:rPr>
              <a:t>例 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荒野行动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2018950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决策与心流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B9BD5"/>
                  </a:solidFill>
                </a:rPr>
                <a:t>5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3323" y="3207532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不间断地做决策才能持续心流状态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0640" y="6380946"/>
            <a:ext cx="5211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accent2"/>
                </a:solidFill>
              </a:rPr>
              <a:t>例 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皇室战争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2248632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决策范围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B9BD5"/>
                  </a:solidFill>
                </a:rPr>
                <a:t>6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82642" y="1370185"/>
            <a:ext cx="6987943" cy="431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zh-CN" altLang="en-US" sz="3500" dirty="0" smtClean="0">
                <a:solidFill>
                  <a:prstClr val="white"/>
                </a:solidFill>
              </a:rPr>
              <a:t>大脑处理决策时间划分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>
              <a:lnSpc>
                <a:spcPts val="4700"/>
              </a:lnSpc>
            </a:pP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 smtClean="0">
                <a:solidFill>
                  <a:prstClr val="white"/>
                </a:solidFill>
              </a:rPr>
              <a:t>无须决策（</a:t>
            </a:r>
            <a:r>
              <a:rPr lang="en-US" altLang="zh-CN" sz="3500" dirty="0" smtClean="0">
                <a:solidFill>
                  <a:schemeClr val="accent2"/>
                </a:solidFill>
              </a:rPr>
              <a:t>X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>
                <a:solidFill>
                  <a:prstClr val="white"/>
                </a:solidFill>
              </a:rPr>
              <a:t>快</a:t>
            </a:r>
            <a:r>
              <a:rPr lang="zh-CN" altLang="en-US" sz="3500" dirty="0" smtClean="0">
                <a:solidFill>
                  <a:prstClr val="white"/>
                </a:solidFill>
              </a:rPr>
              <a:t>捷决策（</a:t>
            </a:r>
            <a:r>
              <a:rPr lang="zh-CN" altLang="en-US" sz="3500" dirty="0" smtClean="0">
                <a:solidFill>
                  <a:schemeClr val="accent6"/>
                </a:solidFill>
              </a:rPr>
              <a:t>√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>
                <a:solidFill>
                  <a:prstClr val="white"/>
                </a:solidFill>
              </a:rPr>
              <a:t>战</a:t>
            </a:r>
            <a:r>
              <a:rPr lang="zh-CN" altLang="en-US" sz="3500" dirty="0" smtClean="0">
                <a:solidFill>
                  <a:prstClr val="white"/>
                </a:solidFill>
              </a:rPr>
              <a:t>略决策（</a:t>
            </a:r>
            <a:r>
              <a:rPr lang="zh-CN" altLang="en-US" sz="3500" dirty="0" smtClean="0">
                <a:solidFill>
                  <a:schemeClr val="accent6"/>
                </a:solidFill>
              </a:rPr>
              <a:t>√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>
                <a:solidFill>
                  <a:prstClr val="white"/>
                </a:solidFill>
              </a:rPr>
              <a:t>深</a:t>
            </a:r>
            <a:r>
              <a:rPr lang="zh-CN" altLang="en-US" sz="3500" dirty="0" smtClean="0">
                <a:solidFill>
                  <a:prstClr val="white"/>
                </a:solidFill>
              </a:rPr>
              <a:t>奥决策（</a:t>
            </a:r>
            <a:r>
              <a:rPr lang="zh-CN" altLang="en-US" sz="3500" dirty="0" smtClean="0">
                <a:solidFill>
                  <a:schemeClr val="accent6"/>
                </a:solidFill>
              </a:rPr>
              <a:t>√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marL="457200" indent="-457200">
              <a:lnSpc>
                <a:spcPts val="4700"/>
              </a:lnSpc>
              <a:buFont typeface="Wingdings" panose="05000000000000000000" pitchFamily="2" charset="2"/>
              <a:buChar char="Ø"/>
            </a:pPr>
            <a:r>
              <a:rPr lang="zh-CN" altLang="en-US" sz="3500" dirty="0">
                <a:solidFill>
                  <a:prstClr val="white"/>
                </a:solidFill>
              </a:rPr>
              <a:t>无</a:t>
            </a:r>
            <a:r>
              <a:rPr lang="zh-CN" altLang="en-US" sz="3500" dirty="0" smtClean="0">
                <a:solidFill>
                  <a:prstClr val="white"/>
                </a:solidFill>
              </a:rPr>
              <a:t>解决策（</a:t>
            </a:r>
            <a:r>
              <a:rPr lang="en-US" altLang="zh-CN" sz="3500" dirty="0" smtClean="0">
                <a:solidFill>
                  <a:schemeClr val="accent2"/>
                </a:solidFill>
              </a:rPr>
              <a:t>X</a:t>
            </a:r>
            <a:r>
              <a:rPr lang="zh-CN" altLang="en-US" sz="3500" dirty="0" smtClean="0">
                <a:solidFill>
                  <a:prstClr val="white"/>
                </a:solidFill>
              </a:rPr>
              <a:t>）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>
                <a:solidFill>
                  <a:schemeClr val="accent2"/>
                </a:solidFill>
              </a:rPr>
              <a:t>例   </a:t>
            </a:r>
            <a:r>
              <a:rPr lang="zh-CN" altLang="en-US" sz="2500" dirty="0">
                <a:solidFill>
                  <a:schemeClr val="accent2"/>
                </a:solidFill>
              </a:rPr>
              <a:t>蒙选择题、动作游戏、</a:t>
            </a:r>
            <a:r>
              <a:rPr lang="en-US" altLang="zh-CN" sz="2500" dirty="0">
                <a:solidFill>
                  <a:schemeClr val="accent2"/>
                </a:solidFill>
              </a:rPr>
              <a:t>MOBA</a:t>
            </a:r>
            <a:r>
              <a:rPr lang="zh-CN" altLang="en-US" sz="2500" dirty="0">
                <a:solidFill>
                  <a:schemeClr val="accent2"/>
                </a:solidFill>
              </a:rPr>
              <a:t>游戏、棋类游戏、学渣解题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2018950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决策变化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B9BD5"/>
                  </a:solidFill>
                </a:rPr>
                <a:t>7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94021" y="1903533"/>
            <a:ext cx="842660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心流节奏需要变化，即不能让玩家长时间缓慢节奏，否则无聊；也不能让玩家长时间处于精神紧绷状态，否则疲惫。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endParaRPr lang="en-US" altLang="zh-CN" sz="3500" dirty="0">
              <a:solidFill>
                <a:prstClr val="white"/>
              </a:solidFill>
            </a:endParaRPr>
          </a:p>
          <a:p>
            <a:r>
              <a:rPr lang="zh-CN" altLang="en-US" sz="3500" dirty="0" smtClean="0">
                <a:solidFill>
                  <a:prstClr val="white"/>
                </a:solidFill>
              </a:rPr>
              <a:t>改变决策范围和频率控制节奏。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3415" y="6332434"/>
            <a:ext cx="10738585" cy="5255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 smtClean="0">
                <a:solidFill>
                  <a:schemeClr val="accent2"/>
                </a:solidFill>
              </a:rPr>
              <a:t>例   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皇室战争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r>
              <a:rPr lang="zh-CN" altLang="en-US" sz="2500" dirty="0" smtClean="0">
                <a:solidFill>
                  <a:schemeClr val="accent2"/>
                </a:solidFill>
              </a:rPr>
              <a:t>、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>
                <a:solidFill>
                  <a:schemeClr val="accent2"/>
                </a:solidFill>
              </a:rPr>
              <a:t>王者</a:t>
            </a:r>
            <a:r>
              <a:rPr lang="zh-CN" altLang="en-US" sz="2500" dirty="0" smtClean="0">
                <a:solidFill>
                  <a:schemeClr val="accent2"/>
                </a:solidFill>
              </a:rPr>
              <a:t>荣耀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3" y="2523152"/>
            <a:ext cx="933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节奏感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5B9BD5"/>
                  </a:solidFill>
                </a:rPr>
                <a:t>8</a:t>
              </a:r>
              <a:endParaRPr lang="zh-CN" altLang="en-US" dirty="0">
                <a:solidFill>
                  <a:srgbClr val="5B9BD5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29101" y="2215375"/>
            <a:ext cx="84266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如何控制心流节奏是最佳的？</a:t>
            </a:r>
            <a:endParaRPr lang="en-US" altLang="zh-CN" sz="3500" dirty="0" smtClean="0">
              <a:solidFill>
                <a:prstClr val="white"/>
              </a:solidFill>
            </a:endParaRPr>
          </a:p>
          <a:p>
            <a:pPr algn="ctr"/>
            <a:endParaRPr lang="en-US" altLang="zh-CN" sz="3500" dirty="0">
              <a:solidFill>
                <a:prstClr val="white"/>
              </a:solidFill>
            </a:endParaRPr>
          </a:p>
          <a:p>
            <a:pPr algn="ctr"/>
            <a:endParaRPr lang="en-US" altLang="zh-CN" sz="3500" dirty="0" smtClean="0">
              <a:solidFill>
                <a:prstClr val="white"/>
              </a:solidFill>
            </a:endParaRPr>
          </a:p>
          <a:p>
            <a:pPr algn="ctr"/>
            <a:r>
              <a:rPr lang="zh-CN" altLang="en-US" sz="3500" dirty="0">
                <a:solidFill>
                  <a:prstClr val="white"/>
                </a:solidFill>
              </a:rPr>
              <a:t>下</a:t>
            </a:r>
            <a:r>
              <a:rPr lang="zh-CN" altLang="en-US" sz="3500" dirty="0" smtClean="0">
                <a:solidFill>
                  <a:prstClr val="white"/>
                </a:solidFill>
              </a:rPr>
              <a:t>次分享</a:t>
            </a:r>
            <a:r>
              <a:rPr lang="zh-CN" altLang="en-US" sz="3500" dirty="0" smtClean="0">
                <a:solidFill>
                  <a:schemeClr val="accent2"/>
                </a:solidFill>
              </a:rPr>
              <a:t>节奏感</a:t>
            </a:r>
            <a:endParaRPr lang="en-US" altLang="zh-CN" sz="35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65107" y="2879933"/>
            <a:ext cx="2640649" cy="108531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0" dirty="0" smtClean="0">
                <a:solidFill>
                  <a:schemeClr val="bg1"/>
                </a:solidFill>
              </a:rPr>
              <a:t>心流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5835431" y="61978"/>
            <a:ext cx="900000" cy="90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8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游戏构成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10540" y="2965783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故事性</a:t>
            </a:r>
            <a:endParaRPr lang="en-US" altLang="zh-CN" sz="3000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0%-99%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22658" y="2965783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游戏性</a:t>
            </a:r>
            <a:endParaRPr lang="en-US" altLang="zh-CN" sz="3000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1%-100%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-1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Diamond 15"/>
          <p:cNvSpPr/>
          <p:nvPr/>
        </p:nvSpPr>
        <p:spPr>
          <a:xfrm>
            <a:off x="6154599" y="2585983"/>
            <a:ext cx="1800000" cy="180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游戏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问题三连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27619" y="2151727"/>
            <a:ext cx="63430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你玩过什么好玩的游戏？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>
                <a:solidFill>
                  <a:schemeClr val="bg1"/>
                </a:solidFill>
              </a:rPr>
              <a:t>这</a:t>
            </a:r>
            <a:r>
              <a:rPr lang="zh-CN" altLang="en-US" sz="3500" dirty="0" smtClean="0">
                <a:solidFill>
                  <a:schemeClr val="bg1"/>
                </a:solidFill>
              </a:rPr>
              <a:t>些游戏哪一点让你觉得好玩？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>
                <a:solidFill>
                  <a:schemeClr val="bg1"/>
                </a:solidFill>
              </a:rPr>
              <a:t>这</a:t>
            </a:r>
            <a:r>
              <a:rPr lang="zh-CN" altLang="en-US" sz="3500" dirty="0" smtClean="0">
                <a:solidFill>
                  <a:schemeClr val="bg1"/>
                </a:solidFill>
              </a:rPr>
              <a:t>些游戏有没有共性？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3770506" y="3274416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780127" y="2249272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770506" y="4299560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1536174"/>
            <a:ext cx="933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</a:rPr>
              <a:t>好</a:t>
            </a:r>
            <a:r>
              <a:rPr lang="zh-CN" altLang="en-US" sz="4000" dirty="0" smtClean="0">
                <a:solidFill>
                  <a:prstClr val="white"/>
                </a:solidFill>
              </a:rPr>
              <a:t>玩游戏共性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8990" y="1836256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好玩的游戏都会让人达到一种状态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8038" y="3101740"/>
            <a:ext cx="1511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chemeClr val="bg1"/>
                </a:solidFill>
              </a:rPr>
              <a:t>心流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心流解释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45841" y="3113528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专注进行某种行为的心理状态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1851644"/>
            <a:ext cx="933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快速产生心流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78464" y="1323230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玩家的技巧水平与游戏难度相匹配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27617" y="5996539"/>
            <a:ext cx="520727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7617" y="2473693"/>
            <a:ext cx="26896" cy="35228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12994" y="6131293"/>
            <a:ext cx="72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技巧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2503" y="2473693"/>
            <a:ext cx="43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54513" y="3178741"/>
            <a:ext cx="3736586" cy="280095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paration 30"/>
          <p:cNvSpPr/>
          <p:nvPr/>
        </p:nvSpPr>
        <p:spPr>
          <a:xfrm rot="19377907">
            <a:off x="3986925" y="4128776"/>
            <a:ext cx="4691013" cy="896320"/>
          </a:xfrm>
          <a:prstGeom prst="flowChartPreparat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ounded Rectangle 32"/>
          <p:cNvSpPr/>
          <p:nvPr/>
        </p:nvSpPr>
        <p:spPr>
          <a:xfrm>
            <a:off x="7767587" y="5053263"/>
            <a:ext cx="962527" cy="423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无聊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254429" y="4023360"/>
            <a:ext cx="962527" cy="423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心流</a:t>
            </a:r>
            <a:endParaRPr lang="zh-CN" alt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993922" y="3005488"/>
            <a:ext cx="962527" cy="423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焦虑</a:t>
            </a:r>
          </a:p>
        </p:txBody>
      </p:sp>
    </p:spTree>
    <p:extLst>
      <p:ext uri="{BB962C8B-B14F-4D97-AF65-F5344CB8AC3E}">
        <p14:creationId xmlns:p14="http://schemas.microsoft.com/office/powerpoint/2010/main" val="25994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引出的问题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88090" y="2151727"/>
            <a:ext cx="88039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如何衡量玩家的技巧水平？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 smtClean="0">
                <a:solidFill>
                  <a:schemeClr val="bg1"/>
                </a:solidFill>
              </a:rPr>
              <a:t>不同玩家技巧水平不同难度如何控制？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 smtClean="0">
                <a:solidFill>
                  <a:schemeClr val="bg1"/>
                </a:solidFill>
              </a:rPr>
              <a:t>同一玩家技巧水平不断提升难度如何控制？</a:t>
            </a:r>
            <a:endParaRPr lang="en-US" altLang="zh-CN" sz="3500" dirty="0" smtClean="0">
              <a:solidFill>
                <a:schemeClr val="bg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730977" y="3274416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740598" y="2249272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2730977" y="4299560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0437" y="5804033"/>
            <a:ext cx="1982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部落冲突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441" y="5804033"/>
            <a:ext cx="1982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>
                <a:solidFill>
                  <a:schemeClr val="accent2"/>
                </a:solidFill>
              </a:rPr>
              <a:t>皇</a:t>
            </a:r>
            <a:r>
              <a:rPr lang="zh-CN" altLang="en-US" sz="2500" dirty="0" smtClean="0">
                <a:solidFill>
                  <a:schemeClr val="accent2"/>
                </a:solidFill>
              </a:rPr>
              <a:t>室战争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4445" y="5804033"/>
            <a:ext cx="2720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极速变色龙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3671" y="5804033"/>
            <a:ext cx="5069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accent2"/>
                </a:solidFill>
              </a:rPr>
              <a:t>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3469" y="1035641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任何游戏都要思考和解决：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928314"/>
            <a:ext cx="9336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产生心流的其他因素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273617" y="2388600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目标明确</a:t>
            </a:r>
            <a:endParaRPr lang="zh-CN" altLang="en-US" sz="3000" dirty="0"/>
          </a:p>
        </p:txBody>
      </p:sp>
      <p:sp>
        <p:nvSpPr>
          <p:cNvPr id="9" name="Rounded Rectangle 8"/>
          <p:cNvSpPr/>
          <p:nvPr/>
        </p:nvSpPr>
        <p:spPr>
          <a:xfrm>
            <a:off x="7092216" y="2388600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反馈直接</a:t>
            </a:r>
            <a:endParaRPr lang="zh-CN" alt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4273617" y="3852409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着眼当下</a:t>
            </a:r>
            <a:endParaRPr lang="zh-CN" altLang="en-US" sz="3000" dirty="0"/>
          </a:p>
        </p:txBody>
      </p:sp>
      <p:sp>
        <p:nvSpPr>
          <p:cNvPr id="12" name="Rounded Rectangle 11"/>
          <p:cNvSpPr/>
          <p:nvPr/>
        </p:nvSpPr>
        <p:spPr>
          <a:xfrm>
            <a:off x="7092216" y="3852409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尽在掌控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73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615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50</cp:revision>
  <dcterms:created xsi:type="dcterms:W3CDTF">2015-05-05T08:02:00Z</dcterms:created>
  <dcterms:modified xsi:type="dcterms:W3CDTF">2018-03-13T10:21:30Z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