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C66E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91560" y="5019040"/>
            <a:ext cx="5480050" cy="188341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0">
                <a:latin typeface="微软雅黑" panose="020B0503020204020204" charset="-122"/>
                <a:ea typeface="微软雅黑" panose="020B0503020204020204" charset="-122"/>
              </a:rPr>
              <a:t>救 </a:t>
            </a:r>
            <a:r>
              <a:rPr lang="zh-CN" altLang="en-US" sz="10000" smtClean="0">
                <a:latin typeface="微软雅黑" panose="020B0503020204020204" charset="-122"/>
                <a:ea typeface="微软雅黑" panose="020B0503020204020204" charset="-122"/>
              </a:rPr>
              <a:t>援</a:t>
            </a:r>
            <a:endParaRPr lang="zh-CN" altLang="en-US" sz="10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0800000">
            <a:off x="-14605" y="3810"/>
            <a:ext cx="1564005" cy="1189990"/>
          </a:xfrm>
          <a:prstGeom prst="triangle">
            <a:avLst/>
          </a:prstGeom>
          <a:solidFill>
            <a:srgbClr val="E4C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-14605" y="5676265"/>
            <a:ext cx="1564005" cy="1189990"/>
          </a:xfrm>
          <a:prstGeom prst="triangle">
            <a:avLst/>
          </a:prstGeom>
          <a:solidFill>
            <a:srgbClr val="E4C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9727" y="1849983"/>
            <a:ext cx="815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solidFill>
                  <a:schemeClr val="bg1"/>
                </a:solidFill>
              </a:rPr>
              <a:t>游</a:t>
            </a:r>
            <a:r>
              <a:rPr lang="zh-CN" altLang="en-US" sz="5000" dirty="0" smtClean="0">
                <a:solidFill>
                  <a:schemeClr val="bg1"/>
                </a:solidFill>
              </a:rPr>
              <a:t>戏概述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1565" y="1350236"/>
            <a:ext cx="696482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游戏平台：</a:t>
            </a:r>
            <a:r>
              <a:rPr lang="en-US" altLang="zh-CN" dirty="0" smtClean="0">
                <a:solidFill>
                  <a:schemeClr val="bg1"/>
                </a:solidFill>
              </a:rPr>
              <a:t>PC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bg1"/>
                </a:solidFill>
              </a:rPr>
              <a:t>游</a:t>
            </a:r>
            <a:r>
              <a:rPr lang="zh-CN" altLang="en-US" dirty="0" smtClean="0">
                <a:solidFill>
                  <a:schemeClr val="bg1"/>
                </a:solidFill>
              </a:rPr>
              <a:t>戏类型：策略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剧情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bg1"/>
                </a:solidFill>
              </a:rPr>
              <a:t>核</a:t>
            </a:r>
            <a:r>
              <a:rPr lang="zh-CN" altLang="en-US" dirty="0" smtClean="0">
                <a:solidFill>
                  <a:schemeClr val="bg1"/>
                </a:solidFill>
              </a:rPr>
              <a:t>心玩法：玩家扮演一个消防队的指挥官，通过指挥救火（玩法）和与自己的队员对话的形式（剧情），有一种生死两难的体验（前期恶搞后期催泪）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bg1"/>
                </a:solidFill>
              </a:rPr>
              <a:t>胜</a:t>
            </a:r>
            <a:r>
              <a:rPr lang="zh-CN" altLang="en-US" dirty="0" smtClean="0">
                <a:solidFill>
                  <a:schemeClr val="bg1"/>
                </a:solidFill>
              </a:rPr>
              <a:t>利条件：完成本关卡目标（如解救被困人员）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bg1"/>
                </a:solidFill>
              </a:rPr>
              <a:t>失</a:t>
            </a:r>
            <a:r>
              <a:rPr lang="zh-CN" altLang="en-US" dirty="0" smtClean="0">
                <a:solidFill>
                  <a:schemeClr val="bg1"/>
                </a:solidFill>
              </a:rPr>
              <a:t>败条件：未完成目标，或消防队员人数少于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（无法继续）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0800000">
            <a:off x="-14605" y="3810"/>
            <a:ext cx="1564005" cy="1189990"/>
          </a:xfrm>
          <a:prstGeom prst="triangle">
            <a:avLst/>
          </a:prstGeom>
          <a:solidFill>
            <a:srgbClr val="E4C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-14605" y="5676265"/>
            <a:ext cx="1564005" cy="1189990"/>
          </a:xfrm>
          <a:prstGeom prst="triangle">
            <a:avLst/>
          </a:prstGeom>
          <a:solidFill>
            <a:srgbClr val="E4C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727" y="1849983"/>
            <a:ext cx="815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solidFill>
                  <a:prstClr val="white"/>
                </a:solidFill>
              </a:rPr>
              <a:t>游</a:t>
            </a:r>
            <a:r>
              <a:rPr lang="zh-CN" altLang="en-US" sz="5000" dirty="0" smtClean="0">
                <a:solidFill>
                  <a:prstClr val="white"/>
                </a:solidFill>
              </a:rPr>
              <a:t>戏</a:t>
            </a:r>
            <a:r>
              <a:rPr lang="zh-CN" altLang="en-US" sz="5000" dirty="0">
                <a:solidFill>
                  <a:prstClr val="white"/>
                </a:solidFill>
              </a:rPr>
              <a:t>立意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65390" y="2803020"/>
            <a:ext cx="73237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玩家通过和每个消防员不断的对话，了解每个人的故事，来培养感情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救火中，不同机制的叠加使游戏保持不断的心流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通</a:t>
            </a:r>
            <a:r>
              <a:rPr lang="zh-CN" altLang="en-US" dirty="0" smtClean="0">
                <a:solidFill>
                  <a:schemeClr val="bg1"/>
                </a:solidFill>
              </a:rPr>
              <a:t>过游戏前期恶搞趣事（无死亡）和后期消防员的永久死亡，激发玩家的情感（参考电影的情感曲线）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0800000">
            <a:off x="-14605" y="-4736"/>
            <a:ext cx="1564005" cy="1189990"/>
          </a:xfrm>
          <a:prstGeom prst="triangle">
            <a:avLst/>
          </a:prstGeom>
          <a:solidFill>
            <a:srgbClr val="E4C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-14605" y="5676265"/>
            <a:ext cx="1564005" cy="1189990"/>
          </a:xfrm>
          <a:prstGeom prst="triangle">
            <a:avLst/>
          </a:prstGeom>
          <a:solidFill>
            <a:srgbClr val="E4C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727" y="2354185"/>
            <a:ext cx="815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 smtClean="0">
                <a:solidFill>
                  <a:prstClr val="white"/>
                </a:solidFill>
              </a:rPr>
              <a:t>救火</a:t>
            </a:r>
            <a:endParaRPr lang="zh-CN" altLang="en-US" sz="5000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42114" y="1106409"/>
            <a:ext cx="16904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机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制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endParaRPr lang="en-US" altLang="zh-CN" sz="1200" b="1" dirty="0" smtClean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防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护值</a:t>
            </a:r>
            <a:r>
              <a:rPr lang="zh-CN" altLang="en-US" sz="1200" dirty="0" smtClean="0">
                <a:solidFill>
                  <a:schemeClr val="bg1"/>
                </a:solidFill>
              </a:rPr>
              <a:t>：消防人员的防护服，为</a:t>
            </a:r>
            <a:r>
              <a:rPr lang="en-US" altLang="zh-CN" sz="1200" dirty="0" smtClean="0">
                <a:solidFill>
                  <a:schemeClr val="bg1"/>
                </a:solidFill>
              </a:rPr>
              <a:t>0</a:t>
            </a:r>
            <a:r>
              <a:rPr lang="zh-CN" altLang="en-US" sz="1200" dirty="0" smtClean="0">
                <a:solidFill>
                  <a:schemeClr val="bg1"/>
                </a:solidFill>
              </a:rPr>
              <a:t>时，消防人员</a:t>
            </a:r>
            <a:r>
              <a:rPr lang="en-US" altLang="zh-CN" sz="1200" dirty="0" smtClean="0">
                <a:solidFill>
                  <a:schemeClr val="bg1"/>
                </a:solidFill>
              </a:rPr>
              <a:t>10s</a:t>
            </a:r>
            <a:r>
              <a:rPr lang="zh-CN" altLang="en-US" sz="1200" dirty="0" smtClean="0">
                <a:solidFill>
                  <a:schemeClr val="bg1"/>
                </a:solidFill>
              </a:rPr>
              <a:t>后死亡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爆炸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物</a:t>
            </a:r>
            <a:r>
              <a:rPr lang="zh-CN" altLang="en-US" sz="1200" dirty="0" smtClean="0">
                <a:solidFill>
                  <a:schemeClr val="bg1"/>
                </a:solidFill>
              </a:rPr>
              <a:t>：未及时排除则爆炸，会扩大火势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b="1" dirty="0" smtClean="0">
                <a:solidFill>
                  <a:schemeClr val="bg1"/>
                </a:solidFill>
              </a:rPr>
              <a:t>消防车</a:t>
            </a:r>
            <a:r>
              <a:rPr lang="zh-CN" altLang="en-US" sz="1200" dirty="0" smtClean="0">
                <a:solidFill>
                  <a:schemeClr val="bg1"/>
                </a:solidFill>
              </a:rPr>
              <a:t>：可携带几种灭火道具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被困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人</a:t>
            </a:r>
            <a:r>
              <a:rPr lang="zh-CN" altLang="en-US" sz="1200" dirty="0" smtClean="0">
                <a:solidFill>
                  <a:schemeClr val="bg1"/>
                </a:solidFill>
              </a:rPr>
              <a:t>：火灾被困人员需解救（可扩展）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人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民财产</a:t>
            </a:r>
            <a:r>
              <a:rPr lang="zh-CN" altLang="en-US" sz="1200" dirty="0" smtClean="0">
                <a:solidFill>
                  <a:schemeClr val="bg1"/>
                </a:solidFill>
              </a:rPr>
              <a:t>：可拯救人民财产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毒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气</a:t>
            </a:r>
            <a:r>
              <a:rPr lang="zh-CN" altLang="en-US" sz="1200" dirty="0" smtClean="0">
                <a:solidFill>
                  <a:schemeClr val="bg1"/>
                </a:solidFill>
              </a:rPr>
              <a:t>：危险气体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石乐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志的群众</a:t>
            </a:r>
            <a:r>
              <a:rPr lang="zh-CN" altLang="en-US" sz="1200" dirty="0" smtClean="0">
                <a:solidFill>
                  <a:schemeClr val="bg1"/>
                </a:solidFill>
              </a:rPr>
              <a:t>：阻止失去理智的群众冲进火灾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……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5713" y="1082706"/>
            <a:ext cx="8212508" cy="47027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2640651" y="5093293"/>
            <a:ext cx="589660" cy="582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队员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3666127" y="5093293"/>
            <a:ext cx="589660" cy="582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队</a:t>
            </a:r>
            <a:r>
              <a:rPr lang="zh-CN" altLang="en-US" sz="1200" dirty="0" smtClean="0"/>
              <a:t>员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4612100" y="5093293"/>
            <a:ext cx="589660" cy="582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队</a:t>
            </a:r>
            <a:r>
              <a:rPr lang="zh-CN" altLang="en-US" sz="1200" dirty="0" smtClean="0"/>
              <a:t>员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5520584" y="5093293"/>
            <a:ext cx="589660" cy="582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队</a:t>
            </a:r>
            <a:r>
              <a:rPr lang="zh-CN" altLang="en-US" sz="1200" dirty="0" smtClean="0"/>
              <a:t>员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6454688" y="5093293"/>
            <a:ext cx="589660" cy="582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队</a:t>
            </a:r>
            <a:r>
              <a:rPr lang="zh-CN" altLang="en-US" sz="1200" dirty="0" smtClean="0"/>
              <a:t>员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7285272" y="5093293"/>
            <a:ext cx="589660" cy="582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队</a:t>
            </a:r>
            <a:r>
              <a:rPr lang="zh-CN" altLang="en-US" sz="1200" dirty="0" smtClean="0"/>
              <a:t>员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8222766" y="5093293"/>
            <a:ext cx="589660" cy="582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队</a:t>
            </a:r>
            <a:r>
              <a:rPr lang="zh-CN" altLang="en-US" sz="1200" dirty="0" smtClean="0"/>
              <a:t>员</a:t>
            </a:r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9096998" y="5093293"/>
            <a:ext cx="589660" cy="582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队</a:t>
            </a:r>
            <a:r>
              <a:rPr lang="zh-CN" altLang="en-US" sz="1200" dirty="0" smtClean="0"/>
              <a:t>员</a:t>
            </a:r>
            <a:r>
              <a:rPr lang="en-US" altLang="zh-CN" sz="1200" dirty="0"/>
              <a:t>8</a:t>
            </a:r>
            <a:endParaRPr lang="zh-CN" alt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905713" y="4956561"/>
            <a:ext cx="8212508" cy="42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90130" y="2008080"/>
            <a:ext cx="658026" cy="6922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4277151" y="2008080"/>
            <a:ext cx="658026" cy="6922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5264172" y="2008080"/>
            <a:ext cx="658026" cy="6922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/>
          <p:cNvSpPr/>
          <p:nvPr/>
        </p:nvSpPr>
        <p:spPr>
          <a:xfrm>
            <a:off x="6221338" y="2008080"/>
            <a:ext cx="658026" cy="6922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/>
          <p:cNvSpPr/>
          <p:nvPr/>
        </p:nvSpPr>
        <p:spPr>
          <a:xfrm>
            <a:off x="7235677" y="2008080"/>
            <a:ext cx="658026" cy="6922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4"/>
          <p:cNvSpPr/>
          <p:nvPr/>
        </p:nvSpPr>
        <p:spPr>
          <a:xfrm>
            <a:off x="8222698" y="2008080"/>
            <a:ext cx="658026" cy="6922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/>
          <p:cNvSpPr/>
          <p:nvPr/>
        </p:nvSpPr>
        <p:spPr>
          <a:xfrm>
            <a:off x="3302930" y="2948118"/>
            <a:ext cx="658026" cy="6922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4289951" y="2948118"/>
            <a:ext cx="658026" cy="6922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/>
          <p:cNvSpPr/>
          <p:nvPr/>
        </p:nvSpPr>
        <p:spPr>
          <a:xfrm>
            <a:off x="5276972" y="2948118"/>
            <a:ext cx="658026" cy="692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0"/>
          <p:cNvSpPr/>
          <p:nvPr/>
        </p:nvSpPr>
        <p:spPr>
          <a:xfrm>
            <a:off x="6234138" y="2948118"/>
            <a:ext cx="658026" cy="6922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41"/>
          <p:cNvSpPr/>
          <p:nvPr/>
        </p:nvSpPr>
        <p:spPr>
          <a:xfrm>
            <a:off x="7248477" y="2948118"/>
            <a:ext cx="658026" cy="6922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/>
          <p:cNvSpPr/>
          <p:nvPr/>
        </p:nvSpPr>
        <p:spPr>
          <a:xfrm>
            <a:off x="8235498" y="2948118"/>
            <a:ext cx="658026" cy="692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Group 45"/>
          <p:cNvGrpSpPr/>
          <p:nvPr/>
        </p:nvGrpSpPr>
        <p:grpSpPr>
          <a:xfrm>
            <a:off x="3529412" y="3226149"/>
            <a:ext cx="205062" cy="264513"/>
            <a:chOff x="5755592" y="376015"/>
            <a:chExt cx="205062" cy="264513"/>
          </a:xfrm>
        </p:grpSpPr>
        <p:sp>
          <p:nvSpPr>
            <p:cNvPr id="45" name="Isosceles Triangle 44"/>
            <p:cNvSpPr/>
            <p:nvPr/>
          </p:nvSpPr>
          <p:spPr>
            <a:xfrm>
              <a:off x="5755592" y="496062"/>
              <a:ext cx="205062" cy="1444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94049" y="376015"/>
              <a:ext cx="128149" cy="14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516433" y="2221927"/>
            <a:ext cx="205062" cy="264513"/>
            <a:chOff x="5755592" y="376015"/>
            <a:chExt cx="205062" cy="264513"/>
          </a:xfrm>
        </p:grpSpPr>
        <p:sp>
          <p:nvSpPr>
            <p:cNvPr id="48" name="Isosceles Triangle 47"/>
            <p:cNvSpPr/>
            <p:nvPr/>
          </p:nvSpPr>
          <p:spPr>
            <a:xfrm>
              <a:off x="5755592" y="496062"/>
              <a:ext cx="205062" cy="1444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794049" y="376015"/>
              <a:ext cx="128149" cy="14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460620" y="2221927"/>
            <a:ext cx="205062" cy="264513"/>
            <a:chOff x="5755592" y="376015"/>
            <a:chExt cx="205062" cy="264513"/>
          </a:xfrm>
        </p:grpSpPr>
        <p:sp>
          <p:nvSpPr>
            <p:cNvPr id="51" name="Isosceles Triangle 50"/>
            <p:cNvSpPr/>
            <p:nvPr/>
          </p:nvSpPr>
          <p:spPr>
            <a:xfrm>
              <a:off x="5755592" y="496062"/>
              <a:ext cx="205062" cy="1444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794049" y="376015"/>
              <a:ext cx="128149" cy="145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2640651" y="5691502"/>
            <a:ext cx="589660" cy="61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ounded Rectangle 53"/>
          <p:cNvSpPr/>
          <p:nvPr/>
        </p:nvSpPr>
        <p:spPr>
          <a:xfrm>
            <a:off x="3666127" y="5691502"/>
            <a:ext cx="589660" cy="61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ounded Rectangle 54"/>
          <p:cNvSpPr/>
          <p:nvPr/>
        </p:nvSpPr>
        <p:spPr>
          <a:xfrm>
            <a:off x="4606164" y="5691502"/>
            <a:ext cx="589660" cy="61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ounded Rectangle 55"/>
          <p:cNvSpPr/>
          <p:nvPr/>
        </p:nvSpPr>
        <p:spPr>
          <a:xfrm>
            <a:off x="5520584" y="5691502"/>
            <a:ext cx="589660" cy="61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ounded Rectangle 56"/>
          <p:cNvSpPr/>
          <p:nvPr/>
        </p:nvSpPr>
        <p:spPr>
          <a:xfrm>
            <a:off x="6454650" y="5691502"/>
            <a:ext cx="589660" cy="61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076627" y="1165297"/>
            <a:ext cx="1871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解</a:t>
            </a:r>
            <a:r>
              <a:rPr lang="zh-CN" altLang="en-US" sz="1400" dirty="0" smtClean="0">
                <a:solidFill>
                  <a:schemeClr val="bg1"/>
                </a:solidFill>
              </a:rPr>
              <a:t>救人数：</a:t>
            </a:r>
            <a:r>
              <a:rPr lang="en-US" altLang="zh-CN" sz="1400" dirty="0" smtClean="0">
                <a:solidFill>
                  <a:schemeClr val="bg1"/>
                </a:solidFill>
              </a:rPr>
              <a:t>3/9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66128" y="1165297"/>
            <a:ext cx="1055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拯救财产：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Plaque 59"/>
          <p:cNvSpPr/>
          <p:nvPr/>
        </p:nvSpPr>
        <p:spPr>
          <a:xfrm>
            <a:off x="4687349" y="1221866"/>
            <a:ext cx="213645" cy="207709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Plaque 60"/>
          <p:cNvSpPr/>
          <p:nvPr/>
        </p:nvSpPr>
        <p:spPr>
          <a:xfrm>
            <a:off x="4994923" y="1221866"/>
            <a:ext cx="213645" cy="207709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Plaque 61"/>
          <p:cNvSpPr/>
          <p:nvPr/>
        </p:nvSpPr>
        <p:spPr>
          <a:xfrm>
            <a:off x="5276972" y="1221866"/>
            <a:ext cx="213645" cy="207709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Plaque 62"/>
          <p:cNvSpPr/>
          <p:nvPr/>
        </p:nvSpPr>
        <p:spPr>
          <a:xfrm>
            <a:off x="5537657" y="1221866"/>
            <a:ext cx="213645" cy="207709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Plaque 63"/>
          <p:cNvSpPr/>
          <p:nvPr/>
        </p:nvSpPr>
        <p:spPr>
          <a:xfrm>
            <a:off x="5828203" y="1221866"/>
            <a:ext cx="213645" cy="207709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Plaque 64"/>
          <p:cNvSpPr/>
          <p:nvPr/>
        </p:nvSpPr>
        <p:spPr>
          <a:xfrm>
            <a:off x="6101671" y="1221866"/>
            <a:ext cx="213645" cy="207709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65"/>
          <p:cNvSpPr/>
          <p:nvPr/>
        </p:nvSpPr>
        <p:spPr>
          <a:xfrm>
            <a:off x="1905713" y="3973197"/>
            <a:ext cx="8212508" cy="757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Group 68"/>
          <p:cNvGrpSpPr/>
          <p:nvPr/>
        </p:nvGrpSpPr>
        <p:grpSpPr>
          <a:xfrm>
            <a:off x="2860245" y="4170347"/>
            <a:ext cx="152146" cy="345885"/>
            <a:chOff x="6892164" y="410198"/>
            <a:chExt cx="152146" cy="345885"/>
          </a:xfrm>
        </p:grpSpPr>
        <p:sp>
          <p:nvSpPr>
            <p:cNvPr id="67" name="Oval 66"/>
            <p:cNvSpPr/>
            <p:nvPr/>
          </p:nvSpPr>
          <p:spPr>
            <a:xfrm>
              <a:off x="6892164" y="410198"/>
              <a:ext cx="152146" cy="188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Isosceles Triangle 67"/>
            <p:cNvSpPr/>
            <p:nvPr/>
          </p:nvSpPr>
          <p:spPr>
            <a:xfrm flipV="1">
              <a:off x="6897719" y="586739"/>
              <a:ext cx="141035" cy="1693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137805" y="4170347"/>
            <a:ext cx="152146" cy="345885"/>
            <a:chOff x="6892164" y="410198"/>
            <a:chExt cx="152146" cy="345885"/>
          </a:xfrm>
        </p:grpSpPr>
        <p:sp>
          <p:nvSpPr>
            <p:cNvPr id="71" name="Oval 70"/>
            <p:cNvSpPr/>
            <p:nvPr/>
          </p:nvSpPr>
          <p:spPr>
            <a:xfrm>
              <a:off x="6892164" y="410198"/>
              <a:ext cx="152146" cy="188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Isosceles Triangle 71"/>
            <p:cNvSpPr/>
            <p:nvPr/>
          </p:nvSpPr>
          <p:spPr>
            <a:xfrm flipV="1">
              <a:off x="6897719" y="586739"/>
              <a:ext cx="141035" cy="1693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188099" y="4170347"/>
            <a:ext cx="152146" cy="345885"/>
            <a:chOff x="6892164" y="410198"/>
            <a:chExt cx="152146" cy="345885"/>
          </a:xfrm>
        </p:grpSpPr>
        <p:sp>
          <p:nvSpPr>
            <p:cNvPr id="74" name="Oval 73"/>
            <p:cNvSpPr/>
            <p:nvPr/>
          </p:nvSpPr>
          <p:spPr>
            <a:xfrm>
              <a:off x="6892164" y="410198"/>
              <a:ext cx="152146" cy="188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Isosceles Triangle 74"/>
            <p:cNvSpPr/>
            <p:nvPr/>
          </p:nvSpPr>
          <p:spPr>
            <a:xfrm flipV="1">
              <a:off x="6897719" y="586739"/>
              <a:ext cx="141035" cy="1693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67875" y="4219816"/>
            <a:ext cx="152146" cy="345885"/>
            <a:chOff x="6892164" y="410198"/>
            <a:chExt cx="152146" cy="345885"/>
          </a:xfrm>
        </p:grpSpPr>
        <p:sp>
          <p:nvSpPr>
            <p:cNvPr id="77" name="Oval 76"/>
            <p:cNvSpPr/>
            <p:nvPr/>
          </p:nvSpPr>
          <p:spPr>
            <a:xfrm>
              <a:off x="6892164" y="410198"/>
              <a:ext cx="152146" cy="188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Isosceles Triangle 77"/>
            <p:cNvSpPr/>
            <p:nvPr/>
          </p:nvSpPr>
          <p:spPr>
            <a:xfrm flipV="1">
              <a:off x="6897719" y="586739"/>
              <a:ext cx="141035" cy="1693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Oval Callout 78"/>
          <p:cNvSpPr/>
          <p:nvPr/>
        </p:nvSpPr>
        <p:spPr>
          <a:xfrm>
            <a:off x="6749480" y="1615155"/>
            <a:ext cx="860530" cy="461473"/>
          </a:xfrm>
          <a:prstGeom prst="wedgeEllipseCallout">
            <a:avLst>
              <a:gd name="adj1" fmla="val -46353"/>
              <a:gd name="adj2" fmla="val 73611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HELP</a:t>
            </a:r>
          </a:p>
        </p:txBody>
      </p:sp>
      <p:sp>
        <p:nvSpPr>
          <p:cNvPr id="80" name="Oval Callout 79"/>
          <p:cNvSpPr/>
          <p:nvPr/>
        </p:nvSpPr>
        <p:spPr>
          <a:xfrm>
            <a:off x="2462907" y="2866544"/>
            <a:ext cx="860530" cy="461473"/>
          </a:xfrm>
          <a:prstGeom prst="wedgeEllipseCallout">
            <a:avLst>
              <a:gd name="adj1" fmla="val 57921"/>
              <a:gd name="adj2" fmla="val 3657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HELP</a:t>
            </a:r>
          </a:p>
        </p:txBody>
      </p:sp>
      <p:sp>
        <p:nvSpPr>
          <p:cNvPr id="81" name="Can 80"/>
          <p:cNvSpPr/>
          <p:nvPr/>
        </p:nvSpPr>
        <p:spPr>
          <a:xfrm>
            <a:off x="8437292" y="2221927"/>
            <a:ext cx="256375" cy="34181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Explosion 1 81"/>
          <p:cNvSpPr/>
          <p:nvPr/>
        </p:nvSpPr>
        <p:spPr>
          <a:xfrm>
            <a:off x="8149676" y="1581176"/>
            <a:ext cx="1147692" cy="580728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Boom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83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0800000">
            <a:off x="-14605" y="3810"/>
            <a:ext cx="1564005" cy="1189990"/>
          </a:xfrm>
          <a:prstGeom prst="triangle">
            <a:avLst/>
          </a:prstGeom>
          <a:solidFill>
            <a:srgbClr val="E4C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-14605" y="5676265"/>
            <a:ext cx="1564005" cy="1189990"/>
          </a:xfrm>
          <a:prstGeom prst="triangle">
            <a:avLst/>
          </a:prstGeom>
          <a:solidFill>
            <a:srgbClr val="E4C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727" y="2371276"/>
            <a:ext cx="815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 smtClean="0">
                <a:solidFill>
                  <a:prstClr val="white"/>
                </a:solidFill>
              </a:rPr>
              <a:t>休整</a:t>
            </a:r>
            <a:endParaRPr lang="zh-CN" altLang="en-US" sz="50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713" y="1082706"/>
            <a:ext cx="8212508" cy="47027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lowchart: Process 1"/>
          <p:cNvSpPr/>
          <p:nvPr/>
        </p:nvSpPr>
        <p:spPr>
          <a:xfrm>
            <a:off x="4456632" y="1193801"/>
            <a:ext cx="3110670" cy="1427147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屏幕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8829" y="2584763"/>
            <a:ext cx="429886" cy="783025"/>
            <a:chOff x="6892164" y="410198"/>
            <a:chExt cx="152146" cy="345885"/>
          </a:xfrm>
        </p:grpSpPr>
        <p:sp>
          <p:nvSpPr>
            <p:cNvPr id="9" name="Oval 8"/>
            <p:cNvSpPr/>
            <p:nvPr/>
          </p:nvSpPr>
          <p:spPr>
            <a:xfrm>
              <a:off x="6892164" y="410198"/>
              <a:ext cx="152146" cy="188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Isosceles Triangle 9"/>
            <p:cNvSpPr/>
            <p:nvPr/>
          </p:nvSpPr>
          <p:spPr>
            <a:xfrm flipV="1">
              <a:off x="6897719" y="586739"/>
              <a:ext cx="141035" cy="1693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26177" y="3448890"/>
            <a:ext cx="429886" cy="783025"/>
            <a:chOff x="6892164" y="410198"/>
            <a:chExt cx="152146" cy="345885"/>
          </a:xfrm>
        </p:grpSpPr>
        <p:sp>
          <p:nvSpPr>
            <p:cNvPr id="12" name="Oval 11"/>
            <p:cNvSpPr/>
            <p:nvPr/>
          </p:nvSpPr>
          <p:spPr>
            <a:xfrm>
              <a:off x="6892164" y="410198"/>
              <a:ext cx="152146" cy="188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Isosceles Triangle 12"/>
            <p:cNvSpPr/>
            <p:nvPr/>
          </p:nvSpPr>
          <p:spPr>
            <a:xfrm flipV="1">
              <a:off x="6897719" y="586739"/>
              <a:ext cx="141035" cy="1693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44210" y="3154301"/>
            <a:ext cx="429886" cy="783025"/>
            <a:chOff x="6892164" y="410198"/>
            <a:chExt cx="152146" cy="345885"/>
          </a:xfrm>
        </p:grpSpPr>
        <p:sp>
          <p:nvSpPr>
            <p:cNvPr id="15" name="Oval 14"/>
            <p:cNvSpPr/>
            <p:nvPr/>
          </p:nvSpPr>
          <p:spPr>
            <a:xfrm>
              <a:off x="6892164" y="410198"/>
              <a:ext cx="152146" cy="188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Isosceles Triangle 15"/>
            <p:cNvSpPr/>
            <p:nvPr/>
          </p:nvSpPr>
          <p:spPr>
            <a:xfrm flipV="1">
              <a:off x="6897719" y="586739"/>
              <a:ext cx="141035" cy="1693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89044" y="3902568"/>
            <a:ext cx="429886" cy="783025"/>
            <a:chOff x="6892164" y="410198"/>
            <a:chExt cx="152146" cy="345885"/>
          </a:xfrm>
        </p:grpSpPr>
        <p:sp>
          <p:nvSpPr>
            <p:cNvPr id="18" name="Oval 17"/>
            <p:cNvSpPr/>
            <p:nvPr/>
          </p:nvSpPr>
          <p:spPr>
            <a:xfrm>
              <a:off x="6892164" y="410198"/>
              <a:ext cx="152146" cy="188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Isosceles Triangle 18"/>
            <p:cNvSpPr/>
            <p:nvPr/>
          </p:nvSpPr>
          <p:spPr>
            <a:xfrm flipV="1">
              <a:off x="6897719" y="586739"/>
              <a:ext cx="141035" cy="1693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29768" y="2371276"/>
            <a:ext cx="429886" cy="783025"/>
            <a:chOff x="6892164" y="410198"/>
            <a:chExt cx="152146" cy="345885"/>
          </a:xfrm>
        </p:grpSpPr>
        <p:sp>
          <p:nvSpPr>
            <p:cNvPr id="21" name="Oval 20"/>
            <p:cNvSpPr/>
            <p:nvPr/>
          </p:nvSpPr>
          <p:spPr>
            <a:xfrm>
              <a:off x="6892164" y="410198"/>
              <a:ext cx="152146" cy="188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Isosceles Triangle 21"/>
            <p:cNvSpPr/>
            <p:nvPr/>
          </p:nvSpPr>
          <p:spPr>
            <a:xfrm flipV="1">
              <a:off x="6897719" y="586739"/>
              <a:ext cx="141035" cy="1693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95630" y="4002492"/>
            <a:ext cx="429886" cy="783025"/>
            <a:chOff x="6892164" y="410198"/>
            <a:chExt cx="152146" cy="345885"/>
          </a:xfrm>
        </p:grpSpPr>
        <p:sp>
          <p:nvSpPr>
            <p:cNvPr id="24" name="Oval 23"/>
            <p:cNvSpPr/>
            <p:nvPr/>
          </p:nvSpPr>
          <p:spPr>
            <a:xfrm>
              <a:off x="6892164" y="410198"/>
              <a:ext cx="152146" cy="188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Isosceles Triangle 24"/>
            <p:cNvSpPr/>
            <p:nvPr/>
          </p:nvSpPr>
          <p:spPr>
            <a:xfrm flipV="1">
              <a:off x="6897719" y="586739"/>
              <a:ext cx="141035" cy="1693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24121" y="2859975"/>
            <a:ext cx="429886" cy="783025"/>
            <a:chOff x="6892164" y="410198"/>
            <a:chExt cx="152146" cy="345885"/>
          </a:xfrm>
        </p:grpSpPr>
        <p:sp>
          <p:nvSpPr>
            <p:cNvPr id="27" name="Oval 26"/>
            <p:cNvSpPr/>
            <p:nvPr/>
          </p:nvSpPr>
          <p:spPr>
            <a:xfrm>
              <a:off x="6892164" y="410198"/>
              <a:ext cx="152146" cy="188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flipV="1">
              <a:off x="6897719" y="586739"/>
              <a:ext cx="141035" cy="1693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Cloud Callout 2"/>
          <p:cNvSpPr/>
          <p:nvPr/>
        </p:nvSpPr>
        <p:spPr>
          <a:xfrm>
            <a:off x="8973084" y="1681939"/>
            <a:ext cx="1076770" cy="666572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希望不要有火灾</a:t>
            </a:r>
            <a:endParaRPr lang="zh-CN" altLang="en-US" sz="1200" dirty="0"/>
          </a:p>
        </p:txBody>
      </p:sp>
      <p:sp>
        <p:nvSpPr>
          <p:cNvPr id="29" name="Cloud Callout 28"/>
          <p:cNvSpPr/>
          <p:nvPr/>
        </p:nvSpPr>
        <p:spPr>
          <a:xfrm>
            <a:off x="2711326" y="3449483"/>
            <a:ext cx="1076770" cy="666572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女友来电话了</a:t>
            </a:r>
            <a:endParaRPr lang="zh-CN" altLang="en-US" sz="1200" dirty="0"/>
          </a:p>
        </p:txBody>
      </p:sp>
      <p:sp>
        <p:nvSpPr>
          <p:cNvPr id="30" name="Cloud Callout 29"/>
          <p:cNvSpPr/>
          <p:nvPr/>
        </p:nvSpPr>
        <p:spPr>
          <a:xfrm>
            <a:off x="6423154" y="3286949"/>
            <a:ext cx="1076770" cy="666572"/>
          </a:xfrm>
          <a:prstGeom prst="cloudCallout">
            <a:avLst>
              <a:gd name="adj1" fmla="val -6547"/>
              <a:gd name="adj2" fmla="val 8173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妈妈给带了零食</a:t>
            </a:r>
            <a:endParaRPr lang="zh-CN" altLang="en-US" sz="1200" dirty="0"/>
          </a:p>
        </p:txBody>
      </p:sp>
      <p:sp>
        <p:nvSpPr>
          <p:cNvPr id="31" name="Flowchart: Process 30"/>
          <p:cNvSpPr/>
          <p:nvPr/>
        </p:nvSpPr>
        <p:spPr>
          <a:xfrm>
            <a:off x="9413478" y="4685593"/>
            <a:ext cx="636376" cy="905854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英雄</a:t>
            </a:r>
            <a:r>
              <a:rPr lang="zh-CN" altLang="en-US" dirty="0" smtClean="0"/>
              <a:t>薄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242114" y="1106409"/>
            <a:ext cx="169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1.</a:t>
            </a:r>
            <a:r>
              <a:rPr lang="zh-CN" altLang="en-US" sz="1200" dirty="0" smtClean="0">
                <a:solidFill>
                  <a:schemeClr val="bg1"/>
                </a:solidFill>
              </a:rPr>
              <a:t>每个消防员都有自己的故事线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2.</a:t>
            </a:r>
            <a:r>
              <a:rPr lang="zh-CN" altLang="en-US" sz="1200" dirty="0" smtClean="0">
                <a:solidFill>
                  <a:schemeClr val="bg1"/>
                </a:solidFill>
              </a:rPr>
              <a:t>消防员死亡则永久死亡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3.</a:t>
            </a:r>
            <a:r>
              <a:rPr lang="zh-CN" altLang="en-US" sz="1200" dirty="0" smtClean="0">
                <a:solidFill>
                  <a:schemeClr val="bg1"/>
                </a:solidFill>
              </a:rPr>
              <a:t>屏幕出现警情时需立刻出发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4.</a:t>
            </a:r>
            <a:r>
              <a:rPr lang="zh-CN" altLang="en-US" sz="1200" dirty="0" smtClean="0">
                <a:solidFill>
                  <a:schemeClr val="bg1"/>
                </a:solidFill>
              </a:rPr>
              <a:t>在休整时可与每个消防员对话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5.</a:t>
            </a:r>
            <a:r>
              <a:rPr lang="zh-CN" altLang="en-US" sz="1200" dirty="0" smtClean="0">
                <a:solidFill>
                  <a:schemeClr val="bg1"/>
                </a:solidFill>
              </a:rPr>
              <a:t>可查看道具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6.</a:t>
            </a:r>
            <a:r>
              <a:rPr lang="zh-CN" altLang="en-US" sz="1200" dirty="0" smtClean="0">
                <a:solidFill>
                  <a:schemeClr val="bg1"/>
                </a:solidFill>
              </a:rPr>
              <a:t>死亡的消防员会被记录在英雄薄上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7.</a:t>
            </a:r>
            <a:r>
              <a:rPr lang="zh-CN" altLang="en-US" sz="1200" dirty="0" smtClean="0">
                <a:solidFill>
                  <a:schemeClr val="bg1"/>
                </a:solidFill>
              </a:rPr>
              <a:t>道具可升级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2027815" y="4685593"/>
            <a:ext cx="636376" cy="905854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0800000">
            <a:off x="-14605" y="3810"/>
            <a:ext cx="1564005" cy="1189990"/>
          </a:xfrm>
          <a:prstGeom prst="triangle">
            <a:avLst/>
          </a:prstGeom>
          <a:solidFill>
            <a:srgbClr val="E4C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-14605" y="5676265"/>
            <a:ext cx="1564005" cy="1189990"/>
          </a:xfrm>
          <a:prstGeom prst="triangle">
            <a:avLst/>
          </a:prstGeom>
          <a:solidFill>
            <a:srgbClr val="E4C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727" y="2619425"/>
            <a:ext cx="815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 smtClean="0">
                <a:solidFill>
                  <a:prstClr val="white"/>
                </a:solidFill>
              </a:rPr>
              <a:t>对话</a:t>
            </a:r>
            <a:endParaRPr lang="zh-CN" altLang="en-US" sz="50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713" y="1082706"/>
            <a:ext cx="8212508" cy="47027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95582" y="2146157"/>
            <a:ext cx="1428590" cy="2673671"/>
            <a:chOff x="6892164" y="410198"/>
            <a:chExt cx="152146" cy="345885"/>
          </a:xfrm>
        </p:grpSpPr>
        <p:sp>
          <p:nvSpPr>
            <p:cNvPr id="9" name="Oval 8"/>
            <p:cNvSpPr/>
            <p:nvPr/>
          </p:nvSpPr>
          <p:spPr>
            <a:xfrm>
              <a:off x="6892164" y="410198"/>
              <a:ext cx="152146" cy="188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Isosceles Triangle 9"/>
            <p:cNvSpPr/>
            <p:nvPr/>
          </p:nvSpPr>
          <p:spPr>
            <a:xfrm flipV="1">
              <a:off x="6897719" y="586739"/>
              <a:ext cx="141035" cy="1693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512179" y="2327103"/>
            <a:ext cx="4204531" cy="127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焦困在我面前活活被烧死，我没能救他，我真的十分难过，都是我的责任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2178" y="3807583"/>
            <a:ext cx="4204531" cy="12600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8316" y="3881308"/>
            <a:ext cx="182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那不是</a:t>
            </a:r>
            <a:r>
              <a:rPr lang="zh-CN" altLang="en-US" dirty="0">
                <a:solidFill>
                  <a:schemeClr val="bg1"/>
                </a:solidFill>
              </a:rPr>
              <a:t>你</a:t>
            </a:r>
            <a:r>
              <a:rPr lang="zh-CN" altLang="en-US" dirty="0" smtClean="0">
                <a:solidFill>
                  <a:schemeClr val="bg1"/>
                </a:solidFill>
              </a:rPr>
              <a:t>的责任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8468" y="3881308"/>
            <a:ext cx="182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都怪你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28316" y="4440858"/>
            <a:ext cx="182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忘了它吧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8467" y="4440858"/>
            <a:ext cx="182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我知道了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6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565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43</cp:revision>
  <dcterms:created xsi:type="dcterms:W3CDTF">2018-07-23T02:18:24Z</dcterms:created>
  <dcterms:modified xsi:type="dcterms:W3CDTF">2018-07-30T12:42:21Z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