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1" r:id="rId4"/>
    <p:sldId id="272" r:id="rId5"/>
    <p:sldId id="274" r:id="rId6"/>
    <p:sldId id="275" r:id="rId7"/>
    <p:sldId id="276" r:id="rId8"/>
    <p:sldId id="278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C08"/>
    <a:srgbClr val="FBAF3F"/>
    <a:srgbClr val="F89708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10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ECCFBD3-5DD9-42F7-B21E-C84D9F47582F}"/>
              </a:ext>
            </a:extLst>
          </p:cNvPr>
          <p:cNvSpPr/>
          <p:nvPr userDrawn="1"/>
        </p:nvSpPr>
        <p:spPr>
          <a:xfrm>
            <a:off x="1" y="571500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9E56C5ED-730D-4E0F-8B91-8AE7E01B5BA4}"/>
              </a:ext>
            </a:extLst>
          </p:cNvPr>
          <p:cNvSpPr/>
          <p:nvPr userDrawn="1"/>
        </p:nvSpPr>
        <p:spPr>
          <a:xfrm flipH="1">
            <a:off x="8455098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3" name="直角三角形 152">
            <a:extLst>
              <a:ext uri="{FF2B5EF4-FFF2-40B4-BE49-F238E27FC236}">
                <a16:creationId xmlns:a16="http://schemas.microsoft.com/office/drawing/2014/main" id="{A3E9EECF-3E88-40E2-B2EE-EB09E425D202}"/>
              </a:ext>
            </a:extLst>
          </p:cNvPr>
          <p:cNvSpPr/>
          <p:nvPr userDrawn="1"/>
        </p:nvSpPr>
        <p:spPr>
          <a:xfrm flipH="1">
            <a:off x="8665026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794" name="直接连接符 9793">
            <a:extLst>
              <a:ext uri="{FF2B5EF4-FFF2-40B4-BE49-F238E27FC236}">
                <a16:creationId xmlns:a16="http://schemas.microsoft.com/office/drawing/2014/main" id="{37F2DB4A-01CB-48ED-9500-C136D472BD13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0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496879" y="3060935"/>
            <a:ext cx="561809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496879" y="1773874"/>
            <a:ext cx="5618092" cy="11176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96879" y="4476984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96879" y="4773255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863766" y="29267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864882" y="382208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C59681-F11A-4532-9DB9-5A192353D748}"/>
              </a:ext>
            </a:extLst>
          </p:cNvPr>
          <p:cNvGrpSpPr/>
          <p:nvPr userDrawn="1"/>
        </p:nvGrpSpPr>
        <p:grpSpPr>
          <a:xfrm>
            <a:off x="6762750" y="2926731"/>
            <a:ext cx="3975100" cy="3931271"/>
            <a:chOff x="6096000" y="3162300"/>
            <a:chExt cx="3736902" cy="369570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6A5888F-D713-4E46-84DE-7ABF6477050A}"/>
                </a:ext>
              </a:extLst>
            </p:cNvPr>
            <p:cNvSpPr/>
            <p:nvPr userDrawn="1"/>
          </p:nvSpPr>
          <p:spPr>
            <a:xfrm flipH="1">
              <a:off x="6096000" y="3162300"/>
              <a:ext cx="3736902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A909143A-6E6D-42D3-B70E-641FC4797D94}"/>
                </a:ext>
              </a:extLst>
            </p:cNvPr>
            <p:cNvSpPr/>
            <p:nvPr userDrawn="1"/>
          </p:nvSpPr>
          <p:spPr>
            <a:xfrm flipH="1">
              <a:off x="6305927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43CB56A-47A2-4167-BCC1-D971B443E93C}"/>
              </a:ext>
            </a:extLst>
          </p:cNvPr>
          <p:cNvSpPr/>
          <p:nvPr userDrawn="1"/>
        </p:nvSpPr>
        <p:spPr>
          <a:xfrm>
            <a:off x="6516914" y="0"/>
            <a:ext cx="5675087" cy="6858000"/>
          </a:xfrm>
          <a:custGeom>
            <a:avLst/>
            <a:gdLst>
              <a:gd name="connsiteX0" fmla="*/ 0 w 5675086"/>
              <a:gd name="connsiteY0" fmla="*/ 0 h 6858000"/>
              <a:gd name="connsiteX1" fmla="*/ 5675086 w 5675086"/>
              <a:gd name="connsiteY1" fmla="*/ 0 h 6858000"/>
              <a:gd name="connsiteX2" fmla="*/ 5675086 w 5675086"/>
              <a:gd name="connsiteY2" fmla="*/ 6858000 h 6858000"/>
              <a:gd name="connsiteX3" fmla="*/ 4093874 w 5675086"/>
              <a:gd name="connsiteY3" fmla="*/ 6858000 h 6858000"/>
              <a:gd name="connsiteX4" fmla="*/ 0 w 5675086"/>
              <a:gd name="connsiteY4" fmla="*/ 2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5086" h="6858000">
                <a:moveTo>
                  <a:pt x="0" y="0"/>
                </a:moveTo>
                <a:lnTo>
                  <a:pt x="5675086" y="0"/>
                </a:lnTo>
                <a:lnTo>
                  <a:pt x="5675086" y="6858000"/>
                </a:lnTo>
                <a:lnTo>
                  <a:pt x="4093874" y="6858000"/>
                </a:lnTo>
                <a:lnTo>
                  <a:pt x="0" y="2008"/>
                </a:lnTo>
                <a:close/>
              </a:path>
            </a:pathLst>
          </a:custGeom>
          <a:blipFill>
            <a:blip r:embed="rId2"/>
            <a:stretch>
              <a:fillRect l="-38239" r="-38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A91033B-0FD1-4F81-938B-1B59EAD36061}"/>
              </a:ext>
            </a:extLst>
          </p:cNvPr>
          <p:cNvSpPr/>
          <p:nvPr userDrawn="1"/>
        </p:nvSpPr>
        <p:spPr>
          <a:xfrm flipH="1" flipV="1">
            <a:off x="10454994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C1416C0-35BC-40A9-AD02-B9F92DD39DBA}"/>
              </a:ext>
            </a:extLst>
          </p:cNvPr>
          <p:cNvSpPr/>
          <p:nvPr userDrawn="1"/>
        </p:nvSpPr>
        <p:spPr>
          <a:xfrm flipH="1">
            <a:off x="8665027" y="571500"/>
            <a:ext cx="3526972" cy="6286500"/>
          </a:xfrm>
          <a:prstGeom prst="rtTriangl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18C0A69-5102-4036-9C4A-0B57F4344D2C}"/>
              </a:ext>
            </a:extLst>
          </p:cNvPr>
          <p:cNvSpPr/>
          <p:nvPr userDrawn="1"/>
        </p:nvSpPr>
        <p:spPr>
          <a:xfrm>
            <a:off x="-2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9F10F22B-3423-489E-9DD5-8A1CE557D0E9}"/>
              </a:ext>
            </a:extLst>
          </p:cNvPr>
          <p:cNvSpPr/>
          <p:nvPr userDrawn="1"/>
        </p:nvSpPr>
        <p:spPr>
          <a:xfrm>
            <a:off x="0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614ACC-A7D7-4280-B112-6173086D611B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>
            <a:off x="8455097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8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1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切割</a:t>
            </a:r>
            <a:endParaRPr lang="en-US" altLang="zh-CN" sz="36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Animation</a:t>
            </a:r>
            <a:br>
              <a:rPr lang="en-US" altLang="zh-CN" dirty="0"/>
            </a:br>
            <a:endParaRPr lang="zh-CN" altLang="en-US" sz="31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7A9238-71E4-415D-A10C-26D3A95E3F57}"/>
              </a:ext>
            </a:extLst>
          </p:cNvPr>
          <p:cNvCxnSpPr>
            <a:cxnSpLocks/>
          </p:cNvCxnSpPr>
          <p:nvPr/>
        </p:nvCxnSpPr>
        <p:spPr>
          <a:xfrm>
            <a:off x="3267077" y="29802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9179BF-9239-47D4-B305-9CDA4389B244}"/>
              </a:ext>
            </a:extLst>
          </p:cNvPr>
          <p:cNvCxnSpPr>
            <a:cxnSpLocks/>
          </p:cNvCxnSpPr>
          <p:nvPr/>
        </p:nvCxnSpPr>
        <p:spPr>
          <a:xfrm>
            <a:off x="3267077" y="16086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167" cy="4083608"/>
            <a:chOff x="757282" y="1700808"/>
            <a:chExt cx="10763167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167" cy="4083608"/>
              <a:chOff x="1175743" y="1700808"/>
              <a:chExt cx="10344707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55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进入之前的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Animation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场景，找到导入的动画模型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FBX_Biker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进行动画切割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切割后的动画大致如下</a:t>
                </a:r>
                <a:r>
                  <a:rPr lang="zh-CN" altLang="en-US" b="0" dirty="0">
                    <a:latin typeface="+mn-lt"/>
                    <a:ea typeface="+mn-ea"/>
                    <a:sym typeface="Wingdings" panose="05000000000000000000" pitchFamily="2" charset="2"/>
                  </a:rPr>
                  <a:t>（可以只做前四个）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准备工作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8E2527A-170D-45C2-ACC9-4B2CD4C9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47" y="2565909"/>
            <a:ext cx="3665538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动画切割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AE9912-05E1-4ADD-9CF3-4C286C9E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52" y="1887388"/>
            <a:ext cx="588315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制作第一个动画，点击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+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，命名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Idle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start-end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大约在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1-50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帧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动画切割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99242DF-4B87-4F44-B0C0-7A3E19B6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285" y="2373696"/>
            <a:ext cx="3124471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Idle: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其中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loop pose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：自动修正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Loop time: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是否循环  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back into pose: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动画运动是否可以改变实际的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position/rotation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，勾选代表不能改变，只可通过逻辑改变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绿色表示动作首位比较匹配，黄色次之，红色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不匹配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动画切割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B5F941A-1FD0-4D97-BC8A-54076DC2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254" y="2581425"/>
            <a:ext cx="3154953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RunForward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动画切割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944D9B1-375F-4963-A0E2-313B2CAC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60" y="1829799"/>
            <a:ext cx="3330229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RunBackward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动画切割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6FAEB80-E2D3-4A46-90A3-A4C1DA7D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9" y="1759324"/>
            <a:ext cx="3391194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RunRight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下面几个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back into pose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不勾选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可以看出是有角速度和移动速度的，勾选了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则全部为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0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动画切割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97E1953-B4E7-4235-B744-EA24B468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90" y="1558761"/>
            <a:ext cx="3520745" cy="44047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6CE2DE-20E2-4BF4-A5D9-19EAD5074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3" y="4631701"/>
            <a:ext cx="3589331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65689fe-6797-4cb7-96fe-01dc2e5a56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FAAF3F"/>
      </a:accent2>
      <a:accent3>
        <a:srgbClr val="000000"/>
      </a:accent3>
      <a:accent4>
        <a:srgbClr val="727272"/>
      </a:accent4>
      <a:accent5>
        <a:srgbClr val="595959"/>
      </a:accent5>
      <a:accent6>
        <a:srgbClr val="66666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285</TotalTime>
  <Words>146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主题5</vt:lpstr>
      <vt:lpstr>think-cell Slide</vt:lpstr>
      <vt:lpstr>Animation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82</cp:revision>
  <cp:lastPrinted>2018-06-07T16:00:00Z</cp:lastPrinted>
  <dcterms:created xsi:type="dcterms:W3CDTF">2018-06-07T16:00:00Z</dcterms:created>
  <dcterms:modified xsi:type="dcterms:W3CDTF">2018-08-05T13:43:20Z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