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7377" y="2300438"/>
            <a:ext cx="12378089" cy="159298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/>
              <a:t>游戏设计理论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30302"/>
            <a:ext cx="9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下期分享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9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2586" y="3113529"/>
            <a:ext cx="6987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ED7D31"/>
                </a:solidFill>
              </a:rPr>
              <a:t>决</a:t>
            </a:r>
            <a:r>
              <a:rPr lang="zh-CN" altLang="en-US" sz="6000" dirty="0" smtClean="0">
                <a:solidFill>
                  <a:srgbClr val="ED7D31"/>
                </a:solidFill>
              </a:rPr>
              <a:t>策</a:t>
            </a:r>
            <a:endParaRPr lang="en-US" altLang="zh-CN" sz="6000" dirty="0" smtClean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51727"/>
            <a:ext cx="9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游戏构成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10540" y="2965783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故事性</a:t>
            </a:r>
            <a:endParaRPr lang="en-US" altLang="zh-CN" sz="3000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0%-99%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022658" y="2965783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游戏性</a:t>
            </a:r>
            <a:endParaRPr lang="en-US" altLang="zh-CN" sz="3000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1%-100%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-1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6" name="Diamond 15"/>
          <p:cNvSpPr/>
          <p:nvPr/>
        </p:nvSpPr>
        <p:spPr>
          <a:xfrm>
            <a:off x="6154599" y="2585983"/>
            <a:ext cx="1800000" cy="180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</a:rPr>
              <a:t>游戏</a:t>
            </a:r>
            <a:r>
              <a:rPr lang="en-US" altLang="zh-CN" sz="3000" dirty="0" smtClean="0">
                <a:solidFill>
                  <a:schemeClr val="bg1"/>
                </a:solidFill>
              </a:rPr>
              <a:t> 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51727"/>
            <a:ext cx="9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问题三连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427619" y="2151727"/>
            <a:ext cx="634305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你玩过什么好玩的游戏？</a:t>
            </a:r>
            <a:endParaRPr lang="en-US" altLang="zh-CN" sz="3500" dirty="0" smtClean="0">
              <a:solidFill>
                <a:schemeClr val="bg1"/>
              </a:solidFill>
            </a:endParaRPr>
          </a:p>
          <a:p>
            <a:endParaRPr lang="en-US" altLang="zh-CN" sz="3500" dirty="0" smtClean="0">
              <a:solidFill>
                <a:schemeClr val="bg1"/>
              </a:solidFill>
            </a:endParaRPr>
          </a:p>
          <a:p>
            <a:r>
              <a:rPr lang="zh-CN" altLang="en-US" sz="3500" dirty="0">
                <a:solidFill>
                  <a:schemeClr val="bg1"/>
                </a:solidFill>
              </a:rPr>
              <a:t>这</a:t>
            </a:r>
            <a:r>
              <a:rPr lang="zh-CN" altLang="en-US" sz="3500" dirty="0" smtClean="0">
                <a:solidFill>
                  <a:schemeClr val="bg1"/>
                </a:solidFill>
              </a:rPr>
              <a:t>些游戏哪一点让你觉得好玩？</a:t>
            </a:r>
            <a:endParaRPr lang="en-US" altLang="zh-CN" sz="3500" dirty="0" smtClean="0">
              <a:solidFill>
                <a:schemeClr val="bg1"/>
              </a:solidFill>
            </a:endParaRPr>
          </a:p>
          <a:p>
            <a:endParaRPr lang="en-US" altLang="zh-CN" sz="3500" dirty="0" smtClean="0">
              <a:solidFill>
                <a:schemeClr val="bg1"/>
              </a:solidFill>
            </a:endParaRPr>
          </a:p>
          <a:p>
            <a:r>
              <a:rPr lang="zh-CN" altLang="en-US" sz="3500" dirty="0">
                <a:solidFill>
                  <a:schemeClr val="bg1"/>
                </a:solidFill>
              </a:rPr>
              <a:t>这</a:t>
            </a:r>
            <a:r>
              <a:rPr lang="zh-CN" altLang="en-US" sz="3500" dirty="0" smtClean="0">
                <a:solidFill>
                  <a:schemeClr val="bg1"/>
                </a:solidFill>
              </a:rPr>
              <a:t>些游戏有没有共性？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3770506" y="3274416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3780127" y="2249272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3770506" y="4299560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1411" y="1536174"/>
            <a:ext cx="9336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prstClr val="white"/>
                </a:solidFill>
              </a:rPr>
              <a:t>好</a:t>
            </a:r>
            <a:r>
              <a:rPr lang="zh-CN" altLang="en-US" sz="4000" dirty="0" smtClean="0">
                <a:solidFill>
                  <a:prstClr val="white"/>
                </a:solidFill>
              </a:rPr>
              <a:t>玩游戏共性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3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51719" y="1836256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好玩的游戏都会让人达到一种状态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8038" y="3101740"/>
            <a:ext cx="15111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dirty="0" smtClean="0">
                <a:solidFill>
                  <a:schemeClr val="bg1"/>
                </a:solidFill>
              </a:rPr>
              <a:t>心流</a:t>
            </a:r>
            <a:endParaRPr lang="zh-CN" alt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6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51727"/>
            <a:ext cx="93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心流解释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45841" y="3113528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专注进行某种行为的心理状态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1851644"/>
            <a:ext cx="9336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快速产生心流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5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378464" y="1323230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玩家的技巧水平与游戏难度相匹配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27617" y="5996539"/>
            <a:ext cx="520727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27617" y="2473693"/>
            <a:ext cx="26896" cy="35228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12994" y="6131293"/>
            <a:ext cx="72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技巧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92503" y="2473693"/>
            <a:ext cx="43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度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54513" y="3178741"/>
            <a:ext cx="3736586" cy="2800953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paration 30"/>
          <p:cNvSpPr/>
          <p:nvPr/>
        </p:nvSpPr>
        <p:spPr>
          <a:xfrm rot="19377907">
            <a:off x="3986925" y="4128776"/>
            <a:ext cx="4691013" cy="896320"/>
          </a:xfrm>
          <a:prstGeom prst="flowChartPreparation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ounded Rectangle 32"/>
          <p:cNvSpPr/>
          <p:nvPr/>
        </p:nvSpPr>
        <p:spPr>
          <a:xfrm>
            <a:off x="7767587" y="5053263"/>
            <a:ext cx="962527" cy="4235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无聊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254429" y="4023360"/>
            <a:ext cx="962527" cy="4235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心流</a:t>
            </a:r>
            <a:endParaRPr lang="zh-CN" alt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993922" y="3005488"/>
            <a:ext cx="962527" cy="4235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焦虑</a:t>
            </a:r>
          </a:p>
        </p:txBody>
      </p:sp>
    </p:spTree>
    <p:extLst>
      <p:ext uri="{BB962C8B-B14F-4D97-AF65-F5344CB8AC3E}">
        <p14:creationId xmlns:p14="http://schemas.microsoft.com/office/powerpoint/2010/main" val="25994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51727"/>
            <a:ext cx="9336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引出的问题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6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88090" y="2151727"/>
            <a:ext cx="880391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如何衡量玩家的技巧水平？</a:t>
            </a:r>
            <a:endParaRPr lang="en-US" altLang="zh-CN" sz="3500" dirty="0" smtClean="0">
              <a:solidFill>
                <a:schemeClr val="bg1"/>
              </a:solidFill>
            </a:endParaRPr>
          </a:p>
          <a:p>
            <a:endParaRPr lang="en-US" altLang="zh-CN" sz="3500" dirty="0" smtClean="0">
              <a:solidFill>
                <a:schemeClr val="bg1"/>
              </a:solidFill>
            </a:endParaRPr>
          </a:p>
          <a:p>
            <a:r>
              <a:rPr lang="zh-CN" altLang="en-US" sz="3500" dirty="0" smtClean="0">
                <a:solidFill>
                  <a:schemeClr val="bg1"/>
                </a:solidFill>
              </a:rPr>
              <a:t>不同玩家技巧水平不同难度如何控制？</a:t>
            </a:r>
            <a:endParaRPr lang="en-US" altLang="zh-CN" sz="3500" dirty="0" smtClean="0">
              <a:solidFill>
                <a:schemeClr val="bg1"/>
              </a:solidFill>
            </a:endParaRPr>
          </a:p>
          <a:p>
            <a:endParaRPr lang="en-US" altLang="zh-CN" sz="3500" dirty="0" smtClean="0">
              <a:solidFill>
                <a:schemeClr val="bg1"/>
              </a:solidFill>
            </a:endParaRPr>
          </a:p>
          <a:p>
            <a:r>
              <a:rPr lang="zh-CN" altLang="en-US" sz="3500" dirty="0" smtClean="0">
                <a:solidFill>
                  <a:schemeClr val="bg1"/>
                </a:solidFill>
              </a:rPr>
              <a:t>同一玩家技巧水平不断提升难度如何控制？</a:t>
            </a:r>
            <a:endParaRPr lang="en-US" altLang="zh-CN" sz="3500" dirty="0" smtClean="0">
              <a:solidFill>
                <a:schemeClr val="bg1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2730977" y="3274416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2740598" y="2249272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2730977" y="4299560"/>
            <a:ext cx="540000" cy="540000"/>
          </a:xfrm>
          <a:prstGeom prst="diamond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0437" y="5804033"/>
            <a:ext cx="1982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 smtClean="0">
                <a:solidFill>
                  <a:schemeClr val="accent2"/>
                </a:solidFill>
              </a:rPr>
              <a:t>部落冲突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7441" y="5804033"/>
            <a:ext cx="1982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>
                <a:solidFill>
                  <a:schemeClr val="accent2"/>
                </a:solidFill>
              </a:rPr>
              <a:t>皇</a:t>
            </a:r>
            <a:r>
              <a:rPr lang="zh-CN" altLang="en-US" sz="2500" dirty="0" smtClean="0">
                <a:solidFill>
                  <a:schemeClr val="accent2"/>
                </a:solidFill>
              </a:rPr>
              <a:t>室战争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04445" y="5804033"/>
            <a:ext cx="27207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 smtClean="0">
                <a:solidFill>
                  <a:schemeClr val="accent2"/>
                </a:solidFill>
              </a:rPr>
              <a:t>《</a:t>
            </a:r>
            <a:r>
              <a:rPr lang="zh-CN" altLang="en-US" sz="2500" dirty="0" smtClean="0">
                <a:solidFill>
                  <a:schemeClr val="accent2"/>
                </a:solidFill>
              </a:rPr>
              <a:t>极速变色龙</a:t>
            </a:r>
            <a:r>
              <a:rPr lang="en-US" altLang="zh-CN" sz="2500" dirty="0" smtClean="0">
                <a:solidFill>
                  <a:schemeClr val="accent2"/>
                </a:solidFill>
              </a:rPr>
              <a:t>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73671" y="5804033"/>
            <a:ext cx="5069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chemeClr val="accent2"/>
                </a:solidFill>
              </a:rPr>
              <a:t>例</a:t>
            </a:r>
            <a:endParaRPr lang="zh-CN" altLang="en-US" sz="25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93469" y="1035641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任何游戏都要思考和解决：</a:t>
            </a:r>
            <a:endParaRPr lang="en-US" altLang="zh-CN" sz="35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0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928314"/>
            <a:ext cx="9336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产生心流的其他因素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7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273617" y="2388600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目标明确</a:t>
            </a:r>
            <a:endParaRPr lang="zh-CN" altLang="en-US" sz="3000" dirty="0"/>
          </a:p>
        </p:txBody>
      </p:sp>
      <p:sp>
        <p:nvSpPr>
          <p:cNvPr id="9" name="Rounded Rectangle 8"/>
          <p:cNvSpPr/>
          <p:nvPr/>
        </p:nvSpPr>
        <p:spPr>
          <a:xfrm>
            <a:off x="7092216" y="2388600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反馈直接</a:t>
            </a:r>
            <a:endParaRPr lang="zh-CN" altLang="en-US" sz="3000" dirty="0"/>
          </a:p>
        </p:txBody>
      </p:sp>
      <p:sp>
        <p:nvSpPr>
          <p:cNvPr id="10" name="Rounded Rectangle 9"/>
          <p:cNvSpPr/>
          <p:nvPr/>
        </p:nvSpPr>
        <p:spPr>
          <a:xfrm>
            <a:off x="4273617" y="3852409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着眼当下</a:t>
            </a:r>
            <a:endParaRPr lang="zh-CN" altLang="en-US" sz="3000" dirty="0"/>
          </a:p>
        </p:txBody>
      </p:sp>
      <p:sp>
        <p:nvSpPr>
          <p:cNvPr id="12" name="Rounded Rectangle 11"/>
          <p:cNvSpPr/>
          <p:nvPr/>
        </p:nvSpPr>
        <p:spPr>
          <a:xfrm>
            <a:off x="7092216" y="3852409"/>
            <a:ext cx="2376000" cy="1040400"/>
          </a:xfrm>
          <a:prstGeom prst="roundRect">
            <a:avLst>
              <a:gd name="adj" fmla="val 12557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尽在掌控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73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453415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9882" y="2130302"/>
            <a:ext cx="9336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prstClr val="white"/>
                </a:solidFill>
              </a:rPr>
              <a:t>心流的持续</a:t>
            </a:r>
            <a:endParaRPr lang="en-US" altLang="zh-CN" sz="4000" dirty="0" smtClean="0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453415" cy="572703"/>
            <a:chOff x="0" y="6285297"/>
            <a:chExt cx="1453415" cy="572703"/>
          </a:xfrm>
        </p:grpSpPr>
        <p:sp>
          <p:nvSpPr>
            <p:cNvPr id="13" name="Rectangle 12"/>
            <p:cNvSpPr/>
            <p:nvPr/>
          </p:nvSpPr>
          <p:spPr>
            <a:xfrm>
              <a:off x="0" y="6285297"/>
              <a:ext cx="1453415" cy="57270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5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5" name="Diamond 14"/>
            <p:cNvSpPr/>
            <p:nvPr/>
          </p:nvSpPr>
          <p:spPr>
            <a:xfrm>
              <a:off x="456707" y="6304547"/>
              <a:ext cx="540000" cy="540000"/>
            </a:xfrm>
            <a:prstGeom prst="diamond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8</a:t>
              </a:r>
              <a:endPara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2586" y="3113529"/>
            <a:ext cx="6987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00" dirty="0" smtClean="0">
                <a:solidFill>
                  <a:prstClr val="white"/>
                </a:solidFill>
              </a:rPr>
              <a:t>不间断的做</a:t>
            </a:r>
            <a:r>
              <a:rPr lang="zh-CN" altLang="en-US" sz="3500" dirty="0" smtClean="0">
                <a:solidFill>
                  <a:schemeClr val="accent2"/>
                </a:solidFill>
              </a:rPr>
              <a:t>决策</a:t>
            </a:r>
            <a:endParaRPr lang="en-US" altLang="zh-CN" sz="35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283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30</cp:revision>
  <dcterms:created xsi:type="dcterms:W3CDTF">2015-05-05T08:02:00Z</dcterms:created>
  <dcterms:modified xsi:type="dcterms:W3CDTF">2018-03-09T09:35:11Z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