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70" r:id="rId5"/>
    <p:sldId id="271" r:id="rId6"/>
    <p:sldId id="258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82" d="100"/>
          <a:sy n="82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67599" y="2678199"/>
            <a:ext cx="4488874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8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8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endParaRPr kumimoji="1" lang="zh-CN" altLang="en-US" sz="8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-15240"/>
            <a:ext cx="5761355" cy="6889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97545" y="2512060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进化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养成线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6730" y="1415415"/>
            <a:ext cx="7391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土地规模（扩建）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房屋等级（建筑类、器械类、消耗类等级及作用）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生物等级</a:t>
            </a:r>
            <a:r>
              <a:rPr lang="en-US" altLang="zh-CN" dirty="0">
                <a:ea typeface="宋体" panose="02010600030101010101" pitchFamily="2" charset="-122"/>
              </a:rPr>
              <a:t>or</a:t>
            </a:r>
            <a:r>
              <a:rPr lang="zh-CN" altLang="en-US" dirty="0">
                <a:ea typeface="宋体" panose="02010600030101010101" pitchFamily="2" charset="-122"/>
              </a:rPr>
              <a:t>稀有度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4.</a:t>
            </a:r>
            <a:r>
              <a:rPr lang="zh-CN" altLang="en-US" dirty="0">
                <a:ea typeface="宋体" panose="02010600030101010101" pitchFamily="2" charset="-122"/>
              </a:rPr>
              <a:t>顾客等级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经济系统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9" name=" 219"/>
          <p:cNvSpPr/>
          <p:nvPr/>
        </p:nvSpPr>
        <p:spPr>
          <a:xfrm>
            <a:off x="2679700" y="1066165"/>
            <a:ext cx="1600835" cy="455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产出</a:t>
            </a:r>
          </a:p>
        </p:txBody>
      </p:sp>
      <p:sp>
        <p:nvSpPr>
          <p:cNvPr id="3" name=" 219"/>
          <p:cNvSpPr/>
          <p:nvPr/>
        </p:nvSpPr>
        <p:spPr>
          <a:xfrm>
            <a:off x="8353425" y="1066165"/>
            <a:ext cx="1600835" cy="4559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消耗</a:t>
            </a:r>
          </a:p>
        </p:txBody>
      </p:sp>
      <p:sp>
        <p:nvSpPr>
          <p:cNvPr id="4" name="矩形 3"/>
          <p:cNvSpPr/>
          <p:nvPr/>
        </p:nvSpPr>
        <p:spPr>
          <a:xfrm>
            <a:off x="1868170" y="1788795"/>
            <a:ext cx="3357245" cy="4557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任务订单（货币）</a:t>
            </a:r>
          </a:p>
          <a:p>
            <a:pPr algn="ctr"/>
            <a:r>
              <a:rPr lang="zh-CN" altLang="en-US" dirty="0"/>
              <a:t>建筑类（基础生物）</a:t>
            </a:r>
          </a:p>
          <a:p>
            <a:pPr algn="ctr"/>
            <a:r>
              <a:rPr lang="zh-CN" altLang="en-US" dirty="0"/>
              <a:t>器械类（变异生物）</a:t>
            </a:r>
          </a:p>
          <a:p>
            <a:pPr algn="ctr"/>
            <a:r>
              <a:rPr lang="zh-CN" altLang="en-US" dirty="0"/>
              <a:t>道具类（加速道具）</a:t>
            </a:r>
          </a:p>
          <a:p>
            <a:pPr algn="ctr"/>
            <a:r>
              <a:rPr lang="zh-CN" altLang="en-US" dirty="0"/>
              <a:t>舆论系统</a:t>
            </a:r>
            <a:r>
              <a:rPr lang="zh-CN" altLang="en-US" dirty="0" smtClean="0"/>
              <a:t>（高级生物）</a:t>
            </a:r>
            <a:endParaRPr lang="zh-CN" altLang="en-US" dirty="0"/>
          </a:p>
          <a:p>
            <a:pPr algn="ctr"/>
            <a:r>
              <a:rPr lang="en-US" altLang="zh-CN" dirty="0"/>
              <a:t>……</a:t>
            </a:r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75220" y="1788795"/>
            <a:ext cx="3357245" cy="4557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任务订单（生物）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建筑类（货币、时间？）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器械类（货币、时间？）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道具类（货币、时间？）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舆论系统（金钱）</a:t>
            </a:r>
          </a:p>
          <a:p>
            <a:pPr algn="ctr"/>
            <a:r>
              <a:rPr lang="en-US" altLang="zh-CN" dirty="0"/>
              <a:t>……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68170" y="384810"/>
            <a:ext cx="478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找出哪些是核心的，哪些是辅助的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扩展玩法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6730" y="1415415"/>
            <a:ext cx="7391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ea typeface="宋体" panose="02010600030101010101" pitchFamily="2" charset="-122"/>
              </a:rPr>
              <a:t>1.</a:t>
            </a:r>
            <a:r>
              <a:rPr lang="zh-CN" altLang="en-US">
                <a:ea typeface="宋体" panose="02010600030101010101" pitchFamily="2" charset="-122"/>
              </a:rPr>
              <a:t>市场占有率评级系统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对玩家决策进行检验</a:t>
            </a: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广告系统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对生物进行宣传</a:t>
            </a:r>
          </a:p>
          <a:p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生物属性系统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增加游戏深度、对不同属性有不同作用</a:t>
            </a:r>
          </a:p>
          <a:p>
            <a:r>
              <a:rPr lang="en-US" altLang="zh-CN">
                <a:ea typeface="宋体" panose="02010600030101010101" pitchFamily="2" charset="-122"/>
              </a:rPr>
              <a:t>4.</a:t>
            </a:r>
            <a:r>
              <a:rPr lang="zh-CN" altLang="en-US">
                <a:ea typeface="宋体" panose="02010600030101010101" pitchFamily="2" charset="-122"/>
              </a:rPr>
              <a:t>房屋属性系统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养成元素（生成速度、生成数量、占地面积等）</a:t>
            </a:r>
          </a:p>
          <a:p>
            <a:r>
              <a:rPr lang="en-US" altLang="zh-CN">
                <a:ea typeface="宋体" panose="02010600030101010101" pitchFamily="2" charset="-122"/>
              </a:rPr>
              <a:t>……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471930" y="1641475"/>
          <a:ext cx="10090150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/>
                <a:gridCol w="1441450"/>
                <a:gridCol w="1441450"/>
                <a:gridCol w="1441450"/>
                <a:gridCol w="1441450"/>
                <a:gridCol w="1441450"/>
                <a:gridCol w="1441450"/>
              </a:tblGrid>
              <a:tr h="648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花费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占地面积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产出数量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产出速度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最大数量</a:t>
                      </a:r>
                    </a:p>
                  </a:txBody>
                  <a:tcPr/>
                </a:tc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孵化室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哺乳室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温室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催生室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超重力室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71930" y="686435"/>
            <a:ext cx="9228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所有数值在</a:t>
            </a:r>
            <a:r>
              <a:rPr lang="en-US" altLang="zh-CN"/>
              <a:t>Excel</a:t>
            </a:r>
            <a:r>
              <a:rPr lang="zh-CN" altLang="en-US"/>
              <a:t>中统计，图表化，方便观察，不同时期（前期、中期、后期）的数值曲线不同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述</a:t>
            </a: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25955" y="1082675"/>
            <a:ext cx="792924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游戏类型：模拟经营类</a:t>
            </a:r>
            <a:endParaRPr lang="en-US" altLang="zh-CN" sz="2400" b="1" dirty="0" smtClean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游戏平台：</a:t>
            </a:r>
            <a:r>
              <a:rPr lang="en-US" altLang="zh-CN" sz="2400" b="1" dirty="0" smtClean="0">
                <a:latin typeface="+mn-ea"/>
              </a:rPr>
              <a:t>PC</a:t>
            </a:r>
            <a:r>
              <a:rPr lang="zh-CN" altLang="en-US" sz="2400" b="1" dirty="0" smtClean="0">
                <a:latin typeface="+mn-ea"/>
              </a:rPr>
              <a:t>端</a:t>
            </a:r>
            <a:endParaRPr lang="en-US" altLang="zh-CN" sz="2400" b="1" dirty="0" smtClean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玩法：经营变异乐园，研制并销售变异宠物获得收益，购买科研设施，循环往复。</a:t>
            </a:r>
            <a:endParaRPr lang="en-US" altLang="zh-CN" sz="2400" b="1" dirty="0" smtClean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大致内容：詹姆斯是个基因工程博士，深恶人类社会的黑暗，他希望耗尽毕生精力研究生物</a:t>
            </a:r>
            <a:r>
              <a:rPr lang="en-US" altLang="zh-CN" sz="2400" b="1" dirty="0" smtClean="0">
                <a:latin typeface="+mn-ea"/>
              </a:rPr>
              <a:t>DNA</a:t>
            </a:r>
            <a:r>
              <a:rPr lang="zh-CN" altLang="en-US" sz="2400" b="1" dirty="0" smtClean="0">
                <a:latin typeface="+mn-ea"/>
              </a:rPr>
              <a:t>重组技术，期望诞生出一种全新的物种取代人类在地球上的统治地位，单枪匹马的他决定第一步先开个变异工厂，赚点钱。。。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919605" y="1205230"/>
          <a:ext cx="85344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2269490"/>
                <a:gridCol w="1144270"/>
                <a:gridCol w="1706880"/>
                <a:gridCol w="1706880"/>
              </a:tblGrid>
              <a:tr h="375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等级种类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孵化室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孵化蛋生生物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哺乳室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幼小动物过渡建筑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温室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变异植物培养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催生室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加速动物生长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超重力室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基因变异培养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重力参数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19605" y="4400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/>
              <a:t>建筑类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919605" y="1205230"/>
          <a:ext cx="8534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/>
                <a:gridCol w="2658745"/>
                <a:gridCol w="1573530"/>
                <a:gridCol w="980440"/>
                <a:gridCol w="1174750"/>
              </a:tblGrid>
              <a:tr h="189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等级种类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 DNA</a:t>
                      </a:r>
                      <a:r>
                        <a:rPr lang="zh-CN" altLang="en-US" sz="1800">
                          <a:sym typeface="+mn-ea"/>
                        </a:rPr>
                        <a:t>切割机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DNA</a:t>
                      </a:r>
                      <a:r>
                        <a:rPr lang="zh-CN" altLang="en-US"/>
                        <a:t>重组设备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 α射线</a:t>
                      </a:r>
                      <a:r>
                        <a:rPr lang="zh-CN" altLang="en-US"/>
                        <a:t>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高效的基因变异工具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种类（</a:t>
                      </a:r>
                      <a:r>
                        <a:rPr lang="en-US" altLang="zh-CN"/>
                        <a:t>β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γ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19605" y="4400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/>
              <a:t>器械类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919605" y="1205230"/>
          <a:ext cx="8534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/>
                <a:gridCol w="2075815"/>
                <a:gridCol w="897890"/>
                <a:gridCol w="1706880"/>
                <a:gridCol w="1706880"/>
              </a:tblGrid>
              <a:tr h="189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生物酶</a:t>
                      </a:r>
                      <a:r>
                        <a:rPr lang="en-US" altLang="zh-CN" sz="1800">
                          <a:sym typeface="+mn-ea"/>
                        </a:rPr>
                        <a:t>    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基因工程材料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营养液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细胞培养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05305" y="4400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/>
              <a:t>消耗品类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设定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0370" y="259715"/>
            <a:ext cx="98685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玩家通过多种动物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DNA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片段组合，培养奇形怪状的动物进行贩卖</a:t>
            </a:r>
            <a:endParaRPr kumimoji="1"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（长出翅膀的🐷、斑马纹的🐶、体型很小的🐘）</a:t>
            </a:r>
          </a:p>
          <a:p>
            <a:endParaRPr kumimoji="1"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任务订单：根据客户需求研发指定类型的动物</a:t>
            </a:r>
            <a:endParaRPr kumimoji="1"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dirty="0"/>
          </a:p>
          <a:p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基因图谱指引玩家该怎么做</a:t>
            </a:r>
          </a:p>
          <a:p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舆论系统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耗费金钱美化变异宠物</a:t>
            </a:r>
          </a:p>
          <a:p>
            <a:endParaRPr kumimoji="1"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模拟经营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4505" y="904240"/>
            <a:ext cx="44570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核心体验</a:t>
            </a:r>
            <a:r>
              <a:rPr lang="zh-CN" altLang="en-US" dirty="0" smtClean="0">
                <a:ea typeface="宋体" panose="02010600030101010101" pitchFamily="2" charset="-122"/>
              </a:rPr>
              <a:t>：代入感（</a:t>
            </a:r>
            <a:r>
              <a:rPr lang="zh-CN" altLang="en-US" dirty="0">
                <a:ea typeface="宋体" panose="02010600030101010101" pitchFamily="2" charset="-122"/>
              </a:rPr>
              <a:t>模拟</a:t>
            </a:r>
            <a:r>
              <a:rPr lang="zh-CN" altLang="en-US" dirty="0" smtClean="0">
                <a:ea typeface="宋体" panose="02010600030101010101" pitchFamily="2" charset="-122"/>
              </a:rPr>
              <a:t>）、成长（经营）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设计要点：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>
                <a:ea typeface="宋体" panose="02010600030101010101" pitchFamily="2" charset="-122"/>
              </a:rPr>
              <a:t>核心循环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养成线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消耗与产出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4.</a:t>
            </a:r>
            <a:r>
              <a:rPr lang="zh-CN" altLang="en-US" dirty="0">
                <a:ea typeface="宋体" panose="02010600030101010101" pitchFamily="2" charset="-122"/>
              </a:rPr>
              <a:t>扩展玩法（特色玩法）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5.</a:t>
            </a:r>
            <a:r>
              <a:rPr lang="zh-CN" altLang="en-US" dirty="0">
                <a:ea typeface="宋体" panose="02010600030101010101" pitchFamily="2" charset="-122"/>
              </a:rPr>
              <a:t>数值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经营感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6730" y="1415415"/>
            <a:ext cx="7391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目标</a:t>
            </a:r>
            <a:r>
              <a:rPr lang="en-US" altLang="zh-CN" dirty="0">
                <a:ea typeface="宋体" panose="02010600030101010101" pitchFamily="2" charset="-122"/>
              </a:rPr>
              <a:t>--------------</a:t>
            </a:r>
            <a:r>
              <a:rPr lang="zh-CN" altLang="en-US" dirty="0">
                <a:ea typeface="宋体" panose="02010600030101010101" pitchFamily="2" charset="-122"/>
              </a:rPr>
              <a:t>从（养成）系统中提炼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目标梯度</a:t>
            </a:r>
            <a:r>
              <a:rPr lang="en-US" altLang="zh-CN" dirty="0">
                <a:ea typeface="宋体" panose="02010600030101010101" pitchFamily="2" charset="-122"/>
              </a:rPr>
              <a:t>----------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从（养成）系统中提炼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有意义的选择</a:t>
            </a:r>
            <a:r>
              <a:rPr lang="en-US" altLang="zh-CN" dirty="0">
                <a:ea typeface="宋体" panose="02010600030101010101" pitchFamily="2" charset="-122"/>
              </a:rPr>
              <a:t>------</a:t>
            </a:r>
            <a:r>
              <a:rPr lang="zh-CN" altLang="en-US" dirty="0">
                <a:ea typeface="宋体" panose="02010600030101010101" pitchFamily="2" charset="-122"/>
              </a:rPr>
              <a:t>机制优雅、游戏有深度、平衡性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4.</a:t>
            </a:r>
            <a:r>
              <a:rPr lang="zh-CN" altLang="en-US" dirty="0">
                <a:ea typeface="宋体" panose="02010600030101010101" pitchFamily="2" charset="-122"/>
              </a:rPr>
              <a:t>成果验收</a:t>
            </a:r>
            <a:r>
              <a:rPr lang="en-US" altLang="zh-CN" dirty="0">
                <a:ea typeface="宋体" panose="02010600030101010101" pitchFamily="2" charset="-122"/>
              </a:rPr>
              <a:t>----------</a:t>
            </a:r>
            <a:r>
              <a:rPr lang="zh-CN" altLang="en-US" dirty="0">
                <a:ea typeface="宋体" panose="02010600030101010101" pitchFamily="2" charset="-122"/>
              </a:rPr>
              <a:t>设置成果验收系统，对玩家的决策进行评价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核心循环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128895" y="1229995"/>
            <a:ext cx="19335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卖给顾客</a:t>
            </a:r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>
                <a:ea typeface="宋体" panose="02010600030101010101" pitchFamily="2" charset="-122"/>
              </a:rPr>
              <a:t>赚钱</a:t>
            </a:r>
            <a:r>
              <a:rPr lang="en-US" altLang="zh-CN" sz="1200" dirty="0"/>
              <a:t>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545705" y="3340735"/>
            <a:ext cx="19335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扩大经营范围</a:t>
            </a:r>
            <a:endParaRPr lang="zh-CN" altLang="en-US"/>
          </a:p>
          <a:p>
            <a:pPr algn="ctr"/>
            <a:r>
              <a:rPr lang="en-US" altLang="zh-CN" sz="1200"/>
              <a:t>(</a:t>
            </a:r>
            <a:r>
              <a:rPr lang="zh-CN" altLang="en-US" sz="1200">
                <a:ea typeface="宋体" panose="02010600030101010101" pitchFamily="2" charset="-122"/>
              </a:rPr>
              <a:t>赚钱</a:t>
            </a:r>
            <a:r>
              <a:rPr lang="en-US" altLang="zh-CN" sz="1200"/>
              <a:t>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348990" y="3340735"/>
            <a:ext cx="19335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生成高级生物</a:t>
            </a:r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等级或稀有度</a:t>
            </a:r>
            <a:r>
              <a:rPr lang="en-US" altLang="zh-CN" sz="1200" dirty="0"/>
              <a:t>)</a:t>
            </a:r>
          </a:p>
        </p:txBody>
      </p:sp>
      <p:cxnSp>
        <p:nvCxnSpPr>
          <p:cNvPr id="8" name="直接箭头连接符 7"/>
          <p:cNvCxnSpPr>
            <a:endCxn id="6" idx="0"/>
          </p:cNvCxnSpPr>
          <p:nvPr/>
        </p:nvCxnSpPr>
        <p:spPr>
          <a:xfrm>
            <a:off x="6096000" y="1830070"/>
            <a:ext cx="2416810" cy="1510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1"/>
            <a:endCxn id="7" idx="3"/>
          </p:cNvCxnSpPr>
          <p:nvPr/>
        </p:nvCxnSpPr>
        <p:spPr>
          <a:xfrm flipH="1">
            <a:off x="5282565" y="3641090"/>
            <a:ext cx="22631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  <a:endCxn id="3" idx="2"/>
          </p:cNvCxnSpPr>
          <p:nvPr/>
        </p:nvCxnSpPr>
        <p:spPr>
          <a:xfrm flipV="1">
            <a:off x="4316095" y="1830070"/>
            <a:ext cx="1779905" cy="1510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977</Words>
  <Application>Microsoft Office PowerPoint</Application>
  <PresentationFormat>Widescreen</PresentationFormat>
  <Paragraphs>176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宋体</vt:lpstr>
      <vt:lpstr>微软雅黑</vt:lpstr>
      <vt:lpstr>Arial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Administrator</cp:lastModifiedBy>
  <cp:revision>51</cp:revision>
  <dcterms:created xsi:type="dcterms:W3CDTF">2018-12-02T18:29:00Z</dcterms:created>
  <dcterms:modified xsi:type="dcterms:W3CDTF">2018-12-06T13:02:07Z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