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9" r:id="rId18"/>
    <p:sldId id="281" r:id="rId19"/>
    <p:sldId id="280" r:id="rId20"/>
    <p:sldId id="282" r:id="rId21"/>
    <p:sldId id="283" r:id="rId22"/>
    <p:sldId id="264" r:id="rId23"/>
    <p:sldId id="265" r:id="rId24"/>
    <p:sldId id="266" r:id="rId25"/>
    <p:sldId id="267" r:id="rId26"/>
    <p:sldId id="268" r:id="rId27"/>
    <p:sldId id="284" r:id="rId28"/>
    <p:sldId id="285" r:id="rId29"/>
    <p:sldId id="287" r:id="rId30"/>
    <p:sldId id="290" r:id="rId31"/>
    <p:sldId id="291" r:id="rId32"/>
    <p:sldId id="289" r:id="rId33"/>
    <p:sldId id="288" r:id="rId34"/>
    <p:sldId id="293" r:id="rId35"/>
    <p:sldId id="292" r:id="rId36"/>
    <p:sldId id="294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文字游戏" id="{C3CD3B95-2B39-4688-A9DA-6F3BFEBB339B}">
          <p14:sldIdLst>
            <p14:sldId id="256"/>
          </p14:sldIdLst>
        </p14:section>
        <p14:section name="设计方向" id="{2A259431-C478-4FB3-8BFF-16E1D469DB3C}">
          <p14:sldIdLst>
            <p14:sldId id="257"/>
          </p14:sldIdLst>
        </p14:section>
        <p14:section name="三个想法" id="{4C415FF8-5976-499A-A3D9-6A2658114FBB}">
          <p14:sldIdLst>
            <p14:sldId id="258"/>
            <p14:sldId id="259"/>
            <p14:sldId id="260"/>
          </p14:sldIdLst>
        </p14:section>
        <p14:section name="永生主题" id="{4F8DD4F4-9FE8-4450-AA4A-4984C210B090}">
          <p14:sldIdLst>
            <p14:sldId id="261"/>
            <p14:sldId id="262"/>
          </p14:sldIdLst>
        </p14:section>
        <p14:section name="故事设定" id="{464EC4E6-DBE4-4668-A0B2-D6C546541B4C}">
          <p14:sldIdLst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故事设定" id="{ED30B256-DDEC-404A-BC99-2C4611F96191}">
          <p14:sldIdLst>
            <p14:sldId id="277"/>
            <p14:sldId id="279"/>
            <p14:sldId id="281"/>
            <p14:sldId id="280"/>
            <p14:sldId id="282"/>
            <p14:sldId id="283"/>
          </p14:sldIdLst>
        </p14:section>
        <p14:section name="玩法参考" id="{82626B4A-8419-4A62-85B6-98FF729573B6}">
          <p14:sldIdLst>
            <p14:sldId id="264"/>
            <p14:sldId id="265"/>
            <p14:sldId id="266"/>
            <p14:sldId id="267"/>
            <p14:sldId id="268"/>
          </p14:sldIdLst>
        </p14:section>
        <p14:section name="关卡部分" id="{B429077F-89C4-41E2-BEDF-FE6523B4B097}">
          <p14:sldIdLst>
            <p14:sldId id="284"/>
            <p14:sldId id="285"/>
            <p14:sldId id="287"/>
            <p14:sldId id="290"/>
            <p14:sldId id="291"/>
            <p14:sldId id="289"/>
            <p14:sldId id="288"/>
            <p14:sldId id="293"/>
            <p14:sldId id="292"/>
            <p14:sldId id="294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EDEDED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1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2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文字游戏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10485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诺亚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骷髅会的成员拥有着无限的财富，普通人类所追求的东西，他们早已厌倦。他们在一个偶然间发现诺亚手稿，上面记载了很久以前的那场洪水，并没有将所有人类毁灭，还有幸存的人类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诺亚，并且诺亚用手稿记录了所有的事情，包括永生。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艾滋病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骷髅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会意识到了这件事的价值，他们认为永生会使人类更好的发展。于是他们穷尽方法一直在研究永生的秘密。随着时间的推移，他们发现人类体内存在永生基因，只要激活永生基因，就可以获得永生。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1938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他们用当时世界上最先进的技术研制了一种基因药剂，并且有一定的把握开启永生基因。但是当他们在人体上试验的时候，发现人类随着不断的进化，永生基因已经慢慢淡化，甚至有的人类的永生基因已经完全消失了，并没有开启永生基因，反而摧毁了人类的免疫系统。这种疾病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艾滋病。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艾滋病不但会使人死亡，还会传染给下一代，这会是人类社会的灾难。骷髅会意识到这种疾病的可怕，于是内部有人开始反思这件事。他们开始意识到，永生并不能使人类社会更美好，反而是灾难，反而 死亡才会更促进人类的发展，死亡才是真正的延续。于是他们决定停止开启永生基因，但是遭到了内部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68709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849253"/>
            <a:ext cx="104856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其他成员的强烈阻挠。这一部分人员害怕死亡所带来的恐惧，想要自己获得永生。内部分歧越演越烈，终于，骷髅会分裂成了两股势力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永生派和死亡派。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第二次世界大战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派系带着各自的水晶头骨回到了各自的领地，之间的矛盾也由意见分歧转化为消灭对方。永生派为了消灭对方，操纵人类社会发动了第二次世界大战，但最终以死亡派获胜告终，永生派待着不甘和报复的心理放出了艾滋病毒，从此销声匿迹。艾滋病毒经过多年的传播，感染了无数人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年正式进入人们的视野。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暗自生长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生派并没有完全被毁灭。而是选择了韬光养晦。在这个技术飞速发展，制度愈发完善的社会中，永生派利用其殷实的家底，也创造了许多与其对抗的技术和自己的规则。暗网，就是其中之一。（此处可扩展线下）。他们主要通过暗网通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（消除艾滋病组织）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为了消除艾滋病而建立的组织，其资金来源是世界上各大富豪和公司的捐款，实际上这些人都是骷髅会的死亡派的人，他们为了弥补当年所犯下的过错，而成立的这个组织。而这个组织的科研人员，绝大多数都是诺贝尔生理或医学奖的获得者，他们也为了消灭艾滋病而奋斗着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42601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104856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基因改造计划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组织里，科学家们研究了很多种方案来消除艾滋病，其中一个方案是从基因层面改造人类的免疫系统，从而抵挡艾滋病毒的入侵。这个计划被称作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基因改造计划。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渗透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随着基因改造计划的提出，永生派开始逐渐意识到它的重要性。于是不断的花费大量资源，来渗透这个组织，到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年，这个组织的一半人员都已经是永生派的人了。为了促使其加快基因改造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划的研究，永生派采用了各种手段，包括倾注大量资金、阻止其他方案的实施，招募大量人才等。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辉，世界上顶尖的基因学家，是基因改造计划的核心人才。张博士加入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仅是为了整个人类，也有些许的私心。他的娇妻白梦薇在四年前，遭人绑架，被注射了艾滋病毒。这四年来，他忍受着巨大的煎熬，甚至连一次性生活都没有。张博士在多年的研究和永生派不断的暗示下，终于发现了人类体内被关闭的永生基因，这个发现令他异常兴奋，并将其命名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基因。张博士意识到，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基因会对治疗艾滋病起到关键性的作用，但是他不知道这个开启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基因会使人类永生。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72822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10485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犹豫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张博士经过多年的研究，终于有了开启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基因的方法，同时也意识到开启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基因很大程度上会使人类获得永生的能力，但是随着人类的进化，并不是所有人都能开启，使用他这个方法，如果不能开启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基因，那么可能会导致死亡，甚至更严重的后果。想想生不如死的娇妻，于是张博士犹豫了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永生派得知了张博士的研究成果，他们绑架了白梦薇，逼迫张博士交出开启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基因的方法。正当张博士将要交出之际，死亡派也得知了这个消息，死亡派害怕这个方法会导致比艾滋病更为严重的灾难。最终决定杀死张博士，让这个方法彻底消失。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人类清洗计划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，永生派掳走了张博士，并获得了开启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基因的方法，永生派的人获得永生的能力。很多人因为不能开启而死亡。这也导致了永生派的势力大损，又销声匿迹。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年，永生派通过张博士研发出了一种病毒，感染这种病毒后，如果不能开启永生，那么就会死亡。人类社会面临着危机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的“我”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年，机缘巧合之下，我加入了死亡派。了解到了人类社会的危机，同时也通过基因检测得知，我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0189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10485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的亲人们都无法开启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，意味着感染这个病毒后就会死亡。死亡派内部对这场浩劫感到无能为力，通过对这个事件的梳理，我发现如果当时死亡派没有去杀张博士，那么就不会造成现在这种局面。而且这是解决问题的唯一解。于是我提出了虫洞计划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虫洞计划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这个计划是打算用死亡派所有的资源，在段时间内制造一台机器，使得可以撕裂时空，与过去的人获得联系，从而阻止这场浩劫的发生。在不断的努力下，最终造出了一台机器，能与过去的自己取得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系，但是只能使用一次。为了自己的家人，这将是最后的机会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手机“坏了”（游戏开始）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年的我，下载了一个游戏，然后手机出现了异常，本以为是手机坏了，没想到通过这个游戏，与未来的我取得了联系，经过一番对话，了解了未来亲人面临着死亡的危险，我决定帮助亲人解决危机。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帮助张博士逃离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协助张博士解救白梦薇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服死亡派停止对张博士的追杀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04226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104856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我的选择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在协助张博士的过程中，我的选择起到了至关重要的作用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白梦薇的生死，对后续剧情起到了作用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紧要关头是否让张博士对自己使用开启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基因的方法，影响后续发展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我是否开启了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基因，产生影响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局之一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士和我都获得了永生，但是张博士的娇妻死掉了，在后续漫长的岁月中，张博士始终沉浸在痛苦之中无法自拔，最后，张博士决定把这所有的痛苦都发泄在普通人类身上。漫长的时间，永恒的生命，使我也受尽这麼，但是为了阻止张博士，我决定活下去，与其斗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2239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来的我，已无法阻止张博士，决定估计重启虫洞计划，与过去的我对话，在解救张博士后，将其杀死。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后我可以选择获得永生能力或者永久毁掉开启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基因的方法，让永生的秘密继续保留下去。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55538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悲剧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90832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永生的副作用：失忆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来的我：被感染，要死亡，不想死亡，联系到现在的我，改变现在（为什么不想死）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未来的白梦薇：得到永生，对张博士的死，痛苦，想改变过去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未来的张博士：当年为了救白梦薇，死掉了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未来的永生派：得到永生病毒，清洗人类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未来的死亡派：无法阻止对方，实施虫洞计划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虫洞计划：只能联系到过去的自己，设备不成熟，断断续续联系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未来的人类：对永生产生分歧，面临分裂与危机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张博士与白梦薇：为了彼此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张博士：已经有初始方案，没告诉任何人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白梦薇：已经感染艾滋病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永生派：在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织里，安排人员看张博士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组织里，安排人员看张博士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3134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044" y="1804035"/>
            <a:ext cx="11459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年，我和白梦薇（永生）被永生派追杀，在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部里。我通过工具，联系到了现在的我，要改变未来。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来的张博士已经死亡。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士在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已经开发出了克制艾滋病的药剂（开启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基因），白梦薇在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过卧底刚得知，张博士开发出药剂的信息，想要通过绑架白梦薇逼迫张博士交出药剂，或者直接绑架张博士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得知药剂会 开启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基因，想要杀死张博士，并且毁掉药剂，避免悲剧再次发生。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年张博士在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后，药剂落在了永生派手里，于是此处被废弃。三十年来一直处于荒废状态，直到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年我和白梦薇被迫来此处避难。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77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构架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1031" y="3632772"/>
            <a:ext cx="1939896" cy="976383"/>
            <a:chOff x="5272755" y="3580688"/>
            <a:chExt cx="1939896" cy="976383"/>
          </a:xfrm>
        </p:grpSpPr>
        <p:sp>
          <p:nvSpPr>
            <p:cNvPr id="9" name="Rounded Rectangle 8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3976712"/>
              <a:ext cx="8259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20383" y="3552570"/>
            <a:ext cx="1969350" cy="976383"/>
            <a:chOff x="5272755" y="3580688"/>
            <a:chExt cx="1969350" cy="976383"/>
          </a:xfrm>
        </p:grpSpPr>
        <p:sp>
          <p:nvSpPr>
            <p:cNvPr id="13" name="Rounded Rectangle 12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29995" y="4074306"/>
              <a:ext cx="151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张博士等人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05785" y="3632772"/>
            <a:ext cx="1939896" cy="976383"/>
            <a:chOff x="5272755" y="3580688"/>
            <a:chExt cx="1939896" cy="976383"/>
          </a:xfrm>
        </p:grpSpPr>
        <p:sp>
          <p:nvSpPr>
            <p:cNvPr id="17" name="Rounded Rectangle 16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0267" y="4074306"/>
              <a:ext cx="1392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我和白梦薇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19560" y="5552448"/>
            <a:ext cx="1969350" cy="976383"/>
            <a:chOff x="5272755" y="3580688"/>
            <a:chExt cx="1969350" cy="976383"/>
          </a:xfrm>
        </p:grpSpPr>
        <p:sp>
          <p:nvSpPr>
            <p:cNvPr id="21" name="Rounded Rectangle 20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9995" y="4074306"/>
              <a:ext cx="151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8438" y="5523589"/>
            <a:ext cx="1969350" cy="976383"/>
            <a:chOff x="5272755" y="3580688"/>
            <a:chExt cx="1969350" cy="976383"/>
          </a:xfrm>
        </p:grpSpPr>
        <p:sp>
          <p:nvSpPr>
            <p:cNvPr id="25" name="Rounded Rectangle 24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29995" y="4074306"/>
              <a:ext cx="151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8721" y="2094169"/>
            <a:ext cx="1918851" cy="976383"/>
            <a:chOff x="5272755" y="3580688"/>
            <a:chExt cx="1969350" cy="976383"/>
          </a:xfrm>
        </p:grpSpPr>
        <p:sp>
          <p:nvSpPr>
            <p:cNvPr id="29" name="Rounded Rectangle 28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9995" y="4074306"/>
              <a:ext cx="151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永生派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67892" y="1952364"/>
            <a:ext cx="1939896" cy="976383"/>
            <a:chOff x="5272755" y="3580688"/>
            <a:chExt cx="1939896" cy="976383"/>
          </a:xfrm>
        </p:grpSpPr>
        <p:sp>
          <p:nvSpPr>
            <p:cNvPr id="33" name="Rounded Rectangle 32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78329" y="4040794"/>
              <a:ext cx="113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永生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派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289082" y="3917734"/>
            <a:ext cx="93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提供信息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Straight Arrow Connector 41"/>
          <p:cNvCxnSpPr>
            <a:stCxn id="23" idx="3"/>
            <a:endCxn id="25" idx="1"/>
          </p:cNvCxnSpPr>
          <p:nvPr/>
        </p:nvCxnSpPr>
        <p:spPr>
          <a:xfrm flipV="1">
            <a:off x="4388910" y="6158141"/>
            <a:ext cx="2884836" cy="72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3207" y="3957365"/>
            <a:ext cx="93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提供信息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Straight Arrow Connector 46"/>
          <p:cNvCxnSpPr>
            <a:stCxn id="15" idx="3"/>
            <a:endCxn id="9" idx="1"/>
          </p:cNvCxnSpPr>
          <p:nvPr/>
        </p:nvCxnSpPr>
        <p:spPr>
          <a:xfrm>
            <a:off x="3289733" y="4230854"/>
            <a:ext cx="1646606" cy="3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  <a:endCxn id="17" idx="1"/>
          </p:cNvCxnSpPr>
          <p:nvPr/>
        </p:nvCxnSpPr>
        <p:spPr>
          <a:xfrm>
            <a:off x="6740927" y="4267324"/>
            <a:ext cx="21001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26202" y="5246590"/>
            <a:ext cx="93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Straight Arrow Connector 52"/>
          <p:cNvCxnSpPr>
            <a:stCxn id="13" idx="2"/>
            <a:endCxn id="21" idx="0"/>
          </p:cNvCxnSpPr>
          <p:nvPr/>
        </p:nvCxnSpPr>
        <p:spPr>
          <a:xfrm>
            <a:off x="2357985" y="4528953"/>
            <a:ext cx="1099177" cy="1316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3028" y="5098469"/>
            <a:ext cx="93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改变状态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Straight Arrow Connector 62"/>
          <p:cNvCxnSpPr>
            <a:stCxn id="25" idx="0"/>
            <a:endCxn id="17" idx="2"/>
          </p:cNvCxnSpPr>
          <p:nvPr/>
        </p:nvCxnSpPr>
        <p:spPr>
          <a:xfrm flipV="1">
            <a:off x="8176040" y="4609155"/>
            <a:ext cx="1567347" cy="120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19594" y="5833287"/>
            <a:ext cx="93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影响未来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Straight Arrow Connector 66"/>
          <p:cNvCxnSpPr>
            <a:stCxn id="31" idx="3"/>
            <a:endCxn id="73" idx="1"/>
          </p:cNvCxnSpPr>
          <p:nvPr/>
        </p:nvCxnSpPr>
        <p:spPr>
          <a:xfrm flipV="1">
            <a:off x="2177572" y="2656436"/>
            <a:ext cx="848369" cy="11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29574" y="2392788"/>
            <a:ext cx="49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Straight Arrow Connector 69"/>
          <p:cNvCxnSpPr>
            <a:endCxn id="17" idx="0"/>
          </p:cNvCxnSpPr>
          <p:nvPr/>
        </p:nvCxnSpPr>
        <p:spPr>
          <a:xfrm>
            <a:off x="8176040" y="2944280"/>
            <a:ext cx="1567347" cy="981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890633" y="2021884"/>
            <a:ext cx="1969350" cy="976383"/>
            <a:chOff x="5272755" y="3580688"/>
            <a:chExt cx="1969350" cy="976383"/>
          </a:xfrm>
        </p:grpSpPr>
        <p:sp>
          <p:nvSpPr>
            <p:cNvPr id="73" name="Rounded Rectangle 72"/>
            <p:cNvSpPr/>
            <p:nvPr/>
          </p:nvSpPr>
          <p:spPr>
            <a:xfrm>
              <a:off x="5408063" y="3873408"/>
              <a:ext cx="1804588" cy="68366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5272755" y="3580688"/>
              <a:ext cx="633600" cy="6345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29995" y="4074306"/>
              <a:ext cx="151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死亡派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0" name="Straight Arrow Connector 79"/>
          <p:cNvCxnSpPr>
            <a:stCxn id="29" idx="2"/>
            <a:endCxn id="13" idx="0"/>
          </p:cNvCxnSpPr>
          <p:nvPr/>
        </p:nvCxnSpPr>
        <p:spPr>
          <a:xfrm>
            <a:off x="1269716" y="3070552"/>
            <a:ext cx="1088269" cy="774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22626" y="3254695"/>
            <a:ext cx="49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得到药剂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Straight Arrow Connector 84"/>
          <p:cNvCxnSpPr>
            <a:endCxn id="13" idx="0"/>
          </p:cNvCxnSpPr>
          <p:nvPr/>
        </p:nvCxnSpPr>
        <p:spPr>
          <a:xfrm flipH="1">
            <a:off x="2357985" y="2984867"/>
            <a:ext cx="1457336" cy="860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92207" y="3270398"/>
            <a:ext cx="66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107787" y="3037055"/>
            <a:ext cx="66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77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113" y="2016808"/>
            <a:ext cx="11459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玩家目标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在改变未来前，尽量使未来的我和白梦薇活下去（根据剧情，必要时可死亡）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在改变未来前，尽量使张博士和白梦薇逃出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根据剧情，必要时可死亡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戏特色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来和现在的故事发生地，都在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通过未来的信息，帮助我提醒博士，告知逃跑路线及方法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现在的我可通过博士改变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的状态（如，打开某扇门），改变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的状态，协助未来的我活下去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戏剧情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悲剧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多结局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当的反转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循序渐进型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</a:p>
        </p:txBody>
      </p:sp>
    </p:spTree>
    <p:extLst>
      <p:ext uri="{BB962C8B-B14F-4D97-AF65-F5344CB8AC3E}">
        <p14:creationId xmlns:p14="http://schemas.microsoft.com/office/powerpoint/2010/main" val="12103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84733" y="402724"/>
            <a:ext cx="3376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文字游戏设计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9004" y="1779008"/>
            <a:ext cx="587649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强代入感</a:t>
            </a:r>
            <a:endParaRPr lang="en-US" altLang="zh-CN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家只代表玩家自己，不扮演其他角色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合手机或者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事内容偏严肃，逻辑基本合理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量少的辅助性系统，如无需保存、无死亡设定等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可线上线下结合（线下为辅助）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可结合真实事件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在游戏中是如何做决策的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我的决策如何对故事走向产生影响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34991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游戏流程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0210" y="2580831"/>
            <a:ext cx="1307506" cy="555476"/>
          </a:xfrm>
          <a:prstGeom prst="roundRect">
            <a:avLst>
              <a:gd name="adj" fmla="val 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未来的我联系到现在的我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8462" y="2606468"/>
            <a:ext cx="1307506" cy="555476"/>
          </a:xfrm>
          <a:prstGeom prst="roundRect">
            <a:avLst>
              <a:gd name="adj" fmla="val 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诉我未来的情况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9"/>
          <p:cNvCxnSpPr>
            <a:stCxn id="3" idx="3"/>
            <a:endCxn id="8" idx="1"/>
          </p:cNvCxnSpPr>
          <p:nvPr/>
        </p:nvCxnSpPr>
        <p:spPr>
          <a:xfrm>
            <a:off x="1767716" y="2858569"/>
            <a:ext cx="650746" cy="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75448" y="2615014"/>
            <a:ext cx="1307506" cy="555476"/>
          </a:xfrm>
          <a:prstGeom prst="roundRect">
            <a:avLst>
              <a:gd name="adj" fmla="val 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让我联系张博士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87389" y="2858569"/>
            <a:ext cx="688059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42245" y="2615014"/>
            <a:ext cx="1307506" cy="555476"/>
          </a:xfrm>
          <a:prstGeom prst="roundRect">
            <a:avLst>
              <a:gd name="adj" fmla="val 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让张博士相信我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82954" y="2892752"/>
            <a:ext cx="64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18853" y="2112730"/>
            <a:ext cx="1307506" cy="555476"/>
          </a:xfrm>
          <a:prstGeom prst="roundRect">
            <a:avLst>
              <a:gd name="adj" fmla="val 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让张博士逃跑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7659562" y="2390468"/>
            <a:ext cx="659291" cy="30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309042" y="3366172"/>
            <a:ext cx="1307506" cy="555476"/>
          </a:xfrm>
          <a:prstGeom prst="roundRect">
            <a:avLst>
              <a:gd name="adj" fmla="val 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让未来的我逃跑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/>
          <p:cNvCxnSpPr>
            <a:stCxn id="15" idx="3"/>
            <a:endCxn id="23" idx="1"/>
          </p:cNvCxnSpPr>
          <p:nvPr/>
        </p:nvCxnSpPr>
        <p:spPr>
          <a:xfrm>
            <a:off x="7649751" y="2892752"/>
            <a:ext cx="659291" cy="75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0210" y="4401084"/>
            <a:ext cx="19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见共享文档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12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113" y="2016808"/>
            <a:ext cx="11459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事，故事展开方式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总部的构造（关卡设计）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在做什么才能影响未来？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来什么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息，才能帮助张博士？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事关键抉择，及多结局设定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设计方向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99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流言侦探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6" y="1590231"/>
            <a:ext cx="2918713" cy="5128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92" y="1499043"/>
            <a:ext cx="2753071" cy="5128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683" y="1530410"/>
            <a:ext cx="2763912" cy="50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王权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88" y="1741519"/>
            <a:ext cx="8119246" cy="4702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4717" y="2290273"/>
            <a:ext cx="28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根据选项，</a:t>
            </a:r>
            <a:r>
              <a:rPr lang="zh-CN" altLang="en-US" dirty="0"/>
              <a:t>平衡</a:t>
            </a:r>
            <a:r>
              <a:rPr lang="zh-CN" altLang="en-US" dirty="0" smtClean="0"/>
              <a:t>四个值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4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美好世界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" y="1523588"/>
            <a:ext cx="4708847" cy="3026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3314199"/>
            <a:ext cx="4998187" cy="3034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1623" y="2206869"/>
            <a:ext cx="283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文字版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致命框架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，文字解谜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38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地下城堡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5" y="1982972"/>
            <a:ext cx="3033023" cy="3490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72" y="1864631"/>
            <a:ext cx="2514818" cy="386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3604" y="2196269"/>
            <a:ext cx="22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文字点击类游戏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2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0528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3" y="1705101"/>
            <a:ext cx="5273497" cy="4419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8449" y="2042445"/>
            <a:ext cx="25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IQ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PH</a:t>
            </a:r>
            <a:r>
              <a:rPr lang="zh-CN" altLang="en-US" dirty="0" smtClean="0"/>
              <a:t>设定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6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963813" y="4708017"/>
            <a:ext cx="179461" cy="222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lowchart: Data 19"/>
          <p:cNvSpPr/>
          <p:nvPr/>
        </p:nvSpPr>
        <p:spPr>
          <a:xfrm>
            <a:off x="4486978" y="3914798"/>
            <a:ext cx="4744511" cy="2231349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8983490" y="4260530"/>
            <a:ext cx="179461" cy="222936"/>
          </a:xfrm>
          <a:prstGeom prst="round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91486" y="3313081"/>
            <a:ext cx="1118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7801" y="4729614"/>
            <a:ext cx="73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3167964" y="4272414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lowchart: Data 9"/>
          <p:cNvSpPr/>
          <p:nvPr/>
        </p:nvSpPr>
        <p:spPr>
          <a:xfrm>
            <a:off x="3167965" y="3691312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lowchart: Data 10"/>
          <p:cNvSpPr/>
          <p:nvPr/>
        </p:nvSpPr>
        <p:spPr>
          <a:xfrm>
            <a:off x="3167964" y="3016034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an 14"/>
          <p:cNvSpPr/>
          <p:nvPr/>
        </p:nvSpPr>
        <p:spPr>
          <a:xfrm>
            <a:off x="3543983" y="3016034"/>
            <a:ext cx="162370" cy="2170780"/>
          </a:xfrm>
          <a:prstGeom prst="can">
            <a:avLst/>
          </a:prstGeom>
          <a:solidFill>
            <a:srgbClr val="AFABA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Data 11"/>
          <p:cNvSpPr/>
          <p:nvPr/>
        </p:nvSpPr>
        <p:spPr>
          <a:xfrm>
            <a:off x="3072538" y="2378143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Can 15"/>
          <p:cNvSpPr/>
          <p:nvPr/>
        </p:nvSpPr>
        <p:spPr>
          <a:xfrm>
            <a:off x="4589578" y="3016034"/>
            <a:ext cx="162370" cy="2170780"/>
          </a:xfrm>
          <a:prstGeom prst="can">
            <a:avLst/>
          </a:prstGeom>
          <a:solidFill>
            <a:srgbClr val="AFABA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89610" y="3431352"/>
            <a:ext cx="1430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26046" y="4421440"/>
            <a:ext cx="73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963813" y="4721208"/>
            <a:ext cx="179461" cy="222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78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（未来帮助现在）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778919" y="4303554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lowchart: Data 9"/>
          <p:cNvSpPr/>
          <p:nvPr/>
        </p:nvSpPr>
        <p:spPr>
          <a:xfrm>
            <a:off x="778920" y="3722452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lowchart: Data 10"/>
          <p:cNvSpPr/>
          <p:nvPr/>
        </p:nvSpPr>
        <p:spPr>
          <a:xfrm>
            <a:off x="778919" y="3047174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an 14"/>
          <p:cNvSpPr/>
          <p:nvPr/>
        </p:nvSpPr>
        <p:spPr>
          <a:xfrm>
            <a:off x="1154938" y="3047174"/>
            <a:ext cx="162370" cy="2170780"/>
          </a:xfrm>
          <a:prstGeom prst="can">
            <a:avLst/>
          </a:prstGeom>
          <a:solidFill>
            <a:srgbClr val="AFABA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Data 11"/>
          <p:cNvSpPr/>
          <p:nvPr/>
        </p:nvSpPr>
        <p:spPr>
          <a:xfrm>
            <a:off x="683493" y="2409283"/>
            <a:ext cx="2136449" cy="914400"/>
          </a:xfrm>
          <a:prstGeom prst="flowChartInputOutput">
            <a:avLst/>
          </a:prstGeom>
          <a:solidFill>
            <a:srgbClr val="EDEDED">
              <a:alpha val="63922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Can 15"/>
          <p:cNvSpPr/>
          <p:nvPr/>
        </p:nvSpPr>
        <p:spPr>
          <a:xfrm>
            <a:off x="2200533" y="3047174"/>
            <a:ext cx="162370" cy="2170780"/>
          </a:xfrm>
          <a:prstGeom prst="can">
            <a:avLst/>
          </a:prstGeom>
          <a:solidFill>
            <a:srgbClr val="AFABA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2411961" y="5131527"/>
            <a:ext cx="179461" cy="222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82288" y="5671179"/>
            <a:ext cx="1430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1386" y="1898650"/>
            <a:ext cx="6758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协助张博士找到白梦薇并带着一起走（可让张博士不要带白梦薇，张博士执意要去）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到水晶头骨并进入秘密基地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阻碍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亡派和永生派都在前往抓张博士和白梦薇的路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2.EAO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总部被封锁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来“我”的信息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在被追杀，与白梦薇一起，正在前往秘密基地的路上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让张博士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做些什么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，使死亡派意识到永生派已经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，两派纠缠，给张博士争取时间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秘密基地入口在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EAO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某一个位置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到白梦薇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找到水晶头骨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达秘密基地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77" y="6380835"/>
            <a:ext cx="113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引出</a:t>
            </a:r>
            <a:r>
              <a:rPr lang="zh-CN" altLang="en-US" dirty="0" smtClean="0">
                <a:solidFill>
                  <a:schemeClr val="tx2"/>
                </a:solidFill>
              </a:rPr>
              <a:t>剧情：</a:t>
            </a:r>
            <a:r>
              <a:rPr lang="zh-CN" altLang="en-US" dirty="0">
                <a:solidFill>
                  <a:schemeClr val="tx2"/>
                </a:solidFill>
              </a:rPr>
              <a:t>介</a:t>
            </a:r>
            <a:r>
              <a:rPr lang="zh-CN" altLang="en-US" dirty="0" smtClean="0">
                <a:solidFill>
                  <a:schemeClr val="tx2"/>
                </a:solidFill>
              </a:rPr>
              <a:t>绍</a:t>
            </a:r>
            <a:r>
              <a:rPr lang="en-US" altLang="zh-CN" dirty="0" smtClean="0">
                <a:solidFill>
                  <a:schemeClr val="tx2"/>
                </a:solidFill>
              </a:rPr>
              <a:t>EAO</a:t>
            </a:r>
            <a:r>
              <a:rPr lang="zh-CN" altLang="en-US" dirty="0" smtClean="0">
                <a:solidFill>
                  <a:schemeClr val="tx2"/>
                </a:solidFill>
              </a:rPr>
              <a:t>、介绍</a:t>
            </a:r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r>
              <a:rPr lang="zh-CN" altLang="en-US" dirty="0" smtClean="0">
                <a:solidFill>
                  <a:schemeClr val="tx2"/>
                </a:solidFill>
              </a:rPr>
              <a:t>基因、两派人马、白梦薇状态、张博士现阶段的研究成果、封锁状态、未来情况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00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在帮助未来）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51278" y="2291032"/>
            <a:ext cx="4795744" cy="2900730"/>
            <a:chOff x="6271060" y="4102740"/>
            <a:chExt cx="4795744" cy="2900730"/>
          </a:xfrm>
        </p:grpSpPr>
        <p:sp>
          <p:nvSpPr>
            <p:cNvPr id="19" name="Flowchart: Data 18"/>
            <p:cNvSpPr/>
            <p:nvPr/>
          </p:nvSpPr>
          <p:spPr>
            <a:xfrm>
              <a:off x="6322293" y="4102740"/>
              <a:ext cx="4744511" cy="2231349"/>
            </a:xfrm>
            <a:prstGeom prst="flowChartInputOutput">
              <a:avLst/>
            </a:prstGeom>
            <a:solidFill>
              <a:srgbClr val="EDEDED">
                <a:alpha val="63922"/>
              </a:srgb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37523" y="5778933"/>
              <a:ext cx="179461" cy="2229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818805" y="4448472"/>
              <a:ext cx="179461" cy="222936"/>
            </a:xfrm>
            <a:prstGeom prst="roundRect">
              <a:avLst/>
            </a:prstGeom>
            <a:solidFill>
              <a:srgbClr val="00A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7814" y="6449472"/>
              <a:ext cx="1118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秘密基地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1060" y="5501934"/>
              <a:ext cx="73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755236" y="3967225"/>
            <a:ext cx="636734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房间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391970" y="3412069"/>
            <a:ext cx="716062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毒气室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152" y="1916548"/>
            <a:ext cx="6067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未来的我和白梦薇逃离毒气室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阻碍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未来的我和白梦薇无意间进入了毒气室，门意外关闭，毒气放出，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定时间后死亡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要张博士找到逃离毒气室的方法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逃离方法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破坏毒气室的门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张博士找到逃离方法，帮助未来的我和白梦薇逃离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442" y="6296059"/>
            <a:ext cx="108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引出</a:t>
            </a:r>
            <a:r>
              <a:rPr lang="zh-CN" altLang="en-US" dirty="0" smtClean="0">
                <a:solidFill>
                  <a:schemeClr val="tx2"/>
                </a:solidFill>
              </a:rPr>
              <a:t>剧情：秘密基地、骷髅会及其第一次试验、永生的秘密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4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8937" y="506161"/>
            <a:ext cx="17596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故事一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失踪之谜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6950" y="1907196"/>
            <a:ext cx="10314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剧情概述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：富豪张辉与女友薇儿的闺蜜姗姗有一腿，被薇儿撞见，争执过程中，意外将其杀害，恶由心生，想借此机会借你之手陷害其竞争对手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哥。随着调查的深入，逐渐发现各种反转，出现对张辉不利证据时，张辉甚至要出卖姗姗。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：反转、看不见的客人（电影可参考）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成功揭露张辉和姗姗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了张辉的好处费，只揭露了姗姗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3。。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0963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在帮助未来）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51278" y="2291032"/>
            <a:ext cx="4795744" cy="2900730"/>
            <a:chOff x="6271060" y="4102740"/>
            <a:chExt cx="4795744" cy="2900730"/>
          </a:xfrm>
        </p:grpSpPr>
        <p:sp>
          <p:nvSpPr>
            <p:cNvPr id="19" name="Flowchart: Data 18"/>
            <p:cNvSpPr/>
            <p:nvPr/>
          </p:nvSpPr>
          <p:spPr>
            <a:xfrm>
              <a:off x="6322293" y="4102740"/>
              <a:ext cx="4744511" cy="2231349"/>
            </a:xfrm>
            <a:prstGeom prst="flowChartInputOutput">
              <a:avLst/>
            </a:prstGeom>
            <a:solidFill>
              <a:srgbClr val="EDEDED">
                <a:alpha val="63922"/>
              </a:srgb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37523" y="5778933"/>
              <a:ext cx="179461" cy="2229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818805" y="4448472"/>
              <a:ext cx="179461" cy="222936"/>
            </a:xfrm>
            <a:prstGeom prst="roundRect">
              <a:avLst/>
            </a:prstGeom>
            <a:solidFill>
              <a:srgbClr val="00A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7814" y="6449472"/>
              <a:ext cx="1118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秘密基地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1060" y="5501934"/>
              <a:ext cx="73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755236" y="3967225"/>
            <a:ext cx="636734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房间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391970" y="3412069"/>
            <a:ext cx="716062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毒气室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152" y="1916548"/>
            <a:ext cx="8900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协助未来的我和白梦薇击退怪物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阻碍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未来的我和白梦薇被困在房间里，房间外怪物在撞门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击退方法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成化学武器，放到指定位置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将武器放到指定位置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张博士将武器放到指定位置后，未来的我可获得武器，用武器击退怪物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442" y="6296059"/>
            <a:ext cx="108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引出</a:t>
            </a:r>
            <a:r>
              <a:rPr lang="zh-CN" altLang="en-US" dirty="0" smtClean="0">
                <a:solidFill>
                  <a:schemeClr val="tx2"/>
                </a:solidFill>
              </a:rPr>
              <a:t>剧情：失败的副作用、白梦薇疾病的由来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8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来帮助现在）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51278" y="2291032"/>
            <a:ext cx="4795744" cy="2900730"/>
            <a:chOff x="6271060" y="4102740"/>
            <a:chExt cx="4795744" cy="2900730"/>
          </a:xfrm>
        </p:grpSpPr>
        <p:sp>
          <p:nvSpPr>
            <p:cNvPr id="19" name="Flowchart: Data 18"/>
            <p:cNvSpPr/>
            <p:nvPr/>
          </p:nvSpPr>
          <p:spPr>
            <a:xfrm>
              <a:off x="6322293" y="4102740"/>
              <a:ext cx="4744511" cy="2231349"/>
            </a:xfrm>
            <a:prstGeom prst="flowChartInputOutput">
              <a:avLst/>
            </a:prstGeom>
            <a:solidFill>
              <a:srgbClr val="EDEDED">
                <a:alpha val="63922"/>
              </a:srgb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37523" y="5778933"/>
              <a:ext cx="179461" cy="2229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818805" y="4448472"/>
              <a:ext cx="179461" cy="222936"/>
            </a:xfrm>
            <a:prstGeom prst="roundRect">
              <a:avLst/>
            </a:prstGeom>
            <a:solidFill>
              <a:srgbClr val="00A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7814" y="6449472"/>
              <a:ext cx="1118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秘密基地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1060" y="5501934"/>
              <a:ext cx="73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755236" y="3967225"/>
            <a:ext cx="636734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房间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391970" y="3412069"/>
            <a:ext cx="716062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毒气室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152" y="1916548"/>
            <a:ext cx="70810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助张博士走出循环空间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阻碍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张博士等人走入了一个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限循环的楼梯，无法走出去了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未来的信息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未来的我和白梦薇发现了信息（在某处），得知空间形成原因、外星人、破解线索（血）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循环原因是基地的机关，需要用水晶头骨检测台阶，如果发光，则不能踩，方可来解除循环。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循环原因：当时骷髅会正在用水晶头骨给外星人发送信息，然后发生了叛变，两派人马抢夺水晶头骨，造成空间波动，形成循环空间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解方法：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用水晶头骨 沾上永生药剂（滴血，带永生基因的），可激发水晶头骨的能量，影响空间结构，顺利走出</a:t>
            </a:r>
            <a:endParaRPr lang="en-US" altLang="zh-CN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442" y="6296059"/>
            <a:ext cx="108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引出</a:t>
            </a:r>
            <a:r>
              <a:rPr lang="zh-CN" altLang="en-US" dirty="0" smtClean="0">
                <a:solidFill>
                  <a:schemeClr val="tx2"/>
                </a:solidFill>
              </a:rPr>
              <a:t>剧情：骷髅会由来、外星人等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7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间逻辑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96411" y="2657742"/>
            <a:ext cx="6682811" cy="5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04059" y="2533828"/>
            <a:ext cx="316194" cy="350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Oval 87"/>
          <p:cNvSpPr/>
          <p:nvPr/>
        </p:nvSpPr>
        <p:spPr>
          <a:xfrm>
            <a:off x="5937903" y="2482553"/>
            <a:ext cx="316194" cy="35037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6250" y="2956845"/>
            <a:ext cx="11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</a:t>
            </a:r>
            <a:r>
              <a:rPr lang="zh-CN" altLang="en-US" dirty="0" smtClean="0"/>
              <a:t>序未来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276883" y="2907433"/>
            <a:ext cx="7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196411" y="4359418"/>
            <a:ext cx="6682811" cy="5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319113" y="4220999"/>
            <a:ext cx="316194" cy="3503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Oval 91"/>
          <p:cNvSpPr/>
          <p:nvPr/>
        </p:nvSpPr>
        <p:spPr>
          <a:xfrm>
            <a:off x="5937903" y="4184229"/>
            <a:ext cx="316194" cy="3503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536250" y="4658521"/>
            <a:ext cx="111949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顺</a:t>
            </a:r>
            <a:r>
              <a:rPr lang="zh-CN" altLang="en-US" dirty="0" smtClean="0"/>
              <a:t>序未来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091937" y="4658521"/>
            <a:ext cx="77054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88" idx="0"/>
          </p:cNvCxnSpPr>
          <p:nvPr/>
        </p:nvCxnSpPr>
        <p:spPr>
          <a:xfrm flipH="1" flipV="1">
            <a:off x="3341406" y="1897166"/>
            <a:ext cx="2754594" cy="58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20253" y="1923604"/>
            <a:ext cx="1461332" cy="58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75858" y="2879320"/>
            <a:ext cx="3878011" cy="130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6477" y="2509734"/>
            <a:ext cx="3631962" cy="3231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0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9963" y="1675211"/>
            <a:ext cx="367470" cy="495657"/>
            <a:chOff x="666571" y="1640792"/>
            <a:chExt cx="538385" cy="821720"/>
          </a:xfrm>
        </p:grpSpPr>
        <p:sp>
          <p:nvSpPr>
            <p:cNvPr id="9" name="Oval 8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6678" y="2016451"/>
            <a:ext cx="367470" cy="495657"/>
            <a:chOff x="666571" y="1640792"/>
            <a:chExt cx="538385" cy="821720"/>
          </a:xfrm>
        </p:grpSpPr>
        <p:sp>
          <p:nvSpPr>
            <p:cNvPr id="26" name="Oval 25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80296" y="2048490"/>
            <a:ext cx="367470" cy="495657"/>
            <a:chOff x="666571" y="1640792"/>
            <a:chExt cx="538385" cy="821720"/>
          </a:xfrm>
        </p:grpSpPr>
        <p:sp>
          <p:nvSpPr>
            <p:cNvPr id="29" name="Oval 28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20260" y="1680252"/>
            <a:ext cx="367470" cy="495657"/>
            <a:chOff x="666571" y="1640792"/>
            <a:chExt cx="538385" cy="821720"/>
          </a:xfrm>
        </p:grpSpPr>
        <p:sp>
          <p:nvSpPr>
            <p:cNvPr id="32" name="Oval 31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02707" y="2438243"/>
            <a:ext cx="367470" cy="495657"/>
            <a:chOff x="666571" y="1640792"/>
            <a:chExt cx="538385" cy="821720"/>
          </a:xfrm>
        </p:grpSpPr>
        <p:sp>
          <p:nvSpPr>
            <p:cNvPr id="35" name="Oval 34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7794" y="2329993"/>
            <a:ext cx="367470" cy="495657"/>
            <a:chOff x="666571" y="1640792"/>
            <a:chExt cx="538385" cy="821720"/>
          </a:xfrm>
        </p:grpSpPr>
        <p:sp>
          <p:nvSpPr>
            <p:cNvPr id="38" name="Oval 37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1413" y="2130255"/>
            <a:ext cx="367470" cy="495657"/>
            <a:chOff x="666571" y="1640792"/>
            <a:chExt cx="538385" cy="821720"/>
          </a:xfrm>
        </p:grpSpPr>
        <p:sp>
          <p:nvSpPr>
            <p:cNvPr id="41" name="Oval 40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1393" y="1555511"/>
            <a:ext cx="367470" cy="495657"/>
            <a:chOff x="666571" y="1640792"/>
            <a:chExt cx="538385" cy="821720"/>
          </a:xfrm>
        </p:grpSpPr>
        <p:sp>
          <p:nvSpPr>
            <p:cNvPr id="44" name="Oval 43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202" y="3869671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47" name="Oval 46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87917" y="4210911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50" name="Oval 49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11535" y="4242950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53" name="Oval 52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51499" y="3874712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56" name="Oval 55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33946" y="4632703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59" name="Oval 58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9033" y="4524453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62" name="Oval 61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2652" y="4324715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65" name="Oval 64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02632" y="3749971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68" name="Oval 67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01675" y="2924005"/>
            <a:ext cx="367470" cy="495657"/>
            <a:chOff x="666571" y="1640792"/>
            <a:chExt cx="538385" cy="821720"/>
          </a:xfrm>
          <a:solidFill>
            <a:schemeClr val="accent2"/>
          </a:solidFill>
        </p:grpSpPr>
        <p:sp>
          <p:nvSpPr>
            <p:cNvPr id="71" name="Oval 70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45661" y="3385244"/>
            <a:ext cx="367470" cy="495657"/>
            <a:chOff x="666571" y="1640792"/>
            <a:chExt cx="538385" cy="821720"/>
          </a:xfrm>
          <a:solidFill>
            <a:schemeClr val="accent2"/>
          </a:solidFill>
        </p:grpSpPr>
        <p:sp>
          <p:nvSpPr>
            <p:cNvPr id="74" name="Oval 73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5070764" y="1555511"/>
            <a:ext cx="23750" cy="509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643984" y="3106088"/>
            <a:ext cx="367470" cy="495657"/>
            <a:chOff x="666571" y="1640792"/>
            <a:chExt cx="538385" cy="821720"/>
          </a:xfrm>
          <a:solidFill>
            <a:schemeClr val="accent2"/>
          </a:solidFill>
        </p:grpSpPr>
        <p:sp>
          <p:nvSpPr>
            <p:cNvPr id="77" name="Oval 76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87970" y="3567327"/>
            <a:ext cx="367470" cy="495657"/>
            <a:chOff x="666571" y="1640792"/>
            <a:chExt cx="538385" cy="821720"/>
          </a:xfrm>
          <a:solidFill>
            <a:schemeClr val="accent2"/>
          </a:solidFill>
        </p:grpSpPr>
        <p:sp>
          <p:nvSpPr>
            <p:cNvPr id="80" name="Oval 79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Isosceles Triangle 80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55032" y="3610622"/>
            <a:ext cx="367470" cy="495657"/>
            <a:chOff x="666571" y="1640792"/>
            <a:chExt cx="538385" cy="821720"/>
          </a:xfrm>
          <a:solidFill>
            <a:schemeClr val="accent6"/>
          </a:solidFill>
        </p:grpSpPr>
        <p:sp>
          <p:nvSpPr>
            <p:cNvPr id="83" name="Oval 82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Isosceles Triangle 83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194996" y="3242384"/>
            <a:ext cx="367470" cy="495657"/>
            <a:chOff x="666571" y="1640792"/>
            <a:chExt cx="538385" cy="821720"/>
          </a:xfrm>
        </p:grpSpPr>
        <p:sp>
          <p:nvSpPr>
            <p:cNvPr id="86" name="Oval 85"/>
            <p:cNvSpPr/>
            <p:nvPr/>
          </p:nvSpPr>
          <p:spPr>
            <a:xfrm>
              <a:off x="743484" y="1640792"/>
              <a:ext cx="384560" cy="3589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0630820">
              <a:off x="666571" y="2018131"/>
              <a:ext cx="538385" cy="44438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76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（互助）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51278" y="2291032"/>
            <a:ext cx="4795744" cy="2900730"/>
            <a:chOff x="6271060" y="4102740"/>
            <a:chExt cx="4795744" cy="2900730"/>
          </a:xfrm>
        </p:grpSpPr>
        <p:sp>
          <p:nvSpPr>
            <p:cNvPr id="19" name="Flowchart: Data 18"/>
            <p:cNvSpPr/>
            <p:nvPr/>
          </p:nvSpPr>
          <p:spPr>
            <a:xfrm>
              <a:off x="6322293" y="4102740"/>
              <a:ext cx="4744511" cy="2231349"/>
            </a:xfrm>
            <a:prstGeom prst="flowChartInputOutput">
              <a:avLst/>
            </a:prstGeom>
            <a:solidFill>
              <a:srgbClr val="EDEDED">
                <a:alpha val="63922"/>
              </a:srgb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37523" y="5778933"/>
              <a:ext cx="179461" cy="2229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818805" y="4448472"/>
              <a:ext cx="179461" cy="222936"/>
            </a:xfrm>
            <a:prstGeom prst="roundRect">
              <a:avLst/>
            </a:prstGeom>
            <a:solidFill>
              <a:srgbClr val="00A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7814" y="6449472"/>
              <a:ext cx="1118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秘密基地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1060" y="5501934"/>
              <a:ext cx="73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755236" y="3967225"/>
            <a:ext cx="636734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房间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391970" y="3412069"/>
            <a:ext cx="716062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毒气室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152" y="1916548"/>
            <a:ext cx="7081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同时被敌人追击？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43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（互助）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51278" y="2291032"/>
            <a:ext cx="4795744" cy="2900730"/>
            <a:chOff x="6271060" y="4102740"/>
            <a:chExt cx="4795744" cy="2900730"/>
          </a:xfrm>
        </p:grpSpPr>
        <p:sp>
          <p:nvSpPr>
            <p:cNvPr id="19" name="Flowchart: Data 18"/>
            <p:cNvSpPr/>
            <p:nvPr/>
          </p:nvSpPr>
          <p:spPr>
            <a:xfrm>
              <a:off x="6322293" y="4102740"/>
              <a:ext cx="4744511" cy="2231349"/>
            </a:xfrm>
            <a:prstGeom prst="flowChartInputOutput">
              <a:avLst/>
            </a:prstGeom>
            <a:solidFill>
              <a:srgbClr val="EDEDED">
                <a:alpha val="63922"/>
              </a:srgb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37523" y="5778933"/>
              <a:ext cx="179461" cy="2229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818805" y="4448472"/>
              <a:ext cx="179461" cy="222936"/>
            </a:xfrm>
            <a:prstGeom prst="roundRect">
              <a:avLst/>
            </a:prstGeom>
            <a:solidFill>
              <a:srgbClr val="00A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7814" y="6449472"/>
              <a:ext cx="1118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秘密基地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1060" y="5501934"/>
              <a:ext cx="73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755236" y="3967225"/>
            <a:ext cx="636734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房间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391970" y="3412069"/>
            <a:ext cx="716062" cy="303814"/>
          </a:xfrm>
          <a:prstGeom prst="roundRect">
            <a:avLst>
              <a:gd name="adj" fmla="val 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毒气室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4152" y="1916548"/>
            <a:ext cx="7081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需找食物？</a:t>
            </a:r>
            <a:endParaRPr lang="en-US" altLang="zh-CN" sz="1200" dirty="0" smtClean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355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（互助）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68071" y="3236259"/>
            <a:ext cx="5387788" cy="4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30824" y="4105836"/>
            <a:ext cx="5387788" cy="4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306235" y="3139109"/>
            <a:ext cx="349624" cy="19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3079152" y="4053509"/>
            <a:ext cx="325083" cy="14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37129" y="2931459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 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37128" y="3921169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</a:t>
            </a:r>
            <a:endParaRPr lang="zh-CN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306235" y="4008685"/>
            <a:ext cx="349624" cy="19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330824" y="5118847"/>
            <a:ext cx="5387788" cy="4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79152" y="5066520"/>
            <a:ext cx="325083" cy="14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7128" y="4956591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</a:t>
            </a:r>
            <a:endParaRPr lang="zh-CN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161929" y="3183932"/>
            <a:ext cx="349624" cy="19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3547672" y="5066520"/>
            <a:ext cx="325083" cy="14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36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599" y="2277035"/>
            <a:ext cx="8928847" cy="3827930"/>
          </a:xfrm>
          <a:prstGeom prst="roundRect">
            <a:avLst>
              <a:gd name="adj" fmla="val 2850"/>
            </a:avLst>
          </a:prstGeom>
          <a:solidFill>
            <a:srgbClr val="ED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989171" y="5217458"/>
            <a:ext cx="197223" cy="3406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87014" y="4913780"/>
            <a:ext cx="73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4533" y="3303058"/>
            <a:ext cx="50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壁画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11756" y="5156947"/>
            <a:ext cx="516791" cy="4751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11756" y="5639253"/>
            <a:ext cx="73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5617" y="5155304"/>
            <a:ext cx="437412" cy="4836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57856" y="5302623"/>
            <a:ext cx="773603" cy="1837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01894" y="5287975"/>
            <a:ext cx="73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毒气室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3008729" y="4452993"/>
            <a:ext cx="490953" cy="329454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3109980" y="5311584"/>
            <a:ext cx="744844" cy="174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75617" y="4569606"/>
            <a:ext cx="64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18"/>
          <p:cNvSpPr/>
          <p:nvPr/>
        </p:nvSpPr>
        <p:spPr>
          <a:xfrm rot="5400000">
            <a:off x="2867994" y="3406139"/>
            <a:ext cx="437412" cy="4836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ounded Rectangle 27"/>
          <p:cNvSpPr/>
          <p:nvPr/>
        </p:nvSpPr>
        <p:spPr>
          <a:xfrm rot="5400000">
            <a:off x="2224755" y="4275007"/>
            <a:ext cx="1737892" cy="2411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55490" y="3516871"/>
            <a:ext cx="73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手术室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2" name="Rounded Rectangle 21"/>
          <p:cNvSpPr/>
          <p:nvPr/>
        </p:nvSpPr>
        <p:spPr>
          <a:xfrm rot="5400000">
            <a:off x="8356383" y="1580703"/>
            <a:ext cx="437412" cy="4836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42961" y="1618664"/>
            <a:ext cx="73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储藏室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03214" y="3487185"/>
            <a:ext cx="3358741" cy="2301312"/>
          </a:xfrm>
          <a:prstGeom prst="roundRect">
            <a:avLst>
              <a:gd name="adj" fmla="val 4591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3259816" y="3572886"/>
            <a:ext cx="3021705" cy="1922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/>
          <p:cNvSpPr/>
          <p:nvPr/>
        </p:nvSpPr>
        <p:spPr>
          <a:xfrm>
            <a:off x="3236732" y="3511700"/>
            <a:ext cx="148953" cy="32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Oval 49"/>
          <p:cNvSpPr/>
          <p:nvPr/>
        </p:nvSpPr>
        <p:spPr>
          <a:xfrm>
            <a:off x="6205610" y="3511700"/>
            <a:ext cx="148953" cy="322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86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（祭司大厅）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5082" y="2169459"/>
            <a:ext cx="167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祭祀设备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出口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药剂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病情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怪物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助手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水晶头骨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张博士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9271" y="2169459"/>
            <a:ext cx="167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白梦薇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未来</a:t>
            </a:r>
            <a:r>
              <a:rPr lang="zh-CN" altLang="en-US" dirty="0" smtClean="0"/>
              <a:t>的我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未</a:t>
            </a:r>
            <a:r>
              <a:rPr lang="zh-CN" altLang="en-US" dirty="0" smtClean="0"/>
              <a:t>来的白梦薇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危</a:t>
            </a:r>
            <a:r>
              <a:rPr lang="zh-CN" altLang="en-US" dirty="0" smtClean="0"/>
              <a:t>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1972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6061" y="1295694"/>
            <a:ext cx="24990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（祭司大厅）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7882" y="1805474"/>
            <a:ext cx="3299012" cy="5013147"/>
            <a:chOff x="896470" y="1647628"/>
            <a:chExt cx="3299012" cy="5013147"/>
          </a:xfrm>
        </p:grpSpPr>
        <p:sp>
          <p:nvSpPr>
            <p:cNvPr id="3" name="Rectangle 2"/>
            <p:cNvSpPr/>
            <p:nvPr/>
          </p:nvSpPr>
          <p:spPr>
            <a:xfrm>
              <a:off x="896470" y="1647628"/>
              <a:ext cx="3299012" cy="50131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63162" y="2814379"/>
              <a:ext cx="1739154" cy="2887360"/>
              <a:chOff x="1810870" y="2814194"/>
              <a:chExt cx="986118" cy="172194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54304" y="2814194"/>
                <a:ext cx="699247" cy="6813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1810870" y="3361764"/>
                <a:ext cx="986118" cy="11743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Oval Callout 9"/>
            <p:cNvSpPr/>
            <p:nvPr/>
          </p:nvSpPr>
          <p:spPr>
            <a:xfrm>
              <a:off x="2747852" y="2238695"/>
              <a:ext cx="1447630" cy="902186"/>
            </a:xfrm>
            <a:prstGeom prst="wedgeEllipseCallout">
              <a:avLst>
                <a:gd name="adj1" fmla="val -42507"/>
                <a:gd name="adj2" fmla="val 10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01692" y="6015318"/>
              <a:ext cx="1320166" cy="439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7918" y="6015318"/>
              <a:ext cx="1320166" cy="439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1691" y="1781357"/>
              <a:ext cx="3077249" cy="3012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gular Pentagon 13"/>
            <p:cNvSpPr/>
            <p:nvPr/>
          </p:nvSpPr>
          <p:spPr>
            <a:xfrm>
              <a:off x="1084724" y="2361238"/>
              <a:ext cx="478437" cy="412271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553202" y="2158839"/>
            <a:ext cx="7333998" cy="4453596"/>
          </a:xfrm>
          <a:prstGeom prst="roundRect">
            <a:avLst>
              <a:gd name="adj" fmla="val 35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17460" y="2519084"/>
            <a:ext cx="753036" cy="687318"/>
            <a:chOff x="5387788" y="2396541"/>
            <a:chExt cx="1174377" cy="902186"/>
          </a:xfrm>
        </p:grpSpPr>
        <p:sp>
          <p:nvSpPr>
            <p:cNvPr id="17" name="Rounded Rectangle 16"/>
            <p:cNvSpPr/>
            <p:nvPr/>
          </p:nvSpPr>
          <p:spPr>
            <a:xfrm>
              <a:off x="5693409" y="2847634"/>
              <a:ext cx="546026" cy="45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87788" y="2396541"/>
              <a:ext cx="1174377" cy="5348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83975" y="2538856"/>
            <a:ext cx="753036" cy="687318"/>
            <a:chOff x="5387788" y="2396541"/>
            <a:chExt cx="1174377" cy="902186"/>
          </a:xfrm>
        </p:grpSpPr>
        <p:sp>
          <p:nvSpPr>
            <p:cNvPr id="22" name="Rounded Rectangle 21"/>
            <p:cNvSpPr/>
            <p:nvPr/>
          </p:nvSpPr>
          <p:spPr>
            <a:xfrm>
              <a:off x="5693409" y="2847634"/>
              <a:ext cx="546026" cy="45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5387788" y="2396541"/>
              <a:ext cx="1174377" cy="5348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33221" y="4560983"/>
            <a:ext cx="753036" cy="687318"/>
            <a:chOff x="5387788" y="2396541"/>
            <a:chExt cx="1174377" cy="902186"/>
          </a:xfrm>
        </p:grpSpPr>
        <p:sp>
          <p:nvSpPr>
            <p:cNvPr id="25" name="Rounded Rectangle 24"/>
            <p:cNvSpPr/>
            <p:nvPr/>
          </p:nvSpPr>
          <p:spPr>
            <a:xfrm>
              <a:off x="5693409" y="2847634"/>
              <a:ext cx="546026" cy="45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5387788" y="2396541"/>
              <a:ext cx="1174377" cy="5348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8498541" y="3715832"/>
            <a:ext cx="959223" cy="1048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615128" y="3500162"/>
            <a:ext cx="547879" cy="970690"/>
            <a:chOff x="6601989" y="3774141"/>
            <a:chExt cx="547879" cy="970690"/>
          </a:xfrm>
        </p:grpSpPr>
        <p:sp>
          <p:nvSpPr>
            <p:cNvPr id="28" name="Oval 27"/>
            <p:cNvSpPr/>
            <p:nvPr/>
          </p:nvSpPr>
          <p:spPr>
            <a:xfrm>
              <a:off x="6660776" y="3774141"/>
              <a:ext cx="430306" cy="44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601989" y="4222376"/>
              <a:ext cx="547879" cy="5224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5149" y="4680019"/>
            <a:ext cx="547879" cy="970690"/>
            <a:chOff x="6601989" y="3774141"/>
            <a:chExt cx="547879" cy="970690"/>
          </a:xfrm>
        </p:grpSpPr>
        <p:sp>
          <p:nvSpPr>
            <p:cNvPr id="32" name="Oval 31"/>
            <p:cNvSpPr/>
            <p:nvPr/>
          </p:nvSpPr>
          <p:spPr>
            <a:xfrm>
              <a:off x="6660776" y="3774141"/>
              <a:ext cx="430306" cy="44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601989" y="4222376"/>
              <a:ext cx="547879" cy="5224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72521" y="2397170"/>
            <a:ext cx="547879" cy="970690"/>
            <a:chOff x="6601989" y="3774141"/>
            <a:chExt cx="547879" cy="970690"/>
          </a:xfrm>
        </p:grpSpPr>
        <p:sp>
          <p:nvSpPr>
            <p:cNvPr id="35" name="Oval 34"/>
            <p:cNvSpPr/>
            <p:nvPr/>
          </p:nvSpPr>
          <p:spPr>
            <a:xfrm>
              <a:off x="6660776" y="3774141"/>
              <a:ext cx="430306" cy="44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6601989" y="4222376"/>
              <a:ext cx="547879" cy="5224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174072" y="3856605"/>
            <a:ext cx="547879" cy="970690"/>
            <a:chOff x="6601989" y="3774141"/>
            <a:chExt cx="547879" cy="970690"/>
          </a:xfrm>
        </p:grpSpPr>
        <p:sp>
          <p:nvSpPr>
            <p:cNvPr id="38" name="Oval 37"/>
            <p:cNvSpPr/>
            <p:nvPr/>
          </p:nvSpPr>
          <p:spPr>
            <a:xfrm>
              <a:off x="6660776" y="3774141"/>
              <a:ext cx="430306" cy="44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601989" y="4222376"/>
              <a:ext cx="547879" cy="5224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183824" y="4827295"/>
            <a:ext cx="547879" cy="970690"/>
            <a:chOff x="6601989" y="3774141"/>
            <a:chExt cx="547879" cy="970690"/>
          </a:xfrm>
          <a:solidFill>
            <a:schemeClr val="accent2"/>
          </a:solidFill>
        </p:grpSpPr>
        <p:sp>
          <p:nvSpPr>
            <p:cNvPr id="41" name="Oval 40"/>
            <p:cNvSpPr/>
            <p:nvPr/>
          </p:nvSpPr>
          <p:spPr>
            <a:xfrm>
              <a:off x="6660776" y="3774141"/>
              <a:ext cx="430306" cy="44823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6601989" y="4222376"/>
              <a:ext cx="547879" cy="52245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7263" y="5202474"/>
            <a:ext cx="547879" cy="970690"/>
            <a:chOff x="6601989" y="3774141"/>
            <a:chExt cx="547879" cy="970690"/>
          </a:xfrm>
        </p:grpSpPr>
        <p:sp>
          <p:nvSpPr>
            <p:cNvPr id="44" name="Oval 43"/>
            <p:cNvSpPr/>
            <p:nvPr/>
          </p:nvSpPr>
          <p:spPr>
            <a:xfrm>
              <a:off x="6660776" y="3774141"/>
              <a:ext cx="430306" cy="448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6601989" y="4222376"/>
              <a:ext cx="547879" cy="5224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Heart 45"/>
          <p:cNvSpPr/>
          <p:nvPr/>
        </p:nvSpPr>
        <p:spPr>
          <a:xfrm>
            <a:off x="7853224" y="4433488"/>
            <a:ext cx="191442" cy="23058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Heart 46"/>
          <p:cNvSpPr/>
          <p:nvPr/>
        </p:nvSpPr>
        <p:spPr>
          <a:xfrm>
            <a:off x="8123244" y="4433488"/>
            <a:ext cx="191442" cy="23058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ounded Rectangle 47"/>
          <p:cNvSpPr/>
          <p:nvPr/>
        </p:nvSpPr>
        <p:spPr>
          <a:xfrm>
            <a:off x="643102" y="1939203"/>
            <a:ext cx="2153885" cy="3012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8937" y="506161"/>
            <a:ext cx="17596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故事二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改变未来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230" y="1966470"/>
            <a:ext cx="10414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故事概述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：某天，手机上突然黑屏，有人和你对话。经对话了解，这个人是未来的你（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你），此时的未来人类正在面临危机：超级病毒（暂定）。人类已束手无策，解救人类的唯一方法就是杀掉制造病毒的人（老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），杀人的武器由于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器故障传送到了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1947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年的罗斯威尔地区，现在保存在美国的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区。以现在美国的技术还不足以破解并使用这个武器，你需要激活这个武器，并杀掉老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你会给你一个计算机病毒，使用后，即可连接到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区的数据中心，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要引起他们的注意，不断的与他们对话，病毒会自动激活武器。然后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你会给你杀人程序，只需要执行程序，就会杀掉老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你一切照做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功激活武器后，当你要杀掉老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时，突然你的屏幕上又显示了另外一行红色字体：千万不要这么做！ 发来这个消息的是更未来的你（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你），阻止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在的你的原因是：杀掉老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后，美国意识到这个武器的价值，经过多年技术公关，最后成功掌握了这个武器，利用这个武器，除掉了朝鲜首脑，导致了核战争的爆发，人类再次面临灭绝。需要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：决策影响未来走向，联系历时神秘事件，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线下结合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：网站老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需完善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放结局、新颖故事、危机是什么、如何解决危机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可加入故事元素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：对抗、解谜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4408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卡设计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4235" y="1328420"/>
            <a:ext cx="4578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秘密基地</a:t>
            </a:r>
            <a:r>
              <a:rPr lang="zh-CN" altLang="en-US" sz="12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（祭司大厅）</a:t>
            </a:r>
            <a:endParaRPr lang="zh-CN" altLang="en-US" sz="12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7882" y="1805474"/>
            <a:ext cx="3299012" cy="5013147"/>
            <a:chOff x="896470" y="1647628"/>
            <a:chExt cx="3299012" cy="5013147"/>
          </a:xfrm>
        </p:grpSpPr>
        <p:sp>
          <p:nvSpPr>
            <p:cNvPr id="3" name="Rectangle 2"/>
            <p:cNvSpPr/>
            <p:nvPr/>
          </p:nvSpPr>
          <p:spPr>
            <a:xfrm>
              <a:off x="896470" y="1647628"/>
              <a:ext cx="3299012" cy="50131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63162" y="2814379"/>
              <a:ext cx="1739154" cy="2887360"/>
              <a:chOff x="1810870" y="2814194"/>
              <a:chExt cx="986118" cy="172194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54304" y="2814194"/>
                <a:ext cx="699247" cy="6813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1810870" y="3361764"/>
                <a:ext cx="986118" cy="11743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Oval Callout 9"/>
            <p:cNvSpPr/>
            <p:nvPr/>
          </p:nvSpPr>
          <p:spPr>
            <a:xfrm>
              <a:off x="2747852" y="2238695"/>
              <a:ext cx="1447630" cy="902186"/>
            </a:xfrm>
            <a:prstGeom prst="wedgeEllipseCallout">
              <a:avLst>
                <a:gd name="adj1" fmla="val -40649"/>
                <a:gd name="adj2" fmla="val 714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01692" y="6015318"/>
              <a:ext cx="1320166" cy="439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7918" y="6015318"/>
              <a:ext cx="1320166" cy="439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1691" y="1781357"/>
              <a:ext cx="3077249" cy="3012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gular Pentagon 13"/>
            <p:cNvSpPr/>
            <p:nvPr/>
          </p:nvSpPr>
          <p:spPr>
            <a:xfrm>
              <a:off x="1084724" y="2361238"/>
              <a:ext cx="478437" cy="412271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643103" y="1939203"/>
            <a:ext cx="2047654" cy="3012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5755341" y="1844853"/>
            <a:ext cx="3299012" cy="50131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ounded Rectangle 54"/>
          <p:cNvSpPr/>
          <p:nvPr/>
        </p:nvSpPr>
        <p:spPr>
          <a:xfrm>
            <a:off x="5866222" y="2100570"/>
            <a:ext cx="3077249" cy="4511865"/>
          </a:xfrm>
          <a:prstGeom prst="roundRect">
            <a:avLst>
              <a:gd name="adj" fmla="val 530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Donut 1"/>
          <p:cNvSpPr/>
          <p:nvPr/>
        </p:nvSpPr>
        <p:spPr>
          <a:xfrm>
            <a:off x="6284258" y="5251724"/>
            <a:ext cx="824753" cy="7796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Donut 58"/>
          <p:cNvSpPr/>
          <p:nvPr/>
        </p:nvSpPr>
        <p:spPr>
          <a:xfrm>
            <a:off x="6284257" y="2541533"/>
            <a:ext cx="824753" cy="7796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Donut 59"/>
          <p:cNvSpPr/>
          <p:nvPr/>
        </p:nvSpPr>
        <p:spPr>
          <a:xfrm>
            <a:off x="7898256" y="2524023"/>
            <a:ext cx="824753" cy="7796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Donut 60"/>
          <p:cNvSpPr/>
          <p:nvPr/>
        </p:nvSpPr>
        <p:spPr>
          <a:xfrm>
            <a:off x="6293223" y="3961604"/>
            <a:ext cx="824753" cy="7796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Donut 61"/>
          <p:cNvSpPr/>
          <p:nvPr/>
        </p:nvSpPr>
        <p:spPr>
          <a:xfrm>
            <a:off x="7898257" y="3932867"/>
            <a:ext cx="824753" cy="779643"/>
          </a:xfrm>
          <a:prstGeom prst="don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Donut 62"/>
          <p:cNvSpPr/>
          <p:nvPr/>
        </p:nvSpPr>
        <p:spPr>
          <a:xfrm>
            <a:off x="7943430" y="5293442"/>
            <a:ext cx="824753" cy="779643"/>
          </a:xfrm>
          <a:prstGeom prst="don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8937" y="506161"/>
            <a:ext cx="17596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故事三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黑客军团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2527" y="2077565"/>
            <a:ext cx="8824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故事简介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：某天，你的手机上接到被黑客入侵，这个黑客组织找到你，告诉你马航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是个阴谋，飞机没有坠毁，而是被劫持了，需要你合作，揭露这件事，并且营救出这些人。黑客组织会给你个网站，你线下可以登录这个网站，查看信息，通过不同的密码进入网站，会出现不同的信息（网站需要线下制作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：真是事件改编、线上线下联动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06478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8937" y="506161"/>
            <a:ext cx="17596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故事二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230" y="1966470"/>
            <a:ext cx="10414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：在未来，实现时空穿越的必要条件之一（大数据），只能往过去传送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的你如何找到现在的你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来的你通过网络给你软件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可以关联线下网站，获取信息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：危机，罗斯威尔事件，美国保留了外星飞船，飞船不断发送信号，外星人正在路上，在未来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人已经入侵地球，你现在要阻止信号发送。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：反转，在未来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你被利用了，或者是未来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的你故意欺骗了现在的你，某些原因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决策相关，未来的你提供给你各种工具，利用各种工具，实现各种目的</a:t>
            </a: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：线下网页，辅助性质，可查看信息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61402" y="5195843"/>
            <a:ext cx="6999005" cy="341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0486" y="5016382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4324986" y="5016382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546750" y="5016382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3230" y="5530992"/>
            <a:ext cx="9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1676" y="5517626"/>
            <a:ext cx="78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9063" y="5530992"/>
            <a:ext cx="9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81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8937" y="506161"/>
            <a:ext cx="17596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故事二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230" y="1966470"/>
            <a:ext cx="10414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故事概述：未来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的你找到了现在的你，在未来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有永生技术，不想再经历失去亲人的痛苦。要永生。现在的你必须帮助某个人，实现技术公关，获得永生资格。当你一切完成后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的你，告诉你永生之后，博士反人类，你需要阻止这件事发生。可以做选择。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的你可以提供你一些工具（需发挥）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线下网页如何利用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多结局？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善剧情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线下网页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何决策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实事件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61402" y="5776959"/>
            <a:ext cx="6999005" cy="341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0486" y="5597498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4324986" y="5597498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546750" y="5597498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3230" y="6112108"/>
            <a:ext cx="9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1676" y="6098742"/>
            <a:ext cx="78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9063" y="6112108"/>
            <a:ext cx="9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73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24729" y="459314"/>
            <a:ext cx="4622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时空穿越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永生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230" y="1966470"/>
            <a:ext cx="72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博士为什么研究永生技术？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的我为什么要获得永生？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的我为什么要反抗博士？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戏是从故事的哪个视角切入的？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61402" y="5776959"/>
            <a:ext cx="6999005" cy="341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0486" y="5597498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4324986" y="5597498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7546750" y="5597498"/>
            <a:ext cx="435835" cy="35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3230" y="6112108"/>
            <a:ext cx="9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1676" y="6098742"/>
            <a:ext cx="78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9063" y="6112108"/>
            <a:ext cx="9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1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404235" y="1808480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4235" y="1328420"/>
            <a:ext cx="45783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50" y="1917621"/>
            <a:ext cx="10485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古老的地球上， 没有人类出现，进化到最高程度的就是猿类，直到外星人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恒一族，到访地球，他们用自己的基因改造猿类，这才有了世界上第一批人类。最开始的人类拥有永生的基因，不会生老病死。但是永恒一族发现，在漫长的生命中，人类会变得越来越残暴与自私，以当时人类的精神境界是无法战胜自身邪恶的一面，于是永恒一族决定用洪水清除人类，重新创世。这一次创世，他们关闭了人类体内的永生基因，才有了现在的人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消失的玛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雅文明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永生一族对这一次的人类比较满意，准备离去。但是为了研究人类社会，他们决定找一个种族，不断的给他们发送人类社会的信息。他们选中的就是玛雅人，他们传授给玛雅人先进的天文知识和发送信息的装置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水晶头骨（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块）。在永恒一族离去之前，他们把玛雅人安置到世界各地，让其秘密的发展并且收集和发送信息，哪怕从来没有得到过任何回复。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骷髅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玛雅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凭借他们获得的先进知识，发展的非常迅速，非常强大。强大到所有人类社会重要的资源都在他们的掌控之中。每年，他们会呆着水晶头骨聚集到一起，将人类社会的信息发送出去，在漫长的岁月里，他们给自己起了一个名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骷髅会。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16" name="文本框 3"/>
          <p:cNvSpPr txBox="1"/>
          <p:nvPr/>
        </p:nvSpPr>
        <p:spPr>
          <a:xfrm>
            <a:off x="4553202" y="466090"/>
            <a:ext cx="228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36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6693</Words>
  <Application>Microsoft Office PowerPoint</Application>
  <PresentationFormat>Widescreen</PresentationFormat>
  <Paragraphs>424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文字游戏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黑客入侵</dc:title>
  <dc:creator>Administrator</dc:creator>
  <cp:lastModifiedBy>Administrator</cp:lastModifiedBy>
  <cp:revision>186</cp:revision>
  <dcterms:created xsi:type="dcterms:W3CDTF">2015-05-05T08:02:00Z</dcterms:created>
  <dcterms:modified xsi:type="dcterms:W3CDTF">2018-01-08T14:29:38Z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