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游戏设计理论" id="{4C1E73CA-8983-4CE9-A403-334A6E5623B3}">
          <p14:sldIdLst>
            <p14:sldId id="256"/>
          </p14:sldIdLst>
        </p14:section>
        <p14:section name="马斯洛需求层次理论" id="{6C4A4853-83BE-4DB4-AE25-85C3825B7229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游戏中的心理学" id="{A057E6B5-2556-40F0-869D-5F81DF094098}">
          <p14:sldIdLst>
            <p14:sldId id="303"/>
            <p14:sldId id="304"/>
            <p14:sldId id="306"/>
            <p14:sldId id="308"/>
            <p14:sldId id="307"/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0688"/>
    <a:srgbClr val="FF0000"/>
    <a:srgbClr val="8497B0"/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C5316-1681-451F-B48E-024199C5E1E1}" type="doc">
      <dgm:prSet loTypeId="urn:microsoft.com/office/officeart/2005/8/layout/pyramid1#1" loCatId="pyramid" qsTypeId="urn:microsoft.com/office/officeart/2005/8/quickstyle/simple1#1" qsCatId="simple" csTypeId="urn:microsoft.com/office/officeart/2005/8/colors/colorful1#1" csCatId="colorful" phldr="1"/>
      <dgm:spPr/>
    </dgm:pt>
    <dgm:pt modelId="{DA3D2C2F-AF66-478F-94A4-AA106AED0C89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社会需求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D40CF35A-242D-48C7-A10E-955699FF4829}" cxnId="{9A5464EB-735A-490A-AFC3-39826925E0EF}" type="parTrans">
      <dgm:prSet/>
      <dgm:spPr/>
      <dgm:t>
        <a:bodyPr/>
        <a:lstStyle/>
        <a:p>
          <a:endParaRPr lang="zh-CN" altLang="en-US"/>
        </a:p>
      </dgm:t>
    </dgm:pt>
    <dgm:pt modelId="{9A755348-CE92-4DF9-975F-6F4135E7D3A4}" cxnId="{9A5464EB-735A-490A-AFC3-39826925E0EF}" type="sibTrans">
      <dgm:prSet/>
      <dgm:spPr/>
      <dgm:t>
        <a:bodyPr/>
        <a:lstStyle/>
        <a:p>
          <a:endParaRPr lang="zh-CN" altLang="en-US"/>
        </a:p>
      </dgm:t>
    </dgm:pt>
    <dgm:pt modelId="{8CD6625B-BE30-4678-B0DF-5419F4545256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安全需求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E8AB2A60-80B7-4BFD-A26E-520DE88FC7B6}" cxnId="{B9605CCB-56D2-4CB0-9C20-2E54709DCE36}" type="parTrans">
      <dgm:prSet/>
      <dgm:spPr/>
      <dgm:t>
        <a:bodyPr/>
        <a:lstStyle/>
        <a:p>
          <a:endParaRPr lang="zh-CN" altLang="en-US"/>
        </a:p>
      </dgm:t>
    </dgm:pt>
    <dgm:pt modelId="{9E673045-4E3C-4AF5-B03D-AFE33D78ABF1}" cxnId="{B9605CCB-56D2-4CB0-9C20-2E54709DCE36}" type="sibTrans">
      <dgm:prSet/>
      <dgm:spPr/>
      <dgm:t>
        <a:bodyPr/>
        <a:lstStyle/>
        <a:p>
          <a:endParaRPr lang="zh-CN" altLang="en-US"/>
        </a:p>
      </dgm:t>
    </dgm:pt>
    <dgm:pt modelId="{39484CA5-54E5-4D65-8293-2D8FB348402D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生理需求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66AE7D25-8F4C-49FC-A7CB-A43EB4A7F99D}" cxnId="{F3258BAB-93BD-4537-A502-C98A7074C551}" type="parTrans">
      <dgm:prSet/>
      <dgm:spPr/>
      <dgm:t>
        <a:bodyPr/>
        <a:lstStyle/>
        <a:p>
          <a:endParaRPr lang="zh-CN" altLang="en-US"/>
        </a:p>
      </dgm:t>
    </dgm:pt>
    <dgm:pt modelId="{90A4C9C5-1D24-49AE-AD33-6AFB76515EEE}" cxnId="{F3258BAB-93BD-4537-A502-C98A7074C551}" type="sibTrans">
      <dgm:prSet/>
      <dgm:spPr/>
      <dgm:t>
        <a:bodyPr/>
        <a:lstStyle/>
        <a:p>
          <a:endParaRPr lang="zh-CN" altLang="en-US"/>
        </a:p>
      </dgm:t>
    </dgm:pt>
    <dgm:pt modelId="{455E18DA-7681-4DC0-9081-516023E7B9ED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尊重需求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F6DD892E-3C4E-4813-A384-B08CA3B1961D}" cxnId="{B6C87F15-CE6A-4ED0-8C70-7746E9721DCD}" type="parTrans">
      <dgm:prSet/>
      <dgm:spPr/>
      <dgm:t>
        <a:bodyPr/>
        <a:lstStyle/>
        <a:p>
          <a:endParaRPr lang="zh-CN" altLang="en-US"/>
        </a:p>
      </dgm:t>
    </dgm:pt>
    <dgm:pt modelId="{04E1016B-A417-4ADD-86A1-BFADC5AAD730}" cxnId="{B6C87F15-CE6A-4ED0-8C70-7746E9721DCD}" type="sibTrans">
      <dgm:prSet/>
      <dgm:spPr/>
      <dgm:t>
        <a:bodyPr/>
        <a:lstStyle/>
        <a:p>
          <a:endParaRPr lang="zh-CN" altLang="en-US"/>
        </a:p>
      </dgm:t>
    </dgm:pt>
    <dgm:pt modelId="{18D6498C-7CC1-4F47-9BB9-199BA7945D81}">
      <dgm:prSet phldrT="[Text]" custT="1"/>
      <dgm:spPr/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</a:rPr>
            <a:t>自我实现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A9C638E4-46E0-4330-9B8B-BC7A6E5D2CA2}" cxnId="{C755B11C-81D9-444B-8234-C760D9BECDAD}" type="parTrans">
      <dgm:prSet/>
      <dgm:spPr/>
      <dgm:t>
        <a:bodyPr/>
        <a:lstStyle/>
        <a:p>
          <a:endParaRPr lang="zh-CN" altLang="en-US"/>
        </a:p>
      </dgm:t>
    </dgm:pt>
    <dgm:pt modelId="{2BFFBD98-E999-4007-B493-DA0BF522D766}" cxnId="{C755B11C-81D9-444B-8234-C760D9BECDAD}" type="sibTrans">
      <dgm:prSet/>
      <dgm:spPr/>
      <dgm:t>
        <a:bodyPr/>
        <a:lstStyle/>
        <a:p>
          <a:endParaRPr lang="zh-CN" altLang="en-US"/>
        </a:p>
      </dgm:t>
    </dgm:pt>
    <dgm:pt modelId="{46476B26-5B64-4F30-9525-8ADD8BB92381}" type="pres">
      <dgm:prSet presAssocID="{259C5316-1681-451F-B48E-024199C5E1E1}" presName="Name0" presStyleCnt="0">
        <dgm:presLayoutVars>
          <dgm:dir/>
          <dgm:animLvl val="lvl"/>
          <dgm:resizeHandles val="exact"/>
        </dgm:presLayoutVars>
      </dgm:prSet>
      <dgm:spPr/>
    </dgm:pt>
    <dgm:pt modelId="{3D2BFF3A-552D-4543-9F18-32C3916AC2EF}" type="pres">
      <dgm:prSet presAssocID="{18D6498C-7CC1-4F47-9BB9-199BA7945D81}" presName="Name8" presStyleCnt="0"/>
      <dgm:spPr/>
    </dgm:pt>
    <dgm:pt modelId="{92C8DE9A-440F-47E9-BEBA-BC90B779AED0}" type="pres">
      <dgm:prSet presAssocID="{18D6498C-7CC1-4F47-9BB9-199BA7945D81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C045B7-15D0-48DB-96E7-EA06B6FB81AD}" type="pres">
      <dgm:prSet presAssocID="{18D6498C-7CC1-4F47-9BB9-199BA7945D8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2720A8-9ED9-4A21-A770-4D8E6C435169}" type="pres">
      <dgm:prSet presAssocID="{455E18DA-7681-4DC0-9081-516023E7B9ED}" presName="Name8" presStyleCnt="0"/>
      <dgm:spPr/>
    </dgm:pt>
    <dgm:pt modelId="{1FAE6CBC-78AE-497C-AC21-F8506942DF87}" type="pres">
      <dgm:prSet presAssocID="{455E18DA-7681-4DC0-9081-516023E7B9ED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410ED56-26C2-41D0-9A8B-E3C5A6B28654}" type="pres">
      <dgm:prSet presAssocID="{455E18DA-7681-4DC0-9081-516023E7B9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A925DA-914E-4EAF-906A-8AD6456B0D41}" type="pres">
      <dgm:prSet presAssocID="{DA3D2C2F-AF66-478F-94A4-AA106AED0C89}" presName="Name8" presStyleCnt="0"/>
      <dgm:spPr/>
    </dgm:pt>
    <dgm:pt modelId="{034A3791-6008-481B-9A1A-274CB9DF405B}" type="pres">
      <dgm:prSet presAssocID="{DA3D2C2F-AF66-478F-94A4-AA106AED0C89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30CACE-06FF-440E-974E-D589D4810028}" type="pres">
      <dgm:prSet presAssocID="{DA3D2C2F-AF66-478F-94A4-AA106AED0C8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5D7355-0D7D-4781-BAA6-05C07301D1B5}" type="pres">
      <dgm:prSet presAssocID="{8CD6625B-BE30-4678-B0DF-5419F4545256}" presName="Name8" presStyleCnt="0"/>
      <dgm:spPr/>
    </dgm:pt>
    <dgm:pt modelId="{0D985FC8-1013-467E-B979-C42EE93BF824}" type="pres">
      <dgm:prSet presAssocID="{8CD6625B-BE30-4678-B0DF-5419F4545256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24076C-B102-444A-9F64-AD142CED9712}" type="pres">
      <dgm:prSet presAssocID="{8CD6625B-BE30-4678-B0DF-5419F454525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1953F5-08E2-4F5C-8D79-EE73E9CCE3E3}" type="pres">
      <dgm:prSet presAssocID="{39484CA5-54E5-4D65-8293-2D8FB348402D}" presName="Name8" presStyleCnt="0"/>
      <dgm:spPr/>
    </dgm:pt>
    <dgm:pt modelId="{81AFE7C1-E2A0-438F-90BA-5BB157C0BD54}" type="pres">
      <dgm:prSet presAssocID="{39484CA5-54E5-4D65-8293-2D8FB348402D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868E93-F8E6-4069-948A-4931F7A1C609}" type="pres">
      <dgm:prSet presAssocID="{39484CA5-54E5-4D65-8293-2D8FB348402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90604A-9555-41B0-8A92-2F87BD82EDCF}" type="presOf" srcId="{DA3D2C2F-AF66-478F-94A4-AA106AED0C89}" destId="{B030CACE-06FF-440E-974E-D589D4810028}" srcOrd="1" destOrd="0" presId="urn:microsoft.com/office/officeart/2005/8/layout/pyramid1#1"/>
    <dgm:cxn modelId="{DE31F430-1A97-4F88-9102-7E6CB9F830B8}" type="presOf" srcId="{455E18DA-7681-4DC0-9081-516023E7B9ED}" destId="{9410ED56-26C2-41D0-9A8B-E3C5A6B28654}" srcOrd="1" destOrd="0" presId="urn:microsoft.com/office/officeart/2005/8/layout/pyramid1#1"/>
    <dgm:cxn modelId="{2F190479-1434-4B65-9294-20CC2694AE01}" type="presOf" srcId="{39484CA5-54E5-4D65-8293-2D8FB348402D}" destId="{66868E93-F8E6-4069-948A-4931F7A1C609}" srcOrd="1" destOrd="0" presId="urn:microsoft.com/office/officeart/2005/8/layout/pyramid1#1"/>
    <dgm:cxn modelId="{B33242AB-129A-44D9-A001-88E5828E55B7}" type="presOf" srcId="{39484CA5-54E5-4D65-8293-2D8FB348402D}" destId="{81AFE7C1-E2A0-438F-90BA-5BB157C0BD54}" srcOrd="0" destOrd="0" presId="urn:microsoft.com/office/officeart/2005/8/layout/pyramid1#1"/>
    <dgm:cxn modelId="{400C142C-44F3-49D7-92C4-343E7D5A24C7}" type="presOf" srcId="{455E18DA-7681-4DC0-9081-516023E7B9ED}" destId="{1FAE6CBC-78AE-497C-AC21-F8506942DF87}" srcOrd="0" destOrd="0" presId="urn:microsoft.com/office/officeart/2005/8/layout/pyramid1#1"/>
    <dgm:cxn modelId="{C755B11C-81D9-444B-8234-C760D9BECDAD}" srcId="{259C5316-1681-451F-B48E-024199C5E1E1}" destId="{18D6498C-7CC1-4F47-9BB9-199BA7945D81}" srcOrd="0" destOrd="0" parTransId="{A9C638E4-46E0-4330-9B8B-BC7A6E5D2CA2}" sibTransId="{2BFFBD98-E999-4007-B493-DA0BF522D766}"/>
    <dgm:cxn modelId="{B6C87F15-CE6A-4ED0-8C70-7746E9721DCD}" srcId="{259C5316-1681-451F-B48E-024199C5E1E1}" destId="{455E18DA-7681-4DC0-9081-516023E7B9ED}" srcOrd="1" destOrd="0" parTransId="{F6DD892E-3C4E-4813-A384-B08CA3B1961D}" sibTransId="{04E1016B-A417-4ADD-86A1-BFADC5AAD730}"/>
    <dgm:cxn modelId="{67191739-304D-472E-9327-7AFCC862FFFE}" type="presOf" srcId="{8CD6625B-BE30-4678-B0DF-5419F4545256}" destId="{0D985FC8-1013-467E-B979-C42EE93BF824}" srcOrd="0" destOrd="0" presId="urn:microsoft.com/office/officeart/2005/8/layout/pyramid1#1"/>
    <dgm:cxn modelId="{A0A0E282-A13D-48A7-9335-E938E19273D1}" type="presOf" srcId="{259C5316-1681-451F-B48E-024199C5E1E1}" destId="{46476B26-5B64-4F30-9525-8ADD8BB92381}" srcOrd="0" destOrd="0" presId="urn:microsoft.com/office/officeart/2005/8/layout/pyramid1#1"/>
    <dgm:cxn modelId="{0999746C-310C-47B3-BD4B-8410D85E92C2}" type="presOf" srcId="{18D6498C-7CC1-4F47-9BB9-199BA7945D81}" destId="{92C8DE9A-440F-47E9-BEBA-BC90B779AED0}" srcOrd="0" destOrd="0" presId="urn:microsoft.com/office/officeart/2005/8/layout/pyramid1#1"/>
    <dgm:cxn modelId="{4303F5B8-C06A-40BB-8270-CA6152C4DD45}" type="presOf" srcId="{8CD6625B-BE30-4678-B0DF-5419F4545256}" destId="{7224076C-B102-444A-9F64-AD142CED9712}" srcOrd="1" destOrd="0" presId="urn:microsoft.com/office/officeart/2005/8/layout/pyramid1#1"/>
    <dgm:cxn modelId="{F3258BAB-93BD-4537-A502-C98A7074C551}" srcId="{259C5316-1681-451F-B48E-024199C5E1E1}" destId="{39484CA5-54E5-4D65-8293-2D8FB348402D}" srcOrd="4" destOrd="0" parTransId="{66AE7D25-8F4C-49FC-A7CB-A43EB4A7F99D}" sibTransId="{90A4C9C5-1D24-49AE-AD33-6AFB76515EEE}"/>
    <dgm:cxn modelId="{36FB2E47-D181-40C2-B8B1-15E6772AC68A}" type="presOf" srcId="{DA3D2C2F-AF66-478F-94A4-AA106AED0C89}" destId="{034A3791-6008-481B-9A1A-274CB9DF405B}" srcOrd="0" destOrd="0" presId="urn:microsoft.com/office/officeart/2005/8/layout/pyramid1#1"/>
    <dgm:cxn modelId="{CAAFEBAE-E455-4EEF-B2F7-508BBB5DC2A9}" type="presOf" srcId="{18D6498C-7CC1-4F47-9BB9-199BA7945D81}" destId="{6FC045B7-15D0-48DB-96E7-EA06B6FB81AD}" srcOrd="1" destOrd="0" presId="urn:microsoft.com/office/officeart/2005/8/layout/pyramid1#1"/>
    <dgm:cxn modelId="{B9605CCB-56D2-4CB0-9C20-2E54709DCE36}" srcId="{259C5316-1681-451F-B48E-024199C5E1E1}" destId="{8CD6625B-BE30-4678-B0DF-5419F4545256}" srcOrd="3" destOrd="0" parTransId="{E8AB2A60-80B7-4BFD-A26E-520DE88FC7B6}" sibTransId="{9E673045-4E3C-4AF5-B03D-AFE33D78ABF1}"/>
    <dgm:cxn modelId="{9A5464EB-735A-490A-AFC3-39826925E0EF}" srcId="{259C5316-1681-451F-B48E-024199C5E1E1}" destId="{DA3D2C2F-AF66-478F-94A4-AA106AED0C89}" srcOrd="2" destOrd="0" parTransId="{D40CF35A-242D-48C7-A10E-955699FF4829}" sibTransId="{9A755348-CE92-4DF9-975F-6F4135E7D3A4}"/>
    <dgm:cxn modelId="{2F4E373F-0BCD-47A3-AF6E-9F3B4EF58E71}" type="presParOf" srcId="{46476B26-5B64-4F30-9525-8ADD8BB92381}" destId="{3D2BFF3A-552D-4543-9F18-32C3916AC2EF}" srcOrd="0" destOrd="0" presId="urn:microsoft.com/office/officeart/2005/8/layout/pyramid1#1"/>
    <dgm:cxn modelId="{CCC475F2-CDFD-46BB-9514-116CC8E2298C}" type="presParOf" srcId="{3D2BFF3A-552D-4543-9F18-32C3916AC2EF}" destId="{92C8DE9A-440F-47E9-BEBA-BC90B779AED0}" srcOrd="0" destOrd="0" presId="urn:microsoft.com/office/officeart/2005/8/layout/pyramid1#1"/>
    <dgm:cxn modelId="{3C52D4EF-CF4C-4A53-BD57-5FBA03FEB388}" type="presParOf" srcId="{3D2BFF3A-552D-4543-9F18-32C3916AC2EF}" destId="{6FC045B7-15D0-48DB-96E7-EA06B6FB81AD}" srcOrd="1" destOrd="0" presId="urn:microsoft.com/office/officeart/2005/8/layout/pyramid1#1"/>
    <dgm:cxn modelId="{7391BD0B-4675-48B0-B7DB-D55BFDA60C17}" type="presParOf" srcId="{46476B26-5B64-4F30-9525-8ADD8BB92381}" destId="{202720A8-9ED9-4A21-A770-4D8E6C435169}" srcOrd="1" destOrd="0" presId="urn:microsoft.com/office/officeart/2005/8/layout/pyramid1#1"/>
    <dgm:cxn modelId="{C9194A94-3C06-42E0-9E0C-180B4AACCDC4}" type="presParOf" srcId="{202720A8-9ED9-4A21-A770-4D8E6C435169}" destId="{1FAE6CBC-78AE-497C-AC21-F8506942DF87}" srcOrd="0" destOrd="0" presId="urn:microsoft.com/office/officeart/2005/8/layout/pyramid1#1"/>
    <dgm:cxn modelId="{7B95794D-C553-4A80-BDC4-3C2C50AD45C8}" type="presParOf" srcId="{202720A8-9ED9-4A21-A770-4D8E6C435169}" destId="{9410ED56-26C2-41D0-9A8B-E3C5A6B28654}" srcOrd="1" destOrd="0" presId="urn:microsoft.com/office/officeart/2005/8/layout/pyramid1#1"/>
    <dgm:cxn modelId="{CC4365D0-B816-4BE4-9989-794E3ABC1652}" type="presParOf" srcId="{46476B26-5B64-4F30-9525-8ADD8BB92381}" destId="{30A925DA-914E-4EAF-906A-8AD6456B0D41}" srcOrd="2" destOrd="0" presId="urn:microsoft.com/office/officeart/2005/8/layout/pyramid1#1"/>
    <dgm:cxn modelId="{079864C3-94EC-4535-BC43-1908BD3B6896}" type="presParOf" srcId="{30A925DA-914E-4EAF-906A-8AD6456B0D41}" destId="{034A3791-6008-481B-9A1A-274CB9DF405B}" srcOrd="0" destOrd="0" presId="urn:microsoft.com/office/officeart/2005/8/layout/pyramid1#1"/>
    <dgm:cxn modelId="{1689FD59-7D7B-4ABD-9601-30D8F68414E4}" type="presParOf" srcId="{30A925DA-914E-4EAF-906A-8AD6456B0D41}" destId="{B030CACE-06FF-440E-974E-D589D4810028}" srcOrd="1" destOrd="0" presId="urn:microsoft.com/office/officeart/2005/8/layout/pyramid1#1"/>
    <dgm:cxn modelId="{95F69CDA-2898-4107-B874-68CA868C07D3}" type="presParOf" srcId="{46476B26-5B64-4F30-9525-8ADD8BB92381}" destId="{595D7355-0D7D-4781-BAA6-05C07301D1B5}" srcOrd="3" destOrd="0" presId="urn:microsoft.com/office/officeart/2005/8/layout/pyramid1#1"/>
    <dgm:cxn modelId="{DBAD1478-8D53-41D1-A521-712FD04D12F8}" type="presParOf" srcId="{595D7355-0D7D-4781-BAA6-05C07301D1B5}" destId="{0D985FC8-1013-467E-B979-C42EE93BF824}" srcOrd="0" destOrd="0" presId="urn:microsoft.com/office/officeart/2005/8/layout/pyramid1#1"/>
    <dgm:cxn modelId="{4C9337F9-40BA-4B64-8C6E-876A0FFAD530}" type="presParOf" srcId="{595D7355-0D7D-4781-BAA6-05C07301D1B5}" destId="{7224076C-B102-444A-9F64-AD142CED9712}" srcOrd="1" destOrd="0" presId="urn:microsoft.com/office/officeart/2005/8/layout/pyramid1#1"/>
    <dgm:cxn modelId="{7B59500A-71F5-42DC-BAD7-B181313BFA2E}" type="presParOf" srcId="{46476B26-5B64-4F30-9525-8ADD8BB92381}" destId="{651953F5-08E2-4F5C-8D79-EE73E9CCE3E3}" srcOrd="4" destOrd="0" presId="urn:microsoft.com/office/officeart/2005/8/layout/pyramid1#1"/>
    <dgm:cxn modelId="{861D3D13-9473-418B-A136-A40BF20F64A8}" type="presParOf" srcId="{651953F5-08E2-4F5C-8D79-EE73E9CCE3E3}" destId="{81AFE7C1-E2A0-438F-90BA-5BB157C0BD54}" srcOrd="0" destOrd="0" presId="urn:microsoft.com/office/officeart/2005/8/layout/pyramid1#1"/>
    <dgm:cxn modelId="{38BC93F8-84D0-4727-9BCF-7C7127F42343}" type="presParOf" srcId="{651953F5-08E2-4F5C-8D79-EE73E9CCE3E3}" destId="{66868E93-F8E6-4069-948A-4931F7A1C609}" srcOrd="1" destOrd="0" presId="urn:microsoft.com/office/officeart/2005/8/layout/pyramid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8DE9A-440F-47E9-BEBA-BC90B779AED0}">
      <dsp:nvSpPr>
        <dsp:cNvPr id="0" name=""/>
        <dsp:cNvSpPr/>
      </dsp:nvSpPr>
      <dsp:spPr>
        <a:xfrm>
          <a:off x="2997496" y="0"/>
          <a:ext cx="1498748" cy="940030"/>
        </a:xfrm>
        <a:prstGeom prst="trapezoid">
          <a:avLst>
            <a:gd name="adj" fmla="val 797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自我实现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997496" y="0"/>
        <a:ext cx="1498748" cy="940030"/>
      </dsp:txXfrm>
    </dsp:sp>
    <dsp:sp modelId="{1FAE6CBC-78AE-497C-AC21-F8506942DF87}">
      <dsp:nvSpPr>
        <dsp:cNvPr id="0" name=""/>
        <dsp:cNvSpPr/>
      </dsp:nvSpPr>
      <dsp:spPr>
        <a:xfrm>
          <a:off x="2248122" y="940030"/>
          <a:ext cx="2997496" cy="940030"/>
        </a:xfrm>
        <a:prstGeom prst="trapezoid">
          <a:avLst>
            <a:gd name="adj" fmla="val 7971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尊重需求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772683" y="940030"/>
        <a:ext cx="1948372" cy="940030"/>
      </dsp:txXfrm>
    </dsp:sp>
    <dsp:sp modelId="{034A3791-6008-481B-9A1A-274CB9DF405B}">
      <dsp:nvSpPr>
        <dsp:cNvPr id="0" name=""/>
        <dsp:cNvSpPr/>
      </dsp:nvSpPr>
      <dsp:spPr>
        <a:xfrm>
          <a:off x="1498748" y="1880060"/>
          <a:ext cx="4496244" cy="940030"/>
        </a:xfrm>
        <a:prstGeom prst="trapezoid">
          <a:avLst>
            <a:gd name="adj" fmla="val 7971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社会需求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285590" y="1880060"/>
        <a:ext cx="2922558" cy="940030"/>
      </dsp:txXfrm>
    </dsp:sp>
    <dsp:sp modelId="{0D985FC8-1013-467E-B979-C42EE93BF824}">
      <dsp:nvSpPr>
        <dsp:cNvPr id="0" name=""/>
        <dsp:cNvSpPr/>
      </dsp:nvSpPr>
      <dsp:spPr>
        <a:xfrm>
          <a:off x="749373" y="2820090"/>
          <a:ext cx="5994992" cy="940030"/>
        </a:xfrm>
        <a:prstGeom prst="trapezoid">
          <a:avLst>
            <a:gd name="adj" fmla="val 797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安全需求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798497" y="2820090"/>
        <a:ext cx="3896744" cy="940030"/>
      </dsp:txXfrm>
    </dsp:sp>
    <dsp:sp modelId="{81AFE7C1-E2A0-438F-90BA-5BB157C0BD54}">
      <dsp:nvSpPr>
        <dsp:cNvPr id="0" name=""/>
        <dsp:cNvSpPr/>
      </dsp:nvSpPr>
      <dsp:spPr>
        <a:xfrm>
          <a:off x="0" y="3760120"/>
          <a:ext cx="7493740" cy="940030"/>
        </a:xfrm>
        <a:prstGeom prst="trapezoid">
          <a:avLst>
            <a:gd name="adj" fmla="val 7971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bg1"/>
              </a:solidFill>
            </a:rPr>
            <a:t>生理需求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1311404" y="3760120"/>
        <a:ext cx="4870931" cy="940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#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B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7377" y="2300438"/>
            <a:ext cx="12378089" cy="159298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/>
              <a:t>游戏</a:t>
            </a:r>
            <a:r>
              <a:rPr lang="zh-CN" altLang="en-US" sz="6000" dirty="0"/>
              <a:t>心理学</a:t>
            </a:r>
            <a:r>
              <a:rPr lang="en-US" altLang="zh-CN" sz="6000" dirty="0" smtClean="0"/>
              <a:t>-</a:t>
            </a:r>
            <a:r>
              <a:rPr lang="zh-CN" altLang="en-US" sz="6000" dirty="0" smtClean="0"/>
              <a:t>辅助设计理论</a:t>
            </a:r>
            <a:endParaRPr lang="zh-CN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斯金纳箱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斯金纳通过实验发现，动物的学习行为是随着一个起强化作用的刺激而发生的。斯金纳把动物的学习行为推而广之到人类的学习行为上，他认为虽然人类学习行为的性质比动物复杂得多，但也要通过操作性条件反射。操作性条件反射的特点是：强化刺激既不与反应同时发生，也不先于反应，而是随着反应发生。有机体必须先作出所希望的反应，然后得到“报酬”，即强化刺激，使这种反应得到强化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游戏中奖励掉落的随机性（成瘾性）</a:t>
            </a:r>
            <a:r>
              <a:rPr lang="en-US" altLang="zh-CN">
                <a:solidFill>
                  <a:schemeClr val="bg1"/>
                </a:solidFill>
              </a:rPr>
              <a:t>--BOSS</a:t>
            </a:r>
            <a:r>
              <a:rPr lang="zh-CN" altLang="en-US">
                <a:solidFill>
                  <a:schemeClr val="bg1"/>
                </a:solidFill>
              </a:rPr>
              <a:t>站后随机掉落奖励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游戏中固定时间的奖励给予</a:t>
            </a:r>
            <a:r>
              <a:rPr lang="en-US" altLang="zh-CN">
                <a:solidFill>
                  <a:schemeClr val="bg1"/>
                </a:solidFill>
              </a:rPr>
              <a:t>--</a:t>
            </a:r>
            <a:r>
              <a:rPr lang="zh-CN" altLang="en-US">
                <a:solidFill>
                  <a:schemeClr val="bg1"/>
                </a:solidFill>
              </a:rPr>
              <a:t>每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r>
              <a:rPr lang="zh-CN" altLang="en-US">
                <a:solidFill>
                  <a:schemeClr val="bg1"/>
                </a:solidFill>
              </a:rPr>
              <a:t>小时领取宝箱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目标梯度效应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科学家很早就发现，人类或动物具有接近目标时加快行动的效应，比如兔子快要接近食物时会跑得更快，这被称为“目标梯度效应”。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en-US">
                <a:solidFill>
                  <a:schemeClr val="bg1"/>
                </a:solidFill>
              </a:rPr>
              <a:t>COC</a:t>
            </a:r>
            <a:r>
              <a:rPr lang="zh-CN" altLang="en-US">
                <a:solidFill>
                  <a:schemeClr val="bg1"/>
                </a:solidFill>
              </a:rPr>
              <a:t>中各种目标的叠加，使玩家始终接近目标（成瘾性）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王者荣耀中复杂的任务系统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恐怖谷理论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机器人与人类的相似性，会让人类对机器人产生正面情感；当到达一个特定阀值时，哪怕机器人和人类只有一丁点差别，都会让人感觉到机器人的的僵硬和恐怖，并会给人以极度负面的情感；直到相似度继续上升，人类对机器人才会再次产生正面情感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0540" y="444500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2295" y="49142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提升游戏引擎渲染能力，使游戏角色更加逼真，如</a:t>
            </a:r>
            <a:r>
              <a:rPr lang="en-US" altLang="zh-CN">
                <a:solidFill>
                  <a:schemeClr val="bg1"/>
                </a:solidFill>
              </a:rPr>
              <a:t>GTA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让角色</a:t>
            </a:r>
            <a:r>
              <a:rPr lang="zh-CN" altLang="en-US">
                <a:solidFill>
                  <a:schemeClr val="bg1"/>
                </a:solidFill>
              </a:rPr>
              <a:t>回归抽象，如任天堂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2172970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 smtClean="0">
                <a:solidFill>
                  <a:schemeClr val="bg1"/>
                </a:solidFill>
              </a:rPr>
              <a:t>未完待续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马斯洛需求层次理论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610280" y="1615737"/>
          <a:ext cx="7493740" cy="47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Up Arrow 6"/>
          <p:cNvSpPr/>
          <p:nvPr/>
        </p:nvSpPr>
        <p:spPr>
          <a:xfrm>
            <a:off x="10617694" y="1899821"/>
            <a:ext cx="656947" cy="4376691"/>
          </a:xfrm>
          <a:prstGeom prst="upArrow">
            <a:avLst>
              <a:gd name="adj1" fmla="val 50000"/>
              <a:gd name="adj2" fmla="val 6891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6990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生理需求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低级需求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35" y="2148971"/>
          <a:ext cx="8541302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186"/>
                <a:gridCol w="1220186"/>
                <a:gridCol w="1220186"/>
                <a:gridCol w="1220186"/>
                <a:gridCol w="1220186"/>
                <a:gridCol w="1220186"/>
                <a:gridCol w="12201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呼吸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水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食物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睡眠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生理平衡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健康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accent2"/>
                          </a:solidFill>
                        </a:rPr>
                        <a:t>性</a:t>
                      </a:r>
                      <a:endParaRPr lang="zh-CN" altLang="en-US" b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游戏中的各种性暗示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648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安全</a:t>
            </a:r>
            <a:r>
              <a:rPr lang="zh-CN" altLang="en-US" sz="2500" dirty="0" smtClean="0">
                <a:solidFill>
                  <a:prstClr val="white"/>
                </a:solidFill>
              </a:rPr>
              <a:t>需求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低级需求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12906" y="2202237"/>
          <a:ext cx="10041633" cy="4876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34519"/>
                <a:gridCol w="1434519"/>
                <a:gridCol w="1434519"/>
                <a:gridCol w="1434519"/>
                <a:gridCol w="1267395"/>
                <a:gridCol w="1601643"/>
                <a:gridCol w="1434519"/>
              </a:tblGrid>
              <a:tr h="487697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人身安全　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健康保障　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资源所有性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财产所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有性　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道德保障　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工作职位保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障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家庭安全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31930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社会</a:t>
            </a:r>
            <a:r>
              <a:rPr lang="zh-CN" altLang="en-US" sz="2500" dirty="0" smtClean="0">
                <a:solidFill>
                  <a:prstClr val="white"/>
                </a:solidFill>
              </a:rPr>
              <a:t>需求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35" y="2148971"/>
          <a:ext cx="583361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6723"/>
                <a:gridCol w="1166723"/>
                <a:gridCol w="1166723"/>
                <a:gridCol w="1166723"/>
                <a:gridCol w="11667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友谊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爱情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隶属关系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社交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游戏中的公会，组队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2" y="1091330"/>
            <a:ext cx="43204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prstClr val="white"/>
                </a:solidFill>
              </a:rPr>
              <a:t>尊重</a:t>
            </a:r>
            <a:r>
              <a:rPr lang="zh-CN" altLang="en-US" sz="2500" dirty="0" smtClean="0">
                <a:solidFill>
                  <a:prstClr val="white"/>
                </a:solidFill>
              </a:rPr>
              <a:t>需求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98828" y="2148971"/>
          <a:ext cx="7342825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8565"/>
                <a:gridCol w="1468565"/>
                <a:gridCol w="1138714"/>
                <a:gridCol w="1798416"/>
                <a:gridCol w="1468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名声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　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地位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bg1"/>
                          </a:solidFill>
                        </a:rPr>
                        <a:t>成就　</a:t>
                      </a:r>
                      <a:endParaRPr lang="zh-CN" altLang="en-US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被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他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人尊重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576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游戏中的排行榜、称号、段位、精彩视频推荐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 smtClean="0">
                <a:solidFill>
                  <a:prstClr val="white"/>
                </a:solidFill>
              </a:rPr>
              <a:t>马斯洛需求层次理论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391" y="1091330"/>
            <a:ext cx="47377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dirty="0" smtClean="0">
                <a:solidFill>
                  <a:prstClr val="white"/>
                </a:solidFill>
              </a:rPr>
              <a:t>自我实现需求</a:t>
            </a:r>
            <a:r>
              <a:rPr lang="en-US" altLang="zh-CN" sz="2500" dirty="0" smtClean="0">
                <a:solidFill>
                  <a:prstClr val="white"/>
                </a:solidFill>
              </a:rPr>
              <a:t>-</a:t>
            </a:r>
            <a:r>
              <a:rPr lang="zh-CN" altLang="en-US" sz="2500" dirty="0" smtClean="0">
                <a:solidFill>
                  <a:prstClr val="white"/>
                </a:solidFill>
              </a:rPr>
              <a:t>高级需求</a:t>
            </a:r>
            <a:endParaRPr lang="zh-CN" altLang="en-US" sz="2500" dirty="0">
              <a:solidFill>
                <a:prstClr val="white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61478" y="2273258"/>
          <a:ext cx="9420198" cy="3708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0033"/>
                <a:gridCol w="1570033"/>
                <a:gridCol w="1570033"/>
                <a:gridCol w="1570033"/>
                <a:gridCol w="1570033"/>
                <a:gridCol w="1570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道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德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创造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力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自觉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性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问题解决能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力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公正</a:t>
                      </a: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576" y="2911876"/>
            <a:ext cx="833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开放世界、道德系统、</a:t>
            </a:r>
            <a:r>
              <a:rPr lang="en-US" altLang="zh-CN" dirty="0" smtClean="0">
                <a:solidFill>
                  <a:schemeClr val="bg1"/>
                </a:solidFill>
              </a:rPr>
              <a:t>COC</a:t>
            </a:r>
            <a:r>
              <a:rPr lang="zh-CN" altLang="en-US" dirty="0" smtClean="0">
                <a:solidFill>
                  <a:schemeClr val="bg1"/>
                </a:solidFill>
              </a:rPr>
              <a:t>的基地摆放、我的世界中的自由建造</a:t>
            </a:r>
            <a:r>
              <a:rPr lang="en-US" altLang="zh-CN" dirty="0" smtClean="0">
                <a:solidFill>
                  <a:schemeClr val="bg1"/>
                </a:solidFill>
              </a:rPr>
              <a:t>……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损失厌恶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是指人们面对同样数量的收益和损失时，认为损失更加令他们难以忍受。同量的损失带来的负效用为同量收益的正效用的2.5倍。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1.COC</a:t>
            </a:r>
            <a:r>
              <a:rPr lang="zh-CN" altLang="en-US">
                <a:solidFill>
                  <a:schemeClr val="bg1"/>
                </a:solidFill>
              </a:rPr>
              <a:t>中在线不会被攻击的设定（下线会被攻击）。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开心农场偷菜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3.CR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  <a:r>
              <a:rPr lang="en-US" altLang="zh-CN">
                <a:solidFill>
                  <a:schemeClr val="bg1"/>
                </a:solidFill>
              </a:rPr>
              <a:t>XXXX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58789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73981" y="195307"/>
            <a:ext cx="4330826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prstClr val="white"/>
                </a:solidFill>
              </a:rPr>
              <a:t>游戏中的心理学</a:t>
            </a:r>
            <a:endParaRPr lang="zh-CN" altLang="en-US" sz="35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25" y="958850"/>
            <a:ext cx="1603375" cy="47561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500" dirty="0">
                <a:solidFill>
                  <a:schemeClr val="bg1"/>
                </a:solidFill>
              </a:rPr>
              <a:t>沉没成本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2295" y="2475865"/>
            <a:ext cx="8642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是指以往发生的与当前决策无关的费用。人们在决定是否去做一件事情的时候，不仅是看这件事对自己有没有好处，而且也看过去是不是已经在这件事情上有过投入。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295" y="1951990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解释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2295" y="3754755"/>
            <a:ext cx="277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游戏中的应用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4050" y="4224020"/>
            <a:ext cx="86423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游戏中的养成元素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WPS 演示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Verdana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171</cp:revision>
  <dcterms:created xsi:type="dcterms:W3CDTF">2015-05-05T08:02:00Z</dcterms:created>
  <dcterms:modified xsi:type="dcterms:W3CDTF">2018-06-21T09:21:36Z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