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5" r:id="rId6"/>
    <p:sldId id="266" r:id="rId7"/>
    <p:sldId id="263" r:id="rId8"/>
    <p:sldId id="264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F7B"/>
    <a:srgbClr val="375476"/>
    <a:srgbClr val="695554"/>
    <a:srgbClr val="A2BCED"/>
    <a:srgbClr val="C1D8F7"/>
    <a:srgbClr val="464646"/>
    <a:srgbClr val="292929"/>
    <a:srgbClr val="252840"/>
    <a:srgbClr val="2A2601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nus 7"/>
          <p:cNvSpPr/>
          <p:nvPr/>
        </p:nvSpPr>
        <p:spPr>
          <a:xfrm>
            <a:off x="343300" y="2882999"/>
            <a:ext cx="11848700" cy="327258"/>
          </a:xfrm>
          <a:prstGeom prst="mathMinus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97152" y="890637"/>
            <a:ext cx="4340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chemeClr val="bg1">
                    <a:lumMod val="95000"/>
                  </a:schemeClr>
                </a:solidFill>
              </a:rPr>
              <a:t>两年目标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4441" y="3518032"/>
            <a:ext cx="1771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C1D8F7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2018</a:t>
            </a:r>
            <a:endParaRPr lang="zh-CN" altLang="en-US" sz="6000" b="1" dirty="0">
              <a:solidFill>
                <a:srgbClr val="C1D8F7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6485" y="3518031"/>
            <a:ext cx="1771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C1D8F7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2020</a:t>
            </a:r>
            <a:endParaRPr lang="zh-CN" altLang="en-US" sz="6000" b="1" dirty="0">
              <a:solidFill>
                <a:srgbClr val="C1D8F7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941193" y="3879180"/>
            <a:ext cx="909588" cy="327258"/>
            <a:chOff x="6083166" y="3652754"/>
            <a:chExt cx="909588" cy="327258"/>
          </a:xfrm>
        </p:grpSpPr>
        <p:sp>
          <p:nvSpPr>
            <p:cNvPr id="12" name="Chevron 11"/>
            <p:cNvSpPr/>
            <p:nvPr/>
          </p:nvSpPr>
          <p:spPr>
            <a:xfrm>
              <a:off x="6395987" y="3652754"/>
              <a:ext cx="308009" cy="327258"/>
            </a:xfrm>
            <a:prstGeom prst="chevron">
              <a:avLst/>
            </a:prstGeom>
            <a:solidFill>
              <a:srgbClr val="567F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/>
            <p:cNvSpPr/>
            <p:nvPr/>
          </p:nvSpPr>
          <p:spPr>
            <a:xfrm>
              <a:off x="6083166" y="3652754"/>
              <a:ext cx="308009" cy="327258"/>
            </a:xfrm>
            <a:prstGeom prst="chevron">
              <a:avLst/>
            </a:prstGeom>
            <a:solidFill>
              <a:srgbClr val="567F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6684745" y="3652754"/>
              <a:ext cx="308009" cy="327258"/>
            </a:xfrm>
            <a:prstGeom prst="chevron">
              <a:avLst/>
            </a:prstGeom>
            <a:solidFill>
              <a:srgbClr val="567F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6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prstClr val="white">
                    <a:lumMod val="95000"/>
                  </a:prstClr>
                </a:solidFill>
              </a:rPr>
              <a:t>2018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>
                <a:solidFill>
                  <a:prstClr val="white"/>
                </a:solidFill>
              </a:rPr>
              <a:t>至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2986" y="2399366"/>
            <a:ext cx="461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prstClr val="white">
                    <a:lumMod val="95000"/>
                  </a:prstClr>
                </a:solidFill>
              </a:rPr>
              <a:t>2019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16664" y="1071794"/>
            <a:ext cx="87850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这一年，我们需要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6664" y="2424512"/>
            <a:ext cx="8434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熟悉游戏开发的各个流程与环节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对游戏设计有一定的了解与认知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掌握</a:t>
            </a:r>
            <a:r>
              <a:rPr lang="en-US" altLang="zh-CN" sz="2500" dirty="0" smtClean="0">
                <a:solidFill>
                  <a:prstClr val="white">
                    <a:lumMod val="95000"/>
                  </a:prstClr>
                </a:solidFill>
              </a:rPr>
              <a:t>Unity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的基础开发，并有</a:t>
            </a:r>
            <a:r>
              <a:rPr lang="en-US" altLang="zh-CN" sz="2500" dirty="0" smtClean="0">
                <a:solidFill>
                  <a:prstClr val="white">
                    <a:lumMod val="95000"/>
                  </a:prstClr>
                </a:solidFill>
              </a:rPr>
              <a:t>1-2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个实战项目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熟练掌握各种工具的使用方法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寻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找合适的美术人才加入我们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彼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此磨合提升远程办公的效率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学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会使用敏捷开发</a:t>
            </a:r>
            <a:r>
              <a:rPr lang="en-US" altLang="zh-CN" sz="2500" dirty="0" smtClean="0">
                <a:solidFill>
                  <a:prstClr val="white">
                    <a:lumMod val="95000"/>
                  </a:prstClr>
                </a:solidFill>
              </a:rPr>
              <a:t>Scrum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不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断的交流与分享，快速提升能力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4000"/>
              </a:lnSpc>
            </a:pPr>
            <a:endParaRPr lang="zh-CN" altLang="en-US" sz="25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prstClr val="white">
                    <a:lumMod val="95000"/>
                  </a:prstClr>
                </a:solidFill>
              </a:rPr>
              <a:t>2019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>
                <a:solidFill>
                  <a:prstClr val="white"/>
                </a:solidFill>
              </a:rPr>
              <a:t>至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2986" y="2399366"/>
            <a:ext cx="461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prstClr val="white">
                    <a:lumMod val="95000"/>
                  </a:prstClr>
                </a:solidFill>
              </a:rPr>
              <a:t>2020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16664" y="1071794"/>
            <a:ext cx="87850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第二年，我们需要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6664" y="2424512"/>
            <a:ext cx="8434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掌</a:t>
            </a: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握</a:t>
            </a:r>
            <a:r>
              <a:rPr lang="en-US" altLang="zh-CN" sz="2500" dirty="0" smtClean="0">
                <a:solidFill>
                  <a:prstClr val="white">
                    <a:lumMod val="95000"/>
                  </a:prstClr>
                </a:solidFill>
              </a:rPr>
              <a:t>Unity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的高级开发方法，并有</a:t>
            </a:r>
            <a:r>
              <a:rPr lang="en-US" altLang="zh-CN" sz="2500" dirty="0" smtClean="0">
                <a:solidFill>
                  <a:prstClr val="white">
                    <a:lumMod val="95000"/>
                  </a:prstClr>
                </a:solidFill>
              </a:rPr>
              <a:t>1-2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个实战项目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对游戏设计有自己的理论体系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不断的交流与分享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每个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人掌握敏捷开发</a:t>
            </a:r>
            <a:r>
              <a:rPr lang="en-US" altLang="zh-CN" sz="2500" dirty="0" smtClean="0">
                <a:solidFill>
                  <a:prstClr val="white">
                    <a:lumMod val="95000"/>
                  </a:prstClr>
                </a:solidFill>
              </a:rPr>
              <a:t>Scrum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方法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可适当寻找外包，开发赚外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快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为下一步做打算</a:t>
            </a:r>
            <a:endParaRPr lang="zh-CN" altLang="en-US" sz="25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48157" y="2960414"/>
            <a:ext cx="5973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</a:rPr>
              <a:t>祝我们成功！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54295"/>
            <a:ext cx="12192000" cy="793680"/>
          </a:xfrm>
          <a:prstGeom prst="rect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0" dirty="0">
              <a:solidFill>
                <a:prstClr val="white"/>
              </a:solidFill>
            </a:endParaRPr>
          </a:p>
        </p:txBody>
      </p:sp>
      <p:sp>
        <p:nvSpPr>
          <p:cNvPr id="8" name="Flowchart: Delay 7"/>
          <p:cNvSpPr/>
          <p:nvPr/>
        </p:nvSpPr>
        <p:spPr>
          <a:xfrm rot="5400000">
            <a:off x="1781883" y="3119089"/>
            <a:ext cx="1002532" cy="982767"/>
          </a:xfrm>
          <a:prstGeom prst="flowChartDelay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80019" y="2247432"/>
            <a:ext cx="38812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 smtClean="0">
                <a:solidFill>
                  <a:schemeClr val="bg1">
                    <a:lumMod val="95000"/>
                  </a:schemeClr>
                </a:solidFill>
              </a:rPr>
              <a:t>达 成 状 态</a:t>
            </a:r>
            <a:endParaRPr lang="zh-CN" altLang="en-US" sz="5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Flowchart: Delay 11"/>
          <p:cNvSpPr/>
          <p:nvPr/>
        </p:nvSpPr>
        <p:spPr>
          <a:xfrm rot="5400000">
            <a:off x="5465123" y="3119090"/>
            <a:ext cx="1002532" cy="982767"/>
          </a:xfrm>
          <a:prstGeom prst="flowChartDelay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lowchart: Delay 12"/>
          <p:cNvSpPr/>
          <p:nvPr/>
        </p:nvSpPr>
        <p:spPr>
          <a:xfrm rot="5400000">
            <a:off x="9430373" y="3119091"/>
            <a:ext cx="1002532" cy="982767"/>
          </a:xfrm>
          <a:prstGeom prst="flowChartDelay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82325" y="3478139"/>
            <a:ext cx="395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8410" y="3478139"/>
            <a:ext cx="395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zh-CN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33660" y="3478139"/>
            <a:ext cx="395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zh-CN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1228" y="4366650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>
                    <a:lumMod val="95000"/>
                  </a:schemeClr>
                </a:solidFill>
              </a:rPr>
              <a:t>独</a:t>
            </a:r>
            <a:r>
              <a:rPr lang="zh-CN" altLang="en-US" sz="3000" dirty="0" smtClean="0">
                <a:solidFill>
                  <a:schemeClr val="bg1">
                    <a:lumMod val="95000"/>
                  </a:schemeClr>
                </a:solidFill>
              </a:rPr>
              <a:t>立生存</a:t>
            </a:r>
            <a:endParaRPr lang="zh-CN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7313" y="4366650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schemeClr val="bg1">
                    <a:lumMod val="95000"/>
                  </a:schemeClr>
                </a:solidFill>
              </a:rPr>
              <a:t>远程办公</a:t>
            </a:r>
            <a:endParaRPr lang="zh-CN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22563" y="4366650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>
                    <a:lumMod val="95000"/>
                  </a:schemeClr>
                </a:solidFill>
              </a:rPr>
              <a:t>赚</a:t>
            </a:r>
            <a:r>
              <a:rPr lang="zh-CN" altLang="en-US" sz="3000" dirty="0" smtClean="0">
                <a:solidFill>
                  <a:schemeClr val="bg1">
                    <a:lumMod val="95000"/>
                  </a:schemeClr>
                </a:solidFill>
              </a:rPr>
              <a:t>钱盈利</a:t>
            </a:r>
            <a:endParaRPr lang="zh-CN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>
                    <a:lumMod val="95000"/>
                  </a:schemeClr>
                </a:solidFill>
              </a:rPr>
              <a:t>独</a:t>
            </a:r>
            <a:r>
              <a:rPr lang="zh-CN" altLang="en-US" sz="3000" dirty="0" smtClean="0">
                <a:solidFill>
                  <a:schemeClr val="bg1">
                    <a:lumMod val="95000"/>
                  </a:schemeClr>
                </a:solidFill>
              </a:rPr>
              <a:t>立生存</a:t>
            </a:r>
            <a:endParaRPr lang="zh-CN" altLang="en-US" sz="3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9" name="Diamond 8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/>
              <a:t>1</a:t>
            </a:r>
            <a:endParaRPr lang="zh-CN" alt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1461511" y="2367188"/>
            <a:ext cx="461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自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由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职</a:t>
            </a:r>
            <a:endParaRPr lang="en-US" altLang="zh-CN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业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4114" y="3028907"/>
            <a:ext cx="86397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schemeClr val="bg1">
                    <a:lumMod val="95000"/>
                  </a:schemeClr>
                </a:solidFill>
              </a:rPr>
              <a:t>成为自由职业，如有业务需求可挂靠公司</a:t>
            </a:r>
            <a:endParaRPr lang="zh-CN" altLang="en-US" sz="3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prstClr val="white">
                    <a:lumMod val="95000"/>
                  </a:prstClr>
                </a:solidFill>
              </a:rPr>
              <a:t>独</a:t>
            </a:r>
            <a:r>
              <a:rPr lang="zh-CN" altLang="en-US" sz="3000" dirty="0" smtClean="0">
                <a:solidFill>
                  <a:prstClr val="white">
                    <a:lumMod val="95000"/>
                  </a:prstClr>
                </a:solidFill>
              </a:rPr>
              <a:t>立生存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>
                <a:solidFill>
                  <a:prstClr val="white"/>
                </a:solidFill>
              </a:rPr>
              <a:t>2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2966" y="2213299"/>
            <a:ext cx="4614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</a:rPr>
              <a:t>成立工作室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4671" y="3102881"/>
            <a:ext cx="1794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人员配置</a:t>
            </a:r>
            <a:endParaRPr lang="zh-CN" altLang="en-US" sz="2500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04671" y="3804519"/>
            <a:ext cx="6016240" cy="1447229"/>
            <a:chOff x="3375588" y="2505559"/>
            <a:chExt cx="6016240" cy="1447229"/>
          </a:xfrm>
        </p:grpSpPr>
        <p:sp>
          <p:nvSpPr>
            <p:cNvPr id="3" name="TextBox 2"/>
            <p:cNvSpPr txBox="1"/>
            <p:nvPr/>
          </p:nvSpPr>
          <p:spPr>
            <a:xfrm>
              <a:off x="3375588" y="2505559"/>
              <a:ext cx="601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前期：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（程序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&amp;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策划）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+1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（美术）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+1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（音乐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&amp;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翻译）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5588" y="3028907"/>
              <a:ext cx="601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后期：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（程序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&amp;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策划）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+3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（美术）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+1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（音乐</a:t>
              </a: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</a:rPr>
                <a:t>&amp;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翻译）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75588" y="3583456"/>
              <a:ext cx="601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</a:rPr>
                <a:t>需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</a:rPr>
                <a:t>要找到合适的人，多留意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4671" y="1871096"/>
            <a:ext cx="86397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成立工作室，以公司名义接活做开发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prstClr val="white">
                    <a:lumMod val="95000"/>
                  </a:prstClr>
                </a:solidFill>
              </a:rPr>
              <a:t>远程办公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>
                <a:solidFill>
                  <a:prstClr val="white"/>
                </a:solidFill>
              </a:rPr>
              <a:t>1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5576" y="2636492"/>
            <a:ext cx="46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</a:rPr>
              <a:t>团队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3577" y="1752054"/>
            <a:ext cx="74604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一定是小团队，最好是小而美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3577" y="2751908"/>
            <a:ext cx="70930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足够的熟悉、足够的默契</a:t>
            </a: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、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足够的信任</a:t>
            </a:r>
            <a:endParaRPr lang="zh-CN" altLang="en-US" sz="25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08118" y="1410348"/>
            <a:ext cx="74604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熟练使用合适的远程办公工具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8118" y="2467737"/>
            <a:ext cx="44352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文档说明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MS </a:t>
            </a:r>
            <a:r>
              <a:rPr lang="en-US" altLang="zh-CN" dirty="0" err="1" smtClean="0">
                <a:solidFill>
                  <a:prstClr val="white">
                    <a:lumMod val="95000"/>
                  </a:prstClr>
                </a:solidFill>
              </a:rPr>
              <a:t>office&amp;WIKI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日常沟通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TIM</a:t>
            </a:r>
            <a:endParaRPr lang="en-US" altLang="zh-CN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项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目管理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en-US" altLang="zh-CN" dirty="0" err="1" smtClean="0">
                <a:solidFill>
                  <a:prstClr val="white">
                    <a:lumMod val="95000"/>
                  </a:prstClr>
                </a:solidFill>
              </a:rPr>
              <a:t>TargetProcess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版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本控制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en-US" altLang="zh-CN" dirty="0" err="1" smtClean="0">
                <a:solidFill>
                  <a:prstClr val="white">
                    <a:lumMod val="95000"/>
                  </a:prstClr>
                </a:solidFill>
              </a:rPr>
              <a:t>Github</a:t>
            </a:r>
            <a:endParaRPr lang="zh-CN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prstClr val="white">
                    <a:lumMod val="95000"/>
                  </a:prstClr>
                </a:solidFill>
              </a:rPr>
              <a:t>远程办公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solidFill>
                  <a:prstClr val="white"/>
                </a:solidFill>
              </a:rPr>
              <a:t>2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5576" y="2636492"/>
            <a:ext cx="461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</a:rPr>
              <a:t>工具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77381" y="1266223"/>
            <a:ext cx="86397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对每个人有较高要求，望大家不断提高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7381" y="3028907"/>
            <a:ext cx="68195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技术能力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每个人都具备独立开发能力（我们四个）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自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身素质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自律、主动、能区分生活和工作</a:t>
            </a:r>
            <a:endParaRPr lang="zh-CN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solidFill>
                  <a:prstClr val="white">
                    <a:lumMod val="95000"/>
                  </a:prstClr>
                </a:solidFill>
              </a:rPr>
              <a:t>远程办公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solidFill>
                  <a:prstClr val="white"/>
                </a:solidFill>
              </a:rPr>
              <a:t>3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576" y="2636492"/>
            <a:ext cx="46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</a:rPr>
              <a:t>人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prstClr val="white">
                    <a:lumMod val="95000"/>
                  </a:prstClr>
                </a:solidFill>
              </a:rPr>
              <a:t>赚</a:t>
            </a:r>
            <a:r>
              <a:rPr lang="zh-CN" altLang="en-US" sz="3000" dirty="0" smtClean="0">
                <a:solidFill>
                  <a:prstClr val="white">
                    <a:lumMod val="95000"/>
                  </a:prstClr>
                </a:solidFill>
              </a:rPr>
              <a:t>钱盈利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 smtClean="0">
                <a:solidFill>
                  <a:prstClr val="white"/>
                </a:solidFill>
              </a:rPr>
              <a:t>1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2966" y="2521075"/>
            <a:ext cx="461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</a:rPr>
              <a:t>接外包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6306" y="1482410"/>
            <a:ext cx="61529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如不顺利，靠接外包养活自己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6306" y="2846188"/>
            <a:ext cx="583677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外包来源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外包网站（猪八戒、一品威客等）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朋友推荐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甚至大学生毕设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……</a:t>
            </a:r>
            <a:endParaRPr lang="zh-CN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36306" y="1456514"/>
            <a:ext cx="87850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>
                    <a:lumMod val="95000"/>
                  </a:prstClr>
                </a:solidFill>
              </a:rPr>
              <a:t>无论顺利与否，都要做开发，好游戏才能赚大钱</a:t>
            </a:r>
            <a:endParaRPr lang="zh-CN" altLang="en-US" sz="35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6306" y="2875660"/>
            <a:ext cx="583677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500" dirty="0">
                <a:solidFill>
                  <a:prstClr val="white">
                    <a:lumMod val="95000"/>
                  </a:prstClr>
                </a:solidFill>
              </a:rPr>
              <a:t>游</a:t>
            </a:r>
            <a:r>
              <a:rPr lang="zh-CN" altLang="en-US" sz="2500" dirty="0" smtClean="0">
                <a:solidFill>
                  <a:prstClr val="white">
                    <a:lumMod val="95000"/>
                  </a:prstClr>
                </a:solidFill>
              </a:rPr>
              <a:t>戏开发</a:t>
            </a:r>
            <a:endParaRPr lang="en-US" altLang="zh-CN" sz="2500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</a:rPr>
              <a:t>前期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>
                <a:solidFill>
                  <a:prstClr val="white">
                    <a:lumMod val="95000"/>
                  </a:prstClr>
                </a:solidFill>
              </a:rPr>
              <a:t>小品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级游戏（短、好玩）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</a:rPr>
              <a:t>中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期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中型游戏、重度网络游戏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prstClr val="white">
                    <a:lumMod val="95000"/>
                  </a:prstClr>
                </a:solidFill>
              </a:rPr>
              <a:t>后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期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不同平台游戏（主机、掌机、手机等）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大后期</a:t>
            </a:r>
            <a:endParaRPr lang="en-US" altLang="zh-CN" dirty="0" smtClean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>
                <a:solidFill>
                  <a:prstClr val="white">
                    <a:lumMod val="95000"/>
                  </a:prstClr>
                </a:solidFill>
              </a:rPr>
              <a:t>	</a:t>
            </a:r>
            <a:r>
              <a:rPr lang="en-US" altLang="zh-CN" dirty="0" smtClean="0">
                <a:solidFill>
                  <a:prstClr val="white">
                    <a:lumMod val="95000"/>
                  </a:prstClr>
                </a:solidFill>
              </a:rPr>
              <a:t>AAA</a:t>
            </a:r>
            <a:r>
              <a:rPr lang="zh-CN" altLang="en-US" dirty="0" smtClean="0">
                <a:solidFill>
                  <a:prstClr val="white">
                    <a:lumMod val="95000"/>
                  </a:prstClr>
                </a:solidFill>
              </a:rPr>
              <a:t>游戏</a:t>
            </a:r>
            <a:endParaRPr lang="zh-CN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 rot="5400000">
            <a:off x="-85459" y="636663"/>
            <a:ext cx="2367188" cy="1093862"/>
          </a:xfrm>
          <a:prstGeom prst="homePlate">
            <a:avLst/>
          </a:prstGeom>
          <a:solidFill>
            <a:srgbClr val="695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427" y="102298"/>
            <a:ext cx="61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prstClr val="white">
                    <a:lumMod val="95000"/>
                  </a:prstClr>
                </a:solidFill>
              </a:rPr>
              <a:t>赚</a:t>
            </a:r>
            <a:r>
              <a:rPr lang="zh-CN" altLang="en-US" sz="3000" dirty="0" smtClean="0">
                <a:solidFill>
                  <a:prstClr val="white">
                    <a:lumMod val="95000"/>
                  </a:prstClr>
                </a:solidFill>
              </a:rPr>
              <a:t>钱盈利</a:t>
            </a:r>
            <a:endParaRPr lang="zh-CN" altLang="en-US" sz="30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 rot="16200000">
            <a:off x="705208" y="2358461"/>
            <a:ext cx="1956990" cy="1034399"/>
          </a:xfrm>
          <a:prstGeom prst="homePlate">
            <a:avLst/>
          </a:prstGeom>
          <a:solidFill>
            <a:srgbClr val="567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24925" y="1897166"/>
            <a:ext cx="1004131" cy="1004400"/>
          </a:xfrm>
          <a:prstGeom prst="diamond">
            <a:avLst/>
          </a:prstGeom>
          <a:solidFill>
            <a:srgbClr val="375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dirty="0">
                <a:solidFill>
                  <a:prstClr val="white"/>
                </a:solidFill>
              </a:rPr>
              <a:t>2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966" y="2521075"/>
            <a:ext cx="461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white">
                    <a:lumMod val="95000"/>
                  </a:prstClr>
                </a:solidFill>
              </a:rPr>
              <a:t>做开发</a:t>
            </a:r>
            <a:endParaRPr lang="zh-CN" altLang="en-US" sz="20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502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BatangChe</vt:lpstr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42</cp:revision>
  <dcterms:created xsi:type="dcterms:W3CDTF">2015-05-05T08:02:00Z</dcterms:created>
  <dcterms:modified xsi:type="dcterms:W3CDTF">2018-03-11T11:46:42Z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