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1" r:id="rId4"/>
    <p:sldId id="272" r:id="rId5"/>
    <p:sldId id="26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C08"/>
    <a:srgbClr val="FBAF3F"/>
    <a:srgbClr val="F89708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52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ECCFBD3-5DD9-42F7-B21E-C84D9F47582F}"/>
              </a:ext>
            </a:extLst>
          </p:cNvPr>
          <p:cNvSpPr/>
          <p:nvPr userDrawn="1"/>
        </p:nvSpPr>
        <p:spPr>
          <a:xfrm>
            <a:off x="1" y="571500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8455098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3" name="直角三角形 152">
            <a:extLst>
              <a:ext uri="{FF2B5EF4-FFF2-40B4-BE49-F238E27FC236}">
                <a16:creationId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8665026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794" name="直接连接符 9793">
            <a:extLst>
              <a:ext uri="{FF2B5EF4-FFF2-40B4-BE49-F238E27FC236}">
                <a16:creationId xmlns:a16="http://schemas.microsoft.com/office/drawing/2014/main" id="{37F2DB4A-01CB-48ED-9500-C136D472BD13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0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496879" y="3060935"/>
            <a:ext cx="561809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496879" y="1773874"/>
            <a:ext cx="5618092" cy="11176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96879" y="4476984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496879" y="4773255"/>
            <a:ext cx="561809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863766" y="29267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864882" y="38220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C59681-F11A-4532-9DB9-5A192353D748}"/>
              </a:ext>
            </a:extLst>
          </p:cNvPr>
          <p:cNvGrpSpPr/>
          <p:nvPr userDrawn="1"/>
        </p:nvGrpSpPr>
        <p:grpSpPr>
          <a:xfrm>
            <a:off x="6762750" y="2926731"/>
            <a:ext cx="3975100" cy="3931271"/>
            <a:chOff x="6096000" y="3162300"/>
            <a:chExt cx="3736902" cy="3695700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6A5888F-D713-4E46-84DE-7ABF6477050A}"/>
                </a:ext>
              </a:extLst>
            </p:cNvPr>
            <p:cNvSpPr/>
            <p:nvPr userDrawn="1"/>
          </p:nvSpPr>
          <p:spPr>
            <a:xfrm flipH="1">
              <a:off x="6096000" y="3162300"/>
              <a:ext cx="3736902" cy="3695700"/>
            </a:xfrm>
            <a:custGeom>
              <a:avLst/>
              <a:gdLst>
                <a:gd name="connsiteX0" fmla="*/ 0 w 3736900"/>
                <a:gd name="connsiteY0" fmla="*/ 0 h 3861022"/>
                <a:gd name="connsiteX1" fmla="*/ 0 w 3736900"/>
                <a:gd name="connsiteY1" fmla="*/ 3861022 h 3861022"/>
                <a:gd name="connsiteX2" fmla="*/ 3736900 w 3736900"/>
                <a:gd name="connsiteY2" fmla="*/ 3861022 h 38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00" h="3861022">
                  <a:moveTo>
                    <a:pt x="0" y="0"/>
                  </a:moveTo>
                  <a:lnTo>
                    <a:pt x="0" y="3861022"/>
                  </a:lnTo>
                  <a:lnTo>
                    <a:pt x="3736900" y="3861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909143A-6E6D-42D3-B70E-641FC4797D94}"/>
                </a:ext>
              </a:extLst>
            </p:cNvPr>
            <p:cNvSpPr/>
            <p:nvPr userDrawn="1"/>
          </p:nvSpPr>
          <p:spPr>
            <a:xfrm flipH="1">
              <a:off x="6305927" y="4019550"/>
              <a:ext cx="3526973" cy="283845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43CB56A-47A2-4167-BCC1-D971B443E93C}"/>
              </a:ext>
            </a:extLst>
          </p:cNvPr>
          <p:cNvSpPr/>
          <p:nvPr userDrawn="1"/>
        </p:nvSpPr>
        <p:spPr>
          <a:xfrm>
            <a:off x="6516914" y="0"/>
            <a:ext cx="5675087" cy="6858000"/>
          </a:xfrm>
          <a:custGeom>
            <a:avLst/>
            <a:gdLst>
              <a:gd name="connsiteX0" fmla="*/ 0 w 5675086"/>
              <a:gd name="connsiteY0" fmla="*/ 0 h 6858000"/>
              <a:gd name="connsiteX1" fmla="*/ 5675086 w 5675086"/>
              <a:gd name="connsiteY1" fmla="*/ 0 h 6858000"/>
              <a:gd name="connsiteX2" fmla="*/ 5675086 w 5675086"/>
              <a:gd name="connsiteY2" fmla="*/ 6858000 h 6858000"/>
              <a:gd name="connsiteX3" fmla="*/ 4093874 w 5675086"/>
              <a:gd name="connsiteY3" fmla="*/ 6858000 h 6858000"/>
              <a:gd name="connsiteX4" fmla="*/ 0 w 5675086"/>
              <a:gd name="connsiteY4" fmla="*/ 2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5086" h="6858000">
                <a:moveTo>
                  <a:pt x="0" y="0"/>
                </a:moveTo>
                <a:lnTo>
                  <a:pt x="5675086" y="0"/>
                </a:lnTo>
                <a:lnTo>
                  <a:pt x="5675086" y="6858000"/>
                </a:lnTo>
                <a:lnTo>
                  <a:pt x="4093874" y="6858000"/>
                </a:lnTo>
                <a:lnTo>
                  <a:pt x="0" y="2008"/>
                </a:lnTo>
                <a:close/>
              </a:path>
            </a:pathLst>
          </a:custGeom>
          <a:blipFill>
            <a:blip r:embed="rId2"/>
            <a:stretch>
              <a:fillRect l="-38239" r="-38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A91033B-0FD1-4F81-938B-1B59EAD36061}"/>
              </a:ext>
            </a:extLst>
          </p:cNvPr>
          <p:cNvSpPr/>
          <p:nvPr userDrawn="1"/>
        </p:nvSpPr>
        <p:spPr>
          <a:xfrm flipH="1" flipV="1">
            <a:off x="10454994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C1416C0-35BC-40A9-AD02-B9F92DD39DBA}"/>
              </a:ext>
            </a:extLst>
          </p:cNvPr>
          <p:cNvSpPr/>
          <p:nvPr userDrawn="1"/>
        </p:nvSpPr>
        <p:spPr>
          <a:xfrm flipH="1">
            <a:off x="8665027" y="571500"/>
            <a:ext cx="3526972" cy="6286500"/>
          </a:xfrm>
          <a:prstGeom prst="rtTriangl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18C0A69-5102-4036-9C4A-0B57F4344D2C}"/>
              </a:ext>
            </a:extLst>
          </p:cNvPr>
          <p:cNvSpPr/>
          <p:nvPr userDrawn="1"/>
        </p:nvSpPr>
        <p:spPr>
          <a:xfrm>
            <a:off x="-2" y="3162300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9F10F22B-3423-489E-9DD5-8A1CE557D0E9}"/>
              </a:ext>
            </a:extLst>
          </p:cNvPr>
          <p:cNvSpPr/>
          <p:nvPr userDrawn="1"/>
        </p:nvSpPr>
        <p:spPr>
          <a:xfrm>
            <a:off x="0" y="4019550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614ACC-A7D7-4280-B112-6173086D611B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>
            <a:off x="8455097" y="571500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8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1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Timeline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Animation</a:t>
            </a:r>
            <a:br>
              <a:rPr lang="en-US" altLang="zh-CN" dirty="0"/>
            </a:br>
            <a:endParaRPr lang="zh-CN" altLang="en-US" sz="3100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7A9238-71E4-415D-A10C-26D3A95E3F57}"/>
              </a:ext>
            </a:extLst>
          </p:cNvPr>
          <p:cNvCxnSpPr>
            <a:cxnSpLocks/>
          </p:cNvCxnSpPr>
          <p:nvPr/>
        </p:nvCxnSpPr>
        <p:spPr>
          <a:xfrm>
            <a:off x="3267077" y="29802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9179BF-9239-47D4-B305-9CDA4389B244}"/>
              </a:ext>
            </a:extLst>
          </p:cNvPr>
          <p:cNvCxnSpPr>
            <a:cxnSpLocks/>
          </p:cNvCxnSpPr>
          <p:nvPr/>
        </p:nvCxnSpPr>
        <p:spPr>
          <a:xfrm>
            <a:off x="3267077" y="1608651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导入动画资源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valut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dying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和人物资源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DefaultAvatar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3d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物体 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plane,cube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sphere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，重置位置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新建文件夹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AnimatorControllers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controller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命名为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palyer1,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并把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设置为默认状态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4.Window-Timeline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调出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5.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创建空物体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重命名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），选中，点击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窗口下的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create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，命名</a:t>
                </a:r>
                <a:r>
                  <a:rPr lang="en-US" altLang="zh-CN" sz="1400" b="0" dirty="0">
                    <a:sym typeface="+mn-lt"/>
                  </a:rPr>
                  <a:t>01-Learn 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或者在文件夹下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create-&gt;</a:t>
                </a:r>
                <a:r>
                  <a:rPr lang="en-US" altLang="zh-CN" sz="1400" b="0" dirty="0">
                    <a:sym typeface="+mn-lt"/>
                  </a:rPr>
                  <a:t> timeline)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6.</a:t>
                </a:r>
                <a:r>
                  <a:rPr lang="en-US" altLang="zh-CN" sz="1400" b="0" dirty="0">
                    <a:sym typeface="+mn-lt"/>
                  </a:rPr>
                  <a:t> Timeline</a:t>
                </a:r>
                <a:r>
                  <a:rPr lang="zh-CN" altLang="en-US" sz="1400" b="0" dirty="0">
                    <a:sym typeface="+mn-lt"/>
                  </a:rPr>
                  <a:t>物体的</a:t>
                </a:r>
                <a:r>
                  <a:rPr lang="en-US" altLang="zh-CN" sz="1400" b="0" dirty="0" err="1">
                    <a:sym typeface="+mn-lt"/>
                  </a:rPr>
                  <a:t>playerable</a:t>
                </a:r>
                <a:r>
                  <a:rPr lang="en-US" altLang="zh-CN" sz="1400" b="0" dirty="0">
                    <a:sym typeface="+mn-lt"/>
                  </a:rPr>
                  <a:t> Director</a:t>
                </a:r>
                <a:r>
                  <a:rPr lang="zh-CN" altLang="en-US" sz="1400" b="0" dirty="0">
                    <a:sym typeface="+mn-lt"/>
                  </a:rPr>
                  <a:t>的</a:t>
                </a:r>
                <a:r>
                  <a:rPr lang="en-US" altLang="zh-CN" sz="1400" b="0" dirty="0" err="1">
                    <a:sym typeface="+mn-lt"/>
                  </a:rPr>
                  <a:t>playerable</a:t>
                </a:r>
                <a:r>
                  <a:rPr lang="zh-CN" altLang="en-US" sz="1400" b="0" dirty="0">
                    <a:sym typeface="+mn-lt"/>
                  </a:rPr>
                  <a:t>，找到</a:t>
                </a:r>
                <a:r>
                  <a:rPr lang="en-US" altLang="zh-CN" b="0" dirty="0">
                    <a:sym typeface="+mn-lt"/>
                  </a:rPr>
                  <a:t>01-Learn </a:t>
                </a:r>
                <a:r>
                  <a:rPr lang="zh-CN" altLang="en-US" b="0" dirty="0">
                    <a:sym typeface="+mn-lt"/>
                  </a:rPr>
                  <a:t>拖进去</a:t>
                </a:r>
                <a:endParaRPr lang="en-US" altLang="zh-CN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7.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把当前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里的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gameobject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删掉，不需要控制当前游戏物体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准备工作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cube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物体拖入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窗口，选择创建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animation-track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录制动画，通过改动物体的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transform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或者颜色等属性，设置关键帧。生成的动画转为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clip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3.</a:t>
                </a:r>
                <a:r>
                  <a:rPr lang="en-US" altLang="zh-CN" sz="1400" b="0" dirty="0">
                    <a:sym typeface="+mn-lt"/>
                  </a:rPr>
                  <a:t> Sphere</a:t>
                </a:r>
                <a:r>
                  <a:rPr lang="zh-CN" altLang="en-US" sz="1400" b="0" dirty="0">
                    <a:sym typeface="+mn-lt"/>
                  </a:rPr>
                  <a:t>可做类似处理</a:t>
                </a:r>
                <a:endParaRPr lang="en-US" altLang="zh-CN" sz="1400" b="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4.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由于两个物体生成的动画都是对位置（类似属性）的处理，可以互相拖动，复制，交叉等使用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5.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点击曲线可以调节具体细节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6.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点击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Mute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可以暂时屏蔽某个动画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物体演示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7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632794" cy="4083608"/>
            <a:chOff x="757282" y="1700808"/>
            <a:chExt cx="1063279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4" cy="4083608"/>
              <a:chOff x="1175743" y="1700808"/>
              <a:chExt cx="10219403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5932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把人物资源</a:t>
                </a:r>
                <a:r>
                  <a:rPr lang="en-US" altLang="zh-CN" sz="1400" b="0" dirty="0" err="1">
                    <a:sym typeface="+mn-lt"/>
                  </a:rPr>
                  <a:t>DefaultAvatar</a:t>
                </a:r>
                <a:r>
                  <a:rPr lang="zh-CN" altLang="en-US" sz="1400" b="0" dirty="0">
                    <a:sym typeface="+mn-lt"/>
                  </a:rPr>
                  <a:t>拖动到界面</a:t>
                </a:r>
                <a:endParaRPr lang="en-US" altLang="zh-CN" sz="1400" b="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把人物物体拖入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timeline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窗口，选择创建</a:t>
                </a:r>
                <a:r>
                  <a:rPr lang="en-US" altLang="zh-CN" b="0" dirty="0">
                    <a:sym typeface="+mn-lt"/>
                  </a:rPr>
                  <a:t>animation-track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直接拖动</a:t>
                </a:r>
                <a:r>
                  <a:rPr lang="en-US" altLang="zh-CN" sz="1400" b="0" dirty="0" err="1">
                    <a:sym typeface="+mn-lt"/>
                  </a:rPr>
                  <a:t>valut</a:t>
                </a:r>
                <a:r>
                  <a:rPr lang="zh-CN" altLang="en-US" sz="1400" b="0" dirty="0">
                    <a:sym typeface="+mn-lt"/>
                  </a:rPr>
                  <a:t>，</a:t>
                </a:r>
                <a:r>
                  <a:rPr lang="en-US" altLang="zh-CN" sz="1400" b="0" dirty="0">
                    <a:sym typeface="+mn-lt"/>
                  </a:rPr>
                  <a:t>dying</a:t>
                </a:r>
                <a:r>
                  <a:rPr lang="zh-CN" altLang="en-US" sz="1400" b="0" dirty="0">
                    <a:sym typeface="+mn-lt"/>
                  </a:rPr>
                  <a:t>到</a:t>
                </a:r>
                <a:r>
                  <a:rPr lang="en-US" altLang="zh-CN" sz="1400" b="0" dirty="0">
                    <a:sym typeface="+mn-lt"/>
                  </a:rPr>
                  <a:t>timeline</a:t>
                </a:r>
                <a:r>
                  <a:rPr lang="zh-CN" altLang="en-US" sz="1400" b="0" dirty="0">
                    <a:sym typeface="+mn-lt"/>
                  </a:rPr>
                  <a:t>生成</a:t>
                </a:r>
                <a:r>
                  <a:rPr lang="en-US" altLang="zh-CN" sz="1400" b="0" dirty="0">
                    <a:sym typeface="+mn-lt"/>
                  </a:rPr>
                  <a:t>clip,</a:t>
                </a:r>
                <a:r>
                  <a:rPr lang="zh-CN" altLang="en-US" sz="1400" b="0" dirty="0">
                    <a:sym typeface="+mn-lt"/>
                  </a:rPr>
                  <a:t>查看效果</a:t>
                </a:r>
                <a:endParaRPr lang="en-US" altLang="zh-CN" sz="1400" b="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两个动画可以进行交叉融合，会自动根据插值运算融合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找到人物组件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Animator,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把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player1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拖到状态机</a:t>
                </a:r>
                <a:endParaRPr lang="en-US" altLang="zh-CN" sz="1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把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dying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动画拖走，观察</a:t>
                </a:r>
                <a:r>
                  <a:rPr lang="en-US" altLang="zh-CN" sz="1400" b="0" dirty="0" err="1">
                    <a:latin typeface="+mn-lt"/>
                    <a:ea typeface="+mn-ea"/>
                    <a:sym typeface="+mn-lt"/>
                  </a:rPr>
                  <a:t>valut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动画。通过设置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pre-Extrapolate</a:t>
                </a:r>
                <a:r>
                  <a:rPr lang="zh-CN" altLang="en-US" sz="1400" b="0" dirty="0">
                    <a:latin typeface="+mn-lt"/>
                    <a:ea typeface="+mn-ea"/>
                    <a:sym typeface="+mn-lt"/>
                  </a:rPr>
                  <a:t>和</a:t>
                </a:r>
                <a:r>
                  <a:rPr lang="en-US" altLang="zh-CN" sz="1400" b="0" dirty="0">
                    <a:latin typeface="+mn-lt"/>
                    <a:ea typeface="+mn-ea"/>
                    <a:sym typeface="+mn-lt"/>
                  </a:rPr>
                  <a:t>post</a:t>
                </a:r>
                <a:r>
                  <a:rPr lang="en-US" altLang="zh-CN" b="0" dirty="0">
                    <a:sym typeface="+mn-lt"/>
                  </a:rPr>
                  <a:t>-Extrapolate</a:t>
                </a:r>
                <a:r>
                  <a:rPr lang="zh-CN" altLang="en-US" b="0" dirty="0">
                    <a:sym typeface="+mn-lt"/>
                  </a:rPr>
                  <a:t>状态观察效果</a:t>
                </a:r>
                <a:endParaRPr lang="en-US" altLang="zh-CN" b="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None: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动画为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idle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状态（默认），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hold: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动画为最开始的状态直到执行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      Loop: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循环动画 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PingPong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反复来回执行动画  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Continue: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执行完一次动画后停止，保持不动，直到遇到动画开始执行。 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Timeline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人形演示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0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65689fe-6797-4cb7-96fe-01dc2e5a56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F00"/>
      </a:accent1>
      <a:accent2>
        <a:srgbClr val="FAAF3F"/>
      </a:accent2>
      <a:accent3>
        <a:srgbClr val="000000"/>
      </a:accent3>
      <a:accent4>
        <a:srgbClr val="727272"/>
      </a:accent4>
      <a:accent5>
        <a:srgbClr val="595959"/>
      </a:accent5>
      <a:accent6>
        <a:srgbClr val="66666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F00"/>
    </a:accent1>
    <a:accent2>
      <a:srgbClr val="FAAF3F"/>
    </a:accent2>
    <a:accent3>
      <a:srgbClr val="000000"/>
    </a:accent3>
    <a:accent4>
      <a:srgbClr val="727272"/>
    </a:accent4>
    <a:accent5>
      <a:srgbClr val="595959"/>
    </a:accent5>
    <a:accent6>
      <a:srgbClr val="666666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139</TotalTime>
  <Words>338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主题5</vt:lpstr>
      <vt:lpstr>think-cell Slide</vt:lpstr>
      <vt:lpstr>Animation </vt:lpstr>
      <vt:lpstr>PowerPoint 演示文稿</vt:lpstr>
      <vt:lpstr>PowerPoint 演示文稿</vt:lpstr>
      <vt:lpstr>PowerPoint 演示文稿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42</cp:revision>
  <cp:lastPrinted>2018-06-07T16:00:00Z</cp:lastPrinted>
  <dcterms:created xsi:type="dcterms:W3CDTF">2018-06-07T16:00:00Z</dcterms:created>
  <dcterms:modified xsi:type="dcterms:W3CDTF">2018-06-23T13:58:49Z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