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5" r:id="rId4"/>
    <p:sldId id="262" r:id="rId5"/>
    <p:sldId id="263" r:id="rId6"/>
    <p:sldId id="266" r:id="rId7"/>
    <p:sldId id="264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3D2"/>
    <a:srgbClr val="10354F"/>
    <a:srgbClr val="000612"/>
    <a:srgbClr val="00B7CE"/>
    <a:srgbClr val="FFD400"/>
    <a:srgbClr val="CC4A4A"/>
    <a:srgbClr val="F68A00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>
        <p:scale>
          <a:sx n="100" d="100"/>
          <a:sy n="100" d="100"/>
        </p:scale>
        <p:origin x="58" y="-3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2018/8/13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7" name="直接连接符 1206"/>
          <p:cNvCxnSpPr/>
          <p:nvPr userDrawn="1"/>
        </p:nvCxnSpPr>
        <p:spPr>
          <a:xfrm>
            <a:off x="4480248" y="4577794"/>
            <a:ext cx="59480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890" t="890" r="890" b="890"/>
          <a:stretch/>
        </p:blipFill>
        <p:spPr>
          <a:xfrm>
            <a:off x="0" y="0"/>
            <a:ext cx="50673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480248" y="4577794"/>
            <a:ext cx="5948040" cy="558799"/>
          </a:xfrm>
          <a:noFill/>
        </p:spPr>
        <p:txBody>
          <a:bodyPr lIns="90000" rIns="90000"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480248" y="3265714"/>
            <a:ext cx="5948040" cy="1312080"/>
          </a:xfrm>
          <a:noFill/>
        </p:spPr>
        <p:txBody>
          <a:bodyPr lIns="90000" rIns="90000" anchor="b">
            <a:normAutofit/>
          </a:bodyPr>
          <a:lstStyle>
            <a:lvl1pPr algn="l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176961"/>
            <a:ext cx="7880833" cy="804151"/>
          </a:xfrm>
          <a:noFill/>
        </p:spPr>
        <p:txBody>
          <a:bodyPr lIns="90000" rIns="90000"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024112"/>
            <a:ext cx="7880833" cy="1082874"/>
          </a:xfrm>
          <a:noFill/>
        </p:spPr>
        <p:txBody>
          <a:bodyPr lIns="90000" rIns="90000"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023418"/>
            <a:ext cx="78808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5955" y="0"/>
            <a:ext cx="2996045" cy="688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lIns="90000" rIns="90000"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 hasCustomPrompt="1"/>
          </p:nvPr>
        </p:nvSpPr>
        <p:spPr>
          <a:xfrm>
            <a:off x="669925" y="1277938"/>
            <a:ext cx="10850563" cy="4759325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2018/8/13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5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/>
          <a:srcRect l="37850" t="691" b="691"/>
          <a:stretch/>
        </p:blipFill>
        <p:spPr>
          <a:xfrm rot="16200000">
            <a:off x="3257309" y="-2076691"/>
            <a:ext cx="5677382" cy="12192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106652" y="2403565"/>
            <a:ext cx="4482645" cy="973538"/>
          </a:xfrm>
        </p:spPr>
        <p:txBody>
          <a:bodyPr lIns="90000" rIns="9000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5106652" y="3654606"/>
            <a:ext cx="4482645" cy="310871"/>
          </a:xfrm>
        </p:spPr>
        <p:txBody>
          <a:bodyPr vert="horz" lIns="90000" tIns="45720" rIns="9000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5106652" y="3970240"/>
            <a:ext cx="4482645" cy="310871"/>
          </a:xfrm>
        </p:spPr>
        <p:txBody>
          <a:bodyPr vert="horz" lIns="90000" tIns="45720" rIns="9000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cxnSp>
        <p:nvCxnSpPr>
          <p:cNvPr id="1130" name="直接连接符 1129">
            <a:extLst>
              <a:ext uri="{FF2B5EF4-FFF2-40B4-BE49-F238E27FC236}">
                <a16:creationId xmlns:a16="http://schemas.microsoft.com/office/drawing/2014/main" id="{D26126A2-F562-42EF-B6A2-949E5C2C4BA2}"/>
              </a:ext>
            </a:extLst>
          </p:cNvPr>
          <p:cNvCxnSpPr>
            <a:cxnSpLocks/>
          </p:cNvCxnSpPr>
          <p:nvPr userDrawn="1"/>
        </p:nvCxnSpPr>
        <p:spPr>
          <a:xfrm>
            <a:off x="5106652" y="3377103"/>
            <a:ext cx="44826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D26126A2-F562-42EF-B6A2-949E5C2C4BA2}"/>
              </a:ext>
            </a:extLst>
          </p:cNvPr>
          <p:cNvCxnSpPr>
            <a:cxnSpLocks/>
          </p:cNvCxnSpPr>
          <p:nvPr userDrawn="1"/>
        </p:nvCxnSpPr>
        <p:spPr>
          <a:xfrm>
            <a:off x="5106652" y="4338786"/>
            <a:ext cx="44826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70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45">
            <a:extLst/>
          </p:cNvPr>
          <p:cNvSpPr/>
          <p:nvPr userDrawn="1"/>
        </p:nvSpPr>
        <p:spPr>
          <a:xfrm>
            <a:off x="695324" y="1028700"/>
            <a:ext cx="10825163" cy="876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4" r:id="rId3"/>
    <p:sldLayoutId id="2147483662" r:id="rId4"/>
    <p:sldLayoutId id="2147483663" r:id="rId5"/>
    <p:sldLayoutId id="2147483661" r:id="rId6"/>
    <p:sldLayoutId id="2147483664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5055111" y="4152157"/>
            <a:ext cx="5948040" cy="558799"/>
          </a:xfrm>
        </p:spPr>
        <p:txBody>
          <a:bodyPr/>
          <a:lstStyle/>
          <a:p>
            <a:r>
              <a:rPr lang="zh-CN" altLang="en-US" dirty="0"/>
              <a:t>洗脑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776355" y="750887"/>
            <a:ext cx="2744133" cy="2633335"/>
            <a:chOff x="9050425" y="750888"/>
            <a:chExt cx="2470063" cy="2016125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9072563" y="750888"/>
              <a:ext cx="2447925" cy="2016125"/>
            </a:xfrm>
            <a:custGeom>
              <a:avLst/>
              <a:gdLst>
                <a:gd name="T0" fmla="*/ 854 w 1542"/>
                <a:gd name="T1" fmla="*/ 1270 h 1270"/>
                <a:gd name="T2" fmla="*/ 271 w 1542"/>
                <a:gd name="T3" fmla="*/ 766 h 1270"/>
                <a:gd name="T4" fmla="*/ 0 w 1542"/>
                <a:gd name="T5" fmla="*/ 0 h 1270"/>
                <a:gd name="T6" fmla="*/ 1542 w 1542"/>
                <a:gd name="T7" fmla="*/ 499 h 1270"/>
                <a:gd name="T8" fmla="*/ 854 w 1542"/>
                <a:gd name="T9" fmla="*/ 127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2" h="1270">
                  <a:moveTo>
                    <a:pt x="854" y="1270"/>
                  </a:moveTo>
                  <a:lnTo>
                    <a:pt x="271" y="766"/>
                  </a:lnTo>
                  <a:lnTo>
                    <a:pt x="0" y="0"/>
                  </a:lnTo>
                  <a:lnTo>
                    <a:pt x="1542" y="499"/>
                  </a:lnTo>
                  <a:lnTo>
                    <a:pt x="854" y="1270"/>
                  </a:lnTo>
                  <a:close/>
                </a:path>
              </a:pathLst>
            </a:custGeom>
            <a:solidFill>
              <a:srgbClr val="FFD400">
                <a:alpha val="6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文本框 16">
              <a:extLst/>
            </p:cNvPr>
            <p:cNvSpPr txBox="1"/>
            <p:nvPr/>
          </p:nvSpPr>
          <p:spPr>
            <a:xfrm>
              <a:off x="9072563" y="1454190"/>
              <a:ext cx="1982257" cy="43091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r"/>
              <a:r>
                <a:rPr lang="en-US" altLang="zh-CN" sz="16600" baseline="-25000" dirty="0">
                  <a:solidFill>
                    <a:schemeClr val="tx2"/>
                  </a:solidFill>
                  <a:latin typeface="Impact" panose="020B0806030902050204" pitchFamily="34" charset="0"/>
                </a:rPr>
                <a:t>RUESME</a:t>
              </a:r>
              <a:endParaRPr lang="zh-CN" altLang="en-US" sz="16600" baseline="-25000" dirty="0">
                <a:solidFill>
                  <a:schemeClr val="tx2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矩形 19">
              <a:extLst/>
            </p:cNvPr>
            <p:cNvSpPr/>
            <p:nvPr/>
          </p:nvSpPr>
          <p:spPr>
            <a:xfrm>
              <a:off x="9072563" y="1225082"/>
              <a:ext cx="1205340" cy="171958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 algn="r"/>
              <a:r>
                <a:rPr lang="en-US" altLang="zh-CN" sz="16600" b="1" baseline="-25000" dirty="0">
                  <a:solidFill>
                    <a:schemeClr val="accent2"/>
                  </a:solidFill>
                  <a:latin typeface="+mj-ea"/>
                  <a:ea typeface="+mj-ea"/>
                </a:rPr>
                <a:t>PERSONAL</a:t>
              </a:r>
              <a:endParaRPr lang="en-US" altLang="zh-CN" sz="16600" b="1" baseline="-25000" noProof="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矩形 22">
              <a:extLst/>
            </p:cNvPr>
            <p:cNvSpPr/>
            <p:nvPr/>
          </p:nvSpPr>
          <p:spPr>
            <a:xfrm>
              <a:off x="9050425" y="1943643"/>
              <a:ext cx="909550" cy="254943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 algn="r"/>
              <a:r>
                <a:rPr lang="en-US" altLang="zh-CN" sz="16600" b="1" baseline="-25000" dirty="0">
                  <a:solidFill>
                    <a:schemeClr val="tx2"/>
                  </a:solidFill>
                  <a:latin typeface="Impact" panose="020B0806030902050204" pitchFamily="34" charset="0"/>
                </a:rPr>
                <a:t>2018</a:t>
              </a:r>
              <a:endParaRPr lang="en-US" altLang="zh-CN" sz="16600" b="1" baseline="-25000" noProof="0" dirty="0">
                <a:solidFill>
                  <a:schemeClr val="tx2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19B7A44-E4B1-4593-A733-81F5B08F5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091" y="640081"/>
            <a:ext cx="4164528" cy="30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游戏概述</a:t>
            </a:r>
            <a:endParaRPr lang="zh-CN" altLang="en-US" sz="18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zh-CN" altLang="en-US" dirty="0"/>
              <a:t>玩家扮演推销员，向中老年人推销自己的保健品，通过聊天工具向他们洗脑保健品的功效，直到对方付款购买则算成功，以赚钱最多的钱为目标</a:t>
            </a: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游戏内容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F8ED24-D334-4854-B2A7-8C7BEA4CFC81}"/>
              </a:ext>
            </a:extLst>
          </p:cNvPr>
          <p:cNvSpPr txBox="1"/>
          <p:nvPr/>
        </p:nvSpPr>
        <p:spPr>
          <a:xfrm>
            <a:off x="669924" y="1173480"/>
            <a:ext cx="7079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药物制作：保健品制作，保证尽量低的成本。初始本金：</a:t>
            </a:r>
            <a:r>
              <a:rPr lang="en-US" altLang="zh-CN" sz="1400" dirty="0"/>
              <a:t>5000</a:t>
            </a:r>
            <a:r>
              <a:rPr lang="zh-CN" altLang="en-US" sz="1400" dirty="0"/>
              <a:t>元。赚取的金币可购买制作材料。</a:t>
            </a:r>
            <a:endParaRPr lang="en-US" altLang="zh-CN" sz="1400" dirty="0"/>
          </a:p>
          <a:p>
            <a:r>
              <a:rPr lang="zh-CN" altLang="en-US" sz="1400" dirty="0"/>
              <a:t>定价：订价越高，越不容易卖出去，但收益越高，定价越低反之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559FDB8-3EAF-41D1-89CF-701238EBA801}"/>
              </a:ext>
            </a:extLst>
          </p:cNvPr>
          <p:cNvSpPr/>
          <p:nvPr/>
        </p:nvSpPr>
        <p:spPr>
          <a:xfrm>
            <a:off x="792480" y="2063770"/>
            <a:ext cx="5943600" cy="39547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F42AE86-A352-4BB8-8479-1D6617FD82B7}"/>
              </a:ext>
            </a:extLst>
          </p:cNvPr>
          <p:cNvSpPr/>
          <p:nvPr/>
        </p:nvSpPr>
        <p:spPr>
          <a:xfrm>
            <a:off x="1158240" y="2451080"/>
            <a:ext cx="1767840" cy="520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糖（</a:t>
            </a:r>
            <a:r>
              <a:rPr lang="en-US" altLang="zh-CN" dirty="0"/>
              <a:t>5</a:t>
            </a:r>
            <a:r>
              <a:rPr lang="zh-CN" altLang="en-US" dirty="0"/>
              <a:t>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8D28CA-5399-4199-8351-1204E601920C}"/>
              </a:ext>
            </a:extLst>
          </p:cNvPr>
          <p:cNvSpPr/>
          <p:nvPr/>
        </p:nvSpPr>
        <p:spPr>
          <a:xfrm>
            <a:off x="1376044" y="3234660"/>
            <a:ext cx="1363980" cy="520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黄连（</a:t>
            </a:r>
            <a:r>
              <a:rPr lang="en-US" altLang="zh-CN" dirty="0"/>
              <a:t>30)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41A8065-7407-4C04-8740-D15DD9DD0209}"/>
              </a:ext>
            </a:extLst>
          </p:cNvPr>
          <p:cNvSpPr/>
          <p:nvPr/>
        </p:nvSpPr>
        <p:spPr>
          <a:xfrm>
            <a:off x="1376044" y="4122420"/>
            <a:ext cx="1363980" cy="3962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维生素</a:t>
            </a:r>
            <a:r>
              <a:rPr lang="en-US" altLang="zh-CN" dirty="0"/>
              <a:t>(50)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3A95C1B-62A9-494A-900A-09E8CAC1AA19}"/>
              </a:ext>
            </a:extLst>
          </p:cNvPr>
          <p:cNvSpPr/>
          <p:nvPr/>
        </p:nvSpPr>
        <p:spPr>
          <a:xfrm>
            <a:off x="1295400" y="4749820"/>
            <a:ext cx="1444624" cy="3927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人参（</a:t>
            </a:r>
            <a:r>
              <a:rPr lang="en-US" altLang="zh-CN" dirty="0"/>
              <a:t>1000)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7293E66-AD12-4ECF-B09D-0F4AB8EE9FB8}"/>
              </a:ext>
            </a:extLst>
          </p:cNvPr>
          <p:cNvSpPr/>
          <p:nvPr/>
        </p:nvSpPr>
        <p:spPr>
          <a:xfrm>
            <a:off x="1584960" y="5364480"/>
            <a:ext cx="708660" cy="32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….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CD406FA-C223-4012-86F6-5D981225ED62}"/>
              </a:ext>
            </a:extLst>
          </p:cNvPr>
          <p:cNvSpPr/>
          <p:nvPr/>
        </p:nvSpPr>
        <p:spPr>
          <a:xfrm>
            <a:off x="4198620" y="3520440"/>
            <a:ext cx="1143000" cy="520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保健品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7E4971D-F52A-4518-8538-86DB960BFE4A}"/>
              </a:ext>
            </a:extLst>
          </p:cNvPr>
          <p:cNvCxnSpPr>
            <a:cxnSpLocks/>
          </p:cNvCxnSpPr>
          <p:nvPr/>
        </p:nvCxnSpPr>
        <p:spPr>
          <a:xfrm>
            <a:off x="2849880" y="2674620"/>
            <a:ext cx="1299210" cy="97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B460792-3E2C-4598-8E00-219EEC2E3A6F}"/>
              </a:ext>
            </a:extLst>
          </p:cNvPr>
          <p:cNvCxnSpPr/>
          <p:nvPr/>
        </p:nvCxnSpPr>
        <p:spPr>
          <a:xfrm>
            <a:off x="2849880" y="3621231"/>
            <a:ext cx="1150620" cy="13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CF7E885-C002-462E-A886-127E8B77E80F}"/>
              </a:ext>
            </a:extLst>
          </p:cNvPr>
          <p:cNvCxnSpPr/>
          <p:nvPr/>
        </p:nvCxnSpPr>
        <p:spPr>
          <a:xfrm flipV="1">
            <a:off x="2800350" y="3886201"/>
            <a:ext cx="1200150" cy="50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50B64AC-AFC3-4C40-86B2-268C8FD12E0C}"/>
              </a:ext>
            </a:extLst>
          </p:cNvPr>
          <p:cNvCxnSpPr/>
          <p:nvPr/>
        </p:nvCxnSpPr>
        <p:spPr>
          <a:xfrm flipV="1">
            <a:off x="2740024" y="4020350"/>
            <a:ext cx="1458596" cy="94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FD0B61C-DA14-4810-A979-264D74EBE0EA}"/>
              </a:ext>
            </a:extLst>
          </p:cNvPr>
          <p:cNvSpPr txBox="1"/>
          <p:nvPr/>
        </p:nvSpPr>
        <p:spPr>
          <a:xfrm>
            <a:off x="5562600" y="3520440"/>
            <a:ext cx="117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成本：</a:t>
            </a:r>
            <a:r>
              <a:rPr lang="en-US" altLang="zh-CN" dirty="0"/>
              <a:t>xx</a:t>
            </a:r>
          </a:p>
          <a:p>
            <a:r>
              <a:rPr lang="zh-CN" altLang="en-US" dirty="0"/>
              <a:t>定价：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303DFD7-98CC-42B6-922D-1AF15BF0118D}"/>
              </a:ext>
            </a:extLst>
          </p:cNvPr>
          <p:cNvCxnSpPr/>
          <p:nvPr/>
        </p:nvCxnSpPr>
        <p:spPr>
          <a:xfrm>
            <a:off x="5391150" y="3810000"/>
            <a:ext cx="201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4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游戏内容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DE4B01-5C56-457C-A078-FB6E407BCED3}"/>
              </a:ext>
            </a:extLst>
          </p:cNvPr>
          <p:cNvSpPr/>
          <p:nvPr/>
        </p:nvSpPr>
        <p:spPr>
          <a:xfrm>
            <a:off x="1082040" y="1676400"/>
            <a:ext cx="5935980" cy="4411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EA2FEF-0C47-45C1-AFC7-2B8035E89561}"/>
              </a:ext>
            </a:extLst>
          </p:cNvPr>
          <p:cNvSpPr/>
          <p:nvPr/>
        </p:nvSpPr>
        <p:spPr>
          <a:xfrm>
            <a:off x="1165860" y="1760220"/>
            <a:ext cx="1013460" cy="35052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张阿姨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F8ED24-D334-4854-B2A7-8C7BEA4CFC81}"/>
              </a:ext>
            </a:extLst>
          </p:cNvPr>
          <p:cNvSpPr txBox="1"/>
          <p:nvPr/>
        </p:nvSpPr>
        <p:spPr>
          <a:xfrm>
            <a:off x="669924" y="1173480"/>
            <a:ext cx="470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任务界面，挑选合适目标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6F0548-B6F5-42E3-A8D1-C406FFA45B0E}"/>
              </a:ext>
            </a:extLst>
          </p:cNvPr>
          <p:cNvSpPr txBox="1"/>
          <p:nvPr/>
        </p:nvSpPr>
        <p:spPr>
          <a:xfrm>
            <a:off x="2491740" y="1760220"/>
            <a:ext cx="4061460" cy="43088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女，</a:t>
            </a:r>
            <a:r>
              <a:rPr lang="en-US" altLang="zh-CN" sz="1100" dirty="0"/>
              <a:t>65</a:t>
            </a:r>
            <a:r>
              <a:rPr lang="zh-CN" altLang="en-US" sz="1100" dirty="0"/>
              <a:t>岁，无老伴，有一儿子在外地任职老师，身体不好，</a:t>
            </a:r>
            <a:r>
              <a:rPr lang="en-US" altLang="zh-CN" sz="1100" dirty="0"/>
              <a:t>……</a:t>
            </a:r>
            <a:endParaRPr lang="zh-CN" altLang="en-US" sz="11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E09BF47-3836-4C6D-B58B-C6E24DE40A4B}"/>
              </a:ext>
            </a:extLst>
          </p:cNvPr>
          <p:cNvSpPr/>
          <p:nvPr/>
        </p:nvSpPr>
        <p:spPr>
          <a:xfrm>
            <a:off x="1242060" y="2529840"/>
            <a:ext cx="975360" cy="3505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李叔叔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BAA1CB-9362-4373-A9CD-9B9417AAE50A}"/>
              </a:ext>
            </a:extLst>
          </p:cNvPr>
          <p:cNvSpPr txBox="1"/>
          <p:nvPr/>
        </p:nvSpPr>
        <p:spPr>
          <a:xfrm>
            <a:off x="2491740" y="2598420"/>
            <a:ext cx="4140201" cy="2616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男，</a:t>
            </a:r>
            <a:r>
              <a:rPr lang="en-US" altLang="zh-CN" sz="1100" dirty="0"/>
              <a:t>72</a:t>
            </a:r>
            <a:r>
              <a:rPr lang="zh-CN" altLang="en-US" sz="1100" dirty="0"/>
              <a:t>岁，有妻子，和一对儿女，儿女孝顺，经常回家看望</a:t>
            </a:r>
            <a:r>
              <a:rPr lang="en-US" altLang="zh-CN" sz="1100" dirty="0"/>
              <a:t>….</a:t>
            </a:r>
            <a:endParaRPr lang="zh-CN" altLang="en-US" sz="11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45263F-32BA-4E71-888E-99787B963DCB}"/>
              </a:ext>
            </a:extLst>
          </p:cNvPr>
          <p:cNvSpPr txBox="1"/>
          <p:nvPr/>
        </p:nvSpPr>
        <p:spPr>
          <a:xfrm>
            <a:off x="1318260" y="3367445"/>
            <a:ext cx="268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等</a:t>
            </a:r>
            <a:r>
              <a:rPr lang="en-US" altLang="zh-CN" dirty="0"/>
              <a:t>…….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77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游戏内容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DE4B01-5C56-457C-A078-FB6E407BCED3}"/>
              </a:ext>
            </a:extLst>
          </p:cNvPr>
          <p:cNvSpPr/>
          <p:nvPr/>
        </p:nvSpPr>
        <p:spPr>
          <a:xfrm>
            <a:off x="1088865" y="1652369"/>
            <a:ext cx="5935980" cy="4411980"/>
          </a:xfrm>
          <a:prstGeom prst="rect">
            <a:avLst/>
          </a:prstGeom>
          <a:solidFill>
            <a:srgbClr val="FEF3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EA2FEF-0C47-45C1-AFC7-2B8035E89561}"/>
              </a:ext>
            </a:extLst>
          </p:cNvPr>
          <p:cNvSpPr/>
          <p:nvPr/>
        </p:nvSpPr>
        <p:spPr>
          <a:xfrm>
            <a:off x="3337560" y="1682849"/>
            <a:ext cx="1013460" cy="35052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张阿姨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F8ED24-D334-4854-B2A7-8C7BEA4CFC81}"/>
              </a:ext>
            </a:extLst>
          </p:cNvPr>
          <p:cNvSpPr txBox="1"/>
          <p:nvPr/>
        </p:nvSpPr>
        <p:spPr>
          <a:xfrm>
            <a:off x="768984" y="1167884"/>
            <a:ext cx="470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对话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291BAAF-E28B-4AE6-B29F-3310D9CF4599}"/>
              </a:ext>
            </a:extLst>
          </p:cNvPr>
          <p:cNvSpPr/>
          <p:nvPr/>
        </p:nvSpPr>
        <p:spPr>
          <a:xfrm>
            <a:off x="1088865" y="3426976"/>
            <a:ext cx="662940" cy="2819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张阿姨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F85A0C-FB70-4C2A-B520-B4FC13920CF4}"/>
              </a:ext>
            </a:extLst>
          </p:cNvPr>
          <p:cNvSpPr/>
          <p:nvPr/>
        </p:nvSpPr>
        <p:spPr>
          <a:xfrm>
            <a:off x="1950720" y="3426976"/>
            <a:ext cx="3413760" cy="281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你好，你有什么事情吗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7272AF5-6FCF-4967-BEBA-3FE1E2460032}"/>
              </a:ext>
            </a:extLst>
          </p:cNvPr>
          <p:cNvSpPr/>
          <p:nvPr/>
        </p:nvSpPr>
        <p:spPr>
          <a:xfrm>
            <a:off x="6361905" y="2476500"/>
            <a:ext cx="609600" cy="2971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D24D8C-44D7-4741-B8F1-ED376CCBBDCC}"/>
              </a:ext>
            </a:extLst>
          </p:cNvPr>
          <p:cNvSpPr/>
          <p:nvPr/>
        </p:nvSpPr>
        <p:spPr>
          <a:xfrm>
            <a:off x="3565365" y="2476500"/>
            <a:ext cx="2529840" cy="3505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阿姨，您好，我是</a:t>
            </a:r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D81C243-47F9-4905-8FD2-AFDFCF52772C}"/>
              </a:ext>
            </a:extLst>
          </p:cNvPr>
          <p:cNvSpPr/>
          <p:nvPr/>
        </p:nvSpPr>
        <p:spPr>
          <a:xfrm>
            <a:off x="5265420" y="5690116"/>
            <a:ext cx="1767840" cy="392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上拉框（选择对话）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72698C-36FB-40D6-A28D-E913F7A98F9A}"/>
              </a:ext>
            </a:extLst>
          </p:cNvPr>
          <p:cNvSpPr/>
          <p:nvPr/>
        </p:nvSpPr>
        <p:spPr>
          <a:xfrm>
            <a:off x="5379720" y="1303020"/>
            <a:ext cx="1645920" cy="306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信任度：</a:t>
            </a:r>
            <a:r>
              <a:rPr lang="en-US" altLang="zh-CN" dirty="0"/>
              <a:t>0%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447061F-D9C6-452B-B55F-F089F4186FAF}"/>
              </a:ext>
            </a:extLst>
          </p:cNvPr>
          <p:cNvSpPr/>
          <p:nvPr/>
        </p:nvSpPr>
        <p:spPr>
          <a:xfrm>
            <a:off x="7307580" y="1236226"/>
            <a:ext cx="1645920" cy="8745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初始为</a:t>
            </a:r>
            <a:r>
              <a:rPr lang="en-US" altLang="zh-CN" sz="1000" dirty="0"/>
              <a:t>0</a:t>
            </a:r>
            <a:r>
              <a:rPr lang="zh-CN" altLang="en-US" sz="1000" dirty="0"/>
              <a:t>，越高成功率越高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AF7905C-0774-4DE7-A184-7604FCC691B9}"/>
              </a:ext>
            </a:extLst>
          </p:cNvPr>
          <p:cNvCxnSpPr>
            <a:cxnSpLocks/>
          </p:cNvCxnSpPr>
          <p:nvPr/>
        </p:nvCxnSpPr>
        <p:spPr>
          <a:xfrm>
            <a:off x="7025640" y="1456313"/>
            <a:ext cx="289560" cy="8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43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游戏内容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F8ED24-D334-4854-B2A7-8C7BEA4CFC81}"/>
              </a:ext>
            </a:extLst>
          </p:cNvPr>
          <p:cNvSpPr txBox="1"/>
          <p:nvPr/>
        </p:nvSpPr>
        <p:spPr>
          <a:xfrm>
            <a:off x="768984" y="1167884"/>
            <a:ext cx="829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随机事件：有关部门保健品抽查</a:t>
            </a:r>
            <a:endParaRPr lang="en-US" altLang="zh-CN" sz="1400" dirty="0"/>
          </a:p>
          <a:p>
            <a:r>
              <a:rPr lang="zh-CN" altLang="en-US" sz="1400" dirty="0"/>
              <a:t>药物成本越低，定价越高，抽查则会扣除更多罚款，赚钱金币为负数时，游戏失败</a:t>
            </a:r>
          </a:p>
        </p:txBody>
      </p:sp>
    </p:spTree>
    <p:extLst>
      <p:ext uri="{BB962C8B-B14F-4D97-AF65-F5344CB8AC3E}">
        <p14:creationId xmlns:p14="http://schemas.microsoft.com/office/powerpoint/2010/main" val="338826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游戏引发的思考</a:t>
            </a:r>
            <a:endParaRPr lang="zh-CN" altLang="en-US" sz="18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en-US" altLang="zh-CN" dirty="0"/>
              <a:t>1.</a:t>
            </a:r>
            <a:r>
              <a:rPr lang="zh-CN" altLang="en-US" dirty="0"/>
              <a:t>不要随便相信市面上的保健品，很多都是假货</a:t>
            </a:r>
            <a:endParaRPr lang="en-US" altLang="zh-CN" dirty="0"/>
          </a:p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en-US" altLang="zh-CN" dirty="0"/>
              <a:t>2.</a:t>
            </a:r>
            <a:r>
              <a:rPr lang="zh-CN" altLang="en-US" dirty="0"/>
              <a:t>年轻人要多关注老年人</a:t>
            </a:r>
          </a:p>
        </p:txBody>
      </p:sp>
    </p:spTree>
    <p:extLst>
      <p:ext uri="{BB962C8B-B14F-4D97-AF65-F5344CB8AC3E}">
        <p14:creationId xmlns:p14="http://schemas.microsoft.com/office/powerpoint/2010/main" val="13734494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deffc669-4b84-4f0a-92d7-0c4c44bb447c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46</TotalTime>
  <Words>291</Words>
  <Application>Microsoft Office PowerPoint</Application>
  <PresentationFormat>宽屏</PresentationFormat>
  <Paragraphs>49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Impact</vt:lpstr>
      <vt:lpstr>主题5</vt:lpstr>
      <vt:lpstr>PowerPoint 演示文稿</vt:lpstr>
      <vt:lpstr>游戏概述</vt:lpstr>
      <vt:lpstr>游戏内容</vt:lpstr>
      <vt:lpstr>游戏内容</vt:lpstr>
      <vt:lpstr>游戏内容</vt:lpstr>
      <vt:lpstr>游戏内容</vt:lpstr>
      <vt:lpstr>游戏引发的思考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 </cp:lastModifiedBy>
  <cp:revision>49</cp:revision>
  <cp:lastPrinted>2017-08-20T16:00:00Z</cp:lastPrinted>
  <dcterms:created xsi:type="dcterms:W3CDTF">2017-08-20T16:00:00Z</dcterms:created>
  <dcterms:modified xsi:type="dcterms:W3CDTF">2018-08-13T11:46:44Z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deffc669-4b84-4f0a-92d7-0c4c44bb447c</vt:lpwstr>
  </property>
</Properties>
</file>