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F"/>
    <a:srgbClr val="EA704A"/>
    <a:srgbClr val="F669B2"/>
    <a:srgbClr val="4BC2E3"/>
    <a:srgbClr val="0F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A3F0-0914-4685-884F-FC340C2F77A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19440" y="2151727"/>
            <a:ext cx="2733040" cy="2554545"/>
          </a:xfrm>
          <a:prstGeom prst="rect">
            <a:avLst/>
          </a:prstGeom>
          <a:solidFill>
            <a:srgbClr val="4BC2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无圆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世界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头脑</a:t>
            </a:r>
            <a:endParaRPr lang="en-US" altLang="zh-CN" sz="3000" dirty="0"/>
          </a:p>
          <a:p>
            <a:pPr algn="ctr"/>
            <a:r>
              <a:rPr lang="zh-CN" altLang="en-US" sz="3000" dirty="0"/>
              <a:t>风暴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86480" y="1440000"/>
            <a:ext cx="590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圆形</a:t>
            </a:r>
            <a:endParaRPr lang="en-US" altLang="zh-CN" dirty="0"/>
          </a:p>
          <a:p>
            <a:r>
              <a:rPr lang="zh-CN" altLang="en-US" dirty="0"/>
              <a:t>方形</a:t>
            </a:r>
            <a:endParaRPr lang="en-US" altLang="zh-CN" dirty="0"/>
          </a:p>
          <a:p>
            <a:r>
              <a:rPr lang="zh-CN" altLang="en-US" dirty="0"/>
              <a:t>形状</a:t>
            </a:r>
            <a:endParaRPr lang="en-US" altLang="zh-CN" dirty="0"/>
          </a:p>
          <a:p>
            <a:r>
              <a:rPr lang="zh-CN" altLang="en-US" dirty="0"/>
              <a:t>直线是人类的，曲线是上帝的</a:t>
            </a:r>
            <a:r>
              <a:rPr lang="en-US" altLang="zh-CN" dirty="0"/>
              <a:t>---</a:t>
            </a:r>
            <a:r>
              <a:rPr lang="zh-CN" altLang="en-US" dirty="0"/>
              <a:t>某建筑师</a:t>
            </a:r>
            <a:endParaRPr lang="en-US" altLang="zh-CN" dirty="0"/>
          </a:p>
          <a:p>
            <a:r>
              <a:rPr lang="zh-CN" altLang="en-US" dirty="0"/>
              <a:t>袁岚峰</a:t>
            </a:r>
            <a:r>
              <a:rPr lang="en-US" altLang="zh-CN" dirty="0"/>
              <a:t>---</a:t>
            </a:r>
            <a:r>
              <a:rPr lang="zh-CN" altLang="en-US" dirty="0"/>
              <a:t>宗教与科学</a:t>
            </a:r>
            <a:endParaRPr lang="en-US" altLang="zh-CN" dirty="0"/>
          </a:p>
          <a:p>
            <a:r>
              <a:rPr lang="zh-CN" altLang="en-US" dirty="0"/>
              <a:t>发明家</a:t>
            </a:r>
            <a:endParaRPr lang="en-US" altLang="zh-CN" dirty="0"/>
          </a:p>
          <a:p>
            <a:r>
              <a:rPr lang="zh-CN" altLang="en-US" dirty="0"/>
              <a:t>上帝的画笔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故事</a:t>
            </a:r>
            <a:endParaRPr lang="en-US" altLang="zh-CN" sz="3000" dirty="0"/>
          </a:p>
          <a:p>
            <a:pPr algn="ctr"/>
            <a:r>
              <a:rPr lang="zh-CN" altLang="en-US" sz="3000" dirty="0"/>
              <a:t>梗概</a:t>
            </a:r>
            <a:endParaRPr lang="en-US" altLang="zh-CN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34160" y="1836240"/>
            <a:ext cx="912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在平行世界的一个村庄里，在这里没有圆形，一切都是方的，这里的人们都信仰宗教，对上帝非常虔诚。包括小时候的主人公</a:t>
            </a:r>
            <a:r>
              <a:rPr lang="en-US" altLang="zh-CN" dirty="0"/>
              <a:t>—</a:t>
            </a:r>
            <a:r>
              <a:rPr lang="zh-CN" altLang="en-US" dirty="0"/>
              <a:t>艾迪辉。但是艾迪辉的母亲非常善良，但是却被恶人杀害，从此艾迪辉不再信奉上帝。他学会了怀疑与思考，玩家需要帮助艾迪辉解决问题，在艾迪辉不断的发明成果中，艾迪辉的好奇心被激发，从此一发不可收拾。艾迪辉通过他的发明帮助人们，但是很多人仍然将艾迪辉视为异类。直到有一天村里人都得了怪病，有人说这是因为艾迪辉激怒了上帝，上帝在惩罚他们，这下彻底激怒了村庄里的人们。人们抓住了艾迪辉，要烧死他，艾迪辉说有办法治愈人们的疾病，最后他做到了，从此越来越多的人们学会了思考，开始探索世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80640" y="995680"/>
            <a:ext cx="743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游戏类型：解谜</a:t>
            </a:r>
            <a:endParaRPr lang="en-US" altLang="zh-CN" dirty="0"/>
          </a:p>
          <a:p>
            <a:r>
              <a:rPr lang="zh-CN" altLang="en-US" dirty="0"/>
              <a:t>游戏画风：</a:t>
            </a:r>
            <a:r>
              <a:rPr lang="en-US" altLang="zh-CN" dirty="0"/>
              <a:t>2D</a:t>
            </a:r>
            <a:r>
              <a:rPr lang="zh-CN" altLang="en-US" dirty="0"/>
              <a:t>黑白简笔画风（如图）</a:t>
            </a:r>
            <a:endParaRPr lang="en-US" altLang="zh-CN" dirty="0"/>
          </a:p>
          <a:p>
            <a:r>
              <a:rPr lang="zh-CN" altLang="en-US" dirty="0"/>
              <a:t>游戏平台：</a:t>
            </a:r>
            <a:r>
              <a:rPr lang="en-US" altLang="zh-CN" dirty="0"/>
              <a:t>PC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96" y="2194561"/>
            <a:ext cx="7346364" cy="37910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核心</a:t>
            </a:r>
            <a:endParaRPr lang="en-US" altLang="zh-CN" sz="3000" dirty="0"/>
          </a:p>
          <a:p>
            <a:pPr algn="ctr"/>
            <a:r>
              <a:rPr lang="zh-CN" altLang="en-US" sz="3000" dirty="0"/>
              <a:t>玩法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19680" y="2511880"/>
            <a:ext cx="665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艾迪辉在生活中或者搞发明时（还有很多情况），都会遇到谜题，玩家需要利用当前的线条（也可能是其他形状），放置到场景中的不同位置，从而帮助艾迪辉。</a:t>
            </a:r>
            <a:endParaRPr lang="en-US" altLang="zh-CN" dirty="0"/>
          </a:p>
          <a:p>
            <a:r>
              <a:rPr lang="zh-CN" altLang="en-US" dirty="0"/>
              <a:t>艾迪辉会同时面临多个谜题，谜题之间可能有相互关联。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4960" y="1950720"/>
            <a:ext cx="95910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图形升级系统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每次艾迪辉发明新东西或者有新发现时，玩家可获得升级能量，对现有线条进行升级，升级时可选升级方向。玩家在利用新升级的图形，帮助艾迪辉有新的发明。</a:t>
            </a:r>
            <a:endParaRPr lang="en-US" altLang="zh-CN" dirty="0"/>
          </a:p>
          <a:p>
            <a:r>
              <a:rPr lang="zh-CN" altLang="en-US" dirty="0"/>
              <a:t>提示系统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当长时间无法没有进展时，系统会出现提示信息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5"/>
                </a:solidFill>
              </a:rPr>
              <a:t>亲密度系统：</a:t>
            </a:r>
          </a:p>
          <a:p>
            <a:r>
              <a:rPr lang="en-US" altLang="zh-CN" dirty="0">
                <a:solidFill>
                  <a:schemeClr val="accent5"/>
                </a:solidFill>
                <a:sym typeface="+mn-ea"/>
              </a:rPr>
              <a:t>--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当艾迪辉通过发明任务帮助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后，增加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好感度，可进入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房间，解锁新场景</a:t>
            </a:r>
          </a:p>
          <a:p>
            <a:endParaRPr lang="zh-CN" altLang="en-US" dirty="0">
              <a:solidFill>
                <a:schemeClr val="accent5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场景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40180" y="1503045"/>
            <a:ext cx="307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艾迪辉的卧室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艾迪辉房间的实验室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艾迪辉房间的地下室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其他人的房间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野外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村庄（包含村庄广场）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58060" y="3802380"/>
            <a:ext cx="4584700" cy="1386205"/>
            <a:chOff x="7116" y="5527"/>
            <a:chExt cx="7220" cy="2183"/>
          </a:xfrm>
        </p:grpSpPr>
        <p:sp>
          <p:nvSpPr>
            <p:cNvPr id="3" name="矩形 2"/>
            <p:cNvSpPr/>
            <p:nvPr/>
          </p:nvSpPr>
          <p:spPr>
            <a:xfrm>
              <a:off x="9579" y="552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卧室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116" y="552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实验室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16" y="691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地下室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314" y="552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广场</a:t>
              </a:r>
              <a:r>
                <a:rPr lang="en-US" altLang="zh-CN"/>
                <a:t>1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14" y="691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广场</a:t>
              </a:r>
              <a:r>
                <a:rPr lang="en-US" altLang="zh-CN"/>
                <a:t>1</a:t>
              </a:r>
            </a:p>
          </p:txBody>
        </p: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8128" y="6323"/>
              <a:ext cx="0" cy="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502" y="6425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电梯</a:t>
              </a:r>
            </a:p>
          </p:txBody>
        </p:sp>
        <p:cxnSp>
          <p:nvCxnSpPr>
            <p:cNvPr id="14" name="直接箭头连接符 13"/>
            <p:cNvCxnSpPr>
              <a:stCxn id="3" idx="1"/>
              <a:endCxn id="8" idx="3"/>
            </p:cNvCxnSpPr>
            <p:nvPr/>
          </p:nvCxnSpPr>
          <p:spPr>
            <a:xfrm flipH="1">
              <a:off x="9139" y="5925"/>
              <a:ext cx="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139" y="5539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门</a:t>
              </a:r>
            </a:p>
          </p:txBody>
        </p:sp>
        <p:cxnSp>
          <p:nvCxnSpPr>
            <p:cNvPr id="16" name="直接箭头连接符 15"/>
            <p:cNvCxnSpPr>
              <a:stCxn id="3" idx="3"/>
              <a:endCxn id="10" idx="1"/>
            </p:cNvCxnSpPr>
            <p:nvPr/>
          </p:nvCxnSpPr>
          <p:spPr>
            <a:xfrm>
              <a:off x="11602" y="5925"/>
              <a:ext cx="7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11" idx="0"/>
            </p:cNvCxnSpPr>
            <p:nvPr/>
          </p:nvCxnSpPr>
          <p:spPr>
            <a:xfrm>
              <a:off x="13326" y="6323"/>
              <a:ext cx="0" cy="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436" y="6426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石阶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5636260" y="6212205"/>
            <a:ext cx="1284605" cy="50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NPC</a:t>
            </a:r>
            <a:r>
              <a:rPr lang="zh-CN" altLang="en-US"/>
              <a:t>房间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981450" y="2500630"/>
            <a:ext cx="6096000" cy="3711575"/>
            <a:chOff x="6270" y="3938"/>
            <a:chExt cx="9600" cy="5845"/>
          </a:xfrm>
        </p:grpSpPr>
        <p:sp>
          <p:nvSpPr>
            <p:cNvPr id="20" name="矩形 19"/>
            <p:cNvSpPr/>
            <p:nvPr/>
          </p:nvSpPr>
          <p:spPr>
            <a:xfrm>
              <a:off x="13848" y="598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野外</a:t>
              </a:r>
            </a:p>
          </p:txBody>
        </p:sp>
        <p:cxnSp>
          <p:nvCxnSpPr>
            <p:cNvPr id="21" name="直接箭头连接符 20"/>
            <p:cNvCxnSpPr>
              <a:stCxn id="10" idx="3"/>
              <a:endCxn id="20" idx="1"/>
            </p:cNvCxnSpPr>
            <p:nvPr/>
          </p:nvCxnSpPr>
          <p:spPr>
            <a:xfrm flipV="1">
              <a:off x="10777" y="6382"/>
              <a:ext cx="3071" cy="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1902" y="5817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木桥</a:t>
              </a: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1316" y="6768"/>
              <a:ext cx="2238" cy="1591"/>
            </a:xfrm>
            <a:custGeom>
              <a:avLst/>
              <a:gdLst>
                <a:gd name="connisteX0" fmla="*/ 154305 w 1421130"/>
                <a:gd name="connsiteY0" fmla="*/ 136525 h 1010285"/>
                <a:gd name="connisteX1" fmla="*/ 427990 w 1421130"/>
                <a:gd name="connsiteY1" fmla="*/ 0 h 1010285"/>
                <a:gd name="connisteX2" fmla="*/ 924560 w 1421130"/>
                <a:gd name="connsiteY2" fmla="*/ 59690 h 1010285"/>
                <a:gd name="connisteX3" fmla="*/ 1130300 w 1421130"/>
                <a:gd name="connsiteY3" fmla="*/ 170815 h 1010285"/>
                <a:gd name="connisteX4" fmla="*/ 1421130 w 1421130"/>
                <a:gd name="connsiteY4" fmla="*/ 282575 h 1010285"/>
                <a:gd name="connisteX5" fmla="*/ 1412875 w 1421130"/>
                <a:gd name="connsiteY5" fmla="*/ 539115 h 1010285"/>
                <a:gd name="connisteX6" fmla="*/ 1421130 w 1421130"/>
                <a:gd name="connsiteY6" fmla="*/ 830580 h 1010285"/>
                <a:gd name="connisteX7" fmla="*/ 1267460 w 1421130"/>
                <a:gd name="connsiteY7" fmla="*/ 1010285 h 1010285"/>
                <a:gd name="connisteX8" fmla="*/ 1019175 w 1421130"/>
                <a:gd name="connsiteY8" fmla="*/ 967105 h 1010285"/>
                <a:gd name="connisteX9" fmla="*/ 659130 w 1421130"/>
                <a:gd name="connsiteY9" fmla="*/ 975995 h 1010285"/>
                <a:gd name="connisteX10" fmla="*/ 505460 w 1421130"/>
                <a:gd name="connsiteY10" fmla="*/ 753110 h 1010285"/>
                <a:gd name="connisteX11" fmla="*/ 188595 w 1421130"/>
                <a:gd name="connsiteY11" fmla="*/ 753110 h 1010285"/>
                <a:gd name="connisteX12" fmla="*/ 102870 w 1421130"/>
                <a:gd name="connsiteY12" fmla="*/ 384810 h 1010285"/>
                <a:gd name="connisteX13" fmla="*/ 0 w 1421130"/>
                <a:gd name="connsiteY13" fmla="*/ 265430 h 1010285"/>
                <a:gd name="connisteX14" fmla="*/ 154305 w 1421130"/>
                <a:gd name="connsiteY14" fmla="*/ 205105 h 1010285"/>
                <a:gd name="connisteX15" fmla="*/ 179705 w 1421130"/>
                <a:gd name="connsiteY15" fmla="*/ 102235 h 1010285"/>
                <a:gd name="connisteX16" fmla="*/ 154305 w 1421130"/>
                <a:gd name="connsiteY16" fmla="*/ 136525 h 1010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</a:cxnLst>
              <a:rect l="l" t="t" r="r" b="b"/>
              <a:pathLst>
                <a:path w="1421130" h="1010285">
                  <a:moveTo>
                    <a:pt x="154305" y="136525"/>
                  </a:moveTo>
                  <a:lnTo>
                    <a:pt x="427990" y="0"/>
                  </a:lnTo>
                  <a:lnTo>
                    <a:pt x="924560" y="59690"/>
                  </a:lnTo>
                  <a:lnTo>
                    <a:pt x="1130300" y="170815"/>
                  </a:lnTo>
                  <a:lnTo>
                    <a:pt x="1421130" y="282575"/>
                  </a:lnTo>
                  <a:lnTo>
                    <a:pt x="1412875" y="539115"/>
                  </a:lnTo>
                  <a:lnTo>
                    <a:pt x="1421130" y="830580"/>
                  </a:lnTo>
                  <a:lnTo>
                    <a:pt x="1267460" y="1010285"/>
                  </a:lnTo>
                  <a:lnTo>
                    <a:pt x="1019175" y="967105"/>
                  </a:lnTo>
                  <a:lnTo>
                    <a:pt x="659130" y="975995"/>
                  </a:lnTo>
                  <a:lnTo>
                    <a:pt x="505460" y="753110"/>
                  </a:lnTo>
                  <a:lnTo>
                    <a:pt x="188595" y="753110"/>
                  </a:lnTo>
                  <a:lnTo>
                    <a:pt x="102870" y="384810"/>
                  </a:lnTo>
                  <a:lnTo>
                    <a:pt x="0" y="265430"/>
                  </a:lnTo>
                  <a:lnTo>
                    <a:pt x="154305" y="205105"/>
                  </a:lnTo>
                  <a:lnTo>
                    <a:pt x="179705" y="102235"/>
                  </a:lnTo>
                  <a:lnTo>
                    <a:pt x="154305" y="13652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池塘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270" y="881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1531" y="898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</a:p>
          </p:txBody>
        </p:sp>
        <p:cxnSp>
          <p:nvCxnSpPr>
            <p:cNvPr id="27" name="直接连接符 26"/>
            <p:cNvCxnSpPr>
              <a:stCxn id="24" idx="3"/>
              <a:endCxn id="26" idx="1"/>
            </p:cNvCxnSpPr>
            <p:nvPr/>
          </p:nvCxnSpPr>
          <p:spPr>
            <a:xfrm>
              <a:off x="8293" y="9212"/>
              <a:ext cx="3238" cy="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0"/>
              <a:endCxn id="11" idx="2"/>
            </p:cNvCxnSpPr>
            <p:nvPr/>
          </p:nvCxnSpPr>
          <p:spPr>
            <a:xfrm flipH="1" flipV="1">
              <a:off x="9766" y="8171"/>
              <a:ext cx="122" cy="1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454" y="3938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0899" y="3938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</a:p>
          </p:txBody>
        </p:sp>
        <p:cxnSp>
          <p:nvCxnSpPr>
            <p:cNvPr id="31" name="直接连接符 30"/>
            <p:cNvCxnSpPr>
              <a:stCxn id="29" idx="3"/>
              <a:endCxn id="30" idx="1"/>
            </p:cNvCxnSpPr>
            <p:nvPr/>
          </p:nvCxnSpPr>
          <p:spPr>
            <a:xfrm>
              <a:off x="8477" y="4336"/>
              <a:ext cx="2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0"/>
            </p:cNvCxnSpPr>
            <p:nvPr/>
          </p:nvCxnSpPr>
          <p:spPr>
            <a:xfrm>
              <a:off x="9751" y="4350"/>
              <a:ext cx="15" cy="1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界面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7" y="1574801"/>
            <a:ext cx="8133903" cy="4197412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1803400" y="1573468"/>
            <a:ext cx="980440" cy="814132"/>
          </a:xfrm>
          <a:prstGeom prst="roundRect">
            <a:avLst/>
          </a:prstGeom>
          <a:solidFill>
            <a:srgbClr val="F4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8021319" y="1573468"/>
            <a:ext cx="1954977" cy="580452"/>
          </a:xfrm>
          <a:prstGeom prst="roundRect">
            <a:avLst/>
          </a:prstGeom>
          <a:solidFill>
            <a:srgbClr val="F4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1960880" y="1696720"/>
            <a:ext cx="528320" cy="4572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41188" y="174065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5" name="五边形 14"/>
          <p:cNvSpPr/>
          <p:nvPr/>
        </p:nvSpPr>
        <p:spPr>
          <a:xfrm>
            <a:off x="8382000" y="4043680"/>
            <a:ext cx="528320" cy="457200"/>
          </a:xfrm>
          <a:prstGeom prst="pent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4960" y="1950720"/>
            <a:ext cx="9591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剧情系统</a:t>
            </a:r>
            <a:endParaRPr lang="en-US" altLang="zh-CN" dirty="0"/>
          </a:p>
          <a:p>
            <a:r>
              <a:rPr lang="zh-CN" altLang="en-US" dirty="0"/>
              <a:t>艾迪辉在帮助村民解决问题时，会与</a:t>
            </a:r>
            <a:r>
              <a:rPr lang="en-US" altLang="zh-CN" dirty="0"/>
              <a:t>NPC</a:t>
            </a:r>
            <a:r>
              <a:rPr lang="zh-CN" altLang="en-US" dirty="0"/>
              <a:t>产生互动</a:t>
            </a:r>
            <a:r>
              <a:rPr lang="en-US" altLang="zh-CN" dirty="0"/>
              <a:t>(</a:t>
            </a:r>
            <a:r>
              <a:rPr lang="zh-CN" altLang="en-US" dirty="0"/>
              <a:t>对话</a:t>
            </a:r>
            <a:r>
              <a:rPr lang="en-US" altLang="zh-CN" dirty="0"/>
              <a:t>)</a:t>
            </a:r>
            <a:r>
              <a:rPr lang="zh-CN" altLang="en-US" dirty="0"/>
              <a:t>，玩家可以通过对话了解</a:t>
            </a:r>
            <a:r>
              <a:rPr lang="en-US" altLang="zh-CN" dirty="0"/>
              <a:t>NPC</a:t>
            </a:r>
            <a:r>
              <a:rPr lang="zh-CN" altLang="en-US" dirty="0"/>
              <a:t>人物性格和背景故事，不同</a:t>
            </a:r>
            <a:r>
              <a:rPr lang="en-US" altLang="zh-CN" dirty="0"/>
              <a:t>NPC</a:t>
            </a:r>
            <a:r>
              <a:rPr lang="zh-CN" altLang="en-US" dirty="0"/>
              <a:t>之间存在某些剧情关联，玩家可以通过玩游戏更多的了解背景中隐藏的故事。比如村民老张暗恋村头的刘小仙多年，因为误会一直没在一起，但两人一直都希望艾迪辉多多的去帮助对方，并传递爱心道具，最后促成一段佳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亲密度系统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剔除</a:t>
            </a:r>
            <a:r>
              <a:rPr lang="en-US" altLang="zh-CN" dirty="0">
                <a:sym typeface="+mn-ea"/>
              </a:rPr>
              <a:t>NPC</a:t>
            </a:r>
            <a:r>
              <a:rPr lang="zh-CN" altLang="en-US" dirty="0">
                <a:sym typeface="+mn-ea"/>
              </a:rPr>
              <a:t>好感度，可进入</a:t>
            </a:r>
            <a:r>
              <a:rPr lang="en-US" altLang="zh-CN" dirty="0">
                <a:sym typeface="+mn-ea"/>
              </a:rPr>
              <a:t>NPC</a:t>
            </a:r>
            <a:r>
              <a:rPr lang="zh-CN" altLang="en-US" dirty="0">
                <a:sym typeface="+mn-ea"/>
              </a:rPr>
              <a:t>房间，解锁新场景。但保留亲密度系统，解决的问题越多（解谜），或者帮助</a:t>
            </a:r>
            <a:r>
              <a:rPr lang="en-US" altLang="zh-CN" dirty="0">
                <a:sym typeface="+mn-ea"/>
              </a:rPr>
              <a:t>NPC</a:t>
            </a:r>
            <a:r>
              <a:rPr lang="zh-CN" altLang="en-US" dirty="0">
                <a:sym typeface="+mn-ea"/>
              </a:rPr>
              <a:t>（如老张和刘小仙）亲密度越高。亲密度达到一定值，可开启关于</a:t>
            </a:r>
            <a:r>
              <a:rPr lang="en-US" altLang="zh-CN" dirty="0">
                <a:sym typeface="+mn-ea"/>
              </a:rPr>
              <a:t>NPC</a:t>
            </a:r>
            <a:r>
              <a:rPr lang="zh-CN" altLang="en-US" dirty="0">
                <a:sym typeface="+mn-ea"/>
              </a:rPr>
              <a:t>人物的故事回忆，探索更多故事。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>
              <a:solidFill>
                <a:schemeClr val="accent5"/>
              </a:solidFill>
              <a:sym typeface="+mn-ea"/>
            </a:endParaRPr>
          </a:p>
          <a:p>
            <a:endParaRPr lang="zh-CN" altLang="en-US" dirty="0">
              <a:solidFill>
                <a:schemeClr val="accent5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74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605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ailsa tan</dc:creator>
  <cp:lastModifiedBy>crisgehelly@outlook.com</cp:lastModifiedBy>
  <cp:revision>36</cp:revision>
  <dcterms:created xsi:type="dcterms:W3CDTF">2018-12-25T15:44:43Z</dcterms:created>
  <dcterms:modified xsi:type="dcterms:W3CDTF">2019-01-06T05:49:45Z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