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70" r:id="rId5"/>
    <p:sldId id="271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0"/>
    <p:restoredTop sz="94671"/>
  </p:normalViewPr>
  <p:slideViewPr>
    <p:cSldViewPr snapToGrid="0" snapToObjects="1">
      <p:cViewPr varScale="1">
        <p:scale>
          <a:sx n="75" d="100"/>
          <a:sy n="75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43F4F-65A2-B94D-8F90-67721049538B}" type="datetimeFigureOut">
              <a:rPr kumimoji="1" lang="zh-CN" altLang="en-US" smtClean="0"/>
              <a:t>2018/12/9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B71E-C438-8C45-AE1B-4D9D4D16E2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467599" y="2678199"/>
            <a:ext cx="4488874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8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-15240"/>
            <a:ext cx="5761355" cy="68891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97545" y="251206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</a:rPr>
              <a:t>进化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养成线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土地规模（扩建）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房屋等级（建筑类、器械类、消耗类等级及作用）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生物等级</a:t>
            </a:r>
            <a:r>
              <a:rPr lang="en-US" altLang="zh-CN" dirty="0">
                <a:ea typeface="宋体" panose="02010600030101010101" pitchFamily="2" charset="-122"/>
              </a:rPr>
              <a:t>or</a:t>
            </a:r>
            <a:r>
              <a:rPr lang="zh-CN" altLang="en-US" dirty="0">
                <a:ea typeface="宋体" panose="02010600030101010101" pitchFamily="2" charset="-122"/>
              </a:rPr>
              <a:t>稀有度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顾客等级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经济系统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9" name=" 219"/>
          <p:cNvSpPr/>
          <p:nvPr/>
        </p:nvSpPr>
        <p:spPr>
          <a:xfrm>
            <a:off x="2679700" y="1066165"/>
            <a:ext cx="1600835" cy="45593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产出</a:t>
            </a:r>
          </a:p>
        </p:txBody>
      </p:sp>
      <p:sp>
        <p:nvSpPr>
          <p:cNvPr id="3" name=" 219"/>
          <p:cNvSpPr/>
          <p:nvPr/>
        </p:nvSpPr>
        <p:spPr>
          <a:xfrm>
            <a:off x="8353425" y="1066165"/>
            <a:ext cx="1600835" cy="4559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消耗</a:t>
            </a:r>
          </a:p>
        </p:txBody>
      </p:sp>
      <p:sp>
        <p:nvSpPr>
          <p:cNvPr id="4" name="矩形 3"/>
          <p:cNvSpPr/>
          <p:nvPr/>
        </p:nvSpPr>
        <p:spPr>
          <a:xfrm>
            <a:off x="1868170" y="1788795"/>
            <a:ext cx="3357245" cy="4557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任务订单（货币）</a:t>
            </a:r>
          </a:p>
          <a:p>
            <a:pPr algn="ctr"/>
            <a:r>
              <a:rPr lang="zh-CN" altLang="en-US" dirty="0"/>
              <a:t>建筑类（基础生物）</a:t>
            </a:r>
          </a:p>
          <a:p>
            <a:pPr algn="ctr"/>
            <a:r>
              <a:rPr lang="zh-CN" altLang="en-US" dirty="0"/>
              <a:t>器械类（变异生物）</a:t>
            </a:r>
          </a:p>
          <a:p>
            <a:pPr algn="ctr"/>
            <a:r>
              <a:rPr lang="zh-CN" altLang="en-US" dirty="0"/>
              <a:t>道具类（加速道具）</a:t>
            </a:r>
          </a:p>
          <a:p>
            <a:pPr algn="ctr"/>
            <a:r>
              <a:rPr lang="zh-CN" altLang="en-US" dirty="0"/>
              <a:t>舆论系统（高级生物）</a:t>
            </a:r>
          </a:p>
          <a:p>
            <a:pPr algn="ctr"/>
            <a:r>
              <a:rPr lang="en-US" altLang="zh-CN" dirty="0"/>
              <a:t>……</a:t>
            </a:r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475220" y="1788795"/>
            <a:ext cx="3357245" cy="45573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任务订单（生物）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建筑类（货币、时间？）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器械类（货币、时间？）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道具类（货币、时间？）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舆论系统（金钱）</a:t>
            </a:r>
          </a:p>
          <a:p>
            <a:pPr algn="ctr"/>
            <a:r>
              <a:rPr lang="en-US" altLang="zh-CN" dirty="0"/>
              <a:t>……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68170" y="384810"/>
            <a:ext cx="478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找出哪些是核心的，哪些是辅助的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扩展玩法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a typeface="宋体" panose="02010600030101010101" pitchFamily="2" charset="-122"/>
              </a:rPr>
              <a:t>1.</a:t>
            </a:r>
            <a:r>
              <a:rPr lang="zh-CN" altLang="en-US">
                <a:ea typeface="宋体" panose="02010600030101010101" pitchFamily="2" charset="-122"/>
              </a:rPr>
              <a:t>市场占有率评级系统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对玩家决策进行检验</a:t>
            </a:r>
          </a:p>
          <a:p>
            <a:r>
              <a:rPr lang="en-US" altLang="zh-CN">
                <a:ea typeface="宋体" panose="02010600030101010101" pitchFamily="2" charset="-122"/>
              </a:rPr>
              <a:t>2.</a:t>
            </a:r>
            <a:r>
              <a:rPr lang="zh-CN" altLang="en-US">
                <a:ea typeface="宋体" panose="02010600030101010101" pitchFamily="2" charset="-122"/>
              </a:rPr>
              <a:t>广告系统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对生物进行宣传</a:t>
            </a:r>
          </a:p>
          <a:p>
            <a:r>
              <a:rPr lang="en-US" altLang="zh-CN">
                <a:ea typeface="宋体" panose="02010600030101010101" pitchFamily="2" charset="-122"/>
              </a:rPr>
              <a:t>3.</a:t>
            </a:r>
            <a:r>
              <a:rPr lang="zh-CN" altLang="en-US">
                <a:ea typeface="宋体" panose="02010600030101010101" pitchFamily="2" charset="-122"/>
              </a:rPr>
              <a:t>生物属性系统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增加游戏深度、对不同属性有不同作用</a:t>
            </a:r>
          </a:p>
          <a:p>
            <a:r>
              <a:rPr lang="en-US" altLang="zh-CN">
                <a:ea typeface="宋体" panose="02010600030101010101" pitchFamily="2" charset="-122"/>
              </a:rPr>
              <a:t>4.</a:t>
            </a:r>
            <a:r>
              <a:rPr lang="zh-CN" altLang="en-US">
                <a:ea typeface="宋体" panose="02010600030101010101" pitchFamily="2" charset="-122"/>
              </a:rPr>
              <a:t>房屋属性系统</a:t>
            </a:r>
            <a:r>
              <a:rPr lang="en-US" altLang="zh-CN">
                <a:ea typeface="宋体" panose="02010600030101010101" pitchFamily="2" charset="-122"/>
              </a:rPr>
              <a:t>--</a:t>
            </a:r>
            <a:r>
              <a:rPr lang="zh-CN" altLang="en-US">
                <a:ea typeface="宋体" panose="02010600030101010101" pitchFamily="2" charset="-122"/>
              </a:rPr>
              <a:t>养成元素（生成速度、生成数量、占地面积等）</a:t>
            </a:r>
          </a:p>
          <a:p>
            <a:r>
              <a:rPr lang="en-US" altLang="zh-CN">
                <a:ea typeface="宋体" panose="02010600030101010101" pitchFamily="2" charset="-122"/>
              </a:rPr>
              <a:t>……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471930" y="1641475"/>
          <a:ext cx="10090150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花费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占地面积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产出数量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产出速度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最大数量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超重力室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1930" y="686435"/>
            <a:ext cx="9228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所有数值在</a:t>
            </a:r>
            <a:r>
              <a:rPr lang="en-US" altLang="zh-CN"/>
              <a:t>Excel</a:t>
            </a:r>
            <a:r>
              <a:rPr lang="zh-CN" altLang="en-US"/>
              <a:t>中统计，图表化，方便观察，不同时期（前期、中期、后期）的数值曲线不同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生物属性分类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71930" y="686435"/>
            <a:ext cx="9228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胎生与卵生：</a:t>
            </a:r>
            <a:endParaRPr lang="en-US" altLang="zh-CN" dirty="0"/>
          </a:p>
          <a:p>
            <a:r>
              <a:rPr lang="zh-CN" altLang="en-US" dirty="0"/>
              <a:t>胎生：猪，狗，猫，猴，马，小熊，兔子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卵生：鸟，蝴蝶，乌龟，青蛙，昆虫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稀有属性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SSS ,SS,S,A,B,C,D,E</a:t>
            </a:r>
          </a:p>
          <a:p>
            <a:r>
              <a:rPr lang="zh-CN" altLang="en-US" dirty="0"/>
              <a:t>其中，稀有度属性越高，售卖价格越高，需要的原材料越复杂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性别：公</a:t>
            </a:r>
            <a:r>
              <a:rPr lang="en-US" altLang="zh-CN" dirty="0"/>
              <a:t>(</a:t>
            </a:r>
            <a:r>
              <a:rPr lang="zh-CN" altLang="en-US" dirty="0"/>
              <a:t>雄性</a:t>
            </a:r>
            <a:r>
              <a:rPr lang="en-US" altLang="zh-CN" dirty="0"/>
              <a:t>)</a:t>
            </a:r>
            <a:r>
              <a:rPr lang="zh-CN" altLang="en-US" dirty="0"/>
              <a:t>，母</a:t>
            </a:r>
            <a:r>
              <a:rPr lang="en-US" altLang="zh-CN" dirty="0"/>
              <a:t>(</a:t>
            </a:r>
            <a:r>
              <a:rPr lang="zh-CN" altLang="en-US" dirty="0"/>
              <a:t>雌性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3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91CB-D9B0-4F4C-BD47-F6EE99B74867}"/>
              </a:ext>
            </a:extLst>
          </p:cNvPr>
          <p:cNvSpPr txBox="1"/>
          <p:nvPr/>
        </p:nvSpPr>
        <p:spPr>
          <a:xfrm>
            <a:off x="2011680" y="782320"/>
            <a:ext cx="8463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商店系统：</a:t>
            </a:r>
            <a:endParaRPr lang="en-US" altLang="zh-CN" dirty="0"/>
          </a:p>
          <a:p>
            <a:r>
              <a:rPr lang="zh-CN" altLang="en-US" dirty="0"/>
              <a:t>买入：商店仅可以购买生物原始物种</a:t>
            </a:r>
            <a:r>
              <a:rPr lang="en-US" altLang="zh-CN" dirty="0"/>
              <a:t>(E)</a:t>
            </a:r>
            <a:r>
              <a:rPr lang="zh-CN" altLang="en-US" dirty="0"/>
              <a:t>级，以及基础器械，生物酶，营养液</a:t>
            </a:r>
            <a:endParaRPr lang="en-US" altLang="zh-CN" dirty="0"/>
          </a:p>
          <a:p>
            <a:r>
              <a:rPr lang="zh-CN" altLang="en-US" dirty="0"/>
              <a:t>卖出：根据生物种类和稀有属性，可以卖出生物，越稀有价格越高（价格高于原材料价格，低于任务价格）；消耗品和器械也可以售卖，但卖出价格会低于此时商店的买入价格。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培育条件：变异物种培育需要前一属性的生物做原材料，如若需要培育</a:t>
            </a:r>
            <a:r>
              <a:rPr lang="en-US" altLang="zh-CN" dirty="0"/>
              <a:t>A</a:t>
            </a:r>
            <a:r>
              <a:rPr lang="zh-CN" altLang="en-US" dirty="0"/>
              <a:t>级生物，一定需要同物种的</a:t>
            </a:r>
            <a:r>
              <a:rPr lang="en-US" altLang="zh-CN" dirty="0"/>
              <a:t>B</a:t>
            </a:r>
            <a:r>
              <a:rPr lang="zh-CN" altLang="en-US" dirty="0"/>
              <a:t>级生物作原料。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配种系统：商店购买的</a:t>
            </a:r>
            <a:r>
              <a:rPr lang="en-US" altLang="zh-CN" dirty="0"/>
              <a:t>E</a:t>
            </a:r>
            <a:r>
              <a:rPr lang="zh-CN" altLang="en-US" dirty="0"/>
              <a:t>级物种，需要两个不同性别的同类生物在培育室中才可以配种产卵。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升级系统：建筑物，器械均可以升级</a:t>
            </a:r>
            <a:endParaRPr lang="en-US" altLang="zh-CN" dirty="0"/>
          </a:p>
          <a:p>
            <a:r>
              <a:rPr lang="zh-CN" altLang="en-US" dirty="0"/>
              <a:t>建筑物</a:t>
            </a:r>
            <a:endParaRPr lang="en-US" altLang="zh-CN" dirty="0"/>
          </a:p>
          <a:p>
            <a:r>
              <a:rPr lang="zh-CN" altLang="en-US" dirty="0"/>
              <a:t>消耗：金币，时间（等级解锁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产出：更大的培育面积，产量，速度增快，数量增多</a:t>
            </a:r>
            <a:endParaRPr lang="en-US" altLang="zh-CN" dirty="0"/>
          </a:p>
          <a:p>
            <a:r>
              <a:rPr lang="zh-CN" altLang="en-US" dirty="0"/>
              <a:t>器械</a:t>
            </a:r>
            <a:endParaRPr lang="en-US" altLang="zh-CN" dirty="0"/>
          </a:p>
          <a:p>
            <a:r>
              <a:rPr lang="zh-CN" altLang="en-US" dirty="0"/>
              <a:t>消耗：金币</a:t>
            </a:r>
            <a:r>
              <a:rPr lang="en-US" altLang="zh-CN" dirty="0"/>
              <a:t>(</a:t>
            </a:r>
            <a:r>
              <a:rPr lang="zh-CN" altLang="en-US" dirty="0"/>
              <a:t>等级解锁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产出：提升变异成功率以及生成高级稀有属性的概率</a:t>
            </a:r>
          </a:p>
        </p:txBody>
      </p:sp>
    </p:spTree>
    <p:extLst>
      <p:ext uri="{BB962C8B-B14F-4D97-AF65-F5344CB8AC3E}">
        <p14:creationId xmlns:p14="http://schemas.microsoft.com/office/powerpoint/2010/main" val="152066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91CB-D9B0-4F4C-BD47-F6EE99B74867}"/>
              </a:ext>
            </a:extLst>
          </p:cNvPr>
          <p:cNvSpPr txBox="1"/>
          <p:nvPr/>
        </p:nvSpPr>
        <p:spPr>
          <a:xfrm>
            <a:off x="2011680" y="782320"/>
            <a:ext cx="8463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广告系统：</a:t>
            </a:r>
            <a:endParaRPr lang="en-US" altLang="zh-CN" dirty="0"/>
          </a:p>
          <a:p>
            <a:r>
              <a:rPr lang="zh-CN" altLang="en-US" dirty="0"/>
              <a:t>玩家培育了新物种，可以刊登广告，吸引卖家发起购买任务。（消耗金币，一定等级后解锁）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任务系统：初始只能接收</a:t>
            </a:r>
            <a:r>
              <a:rPr lang="en-US" altLang="zh-CN" dirty="0"/>
              <a:t>1</a:t>
            </a:r>
            <a:r>
              <a:rPr lang="zh-CN" altLang="en-US" dirty="0"/>
              <a:t>个任务，随着等级增加，最多可以接收</a:t>
            </a:r>
            <a:r>
              <a:rPr lang="en-US" altLang="zh-CN" dirty="0"/>
              <a:t>6</a:t>
            </a:r>
            <a:r>
              <a:rPr lang="zh-CN" altLang="en-US" dirty="0"/>
              <a:t>个任务。任务超过可接的最大数量，无法接收新任务，只可以查看。任务栏最多显示十个任务。若无法完成某个任务，可以强制解除任务，需要赔付买家一定量的赔偿金，同时扣除玩家的声誉点。交付的宠物无法达到买家描述的要求，也会扣除相应的点数和卖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声誉系统：玩家通过接收买家任务，买家收获后会对任务进行评价：满意度越高，玩家声誉点增加越多。五星</a:t>
            </a:r>
            <a:r>
              <a:rPr lang="en-US" altLang="zh-CN" dirty="0"/>
              <a:t>(</a:t>
            </a:r>
            <a:r>
              <a:rPr lang="zh-CN" altLang="en-US" dirty="0"/>
              <a:t>极好</a:t>
            </a:r>
            <a:r>
              <a:rPr lang="en-US" altLang="zh-CN" dirty="0"/>
              <a:t>)</a:t>
            </a:r>
            <a:r>
              <a:rPr lang="zh-CN" altLang="en-US" dirty="0"/>
              <a:t>增加</a:t>
            </a:r>
            <a:r>
              <a:rPr lang="en-US" altLang="zh-CN" dirty="0"/>
              <a:t>2</a:t>
            </a:r>
            <a:r>
              <a:rPr lang="zh-CN" altLang="en-US" dirty="0"/>
              <a:t>点，四星</a:t>
            </a:r>
            <a:r>
              <a:rPr lang="en-US" altLang="zh-CN" dirty="0"/>
              <a:t>(</a:t>
            </a:r>
            <a:r>
              <a:rPr lang="zh-CN" altLang="en-US" dirty="0"/>
              <a:t>好）增加</a:t>
            </a:r>
            <a:r>
              <a:rPr lang="en-US" altLang="zh-CN" dirty="0"/>
              <a:t>1</a:t>
            </a:r>
            <a:r>
              <a:rPr lang="zh-CN" altLang="en-US" dirty="0"/>
              <a:t>点，三星</a:t>
            </a:r>
            <a:r>
              <a:rPr lang="en-US" altLang="zh-CN" dirty="0"/>
              <a:t>(</a:t>
            </a:r>
            <a:r>
              <a:rPr lang="zh-CN" altLang="en-US" dirty="0"/>
              <a:t>一般</a:t>
            </a:r>
            <a:r>
              <a:rPr lang="en-US" altLang="zh-CN" dirty="0"/>
              <a:t>)</a:t>
            </a:r>
            <a:r>
              <a:rPr lang="zh-CN" altLang="en-US" dirty="0"/>
              <a:t>不增加，二星（差）扣除</a:t>
            </a:r>
            <a:r>
              <a:rPr lang="en-US" altLang="zh-CN" dirty="0"/>
              <a:t>1</a:t>
            </a:r>
            <a:r>
              <a:rPr lang="zh-CN" altLang="en-US" dirty="0"/>
              <a:t>点，一星（极差）扣除</a:t>
            </a:r>
            <a:r>
              <a:rPr lang="en-US" altLang="zh-CN" dirty="0"/>
              <a:t>2</a:t>
            </a:r>
            <a:r>
              <a:rPr lang="zh-CN" altLang="en-US" dirty="0"/>
              <a:t>点。声誉越高，越容易接到高价任务。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公告系统：系统不定时弹出公告，包含但不限于各种新闻，天气预报等。有可能影响商店物品售价。如预告经济危机即将到来，则物种和生物酶等消耗品可能会不久就涨价，可以提前存储，或倒卖赚取差价。也有可能出现紧急新闻，如地震等，也会影响商店价格，以及任务系统发送任务的数量和频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447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3191CB-D9B0-4F4C-BD47-F6EE99B74867}"/>
              </a:ext>
            </a:extLst>
          </p:cNvPr>
          <p:cNvSpPr txBox="1"/>
          <p:nvPr/>
        </p:nvSpPr>
        <p:spPr>
          <a:xfrm>
            <a:off x="2011680" y="782320"/>
            <a:ext cx="8463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生物图谱系统：每培育一个新物种，则会记录在生物图谱中，显示生物各种属性和画像。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加速系统：各个培育环节均可加速，但加速需要消耗额外的金币，且在</a:t>
            </a:r>
            <a:r>
              <a:rPr lang="zh-CN" altLang="en-US" dirty="0">
                <a:sym typeface="+mn-ea"/>
              </a:rPr>
              <a:t>超重力室加速培育生物时，有一定概率失败。失败不会毁坏生物，但是消耗品和金币会消失。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等级与解锁系统：一切需要升级的建筑等都需要达到一定</a:t>
            </a:r>
            <a:r>
              <a:rPr lang="zh-CN" altLang="en-US">
                <a:sym typeface="+mn-ea"/>
              </a:rPr>
              <a:t>的等级；任务系统接收任务的种类和数量也依赖等级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2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</a:t>
            </a:r>
          </a:p>
        </p:txBody>
      </p:sp>
      <p:sp>
        <p:nvSpPr>
          <p:cNvPr id="2" name="矩形 1"/>
          <p:cNvSpPr/>
          <p:nvPr/>
        </p:nvSpPr>
        <p:spPr>
          <a:xfrm>
            <a:off x="1925955" y="1082675"/>
            <a:ext cx="792924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游戏类型：模拟经营类</a:t>
            </a:r>
            <a:endParaRPr lang="en-US" altLang="zh-CN" sz="2400" b="1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游戏平台：</a:t>
            </a:r>
            <a:r>
              <a:rPr lang="en-US" altLang="zh-CN" sz="2400" b="1" dirty="0">
                <a:latin typeface="+mn-ea"/>
              </a:rPr>
              <a:t>PC</a:t>
            </a:r>
            <a:r>
              <a:rPr lang="zh-CN" altLang="en-US" sz="2400" b="1" dirty="0">
                <a:latin typeface="+mn-ea"/>
              </a:rPr>
              <a:t>端</a:t>
            </a:r>
            <a:endParaRPr lang="en-US" altLang="zh-CN" sz="2400" b="1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玩法：经营变异乐园，研制并销售变异宠物获得收益，购买科研设施，循环往复。</a:t>
            </a:r>
            <a:endParaRPr lang="en-US" altLang="zh-CN" sz="2400" b="1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大致内容：詹姆斯是个基因工程博士，深恶人类社会的黑暗，他希望耗尽毕生精力研究生物</a:t>
            </a:r>
            <a:r>
              <a:rPr lang="en-US" altLang="zh-CN" sz="2400" b="1" dirty="0">
                <a:latin typeface="+mn-ea"/>
              </a:rPr>
              <a:t>DNA</a:t>
            </a:r>
            <a:r>
              <a:rPr lang="zh-CN" altLang="en-US" sz="2400" b="1" dirty="0">
                <a:latin typeface="+mn-ea"/>
              </a:rPr>
              <a:t>重组技术，期望诞生出一种全新的物种取代人类在地球上的统治地位，单枪匹马的他决定第一步先开个变异工厂，赚点钱。。。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778583943"/>
              </p:ext>
            </p:extLst>
          </p:nvPr>
        </p:nvGraphicFramePr>
        <p:xfrm>
          <a:off x="1919605" y="1205230"/>
          <a:ext cx="85344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孵化室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孵化蛋生生物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哺乳室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幼小动物过渡建筑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温室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变异植物培养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催生室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加速动物生长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超重力室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基因变异培养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重力参数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培育室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配种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建筑类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等级种类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DNA</a:t>
                      </a:r>
                      <a:r>
                        <a:rPr lang="zh-CN" altLang="en-US" sz="1800">
                          <a:sym typeface="+mn-ea"/>
                        </a:rPr>
                        <a:t>切割机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DNA</a:t>
                      </a:r>
                      <a:r>
                        <a:rPr lang="zh-CN" altLang="en-US"/>
                        <a:t>重组设备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α射线</a:t>
                      </a:r>
                      <a:r>
                        <a:rPr lang="zh-CN" altLang="en-US"/>
                        <a:t>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高效的基因变异工具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种类（</a:t>
                      </a:r>
                      <a:r>
                        <a:rPr lang="en-US" altLang="zh-CN"/>
                        <a:t>β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γ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19605" y="44005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器械类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681348" y="1205058"/>
            <a:ext cx="112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919605" y="1205230"/>
          <a:ext cx="85344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r>
                        <a:rPr lang="zh-CN" altLang="en-US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生物酶</a:t>
                      </a:r>
                      <a:r>
                        <a:rPr lang="en-US" altLang="zh-CN" sz="1800">
                          <a:sym typeface="+mn-ea"/>
                        </a:rPr>
                        <a:t>     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基因工程材料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营养液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细胞培养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/>
                        <a:t>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 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05305" y="44005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zh-CN" altLang="en-US"/>
              <a:t>消耗品类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戏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设定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90370" y="259715"/>
            <a:ext cx="98685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玩家通过多种动物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DNA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片段组合，培养奇形怪状的动物进行贩卖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（长出翅膀的🐷、斑马纹的🐶、体型很小的🐘）</a:t>
            </a: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任务订单：根据客户需求研发指定类型的动物</a:t>
            </a:r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dirty="0"/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基因图谱指引玩家该怎么做</a:t>
            </a:r>
          </a:p>
          <a:p>
            <a:endParaRPr kumimoji="1"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舆论系统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耗费金钱美化变异宠物</a:t>
            </a: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模拟经营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4505" y="904240"/>
            <a:ext cx="44570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核心体验：代入感（模拟）、成长（经营）</a:t>
            </a: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设计要点：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>
                <a:ea typeface="宋体" panose="02010600030101010101" pitchFamily="2" charset="-122"/>
              </a:rPr>
              <a:t>核心循环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养成线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消耗与产出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扩展玩法（特色玩法）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数值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经营感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6730" y="1415415"/>
            <a:ext cx="7391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目标</a:t>
            </a:r>
            <a:r>
              <a:rPr lang="en-US" altLang="zh-CN" dirty="0">
                <a:ea typeface="宋体" panose="02010600030101010101" pitchFamily="2" charset="-122"/>
              </a:rPr>
              <a:t>--------------</a:t>
            </a:r>
            <a:r>
              <a:rPr lang="zh-CN" altLang="en-US" dirty="0">
                <a:ea typeface="宋体" panose="02010600030101010101" pitchFamily="2" charset="-122"/>
              </a:rPr>
              <a:t>从（养成）系统中提炼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目标梯度</a:t>
            </a:r>
            <a:r>
              <a:rPr lang="en-US" altLang="zh-CN" dirty="0">
                <a:ea typeface="宋体" panose="02010600030101010101" pitchFamily="2" charset="-122"/>
              </a:rPr>
              <a:t>----------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从（养成）系统中提炼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有意义的选择</a:t>
            </a:r>
            <a:r>
              <a:rPr lang="en-US" altLang="zh-CN" dirty="0">
                <a:ea typeface="宋体" panose="02010600030101010101" pitchFamily="2" charset="-122"/>
              </a:rPr>
              <a:t>------</a:t>
            </a:r>
            <a:r>
              <a:rPr lang="zh-CN" altLang="en-US" dirty="0">
                <a:ea typeface="宋体" panose="02010600030101010101" pitchFamily="2" charset="-122"/>
              </a:rPr>
              <a:t>机制优雅、游戏有深度、平衡性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成果验收</a:t>
            </a:r>
            <a:r>
              <a:rPr lang="en-US" altLang="zh-CN" dirty="0">
                <a:ea typeface="宋体" panose="02010600030101010101" pitchFamily="2" charset="-122"/>
              </a:rPr>
              <a:t>----------</a:t>
            </a:r>
            <a:r>
              <a:rPr lang="zh-CN" altLang="en-US" dirty="0">
                <a:ea typeface="宋体" panose="02010600030101010101" pitchFamily="2" charset="-122"/>
              </a:rPr>
              <a:t>设置成果验收系统，对玩家的决策进行评价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1117600" cy="6858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6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核心循环</a:t>
            </a:r>
            <a:endParaRPr kumimoji="1" lang="en-US" altLang="zh-CN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6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28895" y="122999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卖给顾客</a:t>
            </a:r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>
                <a:ea typeface="宋体" panose="02010600030101010101" pitchFamily="2" charset="-122"/>
              </a:rPr>
              <a:t>赚钱</a:t>
            </a:r>
            <a:r>
              <a:rPr lang="en-US" altLang="zh-CN" sz="1200" dirty="0"/>
              <a:t>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545705" y="334073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扩大经营范围</a:t>
            </a:r>
            <a:endParaRPr lang="zh-CN" altLang="en-US"/>
          </a:p>
          <a:p>
            <a:pPr algn="ctr"/>
            <a:r>
              <a:rPr lang="en-US" altLang="zh-CN" sz="1200"/>
              <a:t>(</a:t>
            </a:r>
            <a:r>
              <a:rPr lang="zh-CN" altLang="en-US" sz="1200">
                <a:ea typeface="宋体" panose="02010600030101010101" pitchFamily="2" charset="-122"/>
              </a:rPr>
              <a:t>赚钱</a:t>
            </a:r>
            <a:r>
              <a:rPr lang="en-US" altLang="zh-CN" sz="1200"/>
              <a:t>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348990" y="3340735"/>
            <a:ext cx="1933575" cy="600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生成高级生物</a:t>
            </a:r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等级或稀有度</a:t>
            </a:r>
            <a:r>
              <a:rPr lang="en-US" altLang="zh-CN" sz="1200" dirty="0"/>
              <a:t>)</a:t>
            </a:r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6096000" y="1830070"/>
            <a:ext cx="2416810" cy="151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1"/>
            <a:endCxn id="7" idx="3"/>
          </p:cNvCxnSpPr>
          <p:nvPr/>
        </p:nvCxnSpPr>
        <p:spPr>
          <a:xfrm flipH="1">
            <a:off x="5282565" y="3641090"/>
            <a:ext cx="22631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0"/>
            <a:endCxn id="3" idx="2"/>
          </p:cNvCxnSpPr>
          <p:nvPr/>
        </p:nvCxnSpPr>
        <p:spPr>
          <a:xfrm flipV="1">
            <a:off x="4316095" y="1830070"/>
            <a:ext cx="1779905" cy="151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1311</Words>
  <Application>Microsoft Office PowerPoint</Application>
  <PresentationFormat>宽屏</PresentationFormat>
  <Paragraphs>223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 Unicode MS</vt:lpstr>
      <vt:lpstr>微软雅黑</vt:lpstr>
      <vt:lpstr>Arial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永良</dc:creator>
  <cp:lastModifiedBy>crisgehelly@outlook.com</cp:lastModifiedBy>
  <cp:revision>197</cp:revision>
  <dcterms:created xsi:type="dcterms:W3CDTF">2018-12-02T18:29:00Z</dcterms:created>
  <dcterms:modified xsi:type="dcterms:W3CDTF">2018-12-09T06:42:35Z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