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BFBFB"/>
    <a:srgbClr val="DCD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10" y="1060450"/>
            <a:ext cx="8110855" cy="4269740"/>
          </a:xfrm>
          <a:prstGeom prst="rect">
            <a:avLst/>
          </a:prstGeom>
          <a:solidFill>
            <a:srgbClr val="FBFBFB"/>
          </a:solidFill>
        </p:spPr>
      </p:pic>
      <p:sp>
        <p:nvSpPr>
          <p:cNvPr id="8" name="文本框 7"/>
          <p:cNvSpPr txBox="1"/>
          <p:nvPr/>
        </p:nvSpPr>
        <p:spPr>
          <a:xfrm>
            <a:off x="3007995" y="2052955"/>
            <a:ext cx="12877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>
                <a:latin typeface="文鼎习字体" panose="020B0602010101010101" charset="-122"/>
                <a:ea typeface="文鼎习字体" panose="020B0602010101010101" charset="-122"/>
              </a:rPr>
              <a:t>快递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145" y="57785"/>
            <a:ext cx="13436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文鼎习字体" panose="020B0602010101010101" charset="-122"/>
                <a:ea typeface="文鼎习字体" panose="020B0602010101010101" charset="-122"/>
              </a:rPr>
              <a:t>游戏概述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6270" y="1871529"/>
            <a:ext cx="83834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/>
              <a:t>游</a:t>
            </a:r>
            <a:r>
              <a:rPr lang="zh-CN" altLang="en-US" dirty="0" smtClean="0"/>
              <a:t>戏类型：</a:t>
            </a:r>
            <a:r>
              <a:rPr lang="en-US" altLang="zh-CN" dirty="0" err="1" smtClean="0"/>
              <a:t>PartyGame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美术风</a:t>
            </a:r>
            <a:r>
              <a:rPr lang="zh-CN" altLang="en-US" dirty="0" smtClean="0"/>
              <a:t>格：</a:t>
            </a:r>
            <a:r>
              <a:rPr lang="en-US" altLang="zh-CN" dirty="0" smtClean="0"/>
              <a:t>3D</a:t>
            </a:r>
            <a:r>
              <a:rPr lang="zh-CN" altLang="en-US" dirty="0" smtClean="0"/>
              <a:t>卡通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游戏</a:t>
            </a:r>
            <a:r>
              <a:rPr lang="zh-CN" altLang="en-US" dirty="0" smtClean="0"/>
              <a:t>体验：欢乐向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核</a:t>
            </a:r>
            <a:r>
              <a:rPr lang="zh-CN" altLang="en-US" dirty="0" smtClean="0"/>
              <a:t>心玩法：每个玩家扮演一个快递员，最终将所选快递送到目的地即可，过程中的很多因素都会影响好评率。最终好评率最好的玩家获胜。一局游戏共分为三个环节：抢包裹、运送、签收。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145" y="57785"/>
            <a:ext cx="134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文鼎习字体" panose="020B0602010101010101" charset="-122"/>
                <a:ea typeface="文鼎习字体" panose="020B0602010101010101" charset="-122"/>
              </a:rPr>
              <a:t>游戏界面</a:t>
            </a:r>
            <a:endParaRPr lang="zh-CN" altLang="en-US" sz="4000" dirty="0">
              <a:latin typeface="文鼎习字体" panose="020B0602010101010101" charset="-122"/>
              <a:ea typeface="文鼎习字体" panose="020B0602010101010101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2804" y="6050423"/>
            <a:ext cx="8383424" cy="434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玩家在出现的包裹中最先选中的玩家获得这个包裹。（距离、数量少不一定好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22804" y="820397"/>
            <a:ext cx="8819260" cy="5230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/>
          <p:cNvCxnSpPr>
            <a:stCxn id="4" idx="2"/>
            <a:endCxn id="4" idx="0"/>
          </p:cNvCxnSpPr>
          <p:nvPr/>
        </p:nvCxnSpPr>
        <p:spPr>
          <a:xfrm flipV="1">
            <a:off x="6332434" y="820397"/>
            <a:ext cx="0" cy="5230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3"/>
          </p:cNvCxnSpPr>
          <p:nvPr/>
        </p:nvCxnSpPr>
        <p:spPr>
          <a:xfrm>
            <a:off x="1922804" y="3435410"/>
            <a:ext cx="8819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2445" y="965674"/>
            <a:ext cx="2392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重量：</a:t>
            </a:r>
            <a:r>
              <a:rPr lang="en-US" altLang="zh-CN" sz="1400" dirty="0" smtClean="0"/>
              <a:t>10kg</a:t>
            </a:r>
          </a:p>
          <a:p>
            <a:r>
              <a:rPr lang="zh-CN" altLang="en-US" sz="1400" dirty="0"/>
              <a:t>距</a:t>
            </a:r>
            <a:r>
              <a:rPr lang="zh-CN" altLang="en-US" sz="1400" dirty="0" smtClean="0"/>
              <a:t>离：</a:t>
            </a:r>
            <a:r>
              <a:rPr lang="en-US" altLang="zh-CN" sz="1400" dirty="0" smtClean="0"/>
              <a:t>20km</a:t>
            </a:r>
          </a:p>
          <a:p>
            <a:r>
              <a:rPr lang="zh-CN" altLang="en-US" sz="1400" dirty="0" smtClean="0"/>
              <a:t>沙子</a:t>
            </a:r>
            <a:endParaRPr lang="zh-CN" altLang="en-US" sz="1400" dirty="0"/>
          </a:p>
        </p:txBody>
      </p:sp>
      <p:sp>
        <p:nvSpPr>
          <p:cNvPr id="12" name="Isosceles Triangle 11"/>
          <p:cNvSpPr/>
          <p:nvPr/>
        </p:nvSpPr>
        <p:spPr>
          <a:xfrm>
            <a:off x="3238856" y="1634171"/>
            <a:ext cx="1674976" cy="1247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42445" y="3465744"/>
            <a:ext cx="2392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重量：</a:t>
            </a:r>
            <a:r>
              <a:rPr lang="en-US" altLang="zh-CN" sz="1400" dirty="0" smtClean="0"/>
              <a:t>15kg</a:t>
            </a:r>
          </a:p>
          <a:p>
            <a:r>
              <a:rPr lang="zh-CN" altLang="en-US" sz="1400" dirty="0"/>
              <a:t>距</a:t>
            </a:r>
            <a:r>
              <a:rPr lang="zh-CN" altLang="en-US" sz="1400" dirty="0" smtClean="0"/>
              <a:t>离：</a:t>
            </a:r>
            <a:r>
              <a:rPr lang="en-US" altLang="zh-CN" sz="1400" dirty="0" smtClean="0"/>
              <a:t>10km</a:t>
            </a:r>
          </a:p>
          <a:p>
            <a:r>
              <a:rPr lang="zh-CN" altLang="en-US" sz="1400" dirty="0"/>
              <a:t>水</a:t>
            </a:r>
          </a:p>
        </p:txBody>
      </p:sp>
      <p:sp>
        <p:nvSpPr>
          <p:cNvPr id="15" name="Frame 14"/>
          <p:cNvSpPr/>
          <p:nvPr/>
        </p:nvSpPr>
        <p:spPr>
          <a:xfrm>
            <a:off x="3315768" y="4179854"/>
            <a:ext cx="1478423" cy="129703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2075" y="965674"/>
            <a:ext cx="2392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重量：</a:t>
            </a:r>
            <a:r>
              <a:rPr lang="en-US" altLang="zh-CN" sz="1400" dirty="0" smtClean="0"/>
              <a:t>1kg</a:t>
            </a:r>
          </a:p>
          <a:p>
            <a:r>
              <a:rPr lang="zh-CN" altLang="en-US" sz="1400" dirty="0"/>
              <a:t>距</a:t>
            </a:r>
            <a:r>
              <a:rPr lang="zh-CN" altLang="en-US" sz="1400" dirty="0" smtClean="0"/>
              <a:t>离：</a:t>
            </a:r>
            <a:r>
              <a:rPr lang="en-US" altLang="zh-CN" sz="1400" dirty="0" smtClean="0"/>
              <a:t>30km</a:t>
            </a:r>
          </a:p>
          <a:p>
            <a:r>
              <a:rPr lang="zh-CN" altLang="en-US" sz="1400" dirty="0"/>
              <a:t>土豆</a:t>
            </a:r>
          </a:p>
        </p:txBody>
      </p:sp>
      <p:sp>
        <p:nvSpPr>
          <p:cNvPr id="17" name="Flowchart: Or 16"/>
          <p:cNvSpPr/>
          <p:nvPr/>
        </p:nvSpPr>
        <p:spPr>
          <a:xfrm>
            <a:off x="7913406" y="1381224"/>
            <a:ext cx="1615155" cy="1661079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lowchart: Sort 17"/>
          <p:cNvSpPr/>
          <p:nvPr/>
        </p:nvSpPr>
        <p:spPr>
          <a:xfrm>
            <a:off x="8011684" y="3896882"/>
            <a:ext cx="1529696" cy="1760433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452075" y="3459779"/>
            <a:ext cx="2392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重量：</a:t>
            </a:r>
            <a:r>
              <a:rPr lang="en-US" altLang="zh-CN" sz="1400" dirty="0" smtClean="0"/>
              <a:t>11kg</a:t>
            </a:r>
          </a:p>
          <a:p>
            <a:r>
              <a:rPr lang="zh-CN" altLang="en-US" sz="1400" dirty="0"/>
              <a:t>距</a:t>
            </a:r>
            <a:r>
              <a:rPr lang="zh-CN" altLang="en-US" sz="1400" dirty="0" smtClean="0"/>
              <a:t>离：</a:t>
            </a:r>
            <a:r>
              <a:rPr lang="en-US" altLang="zh-CN" sz="1400" dirty="0" smtClean="0"/>
              <a:t>10km</a:t>
            </a:r>
          </a:p>
          <a:p>
            <a:r>
              <a:rPr lang="zh-CN" altLang="en-US" sz="1400" dirty="0"/>
              <a:t>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33027" y="237909"/>
            <a:ext cx="10380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抢包裹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817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145" y="57785"/>
            <a:ext cx="134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文鼎习字体" panose="020B0602010101010101" charset="-122"/>
                <a:ea typeface="文鼎习字体" panose="020B0602010101010101" charset="-122"/>
              </a:rPr>
              <a:t>游戏界面</a:t>
            </a:r>
            <a:endParaRPr lang="zh-CN" altLang="en-US" sz="4000" dirty="0">
              <a:latin typeface="文鼎习字体" panose="020B0602010101010101" charset="-122"/>
              <a:ea typeface="文鼎习字体" panose="020B0602010101010101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97" y="1381224"/>
            <a:ext cx="18477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机制：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 smtClean="0"/>
              <a:t>交通工具：跑步、自行车（需控制）、其他（中途获取）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 smtClean="0"/>
              <a:t>路况：红绿灯、交通事故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陷</a:t>
            </a:r>
            <a:r>
              <a:rPr lang="zh-CN" altLang="en-US" dirty="0" smtClean="0"/>
              <a:t>阱：可在公共路段布置陷阱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 smtClean="0"/>
              <a:t>道具：可使用道具提升速度等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倒计时</a:t>
            </a:r>
            <a:endParaRPr lang="en-US" altLang="zh-CN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22804" y="820397"/>
            <a:ext cx="8819260" cy="5230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/>
          <p:cNvCxnSpPr>
            <a:stCxn id="4" idx="2"/>
            <a:endCxn id="4" idx="0"/>
          </p:cNvCxnSpPr>
          <p:nvPr/>
        </p:nvCxnSpPr>
        <p:spPr>
          <a:xfrm flipV="1">
            <a:off x="6332434" y="820397"/>
            <a:ext cx="0" cy="5230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3"/>
          </p:cNvCxnSpPr>
          <p:nvPr/>
        </p:nvCxnSpPr>
        <p:spPr>
          <a:xfrm>
            <a:off x="1922804" y="3435410"/>
            <a:ext cx="8819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33027" y="237909"/>
            <a:ext cx="1038095" cy="434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运送</a:t>
            </a:r>
            <a:endParaRPr lang="en-US" altLang="zh-CN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3834345" y="2092569"/>
            <a:ext cx="773723" cy="1125415"/>
            <a:chOff x="370176" y="1916723"/>
            <a:chExt cx="773723" cy="1125415"/>
          </a:xfrm>
        </p:grpSpPr>
        <p:sp>
          <p:nvSpPr>
            <p:cNvPr id="5" name="Heart 4"/>
            <p:cNvSpPr/>
            <p:nvPr/>
          </p:nvSpPr>
          <p:spPr>
            <a:xfrm>
              <a:off x="370176" y="2461846"/>
              <a:ext cx="773723" cy="580292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398263" y="1916723"/>
              <a:ext cx="712177" cy="677007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34345" y="4360985"/>
            <a:ext cx="773723" cy="1125415"/>
            <a:chOff x="370176" y="1916723"/>
            <a:chExt cx="773723" cy="1125415"/>
          </a:xfrm>
          <a:solidFill>
            <a:srgbClr val="7030A0"/>
          </a:solidFill>
        </p:grpSpPr>
        <p:sp>
          <p:nvSpPr>
            <p:cNvPr id="22" name="Heart 21"/>
            <p:cNvSpPr/>
            <p:nvPr/>
          </p:nvSpPr>
          <p:spPr>
            <a:xfrm>
              <a:off x="370176" y="2461846"/>
              <a:ext cx="773723" cy="580292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Smiley Face 22"/>
            <p:cNvSpPr/>
            <p:nvPr/>
          </p:nvSpPr>
          <p:spPr>
            <a:xfrm>
              <a:off x="398263" y="1916723"/>
              <a:ext cx="712177" cy="677007"/>
            </a:xfrm>
            <a:prstGeom prst="smileyFac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90260" y="4360985"/>
            <a:ext cx="773723" cy="1125415"/>
            <a:chOff x="370176" y="1916723"/>
            <a:chExt cx="773723" cy="1125415"/>
          </a:xfrm>
          <a:solidFill>
            <a:schemeClr val="accent6"/>
          </a:solidFill>
        </p:grpSpPr>
        <p:sp>
          <p:nvSpPr>
            <p:cNvPr id="25" name="Heart 24"/>
            <p:cNvSpPr/>
            <p:nvPr/>
          </p:nvSpPr>
          <p:spPr>
            <a:xfrm>
              <a:off x="370176" y="2461846"/>
              <a:ext cx="773723" cy="580292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Smiley Face 25"/>
            <p:cNvSpPr/>
            <p:nvPr/>
          </p:nvSpPr>
          <p:spPr>
            <a:xfrm>
              <a:off x="398263" y="1916723"/>
              <a:ext cx="712177" cy="677007"/>
            </a:xfrm>
            <a:prstGeom prst="smileyFac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090260" y="2066192"/>
            <a:ext cx="773723" cy="1125415"/>
            <a:chOff x="370176" y="1916723"/>
            <a:chExt cx="773723" cy="1125415"/>
          </a:xfrm>
          <a:solidFill>
            <a:schemeClr val="accent4"/>
          </a:solidFill>
        </p:grpSpPr>
        <p:sp>
          <p:nvSpPr>
            <p:cNvPr id="28" name="Heart 27"/>
            <p:cNvSpPr/>
            <p:nvPr/>
          </p:nvSpPr>
          <p:spPr>
            <a:xfrm>
              <a:off x="370176" y="2461846"/>
              <a:ext cx="773723" cy="580292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Smiley Face 28"/>
            <p:cNvSpPr/>
            <p:nvPr/>
          </p:nvSpPr>
          <p:spPr>
            <a:xfrm>
              <a:off x="398263" y="1916723"/>
              <a:ext cx="712177" cy="677007"/>
            </a:xfrm>
            <a:prstGeom prst="smileyFac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22804" y="6050423"/>
            <a:ext cx="8383424" cy="434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违反交通规则被抓住会影响好评。</a:t>
            </a:r>
            <a:endParaRPr lang="en-US" altLang="zh-CN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037603" y="853737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5:23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42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145" y="57785"/>
            <a:ext cx="134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文鼎习字体" panose="020B0602010101010101" charset="-122"/>
                <a:ea typeface="文鼎习字体" panose="020B0602010101010101" charset="-122"/>
              </a:rPr>
              <a:t>游戏界面</a:t>
            </a:r>
            <a:endParaRPr lang="zh-CN" altLang="en-US" sz="4000" dirty="0">
              <a:latin typeface="文鼎习字体" panose="020B0602010101010101" charset="-122"/>
              <a:ea typeface="文鼎习字体" panose="020B0602010101010101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2804" y="6050423"/>
            <a:ext cx="8383424" cy="434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不同的签收人有不同的签收速度和条件，根据剩余重量也有不同的反馈。</a:t>
            </a:r>
            <a:endParaRPr lang="en-US" altLang="zh-CN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22804" y="820397"/>
            <a:ext cx="8819260" cy="5230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/>
          <p:cNvCxnSpPr>
            <a:stCxn id="4" idx="2"/>
            <a:endCxn id="4" idx="0"/>
          </p:cNvCxnSpPr>
          <p:nvPr/>
        </p:nvCxnSpPr>
        <p:spPr>
          <a:xfrm flipV="1">
            <a:off x="6332434" y="820397"/>
            <a:ext cx="0" cy="5230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3"/>
          </p:cNvCxnSpPr>
          <p:nvPr/>
        </p:nvCxnSpPr>
        <p:spPr>
          <a:xfrm>
            <a:off x="1922804" y="3435410"/>
            <a:ext cx="8819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33027" y="237909"/>
            <a:ext cx="1038095" cy="434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签收</a:t>
            </a:r>
            <a:endParaRPr lang="en-US" altLang="zh-CN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2059536" y="982766"/>
            <a:ext cx="1392956" cy="282012"/>
            <a:chOff x="2059536" y="982766"/>
            <a:chExt cx="1392956" cy="282012"/>
          </a:xfrm>
        </p:grpSpPr>
        <p:sp>
          <p:nvSpPr>
            <p:cNvPr id="5" name="5-Point Star 4"/>
            <p:cNvSpPr/>
            <p:nvPr/>
          </p:nvSpPr>
          <p:spPr>
            <a:xfrm>
              <a:off x="2059536" y="982766"/>
              <a:ext cx="290557" cy="28201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5-Point Star 20"/>
            <p:cNvSpPr/>
            <p:nvPr/>
          </p:nvSpPr>
          <p:spPr>
            <a:xfrm>
              <a:off x="2341546" y="982766"/>
              <a:ext cx="290557" cy="28201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5-Point Star 21"/>
            <p:cNvSpPr/>
            <p:nvPr/>
          </p:nvSpPr>
          <p:spPr>
            <a:xfrm>
              <a:off x="2623556" y="982766"/>
              <a:ext cx="290557" cy="28201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2897019" y="982766"/>
              <a:ext cx="290557" cy="28201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3161935" y="982766"/>
              <a:ext cx="290557" cy="282012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59536" y="3511644"/>
            <a:ext cx="1392956" cy="282012"/>
            <a:chOff x="2059536" y="982766"/>
            <a:chExt cx="1392956" cy="282012"/>
          </a:xfrm>
        </p:grpSpPr>
        <p:sp>
          <p:nvSpPr>
            <p:cNvPr id="26" name="5-Point Star 25"/>
            <p:cNvSpPr/>
            <p:nvPr/>
          </p:nvSpPr>
          <p:spPr>
            <a:xfrm>
              <a:off x="2059536" y="982766"/>
              <a:ext cx="290557" cy="28201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5-Point Star 26"/>
            <p:cNvSpPr/>
            <p:nvPr/>
          </p:nvSpPr>
          <p:spPr>
            <a:xfrm>
              <a:off x="2341546" y="982766"/>
              <a:ext cx="290557" cy="28201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2623556" y="982766"/>
              <a:ext cx="290557" cy="28201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5-Point Star 28"/>
            <p:cNvSpPr/>
            <p:nvPr/>
          </p:nvSpPr>
          <p:spPr>
            <a:xfrm>
              <a:off x="2897019" y="982766"/>
              <a:ext cx="290557" cy="28201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5-Point Star 29"/>
            <p:cNvSpPr/>
            <p:nvPr/>
          </p:nvSpPr>
          <p:spPr>
            <a:xfrm>
              <a:off x="3161935" y="982766"/>
              <a:ext cx="290557" cy="282012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47815" y="3511644"/>
            <a:ext cx="1392956" cy="282012"/>
            <a:chOff x="2059536" y="982766"/>
            <a:chExt cx="1392956" cy="282012"/>
          </a:xfrm>
        </p:grpSpPr>
        <p:sp>
          <p:nvSpPr>
            <p:cNvPr id="32" name="5-Point Star 31"/>
            <p:cNvSpPr/>
            <p:nvPr/>
          </p:nvSpPr>
          <p:spPr>
            <a:xfrm>
              <a:off x="2059536" y="982766"/>
              <a:ext cx="290557" cy="28201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5-Point Star 32"/>
            <p:cNvSpPr/>
            <p:nvPr/>
          </p:nvSpPr>
          <p:spPr>
            <a:xfrm>
              <a:off x="2341546" y="982766"/>
              <a:ext cx="290557" cy="28201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5-Point Star 33"/>
            <p:cNvSpPr/>
            <p:nvPr/>
          </p:nvSpPr>
          <p:spPr>
            <a:xfrm>
              <a:off x="2623556" y="982766"/>
              <a:ext cx="290557" cy="28201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2897019" y="982766"/>
              <a:ext cx="290557" cy="28201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5-Point Star 35"/>
            <p:cNvSpPr/>
            <p:nvPr/>
          </p:nvSpPr>
          <p:spPr>
            <a:xfrm>
              <a:off x="3161935" y="982766"/>
              <a:ext cx="290557" cy="282012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447815" y="982766"/>
            <a:ext cx="1392956" cy="282012"/>
            <a:chOff x="2059536" y="982766"/>
            <a:chExt cx="1392956" cy="282012"/>
          </a:xfrm>
        </p:grpSpPr>
        <p:sp>
          <p:nvSpPr>
            <p:cNvPr id="38" name="5-Point Star 37"/>
            <p:cNvSpPr/>
            <p:nvPr/>
          </p:nvSpPr>
          <p:spPr>
            <a:xfrm>
              <a:off x="2059536" y="982766"/>
              <a:ext cx="290557" cy="28201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2341546" y="982766"/>
              <a:ext cx="290557" cy="28201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2623556" y="982766"/>
              <a:ext cx="290557" cy="28201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2897019" y="982766"/>
              <a:ext cx="290557" cy="28201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3161935" y="982766"/>
              <a:ext cx="290557" cy="282012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007" y="1341011"/>
            <a:ext cx="143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剩余：</a:t>
            </a:r>
            <a:r>
              <a:rPr lang="en-US" altLang="zh-CN" sz="1400" dirty="0" smtClean="0"/>
              <a:t>2kg</a:t>
            </a:r>
            <a:endParaRPr lang="zh-CN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039007" y="3857006"/>
            <a:ext cx="143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剩余：</a:t>
            </a:r>
            <a:r>
              <a:rPr lang="en-US" altLang="zh-CN" sz="1400" dirty="0" smtClean="0"/>
              <a:t>1kg</a:t>
            </a:r>
            <a:endParaRPr lang="zh-CN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380278" y="3857006"/>
            <a:ext cx="143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剩余：</a:t>
            </a:r>
            <a:r>
              <a:rPr lang="en-US" altLang="zh-CN" sz="1400" dirty="0" smtClean="0"/>
              <a:t>5kg</a:t>
            </a:r>
            <a:endParaRPr lang="zh-CN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380278" y="1318355"/>
            <a:ext cx="143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剩余：</a:t>
            </a:r>
            <a:r>
              <a:rPr lang="en-US" altLang="zh-CN" sz="1400" dirty="0" smtClean="0"/>
              <a:t>0kg</a:t>
            </a:r>
            <a:endParaRPr lang="zh-CN" altLang="en-US" sz="1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743058" y="1734796"/>
            <a:ext cx="786213" cy="1460315"/>
            <a:chOff x="3743058" y="1734796"/>
            <a:chExt cx="786213" cy="1460315"/>
          </a:xfrm>
        </p:grpSpPr>
        <p:sp>
          <p:nvSpPr>
            <p:cNvPr id="14" name="Diamond 13"/>
            <p:cNvSpPr/>
            <p:nvPr/>
          </p:nvSpPr>
          <p:spPr>
            <a:xfrm>
              <a:off x="3743058" y="2237980"/>
              <a:ext cx="786213" cy="957131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3743058" y="1734796"/>
              <a:ext cx="786213" cy="74348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62292" y="4264902"/>
            <a:ext cx="786213" cy="1460315"/>
            <a:chOff x="3743058" y="1734796"/>
            <a:chExt cx="786213" cy="1460315"/>
          </a:xfrm>
          <a:solidFill>
            <a:srgbClr val="92D050"/>
          </a:solidFill>
        </p:grpSpPr>
        <p:sp>
          <p:nvSpPr>
            <p:cNvPr id="48" name="Diamond 47"/>
            <p:cNvSpPr/>
            <p:nvPr/>
          </p:nvSpPr>
          <p:spPr>
            <a:xfrm>
              <a:off x="3743058" y="2237980"/>
              <a:ext cx="786213" cy="957131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Smiley Face 48"/>
            <p:cNvSpPr/>
            <p:nvPr/>
          </p:nvSpPr>
          <p:spPr>
            <a:xfrm>
              <a:off x="3743058" y="1734796"/>
              <a:ext cx="786213" cy="743484"/>
            </a:xfrm>
            <a:prstGeom prst="smileyFac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248836" y="4377446"/>
            <a:ext cx="786213" cy="1460315"/>
            <a:chOff x="3743058" y="1734796"/>
            <a:chExt cx="786213" cy="1460315"/>
          </a:xfrm>
          <a:solidFill>
            <a:schemeClr val="accent2"/>
          </a:solidFill>
        </p:grpSpPr>
        <p:sp>
          <p:nvSpPr>
            <p:cNvPr id="51" name="Diamond 50"/>
            <p:cNvSpPr/>
            <p:nvPr/>
          </p:nvSpPr>
          <p:spPr>
            <a:xfrm>
              <a:off x="3743058" y="2237980"/>
              <a:ext cx="786213" cy="957131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Smiley Face 51"/>
            <p:cNvSpPr/>
            <p:nvPr/>
          </p:nvSpPr>
          <p:spPr>
            <a:xfrm>
              <a:off x="3743058" y="1734796"/>
              <a:ext cx="786213" cy="743484"/>
            </a:xfrm>
            <a:prstGeom prst="smileyFac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Isosceles Triangle 52"/>
          <p:cNvSpPr/>
          <p:nvPr/>
        </p:nvSpPr>
        <p:spPr>
          <a:xfrm>
            <a:off x="2525279" y="2291721"/>
            <a:ext cx="739202" cy="5731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ame 53"/>
          <p:cNvSpPr/>
          <p:nvPr/>
        </p:nvSpPr>
        <p:spPr>
          <a:xfrm>
            <a:off x="2518868" y="4890158"/>
            <a:ext cx="846034" cy="64119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Flowchart: Sort 54"/>
          <p:cNvSpPr/>
          <p:nvPr/>
        </p:nvSpPr>
        <p:spPr>
          <a:xfrm>
            <a:off x="6593093" y="4663110"/>
            <a:ext cx="1023365" cy="1059678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7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334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微软雅黑</vt:lpstr>
      <vt:lpstr>文鼎习字体</vt:lpstr>
      <vt:lpstr>Arial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29</cp:revision>
  <dcterms:created xsi:type="dcterms:W3CDTF">2018-08-22T02:43:57Z</dcterms:created>
  <dcterms:modified xsi:type="dcterms:W3CDTF">2018-08-26T09:38:49Z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