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7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4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9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1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5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F82D-EA2C-4B55-8859-A7E911C3E54E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A430-EC38-4B56-82BA-F4E6CDC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2542" y="2670773"/>
            <a:ext cx="7351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/>
              <a:t>粒子系统</a:t>
            </a:r>
            <a:r>
              <a:rPr lang="en-US" altLang="zh-CN" sz="5000" dirty="0" smtClean="0"/>
              <a:t>-</a:t>
            </a:r>
            <a:r>
              <a:rPr lang="zh-CN" altLang="en-US" sz="5000" dirty="0" smtClean="0"/>
              <a:t>基础参数介绍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688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76" y="1598734"/>
            <a:ext cx="2705334" cy="4221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729" y="1768923"/>
            <a:ext cx="2644369" cy="3353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722" y="1768923"/>
            <a:ext cx="2583404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6" y="1173220"/>
            <a:ext cx="3431263" cy="53547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406" y="380244"/>
            <a:ext cx="1837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/>
              <a:t>基础参数</a:t>
            </a:r>
            <a:endParaRPr lang="zh-CN" altLang="en-US" sz="25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27393"/>
              </p:ext>
            </p:extLst>
          </p:nvPr>
        </p:nvGraphicFramePr>
        <p:xfrm>
          <a:off x="4194164" y="470776"/>
          <a:ext cx="7249416" cy="6121430"/>
        </p:xfrm>
        <a:graphic>
          <a:graphicData uri="http://schemas.openxmlformats.org/drawingml/2006/table">
            <a:tbl>
              <a:tblPr/>
              <a:tblGrid>
                <a:gridCol w="2568775"/>
                <a:gridCol w="4680641"/>
              </a:tblGrid>
              <a:tr h="259275">
                <a:tc>
                  <a:txBody>
                    <a:bodyPr/>
                    <a:lstStyle/>
                    <a:p>
                      <a:r>
                        <a:rPr lang="zh-CN" altLang="en-US" sz="1200"/>
                        <a:t>参数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作用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64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持续时间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Duration)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粒子系统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sz="1200" dirty="0"/>
                        <a:t>Particle System) </a:t>
                      </a:r>
                      <a:r>
                        <a:rPr lang="zh-CN" altLang="en-US" sz="1200" dirty="0"/>
                        <a:t>发射粒子的持续时间。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循环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Looping)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粒子系统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Particle System) </a:t>
                      </a:r>
                      <a:r>
                        <a:rPr lang="zh-CN" altLang="en-US" sz="1200"/>
                        <a:t>是否循环。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94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预热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Prewarm)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只可预热循环系统，这意味着，粒子系统 </a:t>
                      </a:r>
                      <a:r>
                        <a:rPr lang="en-US" altLang="zh-CN" sz="1200"/>
                        <a:t>(Particle System) </a:t>
                      </a:r>
                      <a:r>
                        <a:rPr lang="zh-CN" altLang="en-US" sz="1200"/>
                        <a:t>在游戏一开始时就发射粒子，就像已发射了一个周期的粒子。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94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初始延迟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Start Delay)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粒子系统 </a:t>
                      </a:r>
                      <a:r>
                        <a:rPr lang="en-US" altLang="zh-CN" sz="1200"/>
                        <a:t>(Particle System) </a:t>
                      </a:r>
                      <a:r>
                        <a:rPr lang="zh-CN" altLang="en-US" sz="1200"/>
                        <a:t>发射粒子之前等待的延迟，以秒为单位。请注意，预热的循环系统不能使用初始延迟。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初始生命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Start Lifetime)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粒子存活时间，以秒为单位（请参阅 </a:t>
                      </a:r>
                      <a:r>
                        <a:rPr lang="en-US" altLang="zh-CN" sz="1200" dirty="0" err="1"/>
                        <a:t>MinMaxCurve</a:t>
                      </a:r>
                      <a:r>
                        <a:rPr lang="zh-CN" altLang="en-US" sz="1200" dirty="0"/>
                        <a:t>）。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初始速度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Start Speed)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粒子发射时的速度（请参阅 </a:t>
                      </a:r>
                      <a:r>
                        <a:rPr lang="en-US" altLang="zh-CN" sz="1200"/>
                        <a:t>MinMaxCurve</a:t>
                      </a:r>
                      <a:r>
                        <a:rPr lang="zh-CN" altLang="en-US" sz="1200"/>
                        <a:t>）。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初始大小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sz="1200" dirty="0"/>
                        <a:t>Start Size)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粒子发射时的大小（请参阅 </a:t>
                      </a:r>
                      <a:r>
                        <a:rPr lang="en-US" altLang="zh-CN" sz="1200"/>
                        <a:t>MinMaxCurve</a:t>
                      </a:r>
                      <a:r>
                        <a:rPr lang="zh-CN" altLang="en-US" sz="1200"/>
                        <a:t>）。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初始旋转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Start Rotation)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粒子发射时的旋转（请参阅 </a:t>
                      </a:r>
                      <a:r>
                        <a:rPr lang="en-US" altLang="zh-CN" sz="1200"/>
                        <a:t>MinMaxCurve</a:t>
                      </a:r>
                      <a:r>
                        <a:rPr lang="zh-CN" altLang="en-US" sz="1200"/>
                        <a:t>）。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64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初始颜色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Start Color)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粒子发射时的颜色（请参阅 </a:t>
                      </a:r>
                      <a:r>
                        <a:rPr lang="en-US" altLang="zh-CN" sz="1200"/>
                        <a:t>MinMaxGradient</a:t>
                      </a:r>
                      <a:r>
                        <a:rPr lang="zh-CN" altLang="en-US" sz="1200"/>
                        <a:t>）。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2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重力修改器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Gravity Modifier)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粒子在存活期间受到的重力影响。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继承速度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Inherit Velocity)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控制粒子速率的因素应继承粒子系统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Particle System) </a:t>
                      </a:r>
                      <a:r>
                        <a:rPr lang="zh-CN" altLang="en-US" sz="1200"/>
                        <a:t>的转换（对于移动中的粒子系统）。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模拟空间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Simulation Space)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模拟本地坐标系或世界坐标系中的粒子系统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Particle System)。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唤醒时播放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Play On Awake)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如果启用该项，粒子系统 </a:t>
                      </a:r>
                      <a:r>
                        <a:rPr lang="en-US" altLang="zh-CN" sz="1200"/>
                        <a:t>(Particle System) </a:t>
                      </a:r>
                      <a:r>
                        <a:rPr lang="zh-CN" altLang="en-US" sz="1200"/>
                        <a:t>会在其创建时自动开始播放。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3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最大粒子数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Max Particles)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粒子系统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sz="1200" dirty="0"/>
                        <a:t>Particle System) </a:t>
                      </a:r>
                      <a:r>
                        <a:rPr lang="zh-CN" altLang="en-US" sz="1200" dirty="0"/>
                        <a:t>可发射的最大粒子数量。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4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406" y="380244"/>
            <a:ext cx="36394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/>
              <a:t>发射模块（</a:t>
            </a:r>
            <a:r>
              <a:rPr lang="en-US" altLang="zh-CN" sz="2500" dirty="0" smtClean="0"/>
              <a:t>Emission</a:t>
            </a:r>
            <a:r>
              <a:rPr lang="zh-CN" altLang="en-US" sz="2500" dirty="0" smtClean="0"/>
              <a:t>）</a:t>
            </a:r>
            <a:endParaRPr lang="zh-CN" altLang="en-US" sz="25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06354"/>
              </p:ext>
            </p:extLst>
          </p:nvPr>
        </p:nvGraphicFramePr>
        <p:xfrm>
          <a:off x="2202401" y="4055948"/>
          <a:ext cx="7756410" cy="2174951"/>
        </p:xfrm>
        <a:graphic>
          <a:graphicData uri="http://schemas.openxmlformats.org/drawingml/2006/table">
            <a:tbl>
              <a:tblPr/>
              <a:tblGrid>
                <a:gridCol w="3878205"/>
                <a:gridCol w="3878205"/>
              </a:tblGrid>
              <a:tr h="33051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参数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作用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701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速率 </a:t>
                      </a:r>
                      <a:r>
                        <a:rPr lang="en-US" altLang="zh-CN" sz="1200" dirty="0" smtClean="0"/>
                        <a:t>(Rate)</a:t>
                      </a:r>
                      <a:endParaRPr lang="en-US" sz="1200" dirty="0"/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单位时间 </a:t>
                      </a:r>
                      <a:r>
                        <a:rPr lang="en-US" altLang="zh-CN" sz="1200" dirty="0" smtClean="0"/>
                        <a:t>(Time)</a:t>
                      </a:r>
                      <a:r>
                        <a:rPr lang="zh-CN" altLang="en-US" sz="1200" dirty="0" smtClean="0"/>
                        <a:t>（每秒）或单位距离 </a:t>
                      </a:r>
                      <a:r>
                        <a:rPr lang="en-US" altLang="zh-CN" sz="1200" dirty="0" smtClean="0"/>
                        <a:t>(Distance)</a:t>
                      </a:r>
                      <a:r>
                        <a:rPr lang="zh-CN" altLang="en-US" sz="1200" dirty="0" smtClean="0"/>
                        <a:t>（每米）发射的粒子数量（请参阅 </a:t>
                      </a:r>
                      <a:r>
                        <a:rPr lang="en-US" altLang="zh-CN" sz="1200" dirty="0" err="1" smtClean="0"/>
                        <a:t>MinMaxCurve</a:t>
                      </a:r>
                      <a:r>
                        <a:rPr lang="zh-CN" altLang="en-US" sz="1200" dirty="0" smtClean="0"/>
                        <a:t>）。</a:t>
                      </a:r>
                      <a:endParaRPr lang="zh-CN" altLang="en-US" sz="1200" dirty="0"/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51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突发 </a:t>
                      </a:r>
                      <a:r>
                        <a:rPr lang="en-US" altLang="zh-CN" sz="1200" dirty="0" smtClean="0"/>
                        <a:t>(Bursts)</a:t>
                      </a:r>
                      <a:r>
                        <a:rPr lang="zh-CN" altLang="en-US" sz="1200" dirty="0" smtClean="0"/>
                        <a:t>（仅限时间 </a:t>
                      </a:r>
                      <a:r>
                        <a:rPr lang="en-US" altLang="zh-CN" sz="1200" dirty="0" smtClean="0"/>
                        <a:t>(Time) </a:t>
                      </a:r>
                      <a:r>
                        <a:rPr lang="zh-CN" altLang="en-US" sz="1200" dirty="0" smtClean="0"/>
                        <a:t>选项下）</a:t>
                      </a:r>
                      <a:endParaRPr lang="en-US" altLang="zh-CN" sz="1200" dirty="0"/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添加粒子系统 </a:t>
                      </a:r>
                      <a:r>
                        <a:rPr lang="en-US" altLang="zh-CN" sz="1200" dirty="0" smtClean="0"/>
                        <a:t>(Particle System) </a:t>
                      </a:r>
                      <a:r>
                        <a:rPr lang="zh-CN" altLang="en-US" sz="1200" dirty="0" smtClean="0"/>
                        <a:t>存续期间发生的粒子爆发。</a:t>
                      </a:r>
                      <a:endParaRPr lang="zh-CN" altLang="en-US" sz="1200" dirty="0"/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33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时间和粒子数量 </a:t>
                      </a:r>
                      <a:r>
                        <a:rPr lang="en-US" altLang="zh-CN" sz="1200" dirty="0" smtClean="0"/>
                        <a:t>(Time and Number of Particles)</a:t>
                      </a:r>
                      <a:endParaRPr lang="en-US" sz="1200" dirty="0"/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指定发射规定数量粒子的时间（在存续期内，以秒为单位）。用“</a:t>
                      </a:r>
                      <a:r>
                        <a:rPr lang="en-US" altLang="zh-CN" sz="1200" dirty="0" smtClean="0"/>
                        <a:t>+”</a:t>
                      </a:r>
                      <a:r>
                        <a:rPr lang="zh-CN" altLang="en-US" sz="1200" dirty="0" smtClean="0"/>
                        <a:t>和“</a:t>
                      </a:r>
                      <a:r>
                        <a:rPr lang="en-US" altLang="zh-CN" sz="1200" dirty="0" smtClean="0"/>
                        <a:t>-”</a:t>
                      </a:r>
                      <a:r>
                        <a:rPr lang="zh-CN" altLang="en-US" sz="1200" dirty="0" smtClean="0"/>
                        <a:t>调节爆发数量</a:t>
                      </a:r>
                      <a:endParaRPr lang="zh-CN" altLang="en-US" sz="1200" dirty="0"/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94" y="1409351"/>
            <a:ext cx="5357501" cy="21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406" y="380244"/>
            <a:ext cx="2788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形</a:t>
            </a:r>
            <a:r>
              <a:rPr lang="zh-CN" altLang="en-US" sz="2500" dirty="0" smtClean="0"/>
              <a:t>状模块（</a:t>
            </a:r>
            <a:r>
              <a:rPr lang="en-US" altLang="zh-CN" sz="2500" dirty="0" smtClean="0"/>
              <a:t>Shape</a:t>
            </a:r>
            <a:r>
              <a:rPr lang="zh-CN" altLang="en-US" sz="2500" dirty="0" smtClean="0"/>
              <a:t>）</a:t>
            </a:r>
            <a:endParaRPr lang="zh-CN" alt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2" y="1641640"/>
            <a:ext cx="3593114" cy="294846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59289"/>
              </p:ext>
            </p:extLst>
          </p:nvPr>
        </p:nvGraphicFramePr>
        <p:xfrm>
          <a:off x="4274076" y="253497"/>
          <a:ext cx="7845496" cy="6432065"/>
        </p:xfrm>
        <a:graphic>
          <a:graphicData uri="http://schemas.openxmlformats.org/drawingml/2006/table">
            <a:tbl>
              <a:tblPr/>
              <a:tblGrid>
                <a:gridCol w="2452648"/>
                <a:gridCol w="5392848"/>
              </a:tblGrid>
              <a:tr h="20778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参数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作用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9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圆锥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sz="1200" dirty="0"/>
                        <a:t>Cone)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 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36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角度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Angle)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圆锥的角度。如果角度为 </a:t>
                      </a:r>
                      <a:r>
                        <a:rPr lang="en-US" altLang="zh-CN" sz="1200"/>
                        <a:t>0</a:t>
                      </a:r>
                      <a:r>
                        <a:rPr lang="zh-CN" altLang="en-US" sz="1200"/>
                        <a:t>，粒子将在一个方向发射。（也可以在场景视图 </a:t>
                      </a:r>
                      <a:r>
                        <a:rPr lang="en-US" altLang="zh-CN" sz="1200"/>
                        <a:t>(Scene View) </a:t>
                      </a:r>
                      <a:r>
                        <a:rPr lang="zh-CN" altLang="en-US" sz="1200"/>
                        <a:t>中用手柄操作）。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115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半径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sz="1200" dirty="0"/>
                        <a:t>Radius)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发射点的半径。如果值接近零，则将从一点发射。如果值超过 </a:t>
                      </a:r>
                      <a:r>
                        <a:rPr lang="en-US" altLang="zh-CN" sz="1200" dirty="0"/>
                        <a:t>0</a:t>
                      </a:r>
                      <a:r>
                        <a:rPr lang="zh-CN" altLang="en-US" sz="1200" dirty="0"/>
                        <a:t>，将创建一个帽子状的圆锥，粒子从一个圆盘而非一个点发射。（也可以在场景视图 </a:t>
                      </a:r>
                      <a:r>
                        <a:rPr lang="en-US" altLang="zh-CN" sz="1200" dirty="0"/>
                        <a:t>(Scene View) </a:t>
                      </a:r>
                      <a:r>
                        <a:rPr lang="zh-CN" altLang="en-US" sz="1200" dirty="0"/>
                        <a:t>中用手柄操作）。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36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长度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sz="1200" dirty="0"/>
                        <a:t>Length)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发射量的长度。仅从内部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Volume) </a:t>
                      </a:r>
                      <a:r>
                        <a:rPr lang="zh-CN" altLang="en-US" sz="1200"/>
                        <a:t>或内部外壳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Volume Shell) </a:t>
                      </a:r>
                      <a:r>
                        <a:rPr lang="zh-CN" altLang="en-US" sz="1200"/>
                        <a:t>发出时可用。（也可以在场景视图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Scene View) </a:t>
                      </a:r>
                      <a:r>
                        <a:rPr lang="zh-CN" altLang="en-US" sz="1200"/>
                        <a:t>中用手柄操作）。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36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发射位置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Emit From)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确定从哪里发射出。可能的值有底部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Base)、</a:t>
                      </a:r>
                      <a:r>
                        <a:rPr lang="zh-CN" altLang="en-US" sz="1200"/>
                        <a:t>底部外壳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Base Shell)、</a:t>
                      </a:r>
                      <a:r>
                        <a:rPr lang="zh-CN" altLang="en-US" sz="1200"/>
                        <a:t>内部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Volume) </a:t>
                      </a:r>
                      <a:r>
                        <a:rPr lang="zh-CN" altLang="en-US" sz="1200"/>
                        <a:t>和内部外壳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Volume Shell)。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943">
                <a:tc>
                  <a:txBody>
                    <a:bodyPr/>
                    <a:lstStyle/>
                    <a:p>
                      <a:r>
                        <a:rPr lang="zh-CN" altLang="en-US" sz="1200"/>
                        <a:t>随机方向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Random Direction)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粒子是在随机方向还是沿着圆锥方向发射？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9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立方体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Box)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 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2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立方体 </a:t>
                      </a:r>
                      <a:r>
                        <a:rPr lang="en-US" altLang="zh-CN" sz="1200"/>
                        <a:t>X </a:t>
                      </a:r>
                      <a:r>
                        <a:rPr lang="zh-CN" altLang="en-US" sz="1200"/>
                        <a:t>轴 </a:t>
                      </a:r>
                      <a:r>
                        <a:rPr lang="en-US" altLang="zh-CN" sz="1200"/>
                        <a:t>(Box X)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立方体 </a:t>
                      </a:r>
                      <a:r>
                        <a:rPr lang="en-US" altLang="zh-CN" sz="1200"/>
                        <a:t>X </a:t>
                      </a:r>
                      <a:r>
                        <a:rPr lang="zh-CN" altLang="en-US" sz="1200"/>
                        <a:t>轴的缩放。（也可以在场景视图 </a:t>
                      </a:r>
                      <a:r>
                        <a:rPr lang="en-US" altLang="zh-CN" sz="1200"/>
                        <a:t>(Scene View) </a:t>
                      </a:r>
                      <a:r>
                        <a:rPr lang="zh-CN" altLang="en-US" sz="1200"/>
                        <a:t>中用手柄操作）。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2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立方体 </a:t>
                      </a:r>
                      <a:r>
                        <a:rPr lang="en-US" sz="1200"/>
                        <a:t>Y </a:t>
                      </a:r>
                      <a:r>
                        <a:rPr lang="zh-CN" altLang="en-US" sz="1200"/>
                        <a:t>轴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Box Y)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立方体 </a:t>
                      </a:r>
                      <a:r>
                        <a:rPr lang="en-US" altLang="zh-CN" sz="1200"/>
                        <a:t>Y </a:t>
                      </a:r>
                      <a:r>
                        <a:rPr lang="zh-CN" altLang="en-US" sz="1200"/>
                        <a:t>轴的缩放。（也可以在场景视图 </a:t>
                      </a:r>
                      <a:r>
                        <a:rPr lang="en-US" altLang="zh-CN" sz="1200"/>
                        <a:t>(Scene View) </a:t>
                      </a:r>
                      <a:r>
                        <a:rPr lang="zh-CN" altLang="en-US" sz="1200"/>
                        <a:t>中用手柄操作）。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2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立方体 </a:t>
                      </a:r>
                      <a:r>
                        <a:rPr lang="en-US" sz="1200"/>
                        <a:t>Z </a:t>
                      </a:r>
                      <a:r>
                        <a:rPr lang="zh-CN" altLang="en-US" sz="1200"/>
                        <a:t>轴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Box Z)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立方体 </a:t>
                      </a:r>
                      <a:r>
                        <a:rPr lang="en-US" altLang="zh-CN" sz="1200"/>
                        <a:t>Z </a:t>
                      </a:r>
                      <a:r>
                        <a:rPr lang="zh-CN" altLang="en-US" sz="1200"/>
                        <a:t>轴的缩放。（也可以在场景视图 </a:t>
                      </a:r>
                      <a:r>
                        <a:rPr lang="en-US" altLang="zh-CN" sz="1200"/>
                        <a:t>(Scene View) </a:t>
                      </a:r>
                      <a:r>
                        <a:rPr lang="zh-CN" altLang="en-US" sz="1200"/>
                        <a:t>中用手柄操作）。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3303">
                <a:tc>
                  <a:txBody>
                    <a:bodyPr/>
                    <a:lstStyle/>
                    <a:p>
                      <a:r>
                        <a:rPr lang="zh-CN" altLang="en-US" sz="1200"/>
                        <a:t>随机方向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Random Direction)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粒子是在随机方向还是沿着立方体 </a:t>
                      </a:r>
                      <a:r>
                        <a:rPr lang="en-US" altLang="zh-CN" sz="1200"/>
                        <a:t>Z </a:t>
                      </a:r>
                      <a:r>
                        <a:rPr lang="zh-CN" altLang="en-US" sz="1200"/>
                        <a:t>轴方向发射？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9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网格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Mesh)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 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2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类型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Type)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粒子可从顶点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Vertex)、</a:t>
                      </a:r>
                      <a:r>
                        <a:rPr lang="zh-CN" altLang="en-US" sz="1200"/>
                        <a:t>边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Edge) </a:t>
                      </a:r>
                      <a:r>
                        <a:rPr lang="zh-CN" altLang="en-US" sz="1200"/>
                        <a:t>或面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Triangle) </a:t>
                      </a:r>
                      <a:r>
                        <a:rPr lang="zh-CN" altLang="en-US" sz="1200"/>
                        <a:t>发射。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9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网格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Mesh)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选择网格 </a:t>
                      </a:r>
                      <a:r>
                        <a:rPr lang="en-US" altLang="zh-CN" sz="1200"/>
                        <a:t>(Mesh) ? </a:t>
                      </a:r>
                      <a:r>
                        <a:rPr lang="zh-CN" altLang="en-US" sz="1200"/>
                        <a:t>作为发射形状。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943">
                <a:tc>
                  <a:txBody>
                    <a:bodyPr/>
                    <a:lstStyle/>
                    <a:p>
                      <a:r>
                        <a:rPr lang="zh-CN" altLang="en-US" sz="1200"/>
                        <a:t>随机方向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Random Direction)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粒子是在随机方向还是沿着网格表面方向发射？</a:t>
                      </a:r>
                    </a:p>
                  </a:txBody>
                  <a:tcPr marL="29009" marR="29009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5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406" y="380244"/>
            <a:ext cx="36938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/>
              <a:t>渲染模块（</a:t>
            </a:r>
            <a:r>
              <a:rPr lang="en-US" altLang="zh-CN" sz="2500" dirty="0" smtClean="0"/>
              <a:t>Renderer</a:t>
            </a:r>
            <a:r>
              <a:rPr lang="zh-CN" altLang="en-US" sz="2500" dirty="0" smtClean="0"/>
              <a:t>）</a:t>
            </a:r>
            <a:endParaRPr lang="zh-CN" alt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48" y="1512608"/>
            <a:ext cx="3514571" cy="349395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00304"/>
              </p:ext>
            </p:extLst>
          </p:nvPr>
        </p:nvGraphicFramePr>
        <p:xfrm>
          <a:off x="4797540" y="380246"/>
          <a:ext cx="7143980" cy="6364587"/>
        </p:xfrm>
        <a:graphic>
          <a:graphicData uri="http://schemas.openxmlformats.org/drawingml/2006/table">
            <a:tbl>
              <a:tblPr/>
              <a:tblGrid>
                <a:gridCol w="2870745"/>
                <a:gridCol w="4273235"/>
              </a:tblGrid>
              <a:tr h="257680">
                <a:tc>
                  <a:txBody>
                    <a:bodyPr/>
                    <a:lstStyle/>
                    <a:p>
                      <a:r>
                        <a:rPr lang="zh-CN" altLang="en-US" sz="1200"/>
                        <a:t>参数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作用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6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渲染模式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Render Mode)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选择下列粒子渲染模式之一。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6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广告牌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Billboard)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让粒子始终面向相机。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拉伸广告牌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Stretched Billboard)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使用下列参数拉伸粒子。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/>
                        <a:t>-  </a:t>
                      </a:r>
                      <a:r>
                        <a:rPr lang="zh-CN" altLang="en-US" sz="1200"/>
                        <a:t>相机缩放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Camera Scale)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决定拉伸粒子时考虑进来的相机速度影响程度。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/>
                        <a:t>-  </a:t>
                      </a:r>
                      <a:r>
                        <a:rPr lang="zh-CN" altLang="en-US" sz="1200"/>
                        <a:t>速度缩放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Speed Scale)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通过对比粒子速度来确定其长度。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/>
                        <a:t>-  </a:t>
                      </a:r>
                      <a:r>
                        <a:rPr lang="zh-CN" altLang="en-US" sz="1200"/>
                        <a:t>长度缩放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Length Scale)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通过对比粒子宽度来确定其长度。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水平广告牌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Horizontal Billboard)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让粒子与 </a:t>
                      </a:r>
                      <a:r>
                        <a:rPr lang="en-US" altLang="zh-CN" sz="1200"/>
                        <a:t>XZ </a:t>
                      </a:r>
                      <a:r>
                        <a:rPr lang="zh-CN" altLang="en-US" sz="1200"/>
                        <a:t>平面对齐。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垂直广告牌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Vertical Billboard)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面向相机时，让粒子与 </a:t>
                      </a:r>
                      <a:r>
                        <a:rPr lang="en-US" altLang="zh-CN" sz="1200"/>
                        <a:t>Y </a:t>
                      </a:r>
                      <a:r>
                        <a:rPr lang="zh-CN" altLang="en-US" sz="1200"/>
                        <a:t>轴对齐。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6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网格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Mesh)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使用网格而非四边形渲染粒子。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6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/>
                        <a:t>-  </a:t>
                      </a:r>
                      <a:r>
                        <a:rPr lang="zh-CN" altLang="en-US" sz="1200"/>
                        <a:t>网格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Mesh)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渲染粒子所用的网格引用。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269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法线方向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Normal Direction)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值 </a:t>
                      </a:r>
                      <a:r>
                        <a:rPr lang="en-US" altLang="zh-CN" sz="1200"/>
                        <a:t>0 </a:t>
                      </a:r>
                      <a:r>
                        <a:rPr lang="zh-CN" altLang="en-US" sz="1200"/>
                        <a:t>至 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，确定法线与相机所成角度 </a:t>
                      </a:r>
                      <a:r>
                        <a:rPr lang="en-US" altLang="zh-CN" sz="1200"/>
                        <a:t>(0) </a:t>
                      </a:r>
                      <a:r>
                        <a:rPr lang="zh-CN" altLang="en-US" sz="1200"/>
                        <a:t>及偏离视图中心的角度 </a:t>
                      </a:r>
                      <a:r>
                        <a:rPr lang="en-US" altLang="zh-CN" sz="1200"/>
                        <a:t>(1)</a:t>
                      </a:r>
                      <a:r>
                        <a:rPr lang="zh-CN" altLang="en-US" sz="1200"/>
                        <a:t>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6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材质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Material)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广告牌或网格粒子所用的材质。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排序模式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Sort Mode)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粒子绘制顺序可通过距离、最先生成或最晚生成来排列。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61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排序校正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Sorting Fudge)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使用该项影响绘制顺序。具有较小排序校正数值的粒子系统更可能放在最后绘制，因此显示在其他透明对象（包括其他粒子）前面。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投射阴影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Cast Shadows)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粒子是否会投射阴影？这由材质决定。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/>
                        <a:t>接受阴影 </a:t>
                      </a:r>
                      <a:r>
                        <a:rPr lang="en-US" altLang="zh-CN" sz="1200"/>
                        <a:t>(</a:t>
                      </a:r>
                      <a:r>
                        <a:rPr lang="en-US" sz="1200"/>
                        <a:t>Receive Shadows)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粒子是否会接受阴影？这由材质决定。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65">
                <a:tc>
                  <a:txBody>
                    <a:bodyPr/>
                    <a:lstStyle/>
                    <a:p>
                      <a:pPr algn="l"/>
                      <a:r>
                        <a:rPr lang="fr-FR" sz="1200"/>
                        <a:t>最大粒子大小 (Max Particle Size)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相对于视窗大小，设置最大大小。有效值：</a:t>
                      </a:r>
                      <a:r>
                        <a:rPr lang="en-US" altLang="zh-CN" sz="1200" dirty="0"/>
                        <a:t>0-1</a:t>
                      </a:r>
                      <a:r>
                        <a:rPr lang="zh-CN" altLang="en-US" sz="1200" dirty="0"/>
                        <a:t>。</a:t>
                      </a:r>
                    </a:p>
                  </a:txBody>
                  <a:tcPr marL="38170" marR="38170" marT="19085" marB="19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1524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华文楷体</vt:lpstr>
      <vt:lpstr>微软雅黑</vt:lpstr>
      <vt:lpstr>Arial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2018-08-19T06:33:15Z</dcterms:created>
  <dcterms:modified xsi:type="dcterms:W3CDTF">2018-08-19T06:54:23Z</dcterms:modified>
</cp:coreProperties>
</file>