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0000"/>
    <a:srgbClr val="66FFFF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94613" autoAdjust="0"/>
  </p:normalViewPr>
  <p:slideViewPr>
    <p:cSldViewPr>
      <p:cViewPr varScale="1">
        <p:scale>
          <a:sx n="64" d="100"/>
          <a:sy n="64" d="100"/>
        </p:scale>
        <p:origin x="-12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C793159-0570-449D-966A-C31E68F7A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076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0DCA5-038B-41A9-924C-4DE4165F6B5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EF816-3325-4C09-8A51-7CBB51B32CB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DF292-5264-4C3B-8E6D-8F85B491461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D71EF-6778-46AB-A0D5-75E4E47598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26BD2-6F49-453F-9FF8-83F4DAD9F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1484313"/>
            <a:ext cx="2046287" cy="453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484313"/>
            <a:ext cx="5991225" cy="453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803294-E889-466C-80C3-C3E8B88D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12CDFD60-C2AA-420E-BD38-F41CCF21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739C0DF-E0F2-4847-9373-DA67A156C8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B18AC9-7EE5-48E1-A10E-5997200870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460EE-031D-47D7-9E55-B4D550769D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AC619C-057D-4C23-8D70-CD93C1ADEC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7B49-CE63-443D-8B2A-2B4489FA38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D921-A278-4A83-9F7C-1B4B0D13E4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35D81-B97E-4F71-B6DC-3E291529B8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16436A-6CF7-41A2-A454-FFDF7BDF34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FF50B-E6B1-4281-A2ED-8A9CDBE153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843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23850" y="620713"/>
            <a:ext cx="6335713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3348038" y="6669088"/>
            <a:ext cx="2663825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2890FE-894B-457E-9DA6-25D8C1A1A4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4635" name="Text Box 11"/>
          <p:cNvSpPr txBox="1">
            <a:spLocks noChangeArrowheads="1"/>
          </p:cNvSpPr>
          <p:nvPr userDrawn="1"/>
        </p:nvSpPr>
        <p:spPr bwMode="auto">
          <a:xfrm>
            <a:off x="5651500" y="6521450"/>
            <a:ext cx="3492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1600" b="1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" y="30138"/>
            <a:ext cx="26098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585913"/>
          </a:xfrm>
        </p:spPr>
        <p:txBody>
          <a:bodyPr/>
          <a:lstStyle/>
          <a:p>
            <a:pPr algn="ctr"/>
            <a:r>
              <a:rPr lang="zh-CN" altLang="en-US" sz="4400">
                <a:ea typeface="华文行楷" pitchFamily="2" charset="-122"/>
              </a:rPr>
              <a:t>模拟电子技术基础</a:t>
            </a:r>
            <a:br>
              <a:rPr lang="zh-CN" altLang="en-US" sz="4400">
                <a:ea typeface="华文行楷" pitchFamily="2" charset="-122"/>
              </a:rPr>
            </a:br>
            <a:r>
              <a:rPr lang="en-US" altLang="zh-CN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 of Analog Electronic</a:t>
            </a:r>
            <a:r>
              <a:rPr lang="en-US" altLang="zh-CN"/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24075" y="4292600"/>
            <a:ext cx="439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0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40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40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导言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0825" y="836613"/>
            <a:ext cx="554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600">
                <a:solidFill>
                  <a:schemeClr val="tx2"/>
                </a:solidFill>
                <a:ea typeface="华文行楷" pitchFamily="2" charset="-122"/>
              </a:rPr>
              <a:t>三、电子信息系统的组成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323850" y="4364038"/>
            <a:ext cx="1763713" cy="433387"/>
          </a:xfrm>
          <a:prstGeom prst="borderCallout1">
            <a:avLst>
              <a:gd name="adj1" fmla="val 26375"/>
              <a:gd name="adj2" fmla="val 104319"/>
              <a:gd name="adj3" fmla="val -98537"/>
              <a:gd name="adj4" fmla="val 130875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模拟电子电路</a:t>
            </a:r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323850" y="5805488"/>
            <a:ext cx="2841625" cy="433387"/>
          </a:xfrm>
          <a:prstGeom prst="borderCallout1">
            <a:avLst>
              <a:gd name="adj1" fmla="val 26375"/>
              <a:gd name="adj2" fmla="val 102681"/>
              <a:gd name="adj3" fmla="val -119782"/>
              <a:gd name="adj4" fmla="val 17027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数字电子电路（系统）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719138" y="2492375"/>
            <a:ext cx="7813675" cy="14398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042988" y="2636838"/>
          <a:ext cx="75596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2" name="Visio" r:id="rId3" imgW="4287477" imgH="1749488" progId="">
                  <p:embed/>
                </p:oleObj>
              </mc:Choice>
              <mc:Fallback>
                <p:oleObj name="Visio" r:id="rId3" imgW="4287477" imgH="174948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2" t="6107" b="58289"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75596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059113" y="3716338"/>
          <a:ext cx="54006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3" name="Visio" r:id="rId5" imgW="4287477" imgH="1749488" progId="">
                  <p:embed/>
                </p:oleObj>
              </mc:Choice>
              <mc:Fallback>
                <p:oleObj name="Visio" r:id="rId5" imgW="4287477" imgH="174948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835" t="40967" r="1875" b="5106"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00675" cy="168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AutoShape 16"/>
          <p:cNvSpPr>
            <a:spLocks/>
          </p:cNvSpPr>
          <p:nvPr/>
        </p:nvSpPr>
        <p:spPr bwMode="auto">
          <a:xfrm>
            <a:off x="468313" y="1484313"/>
            <a:ext cx="1058862" cy="720725"/>
          </a:xfrm>
          <a:prstGeom prst="borderCallout1">
            <a:avLst>
              <a:gd name="adj1" fmla="val 15861"/>
              <a:gd name="adj2" fmla="val 107194"/>
              <a:gd name="adj3" fmla="val 167403"/>
              <a:gd name="adj4" fmla="val 14272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传感器接收器</a:t>
            </a:r>
          </a:p>
        </p:txBody>
      </p:sp>
      <p:sp>
        <p:nvSpPr>
          <p:cNvPr id="11281" name="AutoShape 17"/>
          <p:cNvSpPr>
            <a:spLocks/>
          </p:cNvSpPr>
          <p:nvPr/>
        </p:nvSpPr>
        <p:spPr bwMode="auto">
          <a:xfrm>
            <a:off x="2195513" y="1484313"/>
            <a:ext cx="1295400" cy="720725"/>
          </a:xfrm>
          <a:prstGeom prst="borderCallout1">
            <a:avLst>
              <a:gd name="adj1" fmla="val 15861"/>
              <a:gd name="adj2" fmla="val 105884"/>
              <a:gd name="adj3" fmla="val 167620"/>
              <a:gd name="adj4" fmla="val 137745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隔离、滤波、放大</a:t>
            </a:r>
          </a:p>
        </p:txBody>
      </p:sp>
      <p:sp>
        <p:nvSpPr>
          <p:cNvPr id="11282" name="AutoShape 18"/>
          <p:cNvSpPr>
            <a:spLocks/>
          </p:cNvSpPr>
          <p:nvPr/>
        </p:nvSpPr>
        <p:spPr bwMode="auto">
          <a:xfrm>
            <a:off x="4211638" y="1484313"/>
            <a:ext cx="1296987" cy="720725"/>
          </a:xfrm>
          <a:prstGeom prst="borderCallout1">
            <a:avLst>
              <a:gd name="adj1" fmla="val 15861"/>
              <a:gd name="adj2" fmla="val 105875"/>
              <a:gd name="adj3" fmla="val 171806"/>
              <a:gd name="adj4" fmla="val 129500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运算、转换、比较</a:t>
            </a:r>
          </a:p>
        </p:txBody>
      </p:sp>
      <p:sp>
        <p:nvSpPr>
          <p:cNvPr id="11283" name="AutoShape 19"/>
          <p:cNvSpPr>
            <a:spLocks/>
          </p:cNvSpPr>
          <p:nvPr/>
        </p:nvSpPr>
        <p:spPr bwMode="auto">
          <a:xfrm>
            <a:off x="6084888" y="1628775"/>
            <a:ext cx="914400" cy="431800"/>
          </a:xfrm>
          <a:prstGeom prst="borderCallout1">
            <a:avLst>
              <a:gd name="adj1" fmla="val 26472"/>
              <a:gd name="adj2" fmla="val 108333"/>
              <a:gd name="adj3" fmla="val 247796"/>
              <a:gd name="adj4" fmla="val 13628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功放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19700" y="5300663"/>
            <a:ext cx="3168650" cy="938212"/>
            <a:chOff x="3288" y="3339"/>
            <a:chExt cx="1996" cy="591"/>
          </a:xfrm>
        </p:grpSpPr>
        <p:sp>
          <p:nvSpPr>
            <p:cNvPr id="11285" name="AutoShape 21"/>
            <p:cNvSpPr>
              <a:spLocks/>
            </p:cNvSpPr>
            <p:nvPr/>
          </p:nvSpPr>
          <p:spPr bwMode="auto">
            <a:xfrm>
              <a:off x="3288" y="3612"/>
              <a:ext cx="1996" cy="318"/>
            </a:xfrm>
            <a:prstGeom prst="borderCallout1">
              <a:avLst>
                <a:gd name="adj1" fmla="val 22644"/>
                <a:gd name="adj2" fmla="val -2403"/>
                <a:gd name="adj3" fmla="val -83648"/>
                <a:gd name="adj4" fmla="val -46745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宋体" pitchFamily="2" charset="-122"/>
                </a:rPr>
                <a:t>模拟</a:t>
              </a:r>
              <a:r>
                <a:rPr kumimoji="1" lang="en-US" altLang="zh-CN" sz="2000" b="1">
                  <a:latin typeface="宋体" pitchFamily="2" charset="-122"/>
                </a:rPr>
                <a:t>-</a:t>
              </a:r>
              <a:r>
                <a:rPr kumimoji="1" lang="zh-CN" altLang="en-US" sz="2000" b="1">
                  <a:latin typeface="宋体" pitchFamily="2" charset="-122"/>
                </a:rPr>
                <a:t>数字混合电子电路</a:t>
              </a: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4604" y="3339"/>
              <a:ext cx="135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3850" y="4868863"/>
            <a:ext cx="1800225" cy="847725"/>
            <a:chOff x="204" y="3022"/>
            <a:chExt cx="1134" cy="534"/>
          </a:xfrm>
        </p:grpSpPr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703" y="3022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204" y="3294"/>
              <a:ext cx="1134" cy="262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latin typeface="Times New Roman" pitchFamily="18" charset="0"/>
                </a:rPr>
                <a:t>模拟电子系统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164388" y="1628775"/>
            <a:ext cx="1728787" cy="415925"/>
            <a:chOff x="4513" y="981"/>
            <a:chExt cx="1089" cy="262"/>
          </a:xfrm>
        </p:grpSpPr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4513" y="1071"/>
              <a:ext cx="227" cy="91"/>
            </a:xfrm>
            <a:prstGeom prst="rightArrow">
              <a:avLst>
                <a:gd name="adj1" fmla="val 50000"/>
                <a:gd name="adj2" fmla="val 62363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4785" y="981"/>
              <a:ext cx="817" cy="262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</a:rPr>
                <a:t>执行机构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11276" grpId="0" animBg="1"/>
      <p:bldP spid="11280" grpId="0" animBg="1"/>
      <p:bldP spid="11281" grpId="0" animBg="1"/>
      <p:bldP spid="11282" grpId="0" animBg="1"/>
      <p:bldP spid="112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7956550" cy="609600"/>
          </a:xfrm>
        </p:spPr>
        <p:txBody>
          <a:bodyPr/>
          <a:lstStyle/>
          <a:p>
            <a:pPr algn="l"/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四、模拟电子技术基础课的特点</a:t>
            </a:r>
            <a:r>
              <a:rPr lang="zh-CN" altLang="en-US" b="1"/>
              <a:t> 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435100"/>
            <a:ext cx="8001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、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工程性</a:t>
            </a:r>
            <a:endParaRPr lang="zh-CN" altLang="en-US" sz="2800" b="1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 实际工程需要证明其可行性。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强调定性分析。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8001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实际工程在满足基本性能指标的前提下总是容许存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  在一定的误差范围的。 </a:t>
            </a:r>
            <a:r>
              <a:rPr kumimoji="1" lang="zh-CN" altLang="en-US" sz="2400" b="1">
                <a:solidFill>
                  <a:srgbClr val="A50021"/>
                </a:solidFill>
                <a:latin typeface="宋体" pitchFamily="2" charset="-122"/>
              </a:rPr>
              <a:t>定量分析为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rgbClr val="A50021"/>
                </a:solidFill>
                <a:latin typeface="宋体" pitchFamily="2" charset="-122"/>
              </a:rPr>
              <a:t>估算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A50021"/>
                </a:solidFill>
                <a:latin typeface="宋体" pitchFamily="2" charset="-122"/>
              </a:rPr>
              <a:t>。</a:t>
            </a:r>
            <a:endParaRPr lang="zh-CN" altLang="en-US" sz="2400" b="1">
              <a:solidFill>
                <a:srgbClr val="A50021"/>
              </a:solidFill>
              <a:latin typeface="宋体" pitchFamily="2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3284538"/>
            <a:ext cx="860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近似分析要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合理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。</a:t>
            </a:r>
            <a:r>
              <a:rPr kumimoji="1" lang="zh-CN" altLang="en-US" sz="2400" b="1">
                <a:solidFill>
                  <a:srgbClr val="D60093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rgbClr val="A50021"/>
                </a:solidFill>
                <a:latin typeface="宋体" pitchFamily="2" charset="-122"/>
              </a:rPr>
              <a:t>抓主要矛盾和矛盾的主要方面。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9750" y="3716338"/>
            <a:ext cx="860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宋体" pitchFamily="2" charset="-122"/>
              </a:rPr>
              <a:t>电子电路归根结底是电路。</a:t>
            </a:r>
            <a:r>
              <a:rPr kumimoji="1" lang="zh-CN" altLang="en-US" sz="2400" b="1">
                <a:solidFill>
                  <a:srgbClr val="A50021"/>
                </a:solidFill>
                <a:latin typeface="宋体" pitchFamily="2" charset="-122"/>
              </a:rPr>
              <a:t>不同条件下构造不同模型。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68313" y="4292600"/>
            <a:ext cx="75438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实践性</a:t>
            </a:r>
            <a:endParaRPr lang="zh-CN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常用电子仪器的使用方法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电子电路的测试方法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故障的判断与排除方法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EDA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软件的应用方法</a:t>
            </a:r>
            <a:endParaRPr kumimoji="1" lang="zh-CN" altLang="en-US" sz="2400" b="1">
              <a:solidFill>
                <a:srgbClr val="D6009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 autoUpdateAnimBg="0"/>
      <p:bldP spid="12292" grpId="0" build="p" autoUpdateAnimBg="0"/>
      <p:bldP spid="12293" grpId="0" build="p" autoUpdateAnimBg="0"/>
      <p:bldP spid="12294" grpId="0" build="p" autoUpdateAnimBg="0"/>
      <p:bldP spid="122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6270625" cy="701675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五、如何学习这门课程</a:t>
            </a:r>
            <a:endParaRPr lang="zh-CN" altLang="en-US" sz="3600">
              <a:latin typeface="新宋体" pitchFamily="49" charset="-122"/>
              <a:ea typeface="华文行楷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772400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1. 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掌握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基本概念、基本电路和基本分析方法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2400" b="1">
                <a:solidFill>
                  <a:srgbClr val="A50021"/>
                </a:solidFill>
                <a:latin typeface="新宋体" pitchFamily="49" charset="-122"/>
                <a:ea typeface="新宋体" pitchFamily="49" charset="-122"/>
              </a:rPr>
              <a:t>基本概念：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概念是不变的，应用是灵活的，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  <a:ea typeface="新宋体" pitchFamily="49" charset="-122"/>
              </a:rPr>
              <a:t>“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万变不离其宗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  <a:ea typeface="新宋体" pitchFamily="49" charset="-122"/>
              </a:rPr>
              <a:t>”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。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D60093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2400" b="1">
                <a:solidFill>
                  <a:srgbClr val="A50021"/>
                </a:solidFill>
                <a:latin typeface="新宋体" pitchFamily="49" charset="-122"/>
                <a:ea typeface="新宋体" pitchFamily="49" charset="-122"/>
              </a:rPr>
              <a:t>基本电路：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构成的原则是不变的，具体电路是多种多样的。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kumimoji="1" lang="zh-CN" altLang="en-US" sz="2400" b="1">
                <a:solidFill>
                  <a:srgbClr val="A50021"/>
                </a:solidFill>
                <a:latin typeface="新宋体" pitchFamily="49" charset="-122"/>
                <a:ea typeface="新宋体" pitchFamily="49" charset="-122"/>
              </a:rPr>
              <a:t>基本分析方法：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不同类型的电路有不同的性能指标和描述方法，因而有不同的分析方法。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1188" y="4292600"/>
            <a:ext cx="7696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注意定性分析和近似分析的重要性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3.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学会辩证、全面地分析电子电路中的问题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根据需求，最适用的电路才是最好的电路。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 要研究利弊关系，通常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  <a:ea typeface="新宋体" pitchFamily="49" charset="-122"/>
              </a:rPr>
              <a:t>“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有一利必有一弊</a:t>
            </a:r>
            <a:r>
              <a:rPr kumimoji="1" lang="zh-CN" altLang="en-US" sz="2400" b="1">
                <a:solidFill>
                  <a:schemeClr val="tx2"/>
                </a:solidFill>
                <a:latin typeface="Times New Roman"/>
                <a:ea typeface="新宋体" pitchFamily="49" charset="-122"/>
              </a:rPr>
              <a:t>”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。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1188" y="6021388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4.  </a:t>
            </a:r>
            <a:r>
              <a:rPr kumimoji="1" lang="zh-CN" altLang="en-US" sz="2400" b="1">
                <a:solidFill>
                  <a:schemeClr val="tx2"/>
                </a:solidFill>
                <a:latin typeface="新宋体" pitchFamily="49" charset="-122"/>
                <a:ea typeface="新宋体" pitchFamily="49" charset="-122"/>
              </a:rPr>
              <a:t>注意电路中常用定理在电子电路中的应用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 autoUpdateAnimBg="0"/>
      <p:bldP spid="13316" grpId="0" build="p" autoUpdateAnimBg="0"/>
      <p:bldP spid="1331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5184775" cy="750888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六、课程的目的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13100"/>
            <a:ext cx="8061325" cy="142398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ea typeface="新宋体" pitchFamily="49" charset="-122"/>
              </a:rPr>
              <a:t>1.  </a:t>
            </a:r>
            <a:r>
              <a:rPr lang="zh-CN" altLang="en-US" sz="2400" b="1">
                <a:solidFill>
                  <a:schemeClr val="tx2"/>
                </a:solidFill>
                <a:ea typeface="新宋体" pitchFamily="49" charset="-122"/>
              </a:rPr>
              <a:t>掌握基本概念、基本电路、基本方法和基本实验技能。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ea typeface="新宋体" pitchFamily="49" charset="-122"/>
              </a:rPr>
              <a:t>2.  </a:t>
            </a:r>
            <a:r>
              <a:rPr lang="zh-CN" altLang="en-US" sz="2400" b="1">
                <a:solidFill>
                  <a:schemeClr val="tx2"/>
                </a:solidFill>
                <a:ea typeface="新宋体" pitchFamily="49" charset="-122"/>
              </a:rPr>
              <a:t>具有能够继续深入学习和接受电子技术新发展的能力，以及将所学知识用于本专业的能力。</a:t>
            </a:r>
            <a:endParaRPr lang="zh-CN" altLang="en-US" sz="2400">
              <a:solidFill>
                <a:schemeClr val="tx2"/>
              </a:solidFill>
              <a:ea typeface="新宋体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9930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宋体" pitchFamily="2" charset="-122"/>
              </a:rPr>
              <a:t>  </a:t>
            </a:r>
            <a:r>
              <a:rPr kumimoji="1" lang="zh-CN" altLang="en-US" sz="2400" b="1">
                <a:latin typeface="宋体" pitchFamily="2" charset="-122"/>
              </a:rPr>
              <a:t>本课程通过对常用电子元器件、模拟电路及其系统的分析和设计的学习，使学生获得模拟电子技术方面的基础知识、基础理论和基本技能，为深入学习电子技术及其在专业中的应用打下基础。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55650" y="4581525"/>
            <a:ext cx="784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</a:rPr>
              <a:t>注重培养系统的观念、工程的观念、科技进步的观念和创新意识，学习科学的思维方法。提倡快乐学习！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  <p:bldP spid="14340" grpId="0" build="p" autoUpdateAnimBg="0"/>
      <p:bldP spid="143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6902450" cy="7620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七、考查方法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077200" cy="1066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1.  </a:t>
            </a:r>
            <a:r>
              <a:rPr lang="zh-CN" altLang="en-US" sz="2800" b="1">
                <a:solidFill>
                  <a:schemeClr val="tx2"/>
                </a:solidFill>
              </a:rPr>
              <a:t>会看：读图，定性分析</a:t>
            </a:r>
          </a:p>
          <a:p>
            <a:pPr marL="609600" indent="-609600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2.  </a:t>
            </a:r>
            <a:r>
              <a:rPr lang="zh-CN" altLang="en-US" sz="2800" b="1">
                <a:solidFill>
                  <a:schemeClr val="tx2"/>
                </a:solidFill>
              </a:rPr>
              <a:t>会算：定量计算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1916113"/>
            <a:ext cx="4191000" cy="762000"/>
            <a:chOff x="2304" y="1200"/>
            <a:chExt cx="2640" cy="480"/>
          </a:xfrm>
        </p:grpSpPr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2304" y="1200"/>
            <a:ext cx="36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04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200"/>
                          <a:ext cx="367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2640" y="1248"/>
              <a:ext cx="2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A50021"/>
                  </a:solidFill>
                  <a:latin typeface="Times New Roman" pitchFamily="18" charset="0"/>
                </a:rPr>
                <a:t>考查分析问题的能力</a:t>
              </a:r>
            </a:p>
          </p:txBody>
        </p:sp>
      </p:grp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4213" y="284003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3.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会选：电路形式、器件、参数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84213" y="390683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4.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会调：仪器选用、测试方法、故障诊断、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EDA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79613" y="3297238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</a:rPr>
              <a:t>考查解决问题的能力－－设计能力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979613" y="4440238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</a:rPr>
              <a:t>考查解决问题的能力－－实践能力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93813" y="3333750"/>
            <a:ext cx="5410200" cy="2462213"/>
            <a:chOff x="816" y="2016"/>
            <a:chExt cx="3408" cy="1551"/>
          </a:xfrm>
        </p:grpSpPr>
        <p:sp>
          <p:nvSpPr>
            <p:cNvPr id="15372" name="AutoShape 12"/>
            <p:cNvSpPr>
              <a:spLocks/>
            </p:cNvSpPr>
            <p:nvPr/>
          </p:nvSpPr>
          <p:spPr bwMode="auto">
            <a:xfrm>
              <a:off x="1632" y="3264"/>
              <a:ext cx="2592" cy="303"/>
            </a:xfrm>
            <a:prstGeom prst="borderCallout1">
              <a:avLst>
                <a:gd name="adj1" fmla="val 23764"/>
                <a:gd name="adj2" fmla="val -1852"/>
                <a:gd name="adj3" fmla="val -398681"/>
                <a:gd name="adj4" fmla="val -18250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综合应用所学知识的能力</a:t>
              </a: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816" y="201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816" y="268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008" y="2736"/>
              <a:ext cx="576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  <p:bldP spid="15367" grpId="0" build="p" autoUpdateAnimBg="0"/>
      <p:bldP spid="15368" grpId="0" build="p" autoUpdateAnimBg="0"/>
      <p:bldP spid="15369" grpId="0" build="p" autoUpdateAnimBg="0"/>
      <p:bldP spid="1537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557338"/>
            <a:ext cx="6284912" cy="533400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导 言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45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81163" y="224313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一、电子技术的发展</a:t>
            </a:r>
          </a:p>
        </p:txBody>
      </p:sp>
      <p:sp>
        <p:nvSpPr>
          <p:cNvPr id="1946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81163" y="277653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二、模拟信号与模拟电路</a:t>
            </a:r>
          </a:p>
        </p:txBody>
      </p:sp>
      <p:sp>
        <p:nvSpPr>
          <p:cNvPr id="19461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81163" y="330993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三、电子信息系统的组成</a:t>
            </a:r>
          </a:p>
        </p:txBody>
      </p:sp>
      <p:sp>
        <p:nvSpPr>
          <p:cNvPr id="1946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3860800"/>
            <a:ext cx="698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四、模拟电子技术基础课的特点</a:t>
            </a:r>
          </a:p>
        </p:txBody>
      </p:sp>
      <p:sp>
        <p:nvSpPr>
          <p:cNvPr id="19463" name="Text Box 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81163" y="437673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五、如何学习这门课程</a:t>
            </a:r>
          </a:p>
        </p:txBody>
      </p:sp>
      <p:sp>
        <p:nvSpPr>
          <p:cNvPr id="19464" name="Text Box 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681163" y="491013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六、课程的目的</a:t>
            </a:r>
          </a:p>
        </p:txBody>
      </p:sp>
      <p:sp>
        <p:nvSpPr>
          <p:cNvPr id="19465" name="Text Box 9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5389563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七、考查方法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428736"/>
            <a:ext cx="8964612" cy="6492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sz="3600" dirty="0">
                <a:ea typeface="华文行楷" pitchFamily="2" charset="-122"/>
              </a:rPr>
              <a:t>一、电子技术的发展</a:t>
            </a:r>
            <a:br>
              <a:rPr lang="zh-CN" altLang="en-US" sz="3600" dirty="0">
                <a:ea typeface="华文行楷" pitchFamily="2" charset="-122"/>
              </a:rPr>
            </a:br>
            <a:r>
              <a:rPr lang="zh-CN" altLang="en-US" sz="3600" dirty="0">
                <a:ea typeface="华文行楷" pitchFamily="2" charset="-122"/>
              </a:rPr>
              <a:t>   </a:t>
            </a:r>
            <a:r>
              <a:rPr lang="zh-CN" altLang="en-US" sz="2800" b="1" dirty="0">
                <a:ea typeface="华文楷体" pitchFamily="2" charset="-122"/>
              </a:rPr>
              <a:t>电子技术的发展，推动计算机技术的发展，使之</a:t>
            </a:r>
            <a:r>
              <a:rPr lang="zh-CN" altLang="en-US" sz="28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800" b="1" dirty="0">
                <a:ea typeface="华文楷体" pitchFamily="2" charset="-122"/>
              </a:rPr>
              <a:t>无孔不入</a:t>
            </a:r>
            <a:r>
              <a:rPr lang="zh-CN" altLang="en-US" sz="28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800" b="1" dirty="0">
                <a:ea typeface="华文楷体" pitchFamily="2" charset="-122"/>
              </a:rPr>
              <a:t>，应用广泛！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8642350" cy="4392613"/>
          </a:xfrm>
        </p:spPr>
        <p:txBody>
          <a:bodyPr/>
          <a:lstStyle/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广播通信：发射机、接收机、扩音、录音、程控交换机、电话、手机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网络：路由器、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</a:rPr>
              <a:t>ATM</a:t>
            </a:r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交换机、收发器、调制解调器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工业：钢铁、石油化工、机加工、数控机床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交通：飞机、火车、轮船、汽车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军事：雷达、电子导航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航空航天：卫星定位、监测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医学：</a:t>
            </a:r>
            <a:r>
              <a:rPr lang="en-US" altLang="zh-CN" sz="2400" b="1" i="1">
                <a:latin typeface="新宋体" pitchFamily="49" charset="-122"/>
                <a:ea typeface="新宋体" pitchFamily="49" charset="-122"/>
              </a:rPr>
              <a:t>γ</a:t>
            </a:r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刀、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</a:rPr>
              <a:t>CT</a:t>
            </a:r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、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</a:rPr>
              <a:t>B</a:t>
            </a:r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超、微创手术</a:t>
            </a:r>
          </a:p>
          <a:p>
            <a:r>
              <a:rPr lang="zh-CN" altLang="en-US" sz="2400" b="1">
                <a:latin typeface="新宋体" pitchFamily="49" charset="-122"/>
                <a:ea typeface="新宋体" pitchFamily="49" charset="-122"/>
              </a:rPr>
              <a:t>消费类电子：家电（空调、冰箱、电视、音响、摄像机、照相机、电子表）、电子玩具、各类报警器、保安系统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pPr algn="l"/>
            <a:r>
              <a:rPr lang="en-US" altLang="zh-CN" sz="3600">
                <a:ea typeface="华文行楷" pitchFamily="2" charset="-122"/>
              </a:rPr>
              <a:t>   </a:t>
            </a:r>
            <a:r>
              <a:rPr lang="zh-CN" altLang="en-US" sz="2800">
                <a:ea typeface="华文行楷" pitchFamily="2" charset="-122"/>
              </a:rPr>
              <a:t>电子技术的发展很大程度上反映在元器件的发展上。从电子管→半导体管→集成电路</a:t>
            </a:r>
            <a:endParaRPr lang="zh-CN" altLang="en-US" sz="280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68313" y="1989138"/>
            <a:ext cx="2193925" cy="2236787"/>
            <a:chOff x="340" y="1480"/>
            <a:chExt cx="1224" cy="1520"/>
          </a:xfrm>
        </p:grpSpPr>
        <p:pic>
          <p:nvPicPr>
            <p:cNvPr id="23570" name="Picture 18" descr="电子管"/>
            <p:cNvPicPr>
              <a:picLocks noChangeAspect="1" noChangeArrowheads="1"/>
            </p:cNvPicPr>
            <p:nvPr/>
          </p:nvPicPr>
          <p:blipFill>
            <a:blip r:embed="rId3" cstate="print"/>
            <a:srcRect l="14815" t="13217" r="11111" b="14307"/>
            <a:stretch>
              <a:fillRect/>
            </a:stretch>
          </p:blipFill>
          <p:spPr bwMode="auto">
            <a:xfrm>
              <a:off x="340" y="1480"/>
              <a:ext cx="1224" cy="89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385" y="2523"/>
              <a:ext cx="1089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1904</a:t>
              </a:r>
              <a:r>
                <a:rPr lang="zh-CN" altLang="en-US" sz="2000" b="1"/>
                <a:t>年</a:t>
              </a:r>
            </a:p>
            <a:p>
              <a:pPr algn="ctr"/>
              <a:r>
                <a:rPr lang="zh-CN" altLang="en-US" sz="2000" b="1"/>
                <a:t>电子管问世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843213" y="1916113"/>
            <a:ext cx="2771775" cy="2257425"/>
            <a:chOff x="1610" y="1434"/>
            <a:chExt cx="1769" cy="1580"/>
          </a:xfrm>
        </p:grpSpPr>
        <p:pic>
          <p:nvPicPr>
            <p:cNvPr id="23572" name="Picture 20" descr="晶体管"/>
            <p:cNvPicPr>
              <a:picLocks noChangeAspect="1" noChangeArrowheads="1"/>
            </p:cNvPicPr>
            <p:nvPr/>
          </p:nvPicPr>
          <p:blipFill>
            <a:blip r:embed="rId4" cstate="print"/>
            <a:srcRect l="14807" t="6604" r="16058" b="19765"/>
            <a:stretch>
              <a:fillRect/>
            </a:stretch>
          </p:blipFill>
          <p:spPr bwMode="auto">
            <a:xfrm>
              <a:off x="2018" y="1434"/>
              <a:ext cx="1361" cy="108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4" name="AutoShape 22"/>
            <p:cNvSpPr>
              <a:spLocks noChangeArrowheads="1"/>
            </p:cNvSpPr>
            <p:nvPr/>
          </p:nvSpPr>
          <p:spPr bwMode="auto">
            <a:xfrm>
              <a:off x="1610" y="1888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245" y="2523"/>
              <a:ext cx="108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1947</a:t>
              </a:r>
              <a:r>
                <a:rPr lang="zh-CN" altLang="en-US" sz="2000" b="1"/>
                <a:t>年</a:t>
              </a:r>
            </a:p>
            <a:p>
              <a:pPr algn="ctr"/>
              <a:r>
                <a:rPr lang="zh-CN" altLang="en-US" sz="2000" b="1"/>
                <a:t>晶体管诞生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67400" y="1916113"/>
            <a:ext cx="2881313" cy="2236787"/>
            <a:chOff x="3515" y="1480"/>
            <a:chExt cx="2041" cy="1520"/>
          </a:xfrm>
        </p:grpSpPr>
        <p:pic>
          <p:nvPicPr>
            <p:cNvPr id="23566" name="Picture 14" descr="集成电路"/>
            <p:cNvPicPr>
              <a:picLocks noChangeAspect="1" noChangeArrowheads="1"/>
            </p:cNvPicPr>
            <p:nvPr/>
          </p:nvPicPr>
          <p:blipFill>
            <a:blip r:embed="rId5" cstate="print"/>
            <a:srcRect t="9538" b="12003"/>
            <a:stretch>
              <a:fillRect/>
            </a:stretch>
          </p:blipFill>
          <p:spPr bwMode="auto">
            <a:xfrm>
              <a:off x="3942" y="1480"/>
              <a:ext cx="1614" cy="95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5" name="AutoShape 23"/>
            <p:cNvSpPr>
              <a:spLocks noChangeArrowheads="1"/>
            </p:cNvSpPr>
            <p:nvPr/>
          </p:nvSpPr>
          <p:spPr bwMode="auto">
            <a:xfrm>
              <a:off x="3515" y="1888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105" y="2523"/>
              <a:ext cx="1361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1958</a:t>
              </a:r>
              <a:r>
                <a:rPr lang="zh-CN" altLang="en-US" sz="2000" b="1"/>
                <a:t>年集成电路研制成功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051050" y="4365625"/>
            <a:ext cx="6408738" cy="1846263"/>
            <a:chOff x="1292" y="2750"/>
            <a:chExt cx="4037" cy="1163"/>
          </a:xfrm>
        </p:grpSpPr>
        <p:pic>
          <p:nvPicPr>
            <p:cNvPr id="23582" name="Picture 30" descr="电子管-晶体管-集成电路"/>
            <p:cNvPicPr>
              <a:picLocks noChangeAspect="1" noChangeArrowheads="1"/>
            </p:cNvPicPr>
            <p:nvPr/>
          </p:nvPicPr>
          <p:blipFill>
            <a:blip r:embed="rId6" cstate="print"/>
            <a:srcRect l="22211" t="9869" r="13609" b="14441"/>
            <a:stretch>
              <a:fillRect/>
            </a:stretch>
          </p:blipFill>
          <p:spPr bwMode="auto">
            <a:xfrm>
              <a:off x="1292" y="2750"/>
              <a:ext cx="1315" cy="116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2744" y="3249"/>
              <a:ext cx="2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电子管、晶体管、集成电路比较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8424863" cy="685800"/>
          </a:xfrm>
        </p:spPr>
        <p:txBody>
          <a:bodyPr/>
          <a:lstStyle/>
          <a:p>
            <a:pPr algn="l"/>
            <a:r>
              <a:rPr lang="zh-CN" altLang="en-US" sz="3200">
                <a:ea typeface="华文行楷" pitchFamily="2" charset="-122"/>
              </a:rPr>
              <a:t>半导体元器件的发展</a:t>
            </a:r>
            <a:endParaRPr lang="zh-CN" altLang="en-US" sz="28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844675"/>
            <a:ext cx="8029605" cy="2133600"/>
          </a:xfrm>
          <a:noFill/>
          <a:ln/>
        </p:spPr>
        <p:txBody>
          <a:bodyPr/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1947</a:t>
            </a:r>
            <a:r>
              <a:rPr lang="zh-CN" altLang="en-US" sz="2800" b="1" dirty="0">
                <a:solidFill>
                  <a:schemeClr val="tx2"/>
                </a:solidFill>
              </a:rPr>
              <a:t>年     贝尔实验室制成第一只晶体管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1958</a:t>
            </a:r>
            <a:r>
              <a:rPr lang="zh-CN" altLang="en-US" sz="2800" b="1" dirty="0">
                <a:solidFill>
                  <a:schemeClr val="tx2"/>
                </a:solidFill>
              </a:rPr>
              <a:t>年     集成电路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1969</a:t>
            </a:r>
            <a:r>
              <a:rPr lang="zh-CN" altLang="en-US" sz="2800" b="1" dirty="0">
                <a:solidFill>
                  <a:schemeClr val="tx2"/>
                </a:solidFill>
              </a:rPr>
              <a:t>年     大规模集成电路</a:t>
            </a:r>
          </a:p>
          <a:p>
            <a:r>
              <a:rPr lang="en-US" altLang="zh-CN" sz="2800" b="1" dirty="0">
                <a:solidFill>
                  <a:schemeClr val="tx2"/>
                </a:solidFill>
              </a:rPr>
              <a:t>1975</a:t>
            </a:r>
            <a:r>
              <a:rPr lang="zh-CN" altLang="en-US" sz="2800" b="1" dirty="0">
                <a:solidFill>
                  <a:schemeClr val="tx2"/>
                </a:solidFill>
              </a:rPr>
              <a:t>年     超大规模集成电路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4005263"/>
            <a:ext cx="8208963" cy="1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第一片集成电路只有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个晶体管，而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1997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年一片集成电路中有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亿个晶体管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。很长一段时间内，集成度按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倍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/6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年的速度增长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，目前还未达到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饱和。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95288" y="5661025"/>
            <a:ext cx="8748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华文行楷" pitchFamily="2" charset="-122"/>
              </a:rPr>
              <a:t>学习电子技术方面的课程需时刻关注电子技术的发展！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/>
      <p:bldP spid="2150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图b%20拷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5786" y="3071810"/>
            <a:ext cx="3743325" cy="3052762"/>
          </a:xfrm>
          <a:noFill/>
          <a:ln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71538" y="1571612"/>
            <a:ext cx="7215238" cy="14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latin typeface="Garamond" pitchFamily="18" charset="0"/>
                <a:ea typeface="黑体" pitchFamily="2" charset="-122"/>
              </a:rPr>
              <a:t>第一只晶体管的发明者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latin typeface="Garamond" pitchFamily="18" charset="0"/>
                <a:ea typeface="黑体" pitchFamily="2" charset="-122"/>
              </a:rPr>
              <a:t>（</a:t>
            </a:r>
            <a:r>
              <a:rPr lang="en-US" altLang="zh-CN" sz="2400" b="1" dirty="0">
                <a:latin typeface="Garamond" pitchFamily="18" charset="0"/>
                <a:ea typeface="黑体" pitchFamily="2" charset="-122"/>
              </a:rPr>
              <a:t>by  John  Bardeen , William </a:t>
            </a:r>
            <a:r>
              <a:rPr lang="en-US" altLang="zh-CN" sz="2400" b="1" dirty="0" err="1">
                <a:latin typeface="Garamond" pitchFamily="18" charset="0"/>
                <a:ea typeface="黑体" pitchFamily="2" charset="-122"/>
              </a:rPr>
              <a:t>Schockley</a:t>
            </a:r>
            <a:r>
              <a:rPr lang="en-US" altLang="zh-CN" sz="2400" b="1" dirty="0">
                <a:latin typeface="Garamond" pitchFamily="18" charset="0"/>
                <a:ea typeface="黑体" pitchFamily="2" charset="-122"/>
              </a:rPr>
              <a:t>  and </a:t>
            </a:r>
            <a:endParaRPr lang="en-US" altLang="zh-CN" sz="2400" b="1" dirty="0" smtClean="0">
              <a:latin typeface="Garamond" pitchFamily="18" charset="0"/>
              <a:ea typeface="黑体" pitchFamily="2" charset="-122"/>
            </a:endParaRP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Garamond" pitchFamily="18" charset="0"/>
                <a:ea typeface="黑体" pitchFamily="2" charset="-122"/>
              </a:rPr>
              <a:t>Walter   </a:t>
            </a:r>
            <a:r>
              <a:rPr lang="en-US" altLang="zh-CN" sz="2400" b="1" dirty="0">
                <a:latin typeface="Garamond" pitchFamily="18" charset="0"/>
                <a:ea typeface="黑体" pitchFamily="2" charset="-122"/>
              </a:rPr>
              <a:t>Brattain  in Bell Lab</a:t>
            </a:r>
            <a:r>
              <a:rPr lang="zh-CN" altLang="en-US" sz="2400" b="1" dirty="0">
                <a:latin typeface="Garamond" pitchFamily="18" charset="0"/>
                <a:ea typeface="黑体" pitchFamily="2" charset="-122"/>
              </a:rPr>
              <a:t>）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714876" y="3357562"/>
            <a:ext cx="4214842" cy="249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</a:t>
            </a:r>
            <a:r>
              <a:rPr kumimoji="1" lang="en-US" altLang="zh-CN" sz="20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他们</a:t>
            </a:r>
            <a:r>
              <a:rPr kumimoji="1" lang="zh-CN" altLang="en-US" sz="2400" b="1" dirty="0">
                <a:latin typeface="Times New Roman" pitchFamily="18" charset="0"/>
              </a:rPr>
              <a:t>在</a:t>
            </a:r>
            <a:r>
              <a:rPr kumimoji="1" lang="en-US" altLang="zh-CN" sz="2400" b="1" dirty="0">
                <a:latin typeface="Times New Roman" pitchFamily="18" charset="0"/>
              </a:rPr>
              <a:t>1947</a:t>
            </a:r>
            <a:r>
              <a:rPr kumimoji="1" lang="zh-CN" altLang="en-US" sz="2400" b="1" dirty="0">
                <a:latin typeface="Times New Roman" pitchFamily="18" charset="0"/>
              </a:rPr>
              <a:t>年</a:t>
            </a:r>
            <a:r>
              <a:rPr kumimoji="1" lang="en-US" altLang="zh-CN" sz="2400" b="1" dirty="0">
                <a:latin typeface="Times New Roman" pitchFamily="18" charset="0"/>
              </a:rPr>
              <a:t>11</a:t>
            </a:r>
            <a:r>
              <a:rPr kumimoji="1" lang="zh-CN" altLang="en-US" sz="2400" b="1" dirty="0">
                <a:latin typeface="Times New Roman" pitchFamily="18" charset="0"/>
              </a:rPr>
              <a:t>月底发明了晶体管，并在</a:t>
            </a:r>
            <a:r>
              <a:rPr kumimoji="1" lang="en-US" altLang="zh-CN" sz="2400" b="1" dirty="0">
                <a:latin typeface="Times New Roman" pitchFamily="18" charset="0"/>
              </a:rPr>
              <a:t>12</a:t>
            </a:r>
            <a:r>
              <a:rPr kumimoji="1" lang="zh-CN" altLang="en-US" sz="2400" b="1" dirty="0">
                <a:latin typeface="Times New Roman" pitchFamily="18" charset="0"/>
              </a:rPr>
              <a:t>月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日正式宣布“晶体管”诞生。</a:t>
            </a:r>
            <a:r>
              <a:rPr kumimoji="1" lang="en-US" altLang="zh-CN" sz="2400" b="1" dirty="0">
                <a:latin typeface="Times New Roman" pitchFamily="18" charset="0"/>
              </a:rPr>
              <a:t>1956</a:t>
            </a:r>
            <a:r>
              <a:rPr kumimoji="1" lang="zh-CN" altLang="en-US" sz="2400" b="1" dirty="0">
                <a:latin typeface="Times New Roman" pitchFamily="18" charset="0"/>
              </a:rPr>
              <a:t>年获诺贝尔物理学奖。</a:t>
            </a:r>
            <a:r>
              <a:rPr lang="zh-CN" altLang="en-US" sz="2400" b="1" dirty="0">
                <a:latin typeface="Times New Roman" pitchFamily="18" charset="0"/>
              </a:rPr>
              <a:t>巴因</a:t>
            </a:r>
            <a:r>
              <a:rPr kumimoji="1" lang="zh-CN" altLang="en-US" sz="2400" b="1" dirty="0">
                <a:latin typeface="Times New Roman" pitchFamily="18" charset="0"/>
              </a:rPr>
              <a:t>所做的超导研究于</a:t>
            </a:r>
            <a:r>
              <a:rPr kumimoji="1" lang="en-US" altLang="zh-CN" sz="2400" b="1" dirty="0">
                <a:latin typeface="Times New Roman" pitchFamily="18" charset="0"/>
              </a:rPr>
              <a:t>1972</a:t>
            </a:r>
            <a:r>
              <a:rPr kumimoji="1" lang="zh-CN" altLang="en-US" sz="2400" b="1" dirty="0">
                <a:latin typeface="Times New Roman" pitchFamily="18" charset="0"/>
              </a:rPr>
              <a:t>年第二次获得诺贝尔物理学奖。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00034" y="928670"/>
            <a:ext cx="4967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ea typeface="华文行楷" pitchFamily="2" charset="-122"/>
              </a:rPr>
              <a:t>值得纪念的几位</a:t>
            </a:r>
            <a:r>
              <a:rPr lang="zh-CN" altLang="en-US" sz="3200" dirty="0" smtClean="0">
                <a:ea typeface="华文行楷" pitchFamily="2" charset="-122"/>
              </a:rPr>
              <a:t>科学家</a:t>
            </a:r>
            <a:endParaRPr lang="zh-CN" altLang="en-US" sz="2800" dirty="0">
              <a:ea typeface="华文行楷" pitchFamily="2" charset="-12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692150"/>
            <a:ext cx="4500563" cy="73025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1958-The Integrated Circuit is Invented by Jack Kilb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1714488"/>
            <a:ext cx="3816350" cy="2509837"/>
          </a:xfrm>
          <a:noFill/>
          <a:ln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5786" y="1071546"/>
            <a:ext cx="7572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第一个集成电路及其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发明者（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Jack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Kilby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from TI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1472" y="4429132"/>
            <a:ext cx="7858180" cy="18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  1958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月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日，在德州仪器公司的实验室里，实现了把电子器件集成在一块半导体材料上的构想。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42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年以后， 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年获诺贝尔物理学奖。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评价是“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为现代信息技术奠定了基础”。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9223" name="Picture 7" descr="杰克•基尔比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 r="43750" b="4375"/>
          <a:stretch>
            <a:fillRect/>
          </a:stretch>
        </p:blipFill>
        <p:spPr>
          <a:xfrm>
            <a:off x="5500694" y="1785926"/>
            <a:ext cx="1873250" cy="23764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94616"/>
              </p:ext>
            </p:extLst>
          </p:nvPr>
        </p:nvGraphicFramePr>
        <p:xfrm>
          <a:off x="2366963" y="4581525"/>
          <a:ext cx="2667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0" name="Photo Editor 照片" r:id="rId3" imgW="10390476" imgH="6504762" progId="">
                  <p:embed/>
                </p:oleObj>
              </mc:Choice>
              <mc:Fallback>
                <p:oleObj name="Photo Editor 照片" r:id="rId3" imgW="10390476" imgH="650476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581525"/>
                        <a:ext cx="2667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98823"/>
              </p:ext>
            </p:extLst>
          </p:nvPr>
        </p:nvGraphicFramePr>
        <p:xfrm>
          <a:off x="2339752" y="2297113"/>
          <a:ext cx="28956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1" name="Photo Editor 照片" r:id="rId5" imgW="9764488" imgH="4828571" progId="">
                  <p:embed/>
                </p:oleObj>
              </mc:Choice>
              <mc:Fallback>
                <p:oleObj name="Photo Editor 照片" r:id="rId5" imgW="9764488" imgH="482857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97113"/>
                        <a:ext cx="28956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36613"/>
            <a:ext cx="5761037" cy="523875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二、模拟信号与模拟电路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1339850"/>
            <a:ext cx="8001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1. </a:t>
            </a:r>
            <a:r>
              <a:rPr lang="zh-CN" altLang="en-US" sz="2800" b="1">
                <a:solidFill>
                  <a:schemeClr val="tx2"/>
                </a:solidFill>
              </a:rPr>
              <a:t>电子电路中信号的分类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数字信号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</a:rPr>
              <a:t>：离散性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3787775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</a:rPr>
              <a:t>模拟信号：连续性。</a:t>
            </a:r>
            <a:r>
              <a:rPr lang="zh-CN" altLang="en-US" sz="2400" b="1">
                <a:solidFill>
                  <a:srgbClr val="A50021"/>
                </a:solidFill>
                <a:latin typeface="宋体" pitchFamily="2" charset="-122"/>
              </a:rPr>
              <a:t>大多数物理量为模拟信号。 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268538" y="2276475"/>
          <a:ext cx="28956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2" name="Photo Editor 照片" r:id="rId7" imgW="9764488" imgH="4828571" progId="">
                  <p:embed/>
                </p:oleObj>
              </mc:Choice>
              <mc:Fallback>
                <p:oleObj name="Photo Editor 照片" r:id="rId7" imgW="9764488" imgH="482857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76475"/>
                        <a:ext cx="28956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13"/>
          <p:cNvSpPr>
            <a:spLocks/>
          </p:cNvSpPr>
          <p:nvPr/>
        </p:nvSpPr>
        <p:spPr bwMode="auto">
          <a:xfrm>
            <a:off x="684213" y="2563813"/>
            <a:ext cx="1290637" cy="720725"/>
          </a:xfrm>
          <a:prstGeom prst="borderCallout1">
            <a:avLst>
              <a:gd name="adj1" fmla="val 15861"/>
              <a:gd name="adj2" fmla="val 105903"/>
              <a:gd name="adj3" fmla="val 109912"/>
              <a:gd name="adj4" fmla="val 17847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“1”</a:t>
            </a:r>
            <a:r>
              <a:rPr kumimoji="1" lang="zh-CN" altLang="en-US" sz="2000" b="1">
                <a:latin typeface="Times New Roman" pitchFamily="18" charset="0"/>
              </a:rPr>
              <a:t>的电压当量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419475" y="2000251"/>
            <a:ext cx="3730625" cy="1211263"/>
            <a:chOff x="2154" y="1170"/>
            <a:chExt cx="2350" cy="763"/>
          </a:xfrm>
        </p:grpSpPr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3645" y="1170"/>
              <a:ext cx="859" cy="253"/>
            </a:xfrm>
            <a:prstGeom prst="borderCallout1">
              <a:avLst>
                <a:gd name="adj1" fmla="val 40034"/>
                <a:gd name="adj2" fmla="val -1042"/>
                <a:gd name="adj3" fmla="val 164527"/>
                <a:gd name="adj4" fmla="val -93998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“1”</a:t>
              </a:r>
              <a:r>
                <a:rPr kumimoji="1" lang="zh-CN" altLang="en-US" sz="2000" b="1">
                  <a:latin typeface="Times New Roman" pitchFamily="18" charset="0"/>
                </a:rPr>
                <a:t>的倍数</a:t>
              </a: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2154" y="1215"/>
              <a:ext cx="1491" cy="5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V="1">
              <a:off x="2608" y="1350"/>
              <a:ext cx="1037" cy="5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8" name="AutoShape 18"/>
          <p:cNvSpPr>
            <a:spLocks/>
          </p:cNvSpPr>
          <p:nvPr/>
        </p:nvSpPr>
        <p:spPr bwMode="auto">
          <a:xfrm>
            <a:off x="6143636" y="2643182"/>
            <a:ext cx="2012950" cy="977900"/>
          </a:xfrm>
          <a:prstGeom prst="borderCallout1">
            <a:avLst>
              <a:gd name="adj1" fmla="val -2574"/>
              <a:gd name="adj2" fmla="val 30860"/>
              <a:gd name="adj3" fmla="val -21359"/>
              <a:gd name="adj4" fmla="val 890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介于</a:t>
            </a:r>
            <a:r>
              <a:rPr kumimoji="1" lang="en-US" altLang="zh-CN" sz="2000" b="1" i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与</a:t>
            </a:r>
            <a:r>
              <a:rPr kumimoji="1" lang="en-US" altLang="zh-CN" sz="2000" b="1" i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</a:rPr>
              <a:t>+1</a:t>
            </a:r>
            <a:r>
              <a:rPr kumimoji="1" lang="zh-CN" altLang="en-US" sz="2000" b="1">
                <a:latin typeface="Times New Roman" pitchFamily="18" charset="0"/>
              </a:rPr>
              <a:t>之间时需根据阈值确定为</a:t>
            </a:r>
            <a:r>
              <a:rPr kumimoji="1" lang="en-US" altLang="zh-CN" sz="2000" b="1" i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或</a:t>
            </a:r>
            <a:r>
              <a:rPr kumimoji="1" lang="en-US" altLang="zh-CN" sz="2000" b="1" i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</a:rPr>
              <a:t>+1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790808" y="5078419"/>
            <a:ext cx="216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itchFamily="18" charset="0"/>
              </a:rPr>
              <a:t>任何瞬间的任何值均是有意义的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 autoUpdateAnimBg="0"/>
      <p:bldP spid="10244" grpId="0" build="p" autoUpdateAnimBg="0"/>
      <p:bldP spid="10253" grpId="0" animBg="1"/>
      <p:bldP spid="10258" grpId="0" animBg="1"/>
      <p:bldP spid="10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36613"/>
            <a:ext cx="5761037" cy="523875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二、模拟信号与模拟电路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7929618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新宋体" pitchFamily="49" charset="-122"/>
              </a:rPr>
              <a:t>模拟电路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</a:rPr>
              <a:t> 模拟电路</a:t>
            </a:r>
            <a:r>
              <a:rPr lang="zh-CN" altLang="en-US" sz="2400" b="1" dirty="0">
                <a:solidFill>
                  <a:schemeClr val="tx2"/>
                </a:solidFill>
              </a:rPr>
              <a:t>是对模拟信号进行处理的电路。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</a:rPr>
              <a:t> 最基本的处理是对信号的放大，有功能和性能各异的放大电路。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其它模拟电路多以放大电路为基础。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7" grpId="0" build="p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1024</TotalTime>
  <Words>991</Words>
  <Application>Microsoft Office PowerPoint</Application>
  <PresentationFormat>全屏显示(4:3)</PresentationFormat>
  <Paragraphs>102</Paragraphs>
  <Slides>14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Profile</vt:lpstr>
      <vt:lpstr>Photo Editor 照片</vt:lpstr>
      <vt:lpstr>Visio</vt:lpstr>
      <vt:lpstr>Equation</vt:lpstr>
      <vt:lpstr>模拟电子技术基础 Fundamentals of Analog Electronic </vt:lpstr>
      <vt:lpstr>导 言</vt:lpstr>
      <vt:lpstr>一、电子技术的发展    电子技术的发展，推动计算机技术的发展，使之“无孔不入”，应用广泛！</vt:lpstr>
      <vt:lpstr>   电子技术的发展很大程度上反映在元器件的发展上。从电子管→半导体管→集成电路</vt:lpstr>
      <vt:lpstr>半导体元器件的发展</vt:lpstr>
      <vt:lpstr>PowerPoint 演示文稿</vt:lpstr>
      <vt:lpstr>PowerPoint 演示文稿</vt:lpstr>
      <vt:lpstr>二、模拟信号与模拟电路</vt:lpstr>
      <vt:lpstr>二、模拟信号与模拟电路</vt:lpstr>
      <vt:lpstr>PowerPoint 演示文稿</vt:lpstr>
      <vt:lpstr>四、模拟电子技术基础课的特点 </vt:lpstr>
      <vt:lpstr>五、如何学习这门课程</vt:lpstr>
      <vt:lpstr>六、课程的目的</vt:lpstr>
      <vt:lpstr>七、考查方法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zhangfq251@163.com</cp:lastModifiedBy>
  <cp:revision>34</cp:revision>
  <dcterms:created xsi:type="dcterms:W3CDTF">2007-07-18T09:03:59Z</dcterms:created>
  <dcterms:modified xsi:type="dcterms:W3CDTF">2020-08-30T12:53:45Z</dcterms:modified>
</cp:coreProperties>
</file>